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1" r:id="rId2"/>
    <p:sldId id="276" r:id="rId3"/>
    <p:sldId id="282" r:id="rId4"/>
    <p:sldId id="279" r:id="rId5"/>
    <p:sldId id="283" r:id="rId6"/>
    <p:sldId id="277" r:id="rId7"/>
    <p:sldId id="278" r:id="rId8"/>
    <p:sldId id="284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62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508" y="62761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496742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132768" y="1649937"/>
            <a:ext cx="10153934" cy="24724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National Report by </a:t>
            </a:r>
            <a:r>
              <a:rPr lang="en-AU" sz="3600" smtClean="0"/>
              <a:t/>
            </a:r>
            <a:br>
              <a:rPr lang="en-AU" sz="3600" smtClean="0"/>
            </a:br>
            <a:r>
              <a:rPr lang="en-US" sz="3600" smtClean="0"/>
              <a:t>the </a:t>
            </a:r>
            <a:r>
              <a:rPr lang="en-US" sz="3600" dirty="0" smtClean="0"/>
              <a:t>Russian Federation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  <p:pic>
        <p:nvPicPr>
          <p:cNvPr id="6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341672" y="6106397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6" y="170335"/>
            <a:ext cx="11438965" cy="600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/>
              <a:t>Survey </a:t>
            </a:r>
            <a:r>
              <a:rPr lang="en-US" sz="3600" dirty="0"/>
              <a:t>and charting progress in Antarctica since </a:t>
            </a:r>
            <a:r>
              <a:rPr lang="en-US" sz="3600" dirty="0" smtClean="0"/>
              <a:t>HCA-14 (June 2016)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4700" y="1600200"/>
            <a:ext cx="7488238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charts produced (INT, national, ENC)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sz="1800" dirty="0" smtClean="0"/>
              <a:t>There is no information to report</a:t>
            </a:r>
            <a:endParaRPr lang="en-AU" sz="1800" dirty="0" smtClean="0"/>
          </a:p>
          <a:p>
            <a:pPr>
              <a:defRPr/>
            </a:pPr>
            <a:r>
              <a:rPr lang="en-AU" dirty="0"/>
              <a:t>risk assessment studies</a:t>
            </a:r>
            <a:endParaRPr lang="ru-RU" dirty="0"/>
          </a:p>
          <a:p>
            <a:pPr marL="0" indent="0">
              <a:buNone/>
              <a:defRPr/>
            </a:pPr>
            <a:r>
              <a:rPr lang="en-US" sz="1800" dirty="0" smtClean="0"/>
              <a:t>There is no information to report</a:t>
            </a:r>
            <a:endParaRPr lang="en-AU" sz="1800" dirty="0"/>
          </a:p>
          <a:p>
            <a:pPr>
              <a:defRPr/>
            </a:pPr>
            <a:r>
              <a:rPr lang="en-AU" dirty="0"/>
              <a:t>impact of Polar Code on your activities</a:t>
            </a:r>
            <a:endParaRPr lang="ru-RU" dirty="0"/>
          </a:p>
          <a:p>
            <a:pPr marL="0" indent="0">
              <a:buNone/>
              <a:defRPr/>
            </a:pPr>
            <a:r>
              <a:rPr lang="en-US" sz="1800" dirty="0" smtClean="0"/>
              <a:t>There is no information to report </a:t>
            </a:r>
            <a:endParaRPr lang="en-AU" sz="1800" dirty="0"/>
          </a:p>
          <a:p>
            <a:pPr>
              <a:defRPr/>
            </a:pPr>
            <a:r>
              <a:rPr lang="en-AU" dirty="0" smtClean="0"/>
              <a:t>areas surveyed</a:t>
            </a:r>
            <a:endParaRPr lang="ru-RU" dirty="0" smtClean="0"/>
          </a:p>
          <a:p>
            <a:pPr marL="0" indent="0">
              <a:buNone/>
              <a:defRPr/>
            </a:pPr>
            <a:r>
              <a:rPr lang="en-US" sz="1800" dirty="0"/>
              <a:t>During the period from 2013 to 2016 the</a:t>
            </a:r>
            <a:r>
              <a:rPr lang="de-DE" sz="1800" dirty="0"/>
              <a:t> </a:t>
            </a:r>
            <a:r>
              <a:rPr lang="de-DE" sz="1800" dirty="0" err="1"/>
              <a:t>research</a:t>
            </a:r>
            <a:r>
              <a:rPr lang="de-DE" sz="1800" dirty="0"/>
              <a:t> </a:t>
            </a:r>
            <a:r>
              <a:rPr lang="de-DE" sz="1800" dirty="0" err="1"/>
              <a:t>vessel</a:t>
            </a:r>
            <a:r>
              <a:rPr lang="de-DE" sz="1800" dirty="0"/>
              <a:t> </a:t>
            </a:r>
            <a:r>
              <a:rPr lang="ru-RU" sz="1800" dirty="0"/>
              <a:t>«</a:t>
            </a:r>
            <a:r>
              <a:rPr lang="de-DE" sz="1800" dirty="0" err="1" smtClean="0"/>
              <a:t>Akademik</a:t>
            </a:r>
            <a:r>
              <a:rPr lang="de-DE" sz="1800" dirty="0" smtClean="0"/>
              <a:t> </a:t>
            </a:r>
            <a:r>
              <a:rPr lang="de-DE" sz="1800" dirty="0" err="1"/>
              <a:t>Fedorov</a:t>
            </a:r>
            <a:r>
              <a:rPr lang="ru-RU" sz="1800" dirty="0"/>
              <a:t>» </a:t>
            </a:r>
            <a:r>
              <a:rPr lang="de-DE" sz="1800" dirty="0"/>
              <a:t>ran a </a:t>
            </a:r>
            <a:r>
              <a:rPr lang="de-DE" sz="1800" dirty="0" err="1"/>
              <a:t>line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soundings</a:t>
            </a:r>
            <a:r>
              <a:rPr lang="de-DE" sz="1800" dirty="0"/>
              <a:t> </a:t>
            </a:r>
            <a:r>
              <a:rPr lang="en-US" sz="1800" dirty="0"/>
              <a:t>while delivering of cargo and personnel of expeditions to the polar Antarctic stations. In 2016</a:t>
            </a:r>
            <a:r>
              <a:rPr lang="ru-RU" sz="1800" dirty="0"/>
              <a:t> </a:t>
            </a:r>
            <a:r>
              <a:rPr lang="en-US" sz="1800" dirty="0"/>
              <a:t>the </a:t>
            </a:r>
            <a:r>
              <a:rPr lang="en-US" sz="1800" dirty="0" err="1"/>
              <a:t>resesarch</a:t>
            </a:r>
            <a:r>
              <a:rPr lang="en-US" sz="1800" dirty="0"/>
              <a:t> vessel</a:t>
            </a:r>
            <a:r>
              <a:rPr lang="ru-RU" sz="1800" dirty="0"/>
              <a:t> «</a:t>
            </a:r>
            <a:r>
              <a:rPr lang="de-DE" sz="1800" dirty="0"/>
              <a:t>Admiral </a:t>
            </a:r>
            <a:r>
              <a:rPr lang="de-DE" sz="1800" dirty="0" err="1"/>
              <a:t>Vladimirsk</a:t>
            </a:r>
            <a:r>
              <a:rPr lang="en-US" sz="1800" dirty="0"/>
              <a:t>y</a:t>
            </a:r>
            <a:r>
              <a:rPr lang="ru-RU" sz="1800" dirty="0"/>
              <a:t>» </a:t>
            </a:r>
            <a:r>
              <a:rPr lang="en-US" sz="1800" dirty="0"/>
              <a:t>took a sounding in </a:t>
            </a:r>
            <a:r>
              <a:rPr lang="en-US" sz="1800" dirty="0" err="1"/>
              <a:t>Prydz</a:t>
            </a:r>
            <a:r>
              <a:rPr lang="en-US" sz="1800" dirty="0"/>
              <a:t> Bay and </a:t>
            </a:r>
            <a:r>
              <a:rPr lang="en-US" sz="1800" dirty="0" err="1"/>
              <a:t>Lützow</a:t>
            </a:r>
            <a:r>
              <a:rPr lang="en-US" sz="1800" dirty="0"/>
              <a:t>-Holm Bay. </a:t>
            </a:r>
            <a:endParaRPr lang="en-AU" sz="1800" dirty="0"/>
          </a:p>
        </p:txBody>
      </p:sp>
      <p:pic>
        <p:nvPicPr>
          <p:cNvPr id="7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200921" y="6104670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612065" cy="6365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Survey </a:t>
            </a:r>
            <a:r>
              <a:rPr lang="en-US" dirty="0" smtClean="0"/>
              <a:t>progress </a:t>
            </a:r>
            <a:r>
              <a:rPr lang="en-US" dirty="0"/>
              <a:t>in Antarctica </a:t>
            </a:r>
            <a:r>
              <a:rPr lang="en-US" dirty="0" smtClean="0"/>
              <a:t>since 2013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3883" r="1133" b="10787"/>
          <a:stretch/>
        </p:blipFill>
        <p:spPr bwMode="auto">
          <a:xfrm>
            <a:off x="335851" y="1026036"/>
            <a:ext cx="10328579" cy="25398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1" y="3768922"/>
            <a:ext cx="4027345" cy="209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37" y="3768922"/>
            <a:ext cx="3981579" cy="20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16" y="2123267"/>
            <a:ext cx="3724703" cy="372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8782229" y="1079346"/>
            <a:ext cx="2876476" cy="830997"/>
            <a:chOff x="335851" y="1351722"/>
            <a:chExt cx="2876476" cy="83099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335851" y="1351722"/>
              <a:ext cx="287647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          «</a:t>
              </a:r>
              <a:r>
                <a:rPr lang="en-US" sz="1200" dirty="0" err="1" smtClean="0"/>
                <a:t>Akademic</a:t>
              </a:r>
              <a:r>
                <a:rPr lang="ru-RU" sz="1200" dirty="0" smtClean="0"/>
                <a:t> </a:t>
              </a:r>
              <a:r>
                <a:rPr lang="en-US" sz="1200" dirty="0" err="1" smtClean="0"/>
                <a:t>Fedorov</a:t>
              </a:r>
              <a:r>
                <a:rPr lang="ru-RU" sz="1200" dirty="0" smtClean="0"/>
                <a:t>»            2013</a:t>
              </a:r>
            </a:p>
            <a:p>
              <a:r>
                <a:rPr lang="ru-RU" sz="1200" dirty="0" smtClean="0"/>
                <a:t>          «</a:t>
              </a:r>
              <a:r>
                <a:rPr lang="en-US" sz="1200" dirty="0" err="1"/>
                <a:t>Akademic</a:t>
              </a:r>
              <a:r>
                <a:rPr lang="ru-RU" sz="1200" dirty="0"/>
                <a:t> </a:t>
              </a:r>
              <a:r>
                <a:rPr lang="en-US" sz="1200" dirty="0" err="1"/>
                <a:t>Fedorov</a:t>
              </a:r>
              <a:r>
                <a:rPr lang="ru-RU" sz="1200" dirty="0" smtClean="0"/>
                <a:t>»            2015</a:t>
              </a:r>
              <a:endParaRPr lang="ru-RU" sz="1200" dirty="0"/>
            </a:p>
            <a:p>
              <a:r>
                <a:rPr lang="ru-RU" sz="1200" dirty="0" smtClean="0"/>
                <a:t>          «</a:t>
              </a:r>
              <a:r>
                <a:rPr lang="en-US" sz="1200" dirty="0" err="1"/>
                <a:t>Akademic</a:t>
              </a:r>
              <a:r>
                <a:rPr lang="ru-RU" sz="1200" dirty="0"/>
                <a:t> </a:t>
              </a:r>
              <a:r>
                <a:rPr lang="en-US" sz="1200" dirty="0" err="1"/>
                <a:t>Fedorov</a:t>
              </a:r>
              <a:r>
                <a:rPr lang="ru-RU" sz="1200" dirty="0" smtClean="0"/>
                <a:t>»            2016</a:t>
              </a:r>
              <a:endParaRPr lang="ru-RU" sz="1200" dirty="0"/>
            </a:p>
            <a:p>
              <a:r>
                <a:rPr lang="ru-RU" sz="1200" dirty="0" smtClean="0"/>
                <a:t>          «</a:t>
              </a:r>
              <a:r>
                <a:rPr lang="en-US" sz="1200" dirty="0" smtClean="0"/>
                <a:t>Admiral </a:t>
              </a:r>
              <a:r>
                <a:rPr lang="en-US" sz="1200" dirty="0" err="1" smtClean="0"/>
                <a:t>Vladimirsky</a:t>
              </a:r>
              <a:r>
                <a:rPr lang="ru-RU" sz="1200" dirty="0" smtClean="0"/>
                <a:t>»  </a:t>
              </a:r>
              <a:r>
                <a:rPr lang="en-US" sz="1200" dirty="0" smtClean="0"/>
                <a:t>        </a:t>
              </a:r>
              <a:r>
                <a:rPr lang="ru-RU" sz="1200" dirty="0" smtClean="0"/>
                <a:t>2016</a:t>
              </a:r>
              <a:endParaRPr lang="ru-RU" sz="12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05517" y="1494845"/>
              <a:ext cx="324000" cy="0"/>
            </a:xfrm>
            <a:prstGeom prst="line">
              <a:avLst/>
            </a:prstGeom>
            <a:grpFill/>
            <a:ln w="2540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08491" y="1685677"/>
              <a:ext cx="324000" cy="0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14439" y="1876508"/>
              <a:ext cx="324000" cy="0"/>
            </a:xfrm>
            <a:prstGeom prst="line">
              <a:avLst/>
            </a:prstGeom>
            <a:grpFill/>
            <a:ln w="2540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5517" y="2059388"/>
              <a:ext cx="3240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463025" y="5780602"/>
            <a:ext cx="158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Lutzow</a:t>
            </a:r>
            <a:r>
              <a:rPr lang="en-US" sz="1400" dirty="0" smtClean="0"/>
              <a:t> Holm Bay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804436" y="5786233"/>
            <a:ext cx="970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Prudz</a:t>
            </a:r>
            <a:r>
              <a:rPr lang="en-US" sz="1400" dirty="0" smtClean="0"/>
              <a:t> Bay</a:t>
            </a:r>
            <a:endParaRPr lang="ru-RU" sz="1400" dirty="0"/>
          </a:p>
        </p:txBody>
      </p:sp>
      <p:pic>
        <p:nvPicPr>
          <p:cNvPr id="20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298705" y="6094010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9" y="996410"/>
            <a:ext cx="3248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7" y="1303361"/>
            <a:ext cx="5813947" cy="43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38150" y="3249577"/>
            <a:ext cx="5132471" cy="2484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00" dirty="0" smtClean="0"/>
              <a:t>3.</a:t>
            </a:r>
            <a:r>
              <a:rPr lang="en-US" sz="1800" dirty="0" smtClean="0"/>
              <a:t>Research and polar ins</a:t>
            </a:r>
            <a:r>
              <a:rPr lang="en-US" sz="1800" dirty="0"/>
              <a:t>t</a:t>
            </a:r>
            <a:r>
              <a:rPr lang="en-US" sz="1800" dirty="0" smtClean="0"/>
              <a:t>itutes </a:t>
            </a:r>
            <a:endParaRPr lang="ru-RU" sz="1800" dirty="0"/>
          </a:p>
          <a:p>
            <a:pPr marL="0" indent="0" algn="ctr">
              <a:buNone/>
              <a:defRPr/>
            </a:pPr>
            <a:r>
              <a:rPr lang="en-US" sz="1800" dirty="0" smtClean="0"/>
              <a:t>The </a:t>
            </a:r>
            <a:r>
              <a:rPr lang="en-US" sz="1800" dirty="0"/>
              <a:t>structural units of the Hydrographic service of The Russian Navy and </a:t>
            </a:r>
            <a:r>
              <a:rPr lang="en-US" sz="1800" dirty="0" err="1"/>
              <a:t>Roshydromet</a:t>
            </a:r>
            <a:r>
              <a:rPr lang="en-US" sz="1800" dirty="0"/>
              <a:t> of Russia are engaged in conducting </a:t>
            </a:r>
            <a:r>
              <a:rPr lang="en-US" sz="1800" dirty="0" smtClean="0"/>
              <a:t>researches </a:t>
            </a:r>
            <a:r>
              <a:rPr lang="en-US" sz="1800" dirty="0"/>
              <a:t>in the Antarctic r</a:t>
            </a:r>
            <a:r>
              <a:rPr lang="en-US" sz="1800" dirty="0" smtClean="0"/>
              <a:t>egion</a:t>
            </a:r>
            <a:r>
              <a:rPr lang="en-US" sz="1800" dirty="0"/>
              <a:t>. The leading </a:t>
            </a:r>
            <a:r>
              <a:rPr lang="en-US" sz="1800" dirty="0" smtClean="0"/>
              <a:t>research organization </a:t>
            </a:r>
            <a:r>
              <a:rPr lang="en-US" sz="1800" dirty="0"/>
              <a:t>is the Arctic and Antarctic research Institute. </a:t>
            </a:r>
            <a:r>
              <a:rPr lang="en-US" sz="1800" dirty="0" smtClean="0"/>
              <a:t>The Central Navy's </a:t>
            </a:r>
            <a:r>
              <a:rPr lang="en-US" sz="1800" dirty="0"/>
              <a:t>cartographic production produces nautical charts, both paper and electronic.</a:t>
            </a:r>
            <a:endParaRPr lang="ru-RU" sz="1800" dirty="0"/>
          </a:p>
        </p:txBody>
      </p:sp>
      <p:pic>
        <p:nvPicPr>
          <p:cNvPr id="8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390724" y="6153177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0" y="1004479"/>
            <a:ext cx="5117510" cy="33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45355"/>
            <a:ext cx="5734050" cy="3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07040" y="4583077"/>
            <a:ext cx="4393610" cy="99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22-09-2017</a:t>
            </a:r>
            <a:r>
              <a:rPr lang="en-US" sz="2000" dirty="0"/>
              <a:t>, the nuclear icebreaker </a:t>
            </a:r>
            <a:r>
              <a:rPr lang="ru-RU" sz="2000" dirty="0" smtClean="0"/>
              <a:t>«</a:t>
            </a:r>
            <a:r>
              <a:rPr lang="en-US" sz="2000" dirty="0" err="1" smtClean="0"/>
              <a:t>Sibir</a:t>
            </a:r>
            <a:r>
              <a:rPr lang="en-US" sz="2000" dirty="0" smtClean="0"/>
              <a:t>’</a:t>
            </a:r>
            <a:r>
              <a:rPr lang="ru-RU" sz="2000" dirty="0" smtClean="0"/>
              <a:t>» («</a:t>
            </a:r>
            <a:r>
              <a:rPr lang="de-DE" sz="2000" dirty="0" err="1" smtClean="0"/>
              <a:t>Siberia</a:t>
            </a:r>
            <a:r>
              <a:rPr lang="ru-RU" sz="2000" dirty="0" smtClean="0"/>
              <a:t>») </a:t>
            </a:r>
            <a:r>
              <a:rPr lang="en-US" sz="2000" dirty="0" smtClean="0"/>
              <a:t>was </a:t>
            </a:r>
            <a:r>
              <a:rPr lang="en-US" sz="2000" dirty="0"/>
              <a:t>launched,                  commissioning is planned in 2021.</a:t>
            </a:r>
            <a:endParaRPr lang="en-AU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67400" y="1001677"/>
            <a:ext cx="5905500" cy="124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dirty="0" smtClean="0"/>
              <a:t>In November 2018, </a:t>
            </a:r>
            <a:r>
              <a:rPr lang="en-US" sz="1800" dirty="0" smtClean="0"/>
              <a:t>from the port of Saint-Petersburg the research vessel </a:t>
            </a:r>
            <a:r>
              <a:rPr lang="ru-RU" sz="1800" dirty="0" smtClean="0"/>
              <a:t>«</a:t>
            </a:r>
            <a:r>
              <a:rPr lang="en-US" sz="1800" dirty="0" err="1" smtClean="0"/>
              <a:t>Akademik</a:t>
            </a:r>
            <a:r>
              <a:rPr lang="en-US" sz="1800" dirty="0" smtClean="0"/>
              <a:t> </a:t>
            </a:r>
            <a:r>
              <a:rPr lang="en-US" sz="1800" dirty="0" err="1" smtClean="0"/>
              <a:t>Fedorov</a:t>
            </a:r>
            <a:r>
              <a:rPr lang="ru-RU" sz="1800" dirty="0" smtClean="0"/>
              <a:t>»</a:t>
            </a:r>
            <a:r>
              <a:rPr lang="en-US" sz="1800" dirty="0" smtClean="0"/>
              <a:t> is setting sail under </a:t>
            </a:r>
            <a:r>
              <a:rPr lang="en-US" sz="1800" dirty="0"/>
              <a:t>the program of the </a:t>
            </a:r>
            <a:r>
              <a:rPr lang="en-US" sz="1800" dirty="0" smtClean="0"/>
              <a:t>64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 </a:t>
            </a:r>
            <a:r>
              <a:rPr lang="en-US" sz="1800" dirty="0"/>
              <a:t>Russian Antarctic </a:t>
            </a:r>
            <a:r>
              <a:rPr lang="en-US" sz="1800" dirty="0" smtClean="0"/>
              <a:t>expedition</a:t>
            </a:r>
            <a:r>
              <a:rPr lang="en-US" sz="1800" dirty="0"/>
              <a:t>. The vessel is owned by the Ministry of Natural Resources and Environment of the Russian Federation and is equipped with modern hydrographic and </a:t>
            </a:r>
            <a:r>
              <a:rPr lang="en-US" sz="1800" dirty="0" smtClean="0"/>
              <a:t>oceanographic </a:t>
            </a:r>
            <a:r>
              <a:rPr lang="en-US" sz="1800" dirty="0"/>
              <a:t>equipment</a:t>
            </a:r>
            <a:r>
              <a:rPr lang="en-US" sz="1800" dirty="0" smtClean="0"/>
              <a:t>.</a:t>
            </a:r>
            <a:endParaRPr lang="de-DE" sz="1800" dirty="0" smtClean="0"/>
          </a:p>
        </p:txBody>
      </p:sp>
      <p:pic>
        <p:nvPicPr>
          <p:cNvPr id="12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393850" y="6130117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147" y="154986"/>
            <a:ext cx="6662585" cy="63658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AU" dirty="0" smtClean="0"/>
              <a:t>Planned Activities for 2018-</a:t>
            </a:r>
            <a:r>
              <a:rPr lang="ru-RU" dirty="0" smtClean="0"/>
              <a:t>20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5" y="1302034"/>
            <a:ext cx="44450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332" y="1381832"/>
            <a:ext cx="6649682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In 2018-2019 it </a:t>
            </a:r>
            <a:r>
              <a:rPr lang="en-US" dirty="0"/>
              <a:t>is </a:t>
            </a:r>
            <a:r>
              <a:rPr lang="en-US" dirty="0" smtClean="0"/>
              <a:t>planned only running a line of sounding on the route of the </a:t>
            </a:r>
            <a:r>
              <a:rPr lang="en-US" dirty="0"/>
              <a:t>research vessels delivering personnel and supplies to </a:t>
            </a:r>
            <a:r>
              <a:rPr lang="en-US" dirty="0" smtClean="0"/>
              <a:t>polar </a:t>
            </a:r>
            <a:r>
              <a:rPr lang="en-US" dirty="0"/>
              <a:t>Antarctic </a:t>
            </a:r>
            <a:r>
              <a:rPr lang="en-US" dirty="0" smtClean="0"/>
              <a:t>stations.</a:t>
            </a:r>
            <a:endParaRPr lang="en-US" dirty="0"/>
          </a:p>
          <a:p>
            <a:pPr>
              <a:defRPr/>
            </a:pPr>
            <a:r>
              <a:rPr lang="en-US" dirty="0"/>
              <a:t>In 2019-20 years it is planned to </a:t>
            </a:r>
            <a:r>
              <a:rPr lang="en-US" dirty="0" smtClean="0"/>
              <a:t>take soundings </a:t>
            </a:r>
            <a:r>
              <a:rPr lang="en-US" dirty="0"/>
              <a:t>within the borders of the </a:t>
            </a:r>
            <a:r>
              <a:rPr lang="en-US" dirty="0" smtClean="0"/>
              <a:t>chart INT9172 </a:t>
            </a:r>
            <a:r>
              <a:rPr lang="en-US" dirty="0"/>
              <a:t>assigned to the Russian Federation. A specific research P</a:t>
            </a:r>
            <a:r>
              <a:rPr lang="en-US" dirty="0" smtClean="0"/>
              <a:t>lan </a:t>
            </a:r>
            <a:r>
              <a:rPr lang="en-US" dirty="0"/>
              <a:t>is currently being developed</a:t>
            </a:r>
            <a:r>
              <a:rPr lang="en-US" dirty="0" smtClean="0"/>
              <a:t>.</a:t>
            </a:r>
          </a:p>
        </p:txBody>
      </p:sp>
      <p:pic>
        <p:nvPicPr>
          <p:cNvPr id="7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289881" y="6138000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Any other matters of relevance to HCA</a:t>
            </a:r>
            <a:endParaRPr lang="en-A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40769"/>
            <a:ext cx="105537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information about </a:t>
            </a:r>
            <a:r>
              <a:rPr lang="en-US" sz="2400" dirty="0"/>
              <a:t>the Hydrographic service of The Russian </a:t>
            </a:r>
            <a:r>
              <a:rPr lang="en-US" sz="2400" dirty="0" smtClean="0"/>
              <a:t>Navy is available on the </a:t>
            </a:r>
            <a:r>
              <a:rPr lang="en-US" sz="2400" dirty="0"/>
              <a:t>official website of the Ministry of </a:t>
            </a:r>
            <a:r>
              <a:rPr lang="en-US" sz="2400" dirty="0" err="1"/>
              <a:t>D</a:t>
            </a:r>
            <a:r>
              <a:rPr lang="en-US" sz="2400" dirty="0" err="1" smtClean="0"/>
              <a:t>efence</a:t>
            </a:r>
            <a:r>
              <a:rPr lang="en-US" sz="2400" dirty="0" smtClean="0"/>
              <a:t> </a:t>
            </a:r>
            <a:r>
              <a:rPr lang="en-US" sz="2400" dirty="0"/>
              <a:t>of the Russian </a:t>
            </a:r>
            <a:r>
              <a:rPr lang="en-US" sz="2400" dirty="0" smtClean="0"/>
              <a:t>Federation</a:t>
            </a:r>
          </a:p>
          <a:p>
            <a:pPr marL="0" indent="0">
              <a:buNone/>
            </a:pPr>
            <a:r>
              <a:rPr lang="en-US" sz="2400" u="sng" dirty="0"/>
              <a:t>http://structure.mil.ru/structure/forces/hydrographic/about.htm </a:t>
            </a:r>
          </a:p>
          <a:p>
            <a:pPr marL="0" indent="0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dirty="0" smtClean="0"/>
              <a:t>also electronic </a:t>
            </a:r>
            <a:r>
              <a:rPr lang="en-US" sz="2400" dirty="0"/>
              <a:t>versions of the editions of Notices to mariners and </a:t>
            </a:r>
            <a:r>
              <a:rPr lang="en-US" sz="2400" dirty="0" smtClean="0"/>
              <a:t>Navigational </a:t>
            </a:r>
            <a:r>
              <a:rPr lang="en-US" sz="2400" dirty="0"/>
              <a:t>warnings </a:t>
            </a:r>
            <a:r>
              <a:rPr lang="en-US" sz="2400" dirty="0" smtClean="0"/>
              <a:t>bulletins </a:t>
            </a:r>
            <a:r>
              <a:rPr lang="en-US" sz="2400" dirty="0"/>
              <a:t>in pdf </a:t>
            </a:r>
            <a:r>
              <a:rPr lang="en-US" sz="2400" dirty="0" smtClean="0"/>
              <a:t>format</a:t>
            </a:r>
          </a:p>
          <a:p>
            <a:pPr marL="0" indent="0">
              <a:buNone/>
            </a:pPr>
            <a:r>
              <a:rPr lang="en-US" sz="2400" dirty="0"/>
              <a:t>https://structure.mil.ru/structure/forces/hydrographic/info/notices.htm</a:t>
            </a:r>
            <a:endParaRPr lang="ru-RU" sz="2400" dirty="0" smtClean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5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348525" y="6106468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IHO Hydrographic Commission on Antarctica (HCA)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487797"/>
            <a:ext cx="10515600" cy="8387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 for attention </a:t>
            </a:r>
            <a:endParaRPr lang="ru-RU" sz="6000" dirty="0"/>
          </a:p>
        </p:txBody>
      </p:sp>
      <p:pic>
        <p:nvPicPr>
          <p:cNvPr id="7" name="Picture 2" descr="C:\Users\User\Desktop\unio эмблем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7433" r="18733" b="3842"/>
          <a:stretch/>
        </p:blipFill>
        <p:spPr bwMode="auto">
          <a:xfrm>
            <a:off x="11361638" y="6124839"/>
            <a:ext cx="720000" cy="72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933</TotalTime>
  <Words>515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National Report by  the Russian Federation </vt:lpstr>
      <vt:lpstr>Survey and charting progress in Antarctica since HCA-14 (June 2016)</vt:lpstr>
      <vt:lpstr>Survey progress in Antarctica since 2013</vt:lpstr>
      <vt:lpstr>Status of Relations with Other Organizations</vt:lpstr>
      <vt:lpstr>Status of Relations with Other Organizations</vt:lpstr>
      <vt:lpstr>Planned Activities for 2018-20</vt:lpstr>
      <vt:lpstr>Any other matters of relevance to HCA</vt:lpstr>
      <vt:lpstr>IHO Hydrographic Commission on Antarctica (HCA)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User</cp:lastModifiedBy>
  <cp:revision>89</cp:revision>
  <cp:lastPrinted>2017-10-13T08:19:11Z</cp:lastPrinted>
  <dcterms:created xsi:type="dcterms:W3CDTF">2017-10-09T13:46:17Z</dcterms:created>
  <dcterms:modified xsi:type="dcterms:W3CDTF">2018-06-23T20:36:12Z</dcterms:modified>
</cp:coreProperties>
</file>