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5" r:id="rId2"/>
    <p:sldId id="282" r:id="rId3"/>
    <p:sldId id="283" r:id="rId4"/>
    <p:sldId id="285" r:id="rId5"/>
    <p:sldId id="286" r:id="rId6"/>
    <p:sldId id="288" r:id="rId7"/>
    <p:sldId id="298" r:id="rId8"/>
    <p:sldId id="303" r:id="rId9"/>
    <p:sldId id="304" r:id="rId10"/>
    <p:sldId id="305" r:id="rId11"/>
    <p:sldId id="307" r:id="rId12"/>
    <p:sldId id="308" r:id="rId13"/>
    <p:sldId id="289" r:id="rId14"/>
    <p:sldId id="306" r:id="rId15"/>
    <p:sldId id="310" r:id="rId16"/>
    <p:sldId id="291" r:id="rId17"/>
    <p:sldId id="293" r:id="rId18"/>
    <p:sldId id="296" r:id="rId19"/>
    <p:sldId id="297" r:id="rId20"/>
    <p:sldId id="309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7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508" y="62761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ho.int/gis/antarctic.gi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496742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498600" y="1512329"/>
            <a:ext cx="9144000" cy="24724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HCA-GIS and relevant progress reports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HCA14/12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908720"/>
            <a:ext cx="916834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 flipV="1">
            <a:off x="6108171" y="3159657"/>
            <a:ext cx="422169" cy="497943"/>
          </a:xfrm>
          <a:prstGeom prst="line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77010" y="3487316"/>
            <a:ext cx="2919390" cy="634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data from HCA-GIS is now shown in </a:t>
            </a:r>
            <a:r>
              <a:rPr lang="en-US" dirty="0" err="1" smtClean="0"/>
              <a:t>Quantarctica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354"/>
            <a:ext cx="108585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HCA-GIS is based on ArcGIS Online of which the standard projection is </a:t>
            </a:r>
            <a:r>
              <a:rPr lang="en-US" dirty="0" err="1" smtClean="0"/>
              <a:t>WebMercator</a:t>
            </a:r>
            <a:r>
              <a:rPr lang="en-US" dirty="0" smtClean="0"/>
              <a:t>. It is also possible to display in Polar projection on </a:t>
            </a:r>
            <a:r>
              <a:rPr lang="en-US" dirty="0" err="1" smtClean="0"/>
              <a:t>ArcGIS</a:t>
            </a:r>
            <a:r>
              <a:rPr lang="en-US" dirty="0" smtClean="0"/>
              <a:t> Online but it is not a true projection. It seems that ArcGIS Online cannot handle more than two projections at the same time (</a:t>
            </a:r>
            <a:r>
              <a:rPr lang="en-US" dirty="0" err="1" smtClean="0"/>
              <a:t>WebMercator</a:t>
            </a:r>
            <a:r>
              <a:rPr lang="en-US" dirty="0" smtClean="0"/>
              <a:t> + Polar). </a:t>
            </a:r>
            <a:r>
              <a:rPr lang="en-US" dirty="0" smtClean="0">
                <a:solidFill>
                  <a:srgbClr val="FF0000"/>
                </a:solidFill>
              </a:rPr>
              <a:t>Which is the main limitation of ArcGIS online to display features for Polar regions.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Since there aren´t many users for polar region related information improvement is not likely.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 SHOM’s WMS, </a:t>
            </a:r>
            <a:r>
              <a:rPr lang="en-US" dirty="0"/>
              <a:t>WFS </a:t>
            </a:r>
            <a:r>
              <a:rPr lang="en-US" dirty="0" smtClean="0"/>
              <a:t>are available for Antarctica: </a:t>
            </a:r>
          </a:p>
          <a:p>
            <a:pPr marL="0" indent="0">
              <a:buNone/>
            </a:pPr>
            <a:r>
              <a:rPr lang="en-US" sz="2400" dirty="0" smtClean="0"/>
              <a:t>    http</a:t>
            </a:r>
            <a:r>
              <a:rPr lang="en-US" sz="2400" dirty="0"/>
              <a:t>://</a:t>
            </a:r>
            <a:r>
              <a:rPr lang="en-US" sz="2400" dirty="0" smtClean="0"/>
              <a:t>services.data.shom.fr/INSPIRE/wms/r</a:t>
            </a:r>
            <a:r>
              <a:rPr lang="en-US" sz="2400" dirty="0"/>
              <a:t> </a:t>
            </a:r>
            <a:r>
              <a:rPr lang="en-US" sz="2400" dirty="0" smtClean="0"/>
              <a:t> or http</a:t>
            </a:r>
            <a:r>
              <a:rPr lang="en-US" sz="2400" dirty="0"/>
              <a:t>://</a:t>
            </a:r>
            <a:r>
              <a:rPr lang="en-US" sz="2400" dirty="0" smtClean="0"/>
              <a:t>services.data.shom.fr/INSPIRE/wfs  </a:t>
            </a:r>
          </a:p>
          <a:p>
            <a:pPr lvl="1"/>
            <a:r>
              <a:rPr lang="en-US" dirty="0" err="1" smtClean="0"/>
              <a:t>Toponymy</a:t>
            </a:r>
            <a:endParaRPr lang="en-US" dirty="0" smtClean="0"/>
          </a:p>
          <a:p>
            <a:pPr lvl="1"/>
            <a:r>
              <a:rPr lang="en-US" dirty="0" smtClean="0"/>
              <a:t>World </a:t>
            </a:r>
            <a:r>
              <a:rPr lang="en-US" dirty="0" err="1" smtClean="0"/>
              <a:t>sedimentology</a:t>
            </a:r>
            <a:r>
              <a:rPr lang="en-US" dirty="0" smtClean="0"/>
              <a:t> map</a:t>
            </a:r>
          </a:p>
          <a:p>
            <a:pPr lvl="1"/>
            <a:r>
              <a:rPr lang="en-US" dirty="0" smtClean="0"/>
              <a:t>Tidal types </a:t>
            </a:r>
          </a:p>
          <a:p>
            <a:pPr lvl="1"/>
            <a:r>
              <a:rPr lang="fr-FR" dirty="0" smtClean="0"/>
              <a:t>Archives (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fair</a:t>
            </a:r>
            <a:r>
              <a:rPr lang="fr-FR" dirty="0" smtClean="0"/>
              <a:t> </a:t>
            </a:r>
            <a:r>
              <a:rPr lang="fr-FR" dirty="0" err="1" smtClean="0"/>
              <a:t>sheets</a:t>
            </a:r>
            <a:r>
              <a:rPr lang="fr-FR" dirty="0" smtClean="0"/>
              <a:t> or </a:t>
            </a:r>
            <a:r>
              <a:rPr lang="fr-FR" dirty="0" err="1" smtClean="0"/>
              <a:t>charts</a:t>
            </a:r>
            <a:r>
              <a:rPr lang="fr-FR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to HCA14/12 (WMS, WFS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9"/>
          <p:cNvCxnSpPr>
            <a:stCxn id="8" idx="3"/>
            <a:endCxn id="17" idx="0"/>
          </p:cNvCxnSpPr>
          <p:nvPr/>
        </p:nvCxnSpPr>
        <p:spPr>
          <a:xfrm>
            <a:off x="5856051" y="2218766"/>
            <a:ext cx="3123363" cy="1737134"/>
          </a:xfrm>
          <a:prstGeom prst="bentConnector2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9"/>
          <p:cNvCxnSpPr>
            <a:endCxn id="11" idx="0"/>
          </p:cNvCxnSpPr>
          <p:nvPr/>
        </p:nvCxnSpPr>
        <p:spPr>
          <a:xfrm rot="10800000" flipV="1">
            <a:off x="3603260" y="1843486"/>
            <a:ext cx="5995624" cy="2115656"/>
          </a:xfrm>
          <a:prstGeom prst="bentConnector2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t="8888" b="3616"/>
          <a:stretch/>
        </p:blipFill>
        <p:spPr>
          <a:xfrm>
            <a:off x="838199" y="983966"/>
            <a:ext cx="5017852" cy="2469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2744451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to HCA14/12 </a:t>
            </a:r>
            <a:r>
              <a:rPr lang="en-US" sz="4000" dirty="0" smtClean="0"/>
              <a:t>(</a:t>
            </a:r>
            <a:r>
              <a:rPr lang="en-US" sz="4000" dirty="0" err="1" smtClean="0"/>
              <a:t>INTernational</a:t>
            </a:r>
            <a:r>
              <a:rPr lang="en-US" sz="4000" dirty="0" smtClean="0"/>
              <a:t> Chart Web Catalogue)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882595" y="2245959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Web </a:t>
            </a:r>
            <a:r>
              <a:rPr lang="fr-FR" dirty="0"/>
              <a:t>GIS </a:t>
            </a:r>
            <a:r>
              <a:rPr lang="fr-FR" dirty="0" smtClean="0"/>
              <a:t>for INT </a:t>
            </a:r>
            <a:r>
              <a:rPr lang="fr-FR" dirty="0" err="1" smtClean="0"/>
              <a:t>charts</a:t>
            </a:r>
            <a:r>
              <a:rPr lang="fr-FR" dirty="0" smtClean="0"/>
              <a:t>: </a:t>
            </a:r>
            <a:r>
              <a:rPr lang="fr-FR" dirty="0"/>
              <a:t>http://chart.iho.int:8080/iho/main.do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67740" y="1020326"/>
            <a:ext cx="2385639" cy="2486837"/>
            <a:chOff x="4283968" y="2348880"/>
            <a:chExt cx="1296144" cy="131234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348880"/>
              <a:ext cx="1296144" cy="131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4427984" y="3140968"/>
              <a:ext cx="1008112" cy="36004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HCA-GIS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4378" y="5060873"/>
            <a:ext cx="121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mentioned, </a:t>
            </a:r>
            <a:r>
              <a:rPr lang="en-US" sz="2000" dirty="0" smtClean="0">
                <a:solidFill>
                  <a:srgbClr val="FF0000"/>
                </a:solidFill>
              </a:rPr>
              <a:t>full service </a:t>
            </a:r>
            <a:r>
              <a:rPr lang="en-US" sz="2000" dirty="0" err="1" smtClean="0"/>
              <a:t>GISes</a:t>
            </a:r>
            <a:r>
              <a:rPr lang="en-US" sz="2000" dirty="0" smtClean="0"/>
              <a:t> can connect to and draw </a:t>
            </a:r>
            <a:r>
              <a:rPr lang="en-US" sz="2000" dirty="0"/>
              <a:t>the HCA-GIS data into their GIS. </a:t>
            </a:r>
            <a:r>
              <a:rPr lang="en-US" sz="2000" dirty="0">
                <a:solidFill>
                  <a:srgbClr val="FF0000"/>
                </a:solidFill>
              </a:rPr>
              <a:t>The f</a:t>
            </a:r>
            <a:r>
              <a:rPr lang="en-US" sz="2000" dirty="0" smtClean="0">
                <a:solidFill>
                  <a:srgbClr val="FF0000"/>
                </a:solidFill>
              </a:rPr>
              <a:t>ull service INT-GIS probably supports this dataflow </a:t>
            </a:r>
            <a:r>
              <a:rPr lang="en-US" sz="2000" dirty="0">
                <a:solidFill>
                  <a:srgbClr val="FF0000"/>
                </a:solidFill>
              </a:rPr>
              <a:t>from HCA-GIS. </a:t>
            </a:r>
            <a:r>
              <a:rPr lang="en-US" sz="2000" dirty="0" smtClean="0">
                <a:solidFill>
                  <a:srgbClr val="FF0000"/>
                </a:solidFill>
              </a:rPr>
              <a:t>(Still </a:t>
            </a:r>
            <a:r>
              <a:rPr lang="en-US" sz="2000" dirty="0">
                <a:solidFill>
                  <a:srgbClr val="FF0000"/>
                </a:solidFill>
              </a:rPr>
              <a:t>to be investigated</a:t>
            </a:r>
            <a:r>
              <a:rPr lang="en-US" sz="2000" dirty="0" smtClean="0">
                <a:solidFill>
                  <a:srgbClr val="FF0000"/>
                </a:solidFill>
              </a:rPr>
              <a:t>.) The opposite direction from INT-GIS to HCA-GIS does not seem to work because of principal technical limitations of ArcGIS Online.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52745" y="3691805"/>
            <a:ext cx="1294255" cy="1234893"/>
            <a:chOff x="3052745" y="3948479"/>
            <a:chExt cx="1294255" cy="1234893"/>
          </a:xfrm>
        </p:grpSpPr>
        <p:grpSp>
          <p:nvGrpSpPr>
            <p:cNvPr id="28" name="Group 27"/>
            <p:cNvGrpSpPr/>
            <p:nvPr/>
          </p:nvGrpSpPr>
          <p:grpSpPr>
            <a:xfrm>
              <a:off x="3052745" y="4215816"/>
              <a:ext cx="1101031" cy="967556"/>
              <a:chOff x="3973436" y="4844903"/>
              <a:chExt cx="1101031" cy="96755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130726" y="4844903"/>
                <a:ext cx="786450" cy="72566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09371" y="4925533"/>
                <a:ext cx="629160" cy="5644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Flowchart: Manual Operation 14"/>
              <p:cNvSpPr/>
              <p:nvPr/>
            </p:nvSpPr>
            <p:spPr>
              <a:xfrm flipV="1">
                <a:off x="3973436" y="5651200"/>
                <a:ext cx="1101031" cy="161259"/>
              </a:xfrm>
              <a:prstGeom prst="flowChartManualOperati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Donut 24"/>
            <p:cNvSpPr/>
            <p:nvPr/>
          </p:nvSpPr>
          <p:spPr>
            <a:xfrm>
              <a:off x="3796669" y="3948479"/>
              <a:ext cx="550331" cy="576889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28899" y="3478747"/>
            <a:ext cx="1230667" cy="1444709"/>
            <a:chOff x="8428899" y="3735421"/>
            <a:chExt cx="1230667" cy="1444709"/>
          </a:xfrm>
        </p:grpSpPr>
        <p:grpSp>
          <p:nvGrpSpPr>
            <p:cNvPr id="16" name="Group 15"/>
            <p:cNvGrpSpPr/>
            <p:nvPr/>
          </p:nvGrpSpPr>
          <p:grpSpPr>
            <a:xfrm>
              <a:off x="8428899" y="4212574"/>
              <a:ext cx="1101031" cy="967556"/>
              <a:chOff x="3973436" y="4844903"/>
              <a:chExt cx="1101031" cy="96755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130726" y="4844903"/>
                <a:ext cx="786450" cy="725667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209371" y="4925533"/>
                <a:ext cx="629160" cy="5644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lowchart: Manual Operation 18"/>
              <p:cNvSpPr/>
              <p:nvPr/>
            </p:nvSpPr>
            <p:spPr>
              <a:xfrm flipV="1">
                <a:off x="3973436" y="5651200"/>
                <a:ext cx="1101031" cy="161259"/>
              </a:xfrm>
              <a:prstGeom prst="flowChartManualOperati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231549" y="3735421"/>
              <a:ext cx="428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</a:t>
              </a:r>
              <a:endParaRPr lang="fr-FR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6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9647" y="862680"/>
            <a:ext cx="12102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HCA 14/15</a:t>
            </a:r>
            <a:r>
              <a:rPr lang="en-US" sz="2400" dirty="0" smtClean="0"/>
              <a:t>: “HCA Members and Observers to evaluate the existing data layers available in the IHO HCA GIS database and to propose: additional layers (and the sources), any duplicate layers that could be linked from other databases rather than maintained by IHO, and any other comments“  </a:t>
            </a:r>
          </a:p>
          <a:p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98334"/>
              </p:ext>
            </p:extLst>
          </p:nvPr>
        </p:nvGraphicFramePr>
        <p:xfrm>
          <a:off x="313764" y="2393501"/>
          <a:ext cx="11878236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3651"/>
                <a:gridCol w="1314053"/>
                <a:gridCol w="8510532"/>
              </a:tblGrid>
              <a:tr h="6024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particular comments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Argentina,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Chile,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Norway, New Zealand, South Africa, Spain and 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2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Suggestions</a:t>
                      </a:r>
                      <a:endParaRPr 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Color tones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UI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(partly possible)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and Data Download function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4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(comments from Secretariat 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layer such as geographical name, historical archives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(projections issues to be solved)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tidal records to be distinguished whether permanent or not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2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More metadata needed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Tidal records and Scientific Stations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2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HCAGIS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method can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be more widespread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for other RHC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4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Update needed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Scientific Stations and GEBCO features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basemap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resolution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(not possible)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4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Mercator projection when zoomed in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(not possible),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MSRs to be updated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(done)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new layers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Nav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-aids etc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(possible)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613307"/>
            <a:ext cx="11582400" cy="2782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</a:t>
            </a:r>
            <a:r>
              <a:rPr lang="fr-FR" dirty="0" smtClean="0">
                <a:solidFill>
                  <a:srgbClr val="0070C0"/>
                </a:solidFill>
              </a:rPr>
              <a:t>CA15/xx</a:t>
            </a:r>
            <a:r>
              <a:rPr lang="fr-FR" dirty="0" smtClean="0"/>
              <a:t>: HCA </a:t>
            </a:r>
            <a:r>
              <a:rPr lang="fr-FR" dirty="0" err="1" smtClean="0"/>
              <a:t>Members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on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for HCA GIS:</a:t>
            </a:r>
          </a:p>
          <a:p>
            <a:pPr lvl="1"/>
            <a:r>
              <a:rPr lang="fr-FR" dirty="0" smtClean="0"/>
              <a:t>- </a:t>
            </a:r>
            <a:r>
              <a:rPr lang="fr-FR" b="1" dirty="0" smtClean="0"/>
              <a:t>option 1</a:t>
            </a:r>
            <a:r>
              <a:rPr lang="fr-FR" dirty="0" smtClean="0"/>
              <a:t>: </a:t>
            </a:r>
            <a:r>
              <a:rPr lang="fr-FR" dirty="0" err="1" smtClean="0"/>
              <a:t>leave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« 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 », </a:t>
            </a:r>
          </a:p>
          <a:p>
            <a:pPr lvl="2"/>
            <a:r>
              <a:rPr lang="fr-FR" dirty="0" smtClean="0"/>
              <a:t>maintenance of </a:t>
            </a:r>
            <a:r>
              <a:rPr lang="fr-FR" dirty="0" err="1" smtClean="0">
                <a:solidFill>
                  <a:srgbClr val="FF0000"/>
                </a:solidFill>
              </a:rPr>
              <a:t>existing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 on case-by-case basis on HCA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request</a:t>
            </a:r>
            <a:endParaRPr lang="fr-FR" dirty="0" smtClean="0"/>
          </a:p>
          <a:p>
            <a:pPr lvl="2"/>
            <a:r>
              <a:rPr lang="fr-FR" dirty="0" smtClean="0"/>
              <a:t>Publicise the (</a:t>
            </a:r>
            <a:r>
              <a:rPr lang="fr-FR" dirty="0" err="1" smtClean="0"/>
              <a:t>limited</a:t>
            </a:r>
            <a:r>
              <a:rPr lang="fr-FR" dirty="0" smtClean="0"/>
              <a:t>) provision of HCA GIS </a:t>
            </a:r>
            <a:r>
              <a:rPr lang="fr-FR" dirty="0" err="1" smtClean="0"/>
              <a:t>layers</a:t>
            </a:r>
            <a:r>
              <a:rPr lang="fr-FR" dirty="0" smtClean="0"/>
              <a:t> for adoption by full service GIS </a:t>
            </a:r>
            <a:r>
              <a:rPr lang="fr-FR" dirty="0" err="1" smtClean="0"/>
              <a:t>with</a:t>
            </a:r>
            <a:r>
              <a:rPr lang="fr-FR" dirty="0" smtClean="0"/>
              <a:t> a focus on Polar </a:t>
            </a:r>
            <a:r>
              <a:rPr lang="fr-FR" dirty="0" err="1" smtClean="0"/>
              <a:t>regions</a:t>
            </a:r>
            <a:r>
              <a:rPr lang="fr-FR" dirty="0" smtClean="0"/>
              <a:t> and </a:t>
            </a:r>
            <a:r>
              <a:rPr lang="fr-FR" dirty="0" err="1" smtClean="0"/>
              <a:t>indicate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existence </a:t>
            </a:r>
            <a:r>
              <a:rPr lang="fr-FR" dirty="0" err="1" smtClean="0"/>
              <a:t>under</a:t>
            </a:r>
            <a:r>
              <a:rPr lang="fr-FR" dirty="0" smtClean="0"/>
              <a:t> www.iho.int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to be considered by HCA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0" y="1075898"/>
            <a:ext cx="11582400" cy="3423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</a:t>
            </a:r>
            <a:r>
              <a:rPr lang="fr-FR" dirty="0" smtClean="0">
                <a:solidFill>
                  <a:srgbClr val="0070C0"/>
                </a:solidFill>
              </a:rPr>
              <a:t>CA15/xx</a:t>
            </a:r>
            <a:r>
              <a:rPr lang="fr-FR" dirty="0" smtClean="0"/>
              <a:t>: HCA </a:t>
            </a:r>
            <a:r>
              <a:rPr lang="fr-FR" dirty="0" err="1" smtClean="0"/>
              <a:t>Members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on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for HCA GIS:</a:t>
            </a:r>
          </a:p>
          <a:p>
            <a:pPr lvl="1"/>
            <a:r>
              <a:rPr lang="fr-FR" dirty="0" smtClean="0"/>
              <a:t>- </a:t>
            </a:r>
            <a:r>
              <a:rPr lang="fr-FR" b="1" dirty="0" smtClean="0"/>
              <a:t>option 2</a:t>
            </a:r>
            <a:r>
              <a:rPr lang="fr-FR" dirty="0" smtClean="0"/>
              <a:t>: Complete </a:t>
            </a:r>
            <a:r>
              <a:rPr lang="fr-FR" dirty="0" err="1" smtClean="0"/>
              <a:t>decommissioning</a:t>
            </a:r>
            <a:r>
              <a:rPr lang="fr-FR" dirty="0" smtClean="0"/>
              <a:t> of HCA GIS, </a:t>
            </a:r>
          </a:p>
          <a:p>
            <a:pPr lvl="2"/>
            <a:r>
              <a:rPr lang="fr-FR" dirty="0" smtClean="0"/>
              <a:t>incorporation of native IHO content </a:t>
            </a:r>
            <a:r>
              <a:rPr lang="fr-FR" dirty="0" err="1" smtClean="0"/>
              <a:t>such</a:t>
            </a:r>
            <a:r>
              <a:rPr lang="fr-FR" dirty="0" smtClean="0"/>
              <a:t> as ENC and INT </a:t>
            </a:r>
            <a:r>
              <a:rPr lang="fr-FR" dirty="0" err="1" smtClean="0"/>
              <a:t>chart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INTtoGIS</a:t>
            </a:r>
            <a:r>
              <a:rPr lang="fr-FR" dirty="0" smtClean="0"/>
              <a:t> II (capable for </a:t>
            </a:r>
            <a:r>
              <a:rPr lang="fr-FR" dirty="0" err="1" smtClean="0"/>
              <a:t>true</a:t>
            </a:r>
            <a:r>
              <a:rPr lang="fr-FR" dirty="0" smtClean="0"/>
              <a:t> polar projection), </a:t>
            </a:r>
          </a:p>
          <a:p>
            <a:pPr lvl="2"/>
            <a:r>
              <a:rPr lang="fr-FR" dirty="0" err="1" smtClean="0"/>
              <a:t>instead</a:t>
            </a:r>
            <a:r>
              <a:rPr lang="fr-FR" dirty="0" smtClean="0"/>
              <a:t> of the provision of a native IHO system,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to </a:t>
            </a:r>
            <a:r>
              <a:rPr lang="fr-FR" dirty="0" err="1" smtClean="0"/>
              <a:t>specialized</a:t>
            </a:r>
            <a:r>
              <a:rPr lang="fr-FR" dirty="0" smtClean="0"/>
              <a:t> full service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</a:p>
          <a:p>
            <a:pPr lvl="3"/>
            <a:r>
              <a:rPr lang="de-DE" dirty="0" err="1" smtClean="0"/>
              <a:t>Quantartica</a:t>
            </a:r>
            <a:r>
              <a:rPr lang="de-DE" dirty="0" smtClean="0"/>
              <a:t>,</a:t>
            </a:r>
            <a:endParaRPr lang="fr-FR" dirty="0" smtClean="0"/>
          </a:p>
          <a:p>
            <a:pPr lvl="3"/>
            <a:r>
              <a:rPr lang="fr-FR" dirty="0" smtClean="0"/>
              <a:t>national </a:t>
            </a:r>
            <a:r>
              <a:rPr lang="fr-FR" dirty="0" err="1" smtClean="0"/>
              <a:t>geospatial</a:t>
            </a:r>
            <a:r>
              <a:rPr lang="fr-FR" dirty="0" smtClean="0"/>
              <a:t> </a:t>
            </a:r>
            <a:r>
              <a:rPr lang="fr-FR" dirty="0" err="1" smtClean="0"/>
              <a:t>portals</a:t>
            </a:r>
            <a:r>
              <a:rPr lang="fr-FR" dirty="0" smtClean="0"/>
              <a:t>, </a:t>
            </a:r>
          </a:p>
          <a:p>
            <a:pPr lvl="3"/>
            <a:r>
              <a:rPr lang="fr-FR" dirty="0" smtClean="0"/>
              <a:t>GEBCO </a:t>
            </a:r>
            <a:r>
              <a:rPr lang="fr-FR" dirty="0" err="1" smtClean="0"/>
              <a:t>Gazetteer</a:t>
            </a:r>
            <a:r>
              <a:rPr lang="fr-FR" dirty="0" smtClean="0"/>
              <a:t> for </a:t>
            </a: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, </a:t>
            </a:r>
          </a:p>
          <a:p>
            <a:pPr lvl="3"/>
            <a:r>
              <a:rPr lang="fr-FR" dirty="0" smtClean="0"/>
              <a:t>IHO DCDB for </a:t>
            </a:r>
            <a:r>
              <a:rPr lang="fr-FR" dirty="0" err="1" smtClean="0"/>
              <a:t>surveys</a:t>
            </a:r>
            <a:r>
              <a:rPr lang="fr-FR" dirty="0" smtClean="0"/>
              <a:t> and </a:t>
            </a:r>
            <a:r>
              <a:rPr lang="fr-FR" dirty="0" err="1" smtClean="0"/>
              <a:t>bathymetry</a:t>
            </a:r>
            <a:r>
              <a:rPr lang="fr-FR" dirty="0" smtClean="0"/>
              <a:t> (to GEBCO </a:t>
            </a:r>
            <a:r>
              <a:rPr lang="fr-FR" dirty="0" err="1" smtClean="0"/>
              <a:t>Seabed</a:t>
            </a:r>
            <a:r>
              <a:rPr lang="fr-FR" dirty="0" smtClean="0"/>
              <a:t> 2030), </a:t>
            </a:r>
          </a:p>
          <a:p>
            <a:pPr lvl="3"/>
            <a:r>
              <a:rPr lang="fr-FR" dirty="0" smtClean="0"/>
              <a:t>to IBCSO</a:t>
            </a:r>
          </a:p>
          <a:p>
            <a:pPr lvl="2"/>
            <a:r>
              <a:rPr lang="fr-FR" dirty="0" smtClean="0"/>
              <a:t>As part of </a:t>
            </a:r>
            <a:r>
              <a:rPr lang="fr-FR" dirty="0" err="1" smtClean="0"/>
              <a:t>this</a:t>
            </a:r>
            <a:r>
              <a:rPr lang="fr-FR" dirty="0" smtClean="0"/>
              <a:t> option, IHO </a:t>
            </a:r>
            <a:r>
              <a:rPr lang="fr-FR" dirty="0" err="1" smtClean="0"/>
              <a:t>Secretariat</a:t>
            </a:r>
            <a:r>
              <a:rPr lang="fr-FR" dirty="0" smtClean="0"/>
              <a:t> to </a:t>
            </a:r>
            <a:r>
              <a:rPr lang="fr-FR" dirty="0" err="1" smtClean="0"/>
              <a:t>register</a:t>
            </a:r>
            <a:r>
              <a:rPr lang="fr-FR" dirty="0" smtClean="0"/>
              <a:t> as </a:t>
            </a:r>
            <a:r>
              <a:rPr lang="fr-FR" dirty="0" err="1" smtClean="0"/>
              <a:t>Quantarctica</a:t>
            </a:r>
            <a:r>
              <a:rPr lang="fr-FR" dirty="0" smtClean="0"/>
              <a:t> user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to be considered by HCA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644" y="4166402"/>
            <a:ext cx="1201270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Option 2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is</a:t>
            </a:r>
            <a:r>
              <a:rPr lang="fr-FR" sz="2400" dirty="0" smtClean="0">
                <a:solidFill>
                  <a:srgbClr val="FF0000"/>
                </a:solidFill>
              </a:rPr>
              <a:t> IHO </a:t>
            </a:r>
            <a:r>
              <a:rPr lang="fr-FR" sz="2400" dirty="0" err="1" smtClean="0">
                <a:solidFill>
                  <a:srgbClr val="FF0000"/>
                </a:solidFill>
              </a:rPr>
              <a:t>Chair’s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recommended</a:t>
            </a:r>
            <a:r>
              <a:rPr lang="fr-FR" sz="2400" dirty="0" smtClean="0">
                <a:solidFill>
                  <a:srgbClr val="FF0000"/>
                </a:solidFill>
              </a:rPr>
              <a:t> option: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err="1" smtClean="0">
                <a:solidFill>
                  <a:srgbClr val="FF0000"/>
                </a:solidFill>
              </a:rPr>
              <a:t>cost</a:t>
            </a:r>
            <a:r>
              <a:rPr lang="fr-FR" sz="1900" dirty="0" smtClean="0">
                <a:solidFill>
                  <a:srgbClr val="FF0000"/>
                </a:solidFill>
              </a:rPr>
              <a:t>-effective, no duplication,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err="1" smtClean="0">
                <a:solidFill>
                  <a:srgbClr val="FF0000"/>
                </a:solidFill>
              </a:rPr>
              <a:t>reliability</a:t>
            </a:r>
            <a:r>
              <a:rPr lang="fr-FR" sz="1900" dirty="0" smtClean="0">
                <a:solidFill>
                  <a:srgbClr val="FF0000"/>
                </a:solidFill>
              </a:rPr>
              <a:t> and long </a:t>
            </a:r>
            <a:r>
              <a:rPr lang="fr-FR" sz="1900" dirty="0" err="1" smtClean="0">
                <a:solidFill>
                  <a:srgbClr val="FF0000"/>
                </a:solidFill>
              </a:rPr>
              <a:t>term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sustainability</a:t>
            </a:r>
            <a:r>
              <a:rPr lang="fr-FR" sz="1900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err="1" smtClean="0">
                <a:solidFill>
                  <a:srgbClr val="FF0000"/>
                </a:solidFill>
              </a:rPr>
              <a:t>interoperability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with</a:t>
            </a:r>
            <a:r>
              <a:rPr lang="fr-FR" sz="1900" dirty="0" smtClean="0">
                <a:solidFill>
                  <a:srgbClr val="FF0000"/>
                </a:solidFill>
              </a:rPr>
              <a:t> the </a:t>
            </a:r>
            <a:r>
              <a:rPr lang="fr-FR" sz="1900" dirty="0" err="1" smtClean="0">
                <a:solidFill>
                  <a:srgbClr val="FF0000"/>
                </a:solidFill>
              </a:rPr>
              <a:t>scientific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community</a:t>
            </a:r>
            <a:r>
              <a:rPr lang="fr-FR" sz="1900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900" dirty="0" err="1" smtClean="0">
                <a:solidFill>
                  <a:srgbClr val="FF0000"/>
                </a:solidFill>
              </a:rPr>
              <a:t>better</a:t>
            </a:r>
            <a:r>
              <a:rPr lang="fr-FR" sz="1900" dirty="0" smtClean="0">
                <a:solidFill>
                  <a:srgbClr val="FF0000"/>
                </a:solidFill>
              </a:rPr>
              <a:t> recognition and </a:t>
            </a:r>
            <a:r>
              <a:rPr lang="fr-FR" sz="1900" dirty="0" err="1" smtClean="0">
                <a:solidFill>
                  <a:srgbClr val="FF0000"/>
                </a:solidFill>
              </a:rPr>
              <a:t>visibility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than</a:t>
            </a:r>
            <a:r>
              <a:rPr lang="fr-FR" sz="1900" dirty="0" smtClean="0">
                <a:solidFill>
                  <a:srgbClr val="FF0000"/>
                </a:solidFill>
              </a:rPr>
              <a:t> a stand-</a:t>
            </a:r>
            <a:r>
              <a:rPr lang="fr-FR" sz="1900" dirty="0" err="1" smtClean="0">
                <a:solidFill>
                  <a:srgbClr val="FF0000"/>
                </a:solidFill>
              </a:rPr>
              <a:t>alone</a:t>
            </a:r>
            <a:r>
              <a:rPr lang="fr-FR" sz="1900" dirty="0" smtClean="0">
                <a:solidFill>
                  <a:srgbClr val="FF0000"/>
                </a:solidFill>
              </a:rPr>
              <a:t> HCA GIS </a:t>
            </a:r>
            <a:r>
              <a:rPr lang="fr-FR" sz="1900" dirty="0" err="1" smtClean="0">
                <a:solidFill>
                  <a:srgbClr val="FF0000"/>
                </a:solidFill>
              </a:rPr>
              <a:t>viewer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only</a:t>
            </a:r>
            <a:r>
              <a:rPr lang="fr-FR" sz="1900" dirty="0" smtClean="0">
                <a:solidFill>
                  <a:srgbClr val="FF0000"/>
                </a:solidFill>
              </a:rPr>
              <a:t>, </a:t>
            </a:r>
            <a:r>
              <a:rPr lang="fr-FR" sz="1900" dirty="0" err="1" smtClean="0">
                <a:solidFill>
                  <a:srgbClr val="FF0000"/>
                </a:solidFill>
              </a:rPr>
              <a:t>providing</a:t>
            </a:r>
            <a:r>
              <a:rPr lang="fr-FR" sz="1900" dirty="0" smtClean="0">
                <a:solidFill>
                  <a:srgbClr val="FF0000"/>
                </a:solidFill>
              </a:rPr>
              <a:t> </a:t>
            </a:r>
            <a:r>
              <a:rPr lang="fr-FR" sz="1900" dirty="0" err="1" smtClean="0">
                <a:solidFill>
                  <a:srgbClr val="FF0000"/>
                </a:solidFill>
              </a:rPr>
              <a:t>poor</a:t>
            </a:r>
            <a:r>
              <a:rPr lang="fr-FR" sz="1900" dirty="0" smtClean="0">
                <a:solidFill>
                  <a:srgbClr val="FF0000"/>
                </a:solidFill>
              </a:rPr>
              <a:t> and </a:t>
            </a:r>
            <a:r>
              <a:rPr lang="fr-FR" sz="1900" dirty="0" err="1" smtClean="0">
                <a:solidFill>
                  <a:srgbClr val="FF0000"/>
                </a:solidFill>
              </a:rPr>
              <a:t>mostly</a:t>
            </a:r>
            <a:r>
              <a:rPr lang="fr-FR" sz="1900" dirty="0" smtClean="0">
                <a:solidFill>
                  <a:srgbClr val="FF0000"/>
                </a:solidFill>
              </a:rPr>
              <a:t> out-of-date information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report about HCA14/24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351680"/>
              </p:ext>
            </p:extLst>
          </p:nvPr>
        </p:nvGraphicFramePr>
        <p:xfrm>
          <a:off x="197224" y="1021976"/>
          <a:ext cx="11914094" cy="2158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4094"/>
              </a:tblGrid>
              <a:tr h="969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HCA 14/24; "IHB to consider the possibility of supplementing C-55 with survey and charting statistics in relation to agreed MSR, and find a way of posting the relevant information within the IHO GIS environment.“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9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UKHO provided the GIS file of MSR area.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IHO Secretariat has integrated the data with HPWG shortlist and long plan and compared with the C-55 data.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041889" y="3075208"/>
            <a:ext cx="5262583" cy="2652305"/>
            <a:chOff x="3168725" y="2899718"/>
            <a:chExt cx="5262583" cy="265230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725" y="2899718"/>
              <a:ext cx="5262583" cy="265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4316508" y="4133275"/>
              <a:ext cx="552054" cy="868857"/>
            </a:xfrm>
            <a:prstGeom prst="line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328086" y="4440195"/>
              <a:ext cx="1696995" cy="6343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Yellow: shortlisted area</a:t>
              </a:r>
              <a:endParaRPr lang="en-US" dirty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666" y="2758054"/>
            <a:ext cx="3199134" cy="335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1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782" y="1182045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334" y="4422405"/>
            <a:ext cx="75368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074" y="1500840"/>
            <a:ext cx="4228077" cy="3816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8656" y="5153257"/>
            <a:ext cx="2259914" cy="31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Metadata is reflected.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flipH="1">
            <a:off x="6668656" y="4664077"/>
            <a:ext cx="7112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679" y="1174157"/>
            <a:ext cx="916834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43026" y="5065496"/>
            <a:ext cx="4525124" cy="1434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MSR area is located in the area where UK and Argentina provided the C-55 data to IHO. N.B: the visualization is only for technical consideration and does not reflect any official position of IHO.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71958"/>
            <a:ext cx="3916238" cy="3675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0062" y="1097310"/>
            <a:ext cx="4615584" cy="36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https://www.iho.int/iho_pubs/CB/C-55/c55.pdf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679" y="4435252"/>
            <a:ext cx="2737460" cy="2422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497"/>
              </p:ext>
            </p:extLst>
          </p:nvPr>
        </p:nvGraphicFramePr>
        <p:xfrm>
          <a:off x="143435" y="1075764"/>
          <a:ext cx="12048565" cy="277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8565"/>
              </a:tblGrid>
              <a:tr h="1389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HCA 14/24</a:t>
                      </a:r>
                      <a:r>
                        <a:rPr lang="en-US" sz="2400" dirty="0" smtClean="0"/>
                        <a:t>: "IHB to consider the possibility of supplementing C-55 with survey and charting statistics in relation to agreed MSR, and find a way of posting the relevant information within the IHO GIS </a:t>
                      </a:r>
                      <a:r>
                        <a:rPr lang="en-US" sz="2400" dirty="0" err="1" smtClean="0"/>
                        <a:t>envrionment</a:t>
                      </a:r>
                      <a:r>
                        <a:rPr lang="en-US" sz="2400" dirty="0" smtClean="0"/>
                        <a:t>.“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9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The current C-55 segmentation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does not have enough resolution for the Peninsula for further analysis of survey priority concerning the MSR area. 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HCA GIS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38200" y="979400"/>
            <a:ext cx="54624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www.iho.int/gis/antarctic.gis.html</a:t>
            </a:r>
            <a:r>
              <a:rPr lang="en-US" dirty="0" smtClean="0"/>
              <a:t>&gt;</a:t>
            </a:r>
            <a:endParaRPr lang="de-D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"/>
          <a:stretch/>
        </p:blipFill>
        <p:spPr>
          <a:xfrm>
            <a:off x="1608666" y="1752600"/>
            <a:ext cx="8641784" cy="4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3" y="1628404"/>
            <a:ext cx="11582400" cy="2961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</a:t>
            </a:r>
            <a:r>
              <a:rPr lang="fr-FR" dirty="0" smtClean="0">
                <a:solidFill>
                  <a:srgbClr val="0070C0"/>
                </a:solidFill>
              </a:rPr>
              <a:t>CA15/xx</a:t>
            </a:r>
            <a:r>
              <a:rPr lang="fr-FR" dirty="0" smtClean="0"/>
              <a:t>: HCA </a:t>
            </a:r>
            <a:r>
              <a:rPr lang="fr-FR" dirty="0" err="1" smtClean="0"/>
              <a:t>Members</a:t>
            </a:r>
            <a:r>
              <a:rPr lang="fr-FR" dirty="0" smtClean="0"/>
              <a:t> to </a:t>
            </a:r>
            <a:r>
              <a:rPr lang="fr-FR" dirty="0" err="1" smtClean="0"/>
              <a:t>decide</a:t>
            </a:r>
            <a:r>
              <a:rPr lang="fr-FR" dirty="0" smtClean="0"/>
              <a:t> on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for C-55 </a:t>
            </a:r>
            <a:r>
              <a:rPr lang="fr-FR" dirty="0" err="1" smtClean="0"/>
              <a:t>Antarctica</a:t>
            </a:r>
            <a:r>
              <a:rPr lang="fr-FR" dirty="0" smtClean="0"/>
              <a:t> </a:t>
            </a:r>
            <a:r>
              <a:rPr lang="fr-FR" dirty="0" err="1" smtClean="0"/>
              <a:t>Peninsula</a:t>
            </a:r>
            <a:endParaRPr lang="fr-FR" dirty="0" smtClean="0"/>
          </a:p>
          <a:p>
            <a:pPr lvl="1"/>
            <a:r>
              <a:rPr lang="fr-FR" dirty="0" smtClean="0"/>
              <a:t>- </a:t>
            </a:r>
            <a:r>
              <a:rPr lang="fr-FR" b="1" dirty="0" smtClean="0"/>
              <a:t>option 1</a:t>
            </a:r>
            <a:r>
              <a:rPr lang="fr-FR" dirty="0" smtClean="0"/>
              <a:t>: </a:t>
            </a:r>
            <a:r>
              <a:rPr lang="fr-FR" dirty="0" err="1" smtClean="0"/>
              <a:t>leave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« 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- </a:t>
            </a:r>
            <a:r>
              <a:rPr lang="fr-FR" b="1" dirty="0" smtClean="0"/>
              <a:t>option 2</a:t>
            </a:r>
            <a:r>
              <a:rPr lang="fr-FR" dirty="0" smtClean="0"/>
              <a:t>: breakdown </a:t>
            </a:r>
            <a:r>
              <a:rPr lang="fr-FR" dirty="0" err="1" smtClean="0"/>
              <a:t>into</a:t>
            </a:r>
            <a:r>
              <a:rPr lang="fr-FR" dirty="0" smtClean="0"/>
              <a:t> MSR segments the « C-55 </a:t>
            </a:r>
            <a:r>
              <a:rPr lang="fr-FR" dirty="0" err="1" smtClean="0"/>
              <a:t>responsibilty</a:t>
            </a:r>
            <a:r>
              <a:rPr lang="fr-FR" dirty="0" smtClean="0"/>
              <a:t> » of </a:t>
            </a:r>
            <a:r>
              <a:rPr lang="fr-FR" dirty="0" err="1" smtClean="0"/>
              <a:t>which</a:t>
            </a:r>
            <a:r>
              <a:rPr lang="fr-FR" dirty="0" smtClean="0"/>
              <a:t>,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allocated</a:t>
            </a:r>
            <a:r>
              <a:rPr lang="fr-FR" dirty="0" smtClean="0"/>
              <a:t> to HCA « </a:t>
            </a:r>
            <a:r>
              <a:rPr lang="fr-FR" dirty="0" err="1" smtClean="0"/>
              <a:t>Peninsula</a:t>
            </a:r>
            <a:r>
              <a:rPr lang="fr-FR" dirty="0" smtClean="0"/>
              <a:t> » </a:t>
            </a:r>
            <a:r>
              <a:rPr lang="fr-FR" dirty="0" err="1" smtClean="0"/>
              <a:t>Members</a:t>
            </a:r>
            <a:r>
              <a:rPr lang="fr-FR" dirty="0" smtClean="0"/>
              <a:t>,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metric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agreed</a:t>
            </a:r>
            <a:r>
              <a:rPr lang="fr-FR" dirty="0" smtClean="0"/>
              <a:t> by HCA « </a:t>
            </a:r>
            <a:r>
              <a:rPr lang="fr-FR" dirty="0" err="1" smtClean="0"/>
              <a:t>Peninsula</a:t>
            </a:r>
            <a:r>
              <a:rPr lang="fr-FR" dirty="0" smtClean="0"/>
              <a:t> » </a:t>
            </a:r>
            <a:r>
              <a:rPr lang="fr-FR" dirty="0" err="1" smtClean="0"/>
              <a:t>Members</a:t>
            </a:r>
            <a:r>
              <a:rPr lang="fr-FR" dirty="0" smtClean="0"/>
              <a:t>, </a:t>
            </a:r>
            <a:r>
              <a:rPr lang="fr-FR" dirty="0" err="1" smtClean="0"/>
              <a:t>annual</a:t>
            </a:r>
            <a:r>
              <a:rPr lang="fr-FR" dirty="0" smtClean="0"/>
              <a:t> updates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to be considered by HCA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77" y="3953428"/>
            <a:ext cx="12012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Option 1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is</a:t>
            </a:r>
            <a:r>
              <a:rPr lang="fr-FR" sz="2400" dirty="0" smtClean="0">
                <a:solidFill>
                  <a:srgbClr val="FF0000"/>
                </a:solidFill>
              </a:rPr>
              <a:t> IHO </a:t>
            </a:r>
            <a:r>
              <a:rPr lang="fr-FR" sz="2400" dirty="0" err="1" smtClean="0">
                <a:solidFill>
                  <a:srgbClr val="FF0000"/>
                </a:solidFill>
              </a:rPr>
              <a:t>Chair’s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recommended</a:t>
            </a:r>
            <a:r>
              <a:rPr lang="fr-FR" sz="2400" dirty="0" smtClean="0">
                <a:solidFill>
                  <a:srgbClr val="FF0000"/>
                </a:solidFill>
              </a:rPr>
              <a:t> option: as the practice </a:t>
            </a:r>
            <a:r>
              <a:rPr lang="fr-FR" sz="2400" dirty="0" err="1" smtClean="0">
                <a:solidFill>
                  <a:srgbClr val="FF0000"/>
                </a:solidFill>
              </a:rPr>
              <a:t>implementation</a:t>
            </a:r>
            <a:r>
              <a:rPr lang="fr-FR" sz="2400" dirty="0" smtClean="0">
                <a:solidFill>
                  <a:srgbClr val="FF0000"/>
                </a:solidFill>
              </a:rPr>
              <a:t> of option 2 looks </a:t>
            </a:r>
            <a:r>
              <a:rPr lang="fr-FR" sz="2400" dirty="0" err="1" smtClean="0">
                <a:solidFill>
                  <a:srgbClr val="FF0000"/>
                </a:solidFill>
              </a:rPr>
              <a:t>quite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unrealistic</a:t>
            </a:r>
            <a:r>
              <a:rPr lang="fr-FR" sz="2400" dirty="0" smtClean="0">
                <a:solidFill>
                  <a:srgbClr val="FF0000"/>
                </a:solidFill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</a:rPr>
              <a:t>provides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poor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added</a:t>
            </a:r>
            <a:r>
              <a:rPr lang="fr-FR" sz="2400" dirty="0" smtClean="0">
                <a:solidFill>
                  <a:srgbClr val="FF0000"/>
                </a:solidFill>
              </a:rPr>
              <a:t> value. CATZOC values (real values) </a:t>
            </a:r>
            <a:r>
              <a:rPr lang="fr-FR" sz="2400" dirty="0" err="1" smtClean="0">
                <a:solidFill>
                  <a:srgbClr val="FF0000"/>
                </a:solidFill>
              </a:rPr>
              <a:t>can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provide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detailed</a:t>
            </a:r>
            <a:r>
              <a:rPr lang="fr-FR" sz="2400" dirty="0" smtClean="0">
                <a:solidFill>
                  <a:srgbClr val="FF0000"/>
                </a:solidFill>
              </a:rPr>
              <a:t> information if </a:t>
            </a:r>
            <a:r>
              <a:rPr lang="fr-FR" sz="2400" dirty="0" err="1" smtClean="0">
                <a:solidFill>
                  <a:srgbClr val="FF0000"/>
                </a:solidFill>
              </a:rPr>
              <a:t>required</a:t>
            </a:r>
            <a:r>
              <a:rPr lang="fr-FR" sz="2400" dirty="0" smtClean="0">
                <a:solidFill>
                  <a:srgbClr val="FF0000"/>
                </a:solidFill>
              </a:rPr>
              <a:t> for the </a:t>
            </a:r>
            <a:r>
              <a:rPr lang="fr-FR" sz="2400" dirty="0" err="1" smtClean="0">
                <a:solidFill>
                  <a:srgbClr val="FF0000"/>
                </a:solidFill>
              </a:rPr>
              <a:t>Peninsula</a:t>
            </a:r>
            <a:r>
              <a:rPr lang="fr-FR" sz="2400" dirty="0" smtClean="0">
                <a:solidFill>
                  <a:srgbClr val="FF0000"/>
                </a:solidFill>
              </a:rPr>
              <a:t>….</a:t>
            </a:r>
            <a:r>
              <a:rPr lang="fr-FR" sz="2400" dirty="0" err="1" smtClean="0">
                <a:solidFill>
                  <a:srgbClr val="FF0000"/>
                </a:solidFill>
              </a:rPr>
              <a:t>which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means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smtClean="0">
                <a:solidFill>
                  <a:srgbClr val="FF0000"/>
                </a:solidFill>
              </a:rPr>
              <a:t>however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that</a:t>
            </a:r>
            <a:r>
              <a:rPr lang="fr-FR" sz="2400" dirty="0" smtClean="0">
                <a:solidFill>
                  <a:srgbClr val="FF0000"/>
                </a:solidFill>
              </a:rPr>
              <a:t> HCA ENC </a:t>
            </a:r>
            <a:r>
              <a:rPr lang="fr-FR" sz="2400" dirty="0" err="1" smtClean="0">
                <a:solidFill>
                  <a:srgbClr val="FF0000"/>
                </a:solidFill>
              </a:rPr>
              <a:t>Producers</a:t>
            </a:r>
            <a:r>
              <a:rPr lang="fr-FR" sz="2400" dirty="0" smtClean="0">
                <a:solidFill>
                  <a:srgbClr val="FF0000"/>
                </a:solidFill>
              </a:rPr>
              <a:t> in </a:t>
            </a:r>
            <a:r>
              <a:rPr lang="fr-FR" sz="2400" dirty="0" err="1" smtClean="0">
                <a:solidFill>
                  <a:srgbClr val="FF0000"/>
                </a:solidFill>
              </a:rPr>
              <a:t>this</a:t>
            </a:r>
            <a:r>
              <a:rPr lang="fr-FR" sz="2400" dirty="0" smtClean="0">
                <a:solidFill>
                  <a:srgbClr val="FF0000"/>
                </a:solidFill>
              </a:rPr>
              <a:t> area </a:t>
            </a:r>
            <a:r>
              <a:rPr lang="fr-FR" sz="2400" dirty="0" err="1" smtClean="0">
                <a:solidFill>
                  <a:srgbClr val="FF0000"/>
                </a:solidFill>
              </a:rPr>
              <a:t>should</a:t>
            </a:r>
            <a:r>
              <a:rPr lang="fr-FR" sz="2400" dirty="0" smtClean="0">
                <a:solidFill>
                  <a:srgbClr val="FF0000"/>
                </a:solidFill>
              </a:rPr>
              <a:t> « </a:t>
            </a:r>
            <a:r>
              <a:rPr lang="fr-FR" sz="2400" dirty="0" err="1" smtClean="0">
                <a:solidFill>
                  <a:srgbClr val="FF0000"/>
                </a:solidFill>
              </a:rPr>
              <a:t>harmonize</a:t>
            </a:r>
            <a:r>
              <a:rPr lang="fr-FR" sz="2400" dirty="0" smtClean="0">
                <a:solidFill>
                  <a:srgbClr val="FF0000"/>
                </a:solidFill>
              </a:rPr>
              <a:t> » </a:t>
            </a:r>
            <a:r>
              <a:rPr lang="fr-FR" sz="2400" dirty="0" err="1" smtClean="0">
                <a:solidFill>
                  <a:srgbClr val="FF0000"/>
                </a:solidFill>
              </a:rPr>
              <a:t>their</a:t>
            </a:r>
            <a:r>
              <a:rPr lang="fr-FR" sz="2400" dirty="0" smtClean="0">
                <a:solidFill>
                  <a:srgbClr val="FF0000"/>
                </a:solidFill>
              </a:rPr>
              <a:t> production for </a:t>
            </a:r>
            <a:r>
              <a:rPr lang="fr-FR" sz="2400" dirty="0" err="1" smtClean="0">
                <a:solidFill>
                  <a:srgbClr val="FF0000"/>
                </a:solidFill>
              </a:rPr>
              <a:t>consistency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purposes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rgbClr val="FF0000"/>
                </a:solidFill>
              </a:rPr>
              <a:t>ENC data exchange to </a:t>
            </a:r>
            <a:r>
              <a:rPr lang="fr-FR" sz="2400" dirty="0" err="1" smtClean="0">
                <a:solidFill>
                  <a:srgbClr val="FF0000"/>
                </a:solidFill>
              </a:rPr>
              <a:t>be</a:t>
            </a:r>
            <a:r>
              <a:rPr lang="fr-FR" sz="2400" dirty="0" smtClean="0">
                <a:solidFill>
                  <a:srgbClr val="FF0000"/>
                </a:solidFill>
              </a:rPr>
              <a:t> set up in </a:t>
            </a:r>
            <a:r>
              <a:rPr lang="fr-FR" sz="2400" dirty="0" err="1" smtClean="0">
                <a:solidFill>
                  <a:srgbClr val="FF0000"/>
                </a:solidFill>
              </a:rPr>
              <a:t>overlapping</a:t>
            </a:r>
            <a:r>
              <a:rPr lang="fr-FR" sz="2400" dirty="0" smtClean="0">
                <a:solidFill>
                  <a:srgbClr val="FF0000"/>
                </a:solidFill>
              </a:rPr>
              <a:t> areas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HCA GIS    CATZOC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666" y="1520104"/>
            <a:ext cx="8714717" cy="4447558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838200" y="10290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Internal use for IHO Secretariat</a:t>
            </a:r>
          </a:p>
        </p:txBody>
      </p:sp>
    </p:spTree>
    <p:extLst>
      <p:ext uri="{BB962C8B-B14F-4D97-AF65-F5344CB8AC3E}">
        <p14:creationId xmlns:p14="http://schemas.microsoft.com/office/powerpoint/2010/main" val="10844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HCA GIS    C-55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666" y="1623362"/>
            <a:ext cx="8714717" cy="4416289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838200" y="102908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Internal use for IHO Secretariat</a:t>
            </a:r>
          </a:p>
        </p:txBody>
      </p:sp>
      <p:sp>
        <p:nvSpPr>
          <p:cNvPr id="7" name="Rectangle 6"/>
          <p:cNvSpPr/>
          <p:nvPr/>
        </p:nvSpPr>
        <p:spPr>
          <a:xfrm>
            <a:off x="7724026" y="5195245"/>
            <a:ext cx="4264774" cy="96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N.B: the visualization is only for technical consideration and does not reflect any official position of IHO.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 Information added into HCA GIS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2492"/>
              </p:ext>
            </p:extLst>
          </p:nvPr>
        </p:nvGraphicFramePr>
        <p:xfrm>
          <a:off x="1120588" y="1075767"/>
          <a:ext cx="10049435" cy="474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10"/>
                <a:gridCol w="1423670"/>
                <a:gridCol w="6458855"/>
              </a:tblGrid>
              <a:tr h="5999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March 2017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South Shetland Islands operated in 2015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5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April 2017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Chile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Foster Port to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</a:rPr>
                        <a:t>Fuelles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</a:rPr>
                        <a:t>Neptuno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 Passage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</a:rPr>
                        <a:t>operated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 in 1989,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</a:rPr>
                        <a:t>Ravn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 Rock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</a:rPr>
                        <a:t>operated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 in 2005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5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May 2017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Mikkelssen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Bay operated in 2017,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Cierva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Cove Bay operated in 2017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5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(Pending)</a:t>
                      </a:r>
                    </a:p>
                    <a:p>
                      <a:r>
                        <a:rPr lang="en-US" sz="2400" dirty="0" smtClean="0"/>
                        <a:t>January 2018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Chile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Bismark</a:t>
                      </a:r>
                      <a:r>
                        <a:rPr lang="en-US" sz="2400" dirty="0" smtClean="0"/>
                        <a:t> Strait etc. 24 areas operated in 2010-2015</a:t>
                      </a:r>
                    </a:p>
                    <a:p>
                      <a:r>
                        <a:rPr lang="en-US" sz="2400" dirty="0" smtClean="0"/>
                        <a:t>(including polygons with spikes)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5586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(Pending)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surveys from</a:t>
                      </a:r>
                      <a:r>
                        <a:rPr lang="en-US" sz="2400" baseline="0" dirty="0" smtClean="0"/>
                        <a:t> 1992 to 2013</a:t>
                      </a:r>
                    </a:p>
                    <a:p>
                      <a:r>
                        <a:rPr lang="en-US" sz="2400" baseline="0" dirty="0" smtClean="0"/>
                        <a:t>(metadata is to be considered)</a:t>
                      </a:r>
                      <a:endParaRPr lang="en-US" sz="2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4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report from the HCA14 (14/07)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34184"/>
              </p:ext>
            </p:extLst>
          </p:nvPr>
        </p:nvGraphicFramePr>
        <p:xfrm>
          <a:off x="905435" y="1559860"/>
          <a:ext cx="10766612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6612"/>
              </a:tblGrid>
              <a:tr h="7366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HCA 14/07</a:t>
                      </a:r>
                      <a:r>
                        <a:rPr lang="en-US" sz="2400" dirty="0" smtClean="0"/>
                        <a:t>: "IAATO to consider the possibility of providing metadata of vessels traffic patterns to the IHO for inclusion as a layer into the IHO HCA GIS.“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38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Reminder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sent to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IAATO (Ms Lisa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Kelley). Provision of data still under consideration (May 2018)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HCA-15, Niteroi, Brazil, 26 – 28 June 2018</a:t>
            </a:r>
            <a:endParaRPr lang="de-DE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93771"/>
              </p:ext>
            </p:extLst>
          </p:nvPr>
        </p:nvGraphicFramePr>
        <p:xfrm>
          <a:off x="125506" y="942057"/>
          <a:ext cx="8139953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9953"/>
              </a:tblGrid>
              <a:tr h="89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HCA 14/12:</a:t>
                      </a:r>
                      <a:r>
                        <a:rPr lang="en-US" sz="2400" dirty="0" smtClean="0"/>
                        <a:t> “HCA Sec. to consider how to provide an example of a data discovery portal by implementing the offer made by </a:t>
                      </a:r>
                      <a:r>
                        <a:rPr lang="en-US" sz="2400" dirty="0" smtClean="0"/>
                        <a:t>Colombia </a:t>
                      </a:r>
                      <a:r>
                        <a:rPr lang="en-US" sz="2400" dirty="0" smtClean="0"/>
                        <a:t>to display relevant </a:t>
                      </a:r>
                      <a:r>
                        <a:rPr lang="en-US" sz="2400" dirty="0" err="1" smtClean="0"/>
                        <a:t>wms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wfs</a:t>
                      </a:r>
                      <a:r>
                        <a:rPr lang="en-US" sz="2400" dirty="0" smtClean="0"/>
                        <a:t> data on the IHO Antarctica GIS, and to liaise with France and Korea (Rep. of) for the same purpose.“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IHO Secretariat has considered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a way to mash up relevant information among GIS services.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At the moment, 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the </a:t>
                      </a:r>
                      <a:r>
                        <a:rPr lang="en-US" sz="24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Quantarctica</a:t>
                      </a:r>
                      <a:r>
                        <a:rPr lang="en-US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users can display the HCA-GIS data into their own GIS environment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On the other hand, </a:t>
                      </a:r>
                      <a:r>
                        <a:rPr lang="en-US" sz="2400" baseline="0" dirty="0" smtClean="0">
                          <a:solidFill>
                            <a:srgbClr val="FF9900"/>
                          </a:solidFill>
                        </a:rPr>
                        <a:t>importing other data flows (WMS, WFS) into HCA-GIS still needs to be considered (see outcome of HCA-letter 2/2017 on the use of HCA-GIS)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. This is due to limitation of ArcGIS Online.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163865" y="1597958"/>
            <a:ext cx="3960439" cy="3097947"/>
            <a:chOff x="7975600" y="3543300"/>
            <a:chExt cx="3960439" cy="3097947"/>
          </a:xfrm>
        </p:grpSpPr>
        <p:grpSp>
          <p:nvGrpSpPr>
            <p:cNvPr id="31" name="Group 30"/>
            <p:cNvGrpSpPr/>
            <p:nvPr/>
          </p:nvGrpSpPr>
          <p:grpSpPr>
            <a:xfrm>
              <a:off x="7975600" y="3543300"/>
              <a:ext cx="3960439" cy="3097947"/>
              <a:chOff x="8309831" y="3874561"/>
              <a:chExt cx="3626208" cy="2766686"/>
            </a:xfrm>
          </p:grpSpPr>
          <p:cxnSp>
            <p:nvCxnSpPr>
              <p:cNvPr id="27" name="Shape 9"/>
              <p:cNvCxnSpPr>
                <a:endCxn id="22" idx="0"/>
              </p:cNvCxnSpPr>
              <p:nvPr/>
            </p:nvCxnSpPr>
            <p:spPr>
              <a:xfrm>
                <a:off x="9423565" y="4367098"/>
                <a:ext cx="1797649" cy="1399726"/>
              </a:xfrm>
              <a:prstGeom prst="bentConnector2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/>
              <p:cNvSpPr/>
              <p:nvPr/>
            </p:nvSpPr>
            <p:spPr>
              <a:xfrm>
                <a:off x="8623670" y="5777151"/>
                <a:ext cx="720080" cy="6480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639895" y="3913043"/>
                <a:ext cx="1296144" cy="1312346"/>
                <a:chOff x="4283968" y="2348880"/>
                <a:chExt cx="1296144" cy="1312346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968" y="2348880"/>
                  <a:ext cx="1296144" cy="1312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4427984" y="3140968"/>
                  <a:ext cx="1008112" cy="360040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HCA-GIS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4" name="Shape 9"/>
              <p:cNvCxnSpPr>
                <a:stCxn id="12" idx="1"/>
              </p:cNvCxnSpPr>
              <p:nvPr/>
            </p:nvCxnSpPr>
            <p:spPr>
              <a:xfrm rot="10800000" flipV="1">
                <a:off x="8983711" y="4569216"/>
                <a:ext cx="1656184" cy="1279942"/>
              </a:xfrm>
              <a:prstGeom prst="bentConnector3">
                <a:avLst>
                  <a:gd name="adj1" fmla="val 99844"/>
                </a:avLst>
              </a:prstGeom>
              <a:ln w="50800">
                <a:solidFill>
                  <a:schemeClr val="accent3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8695678" y="5849159"/>
                <a:ext cx="576064" cy="5040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Flowchart: Manual Operation 15"/>
              <p:cNvSpPr/>
              <p:nvPr/>
            </p:nvSpPr>
            <p:spPr>
              <a:xfrm flipV="1">
                <a:off x="8479654" y="6497231"/>
                <a:ext cx="1008112" cy="144016"/>
              </a:xfrm>
              <a:prstGeom prst="flowChartManualOperati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9831" y="3874561"/>
                <a:ext cx="1347759" cy="1427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Donut 17"/>
              <p:cNvSpPr/>
              <p:nvPr/>
            </p:nvSpPr>
            <p:spPr>
              <a:xfrm>
                <a:off x="9150691" y="5843600"/>
                <a:ext cx="503887" cy="515203"/>
              </a:xfrm>
              <a:prstGeom prst="donu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0861174" y="5766824"/>
                <a:ext cx="720080" cy="64807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933182" y="5838832"/>
                <a:ext cx="576064" cy="5040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Flowchart: Manual Operation 23"/>
              <p:cNvSpPr/>
              <p:nvPr/>
            </p:nvSpPr>
            <p:spPr>
              <a:xfrm flipV="1">
                <a:off x="10717158" y="6486904"/>
                <a:ext cx="1008112" cy="144016"/>
              </a:xfrm>
              <a:prstGeom prst="flowChartManualOperati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507822" y="5603132"/>
              <a:ext cx="428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</a:t>
              </a:r>
              <a:endParaRPr lang="fr-FR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6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HCA14/12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36797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062336" y="1639772"/>
            <a:ext cx="3816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Stand-</a:t>
            </a:r>
            <a:r>
              <a:rPr lang="fr-FR" dirty="0" err="1"/>
              <a:t>alone</a:t>
            </a:r>
            <a:r>
              <a:rPr lang="fr-FR" dirty="0"/>
              <a:t> </a:t>
            </a:r>
            <a:r>
              <a:rPr lang="fr-FR" dirty="0" smtClean="0"/>
              <a:t>GIS </a:t>
            </a:r>
            <a:r>
              <a:rPr lang="fr-FR" dirty="0" smtClean="0">
                <a:solidFill>
                  <a:srgbClr val="FF0000"/>
                </a:solidFill>
              </a:rPr>
              <a:t>full service </a:t>
            </a:r>
            <a:r>
              <a:rPr lang="fr-FR" dirty="0" smtClean="0"/>
              <a:t>package: </a:t>
            </a:r>
            <a:r>
              <a:rPr lang="fr-FR" dirty="0"/>
              <a:t>http://quantarctica.npolar.no/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38200" y="1029081"/>
            <a:ext cx="102332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An experiment of GIS mash-up visualization with Quantarctica.</a:t>
            </a:r>
          </a:p>
        </p:txBody>
      </p:sp>
    </p:spTree>
    <p:extLst>
      <p:ext uri="{BB962C8B-B14F-4D97-AF65-F5344CB8AC3E}">
        <p14:creationId xmlns:p14="http://schemas.microsoft.com/office/powerpoint/2010/main" val="19412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report about HCA14/12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0872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5" y="4149080"/>
            <a:ext cx="371164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192" y="4108118"/>
            <a:ext cx="3076128" cy="24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1268761"/>
            <a:ext cx="1716656" cy="272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801" y="1268761"/>
            <a:ext cx="1410645" cy="14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95600" y="1268761"/>
            <a:ext cx="247600" cy="133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95600" y="1447799"/>
            <a:ext cx="651460" cy="10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78680" y="2385061"/>
            <a:ext cx="1047700" cy="123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8460" y="4815841"/>
            <a:ext cx="2975560" cy="116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5492064" y="4958729"/>
            <a:ext cx="1076376" cy="640145"/>
          </a:xfrm>
          <a:prstGeom prst="line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21704" y="5487072"/>
            <a:ext cx="5503243" cy="113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It is necessary for users to refer the URL of HCA-GIS as </a:t>
            </a:r>
          </a:p>
          <a:p>
            <a:r>
              <a:rPr lang="en-US" dirty="0" smtClean="0"/>
              <a:t>&lt;https</a:t>
            </a:r>
            <a:r>
              <a:rPr lang="en-US" dirty="0"/>
              <a:t>://services.arcgis.com/CuKhy9lf5rURr3iI/arcgis/rest/services/IHO_HCAGIS/FeatureServer&gt;</a:t>
            </a:r>
          </a:p>
        </p:txBody>
      </p:sp>
    </p:spTree>
    <p:extLst>
      <p:ext uri="{BB962C8B-B14F-4D97-AF65-F5344CB8AC3E}">
        <p14:creationId xmlns:p14="http://schemas.microsoft.com/office/powerpoint/2010/main" val="13121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1289</TotalTime>
  <Words>1418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HCA-GIS and relevant progress reports </vt:lpstr>
      <vt:lpstr>HCA GIS</vt:lpstr>
      <vt:lpstr>HCA GIS    CATZOC Information</vt:lpstr>
      <vt:lpstr>HCA GIS    C-55 Information</vt:lpstr>
      <vt:lpstr>Survey Information added into HCA GIS</vt:lpstr>
      <vt:lpstr>Progress report from the HCA14 (14/07)</vt:lpstr>
      <vt:lpstr>Progress report about HCA14/12</vt:lpstr>
      <vt:lpstr>Progress report about HCA14/12</vt:lpstr>
      <vt:lpstr>Progress report about HCA14/12</vt:lpstr>
      <vt:lpstr>Progress report about HCA14/12</vt:lpstr>
      <vt:lpstr>Related to HCA14/12 (WMS, WFS data)</vt:lpstr>
      <vt:lpstr>Related to HCA14/12 (INTernational Chart Web Catalogue)</vt:lpstr>
      <vt:lpstr>Progress report about HCA14/15</vt:lpstr>
      <vt:lpstr>Actions to be considered by HCA</vt:lpstr>
      <vt:lpstr>Actions to be considered by HCA</vt:lpstr>
      <vt:lpstr>Progress report about HCA14/24</vt:lpstr>
      <vt:lpstr>Progress report about HCA14/24</vt:lpstr>
      <vt:lpstr>Progress report about HCA14/24</vt:lpstr>
      <vt:lpstr>Progress report about HCA14/24</vt:lpstr>
      <vt:lpstr>Actions to be considered by HCA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Yves</cp:lastModifiedBy>
  <cp:revision>128</cp:revision>
  <cp:lastPrinted>2017-10-13T08:19:11Z</cp:lastPrinted>
  <dcterms:created xsi:type="dcterms:W3CDTF">2017-10-09T13:46:17Z</dcterms:created>
  <dcterms:modified xsi:type="dcterms:W3CDTF">2018-06-13T07:31:36Z</dcterms:modified>
</cp:coreProperties>
</file>