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5" r:id="rId2"/>
    <p:sldId id="276" r:id="rId3"/>
    <p:sldId id="283" r:id="rId4"/>
    <p:sldId id="281" r:id="rId5"/>
    <p:sldId id="294" r:id="rId6"/>
    <p:sldId id="296" r:id="rId7"/>
    <p:sldId id="297" r:id="rId8"/>
    <p:sldId id="284" r:id="rId9"/>
    <p:sldId id="279" r:id="rId10"/>
    <p:sldId id="286" r:id="rId11"/>
    <p:sldId id="288" r:id="rId12"/>
    <p:sldId id="289" r:id="rId13"/>
    <p:sldId id="277" r:id="rId14"/>
    <p:sldId id="291" r:id="rId15"/>
    <p:sldId id="278" r:id="rId16"/>
    <p:sldId id="295" r:id="rId17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18769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" y="6040079"/>
            <a:ext cx="478190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415"/>
            <a:ext cx="78867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08995" y="893799"/>
            <a:ext cx="7926011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083" y="6276122"/>
            <a:ext cx="20574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18769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" y="6040079"/>
            <a:ext cx="478190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37381" y="627612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194" y="496742"/>
            <a:ext cx="6858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IHO Hydrographic Commission on Antarctica (HCA)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368737" cy="365125"/>
          </a:xfrm>
        </p:spPr>
        <p:txBody>
          <a:bodyPr/>
          <a:lstStyle/>
          <a:p>
            <a:r>
              <a:rPr lang="de-DE" dirty="0" smtClean="0"/>
              <a:t>HCA-16, Prague, Czech Republic, 03 – 05  July 2019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126527" y="925159"/>
            <a:ext cx="6858000" cy="12801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 smtClean="0"/>
              <a:t>National Report by </a:t>
            </a:r>
            <a:br>
              <a:rPr lang="en-AU" sz="3600" dirty="0" smtClean="0"/>
            </a:br>
            <a:r>
              <a:rPr lang="fr-FR" sz="3600" dirty="0" smtClean="0"/>
              <a:t>CHILE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35" y="2000922"/>
            <a:ext cx="3711388" cy="37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277815"/>
            <a:ext cx="8380206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Status </a:t>
            </a:r>
            <a:r>
              <a:rPr lang="en-US" sz="3600" dirty="0"/>
              <a:t>of Relations with Other </a:t>
            </a:r>
            <a:r>
              <a:rPr lang="en-US" sz="3600" dirty="0" smtClean="0"/>
              <a:t>Organizations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433283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374290"/>
            <a:ext cx="7110693" cy="41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3600" dirty="0" smtClean="0"/>
              <a:t>Scientific and polar institutes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>
                <a:solidFill>
                  <a:srgbClr val="002060"/>
                </a:solidFill>
              </a:rPr>
              <a:t>National Committee of Antarctic Geographic Names:</a:t>
            </a:r>
            <a:endParaRPr lang="es-CL" dirty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This </a:t>
            </a:r>
            <a:r>
              <a:rPr lang="en-US" dirty="0">
                <a:solidFill>
                  <a:srgbClr val="002060"/>
                </a:solidFill>
              </a:rPr>
              <a:t>year first meeting of the National Committee of Antarctic Geographic Names, was hold on </a:t>
            </a:r>
            <a:r>
              <a:rPr lang="en-US" dirty="0" smtClean="0">
                <a:solidFill>
                  <a:srgbClr val="002060"/>
                </a:solidFill>
              </a:rPr>
              <a:t>May 27</a:t>
            </a:r>
            <a:r>
              <a:rPr lang="en-US" baseline="30000" dirty="0" smtClean="0">
                <a:solidFill>
                  <a:srgbClr val="002060"/>
                </a:solidFill>
              </a:rPr>
              <a:t>th.</a:t>
            </a:r>
            <a:endParaRPr lang="es-CL" strike="sngStrike" dirty="0">
              <a:solidFill>
                <a:srgbClr val="FF0000"/>
              </a:solidFill>
            </a:endParaRP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8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72" y="288573"/>
            <a:ext cx="8380207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Status </a:t>
            </a:r>
            <a:r>
              <a:rPr lang="en-US" sz="3600" dirty="0"/>
              <a:t>of Relations with Other </a:t>
            </a:r>
            <a:r>
              <a:rPr lang="en-US" sz="3600" dirty="0" smtClean="0"/>
              <a:t>Organizations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433283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292264"/>
            <a:ext cx="8207973" cy="430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received</a:t>
            </a:r>
            <a:r>
              <a:rPr lang="en-AU" dirty="0" smtClean="0"/>
              <a:t> from other organizations: </a:t>
            </a:r>
          </a:p>
          <a:p>
            <a:pPr>
              <a:buFontTx/>
              <a:buChar char="-"/>
              <a:defRPr/>
            </a:pPr>
            <a:r>
              <a:rPr lang="en-AU" sz="2400" dirty="0" smtClean="0"/>
              <a:t>None</a:t>
            </a:r>
          </a:p>
          <a:p>
            <a:pPr>
              <a:defRPr/>
            </a:pPr>
            <a:endParaRPr lang="en-AU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4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7815"/>
            <a:ext cx="8369449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Status </a:t>
            </a:r>
            <a:r>
              <a:rPr lang="en-US" sz="3600" dirty="0"/>
              <a:t>of Relations with Other </a:t>
            </a:r>
            <a:r>
              <a:rPr lang="en-US" sz="3600" dirty="0" smtClean="0"/>
              <a:t>Organizations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411767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298987"/>
            <a:ext cx="7110693" cy="90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provided</a:t>
            </a:r>
            <a:r>
              <a:rPr lang="en-AU" dirty="0" smtClean="0"/>
              <a:t> to other primary charting authorities and/or GEBCO:  None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3" y="277815"/>
            <a:ext cx="6736401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Planned Activities for 2019-20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5766770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331260"/>
            <a:ext cx="5876925" cy="149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</a:t>
            </a:r>
          </a:p>
          <a:p>
            <a:pPr>
              <a:defRPr/>
            </a:pPr>
            <a:r>
              <a:rPr lang="en-AU" dirty="0" smtClean="0"/>
              <a:t>New surveys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3" y="277815"/>
            <a:ext cx="6736401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Planned Activities for 2019-20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5379494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699" y="1371602"/>
            <a:ext cx="8530814" cy="348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-2019		SHOA   is   currently   updating   (INT 9104) 			Nautical  Paper  Chart 15350 “</a:t>
            </a:r>
            <a:r>
              <a:rPr lang="en-US" dirty="0" err="1" smtClean="0">
                <a:solidFill>
                  <a:srgbClr val="002060"/>
                </a:solidFill>
              </a:rPr>
              <a:t>Islote</a:t>
            </a:r>
            <a:r>
              <a:rPr lang="en-US" dirty="0" smtClean="0">
                <a:solidFill>
                  <a:srgbClr val="002060"/>
                </a:solidFill>
              </a:rPr>
              <a:t> Useful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a </a:t>
            </a:r>
            <a:r>
              <a:rPr lang="en-US" dirty="0">
                <a:solidFill>
                  <a:srgbClr val="002060"/>
                </a:solidFill>
              </a:rPr>
              <a:t>Isla Wednesday</a:t>
            </a:r>
            <a:r>
              <a:rPr lang="en-US" dirty="0" smtClean="0">
                <a:solidFill>
                  <a:srgbClr val="002060"/>
                </a:solidFill>
              </a:rPr>
              <a:t>” </a:t>
            </a:r>
            <a:r>
              <a:rPr lang="es-MX" dirty="0" smtClean="0">
                <a:solidFill>
                  <a:srgbClr val="002060"/>
                </a:solidFill>
              </a:rPr>
              <a:t>(</a:t>
            </a:r>
            <a:r>
              <a:rPr lang="es-MX" dirty="0" err="1" smtClean="0">
                <a:solidFill>
                  <a:srgbClr val="002060"/>
                </a:solidFill>
              </a:rPr>
              <a:t>scale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>
                <a:solidFill>
                  <a:srgbClr val="002060"/>
                </a:solidFill>
              </a:rPr>
              <a:t>1:50.000</a:t>
            </a:r>
            <a:r>
              <a:rPr lang="es-MX" dirty="0" smtClean="0">
                <a:solidFill>
                  <a:srgbClr val="002060"/>
                </a:solidFill>
              </a:rPr>
              <a:t>).</a:t>
            </a:r>
          </a:p>
          <a:p>
            <a:pPr marL="0" lv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-2019		SHOA  </a:t>
            </a:r>
            <a:r>
              <a:rPr lang="es-MX" dirty="0" err="1" smtClean="0">
                <a:solidFill>
                  <a:srgbClr val="002060"/>
                </a:solidFill>
              </a:rPr>
              <a:t>will</a:t>
            </a:r>
            <a:r>
              <a:rPr lang="es-MX" dirty="0" smtClean="0">
                <a:solidFill>
                  <a:srgbClr val="002060"/>
                </a:solidFill>
              </a:rPr>
              <a:t>  </a:t>
            </a:r>
            <a:r>
              <a:rPr lang="es-MX" dirty="0" err="1" smtClean="0">
                <a:solidFill>
                  <a:srgbClr val="002060"/>
                </a:solidFill>
              </a:rPr>
              <a:t>publish</a:t>
            </a:r>
            <a:r>
              <a:rPr lang="es-MX" dirty="0" smtClean="0">
                <a:solidFill>
                  <a:srgbClr val="002060"/>
                </a:solidFill>
              </a:rPr>
              <a:t>  </a:t>
            </a:r>
            <a:r>
              <a:rPr lang="es-MX" dirty="0" err="1" smtClean="0">
                <a:solidFill>
                  <a:srgbClr val="002060"/>
                </a:solidFill>
              </a:rPr>
              <a:t>the</a:t>
            </a:r>
            <a:r>
              <a:rPr lang="es-MX" dirty="0" smtClean="0">
                <a:solidFill>
                  <a:srgbClr val="002060"/>
                </a:solidFill>
              </a:rPr>
              <a:t> new </a:t>
            </a:r>
            <a:r>
              <a:rPr lang="es-MX" dirty="0" err="1" smtClean="0">
                <a:solidFill>
                  <a:srgbClr val="002060"/>
                </a:solidFill>
              </a:rPr>
              <a:t>National</a:t>
            </a:r>
            <a:r>
              <a:rPr lang="es-MX" dirty="0" smtClean="0">
                <a:solidFill>
                  <a:srgbClr val="002060"/>
                </a:solidFill>
              </a:rPr>
              <a:t>  			</a:t>
            </a:r>
            <a:r>
              <a:rPr lang="es-MX" dirty="0" err="1" smtClean="0">
                <a:solidFill>
                  <a:srgbClr val="002060"/>
                </a:solidFill>
              </a:rPr>
              <a:t>Nautical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Paper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smtClean="0">
                <a:solidFill>
                  <a:srgbClr val="002060"/>
                </a:solidFill>
              </a:rPr>
              <a:t>Chart 14213 “Ensenadas 			</a:t>
            </a:r>
            <a:r>
              <a:rPr lang="es-MX" dirty="0" err="1" smtClean="0">
                <a:solidFill>
                  <a:srgbClr val="002060"/>
                </a:solidFill>
              </a:rPr>
              <a:t>Mackellar</a:t>
            </a:r>
            <a:r>
              <a:rPr lang="es-MX" dirty="0" smtClean="0">
                <a:solidFill>
                  <a:srgbClr val="002060"/>
                </a:solidFill>
              </a:rPr>
              <a:t> y Martel” (</a:t>
            </a:r>
            <a:r>
              <a:rPr lang="es-MX" dirty="0" err="1" smtClean="0">
                <a:solidFill>
                  <a:srgbClr val="002060"/>
                </a:solidFill>
              </a:rPr>
              <a:t>scale</a:t>
            </a:r>
            <a:r>
              <a:rPr lang="es-MX" dirty="0" smtClean="0">
                <a:solidFill>
                  <a:srgbClr val="002060"/>
                </a:solidFill>
              </a:rPr>
              <a:t> 1:15.000).</a:t>
            </a:r>
            <a:endParaRPr lang="es-CL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28" y="299331"/>
            <a:ext cx="7960659" cy="63658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sz="3600" dirty="0" smtClean="0"/>
              <a:t>   Any other matters of relevance to HCA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3" y="1340770"/>
            <a:ext cx="7981121" cy="45307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MARITIME </a:t>
            </a:r>
            <a:r>
              <a:rPr lang="en-US" sz="2400" u="sng" dirty="0">
                <a:solidFill>
                  <a:srgbClr val="002060"/>
                </a:solidFill>
              </a:rPr>
              <a:t>SAFETY INFORMATION (MSI)</a:t>
            </a:r>
            <a:endParaRPr lang="es-CL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Chile </a:t>
            </a:r>
            <a:r>
              <a:rPr lang="en-US" sz="2400" dirty="0">
                <a:solidFill>
                  <a:srgbClr val="002060"/>
                </a:solidFill>
              </a:rPr>
              <a:t>has an infrastructure in accordance with the assigned area of responsibility NAVAREA XV. This area considers the Antarctic area of the Chilean responsibility. Transmissions are  made through NAVTEX and </a:t>
            </a:r>
            <a:r>
              <a:rPr lang="en-US" sz="2400" dirty="0" err="1">
                <a:solidFill>
                  <a:srgbClr val="002060"/>
                </a:solidFill>
              </a:rPr>
              <a:t>SafetyNet</a:t>
            </a:r>
            <a:r>
              <a:rPr lang="en-US" sz="2400" dirty="0">
                <a:solidFill>
                  <a:srgbClr val="002060"/>
                </a:solidFill>
              </a:rPr>
              <a:t> INMARSAT “C” according to pre-established schedule. Additionally, the Meteorological Service of the Navy broadcasts through NAVTEX and </a:t>
            </a:r>
            <a:r>
              <a:rPr lang="en-US" sz="2400" dirty="0" err="1">
                <a:solidFill>
                  <a:srgbClr val="002060"/>
                </a:solidFill>
              </a:rPr>
              <a:t>SafetyNet</a:t>
            </a:r>
            <a:r>
              <a:rPr lang="en-US" sz="2400" dirty="0">
                <a:solidFill>
                  <a:srgbClr val="002060"/>
                </a:solidFill>
              </a:rPr>
              <a:t> the navigational warnings about ice edges and </a:t>
            </a:r>
            <a:r>
              <a:rPr lang="en-US" sz="2400" dirty="0" smtClean="0">
                <a:solidFill>
                  <a:srgbClr val="002060"/>
                </a:solidFill>
              </a:rPr>
              <a:t>drifting </a:t>
            </a:r>
            <a:r>
              <a:rPr lang="en-US" sz="2400" dirty="0">
                <a:solidFill>
                  <a:srgbClr val="002060"/>
                </a:solidFill>
              </a:rPr>
              <a:t>icebergs. </a:t>
            </a:r>
            <a:endParaRPr lang="es-CL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Chilean Maritime Authority, through </a:t>
            </a:r>
            <a:r>
              <a:rPr lang="en-US" sz="2400" dirty="0" smtClean="0">
                <a:solidFill>
                  <a:srgbClr val="002060"/>
                </a:solidFill>
              </a:rPr>
              <a:t>“Puerto </a:t>
            </a:r>
            <a:r>
              <a:rPr lang="en-US" sz="2400" dirty="0" err="1" smtClean="0">
                <a:solidFill>
                  <a:srgbClr val="002060"/>
                </a:solidFill>
              </a:rPr>
              <a:t>Fildes</a:t>
            </a:r>
            <a:r>
              <a:rPr lang="en-US" sz="2400" dirty="0" smtClean="0">
                <a:solidFill>
                  <a:srgbClr val="002060"/>
                </a:solidFill>
              </a:rPr>
              <a:t>” </a:t>
            </a:r>
            <a:r>
              <a:rPr lang="en-US" sz="2400" dirty="0">
                <a:solidFill>
                  <a:srgbClr val="002060"/>
                </a:solidFill>
              </a:rPr>
              <a:t>(port authority), issues </a:t>
            </a:r>
            <a:r>
              <a:rPr lang="en-US" sz="2400" dirty="0" smtClean="0">
                <a:solidFill>
                  <a:srgbClr val="002060"/>
                </a:solidFill>
              </a:rPr>
              <a:t>Antarctic weather </a:t>
            </a:r>
            <a:r>
              <a:rPr lang="en-US" sz="2400" dirty="0">
                <a:solidFill>
                  <a:srgbClr val="002060"/>
                </a:solidFill>
              </a:rPr>
              <a:t>forecast for Zone IX and </a:t>
            </a:r>
            <a:r>
              <a:rPr lang="en-US" sz="2400" dirty="0" smtClean="0">
                <a:solidFill>
                  <a:srgbClr val="002060"/>
                </a:solidFill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</a:rPr>
              <a:t>Presidente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Eduardo </a:t>
            </a:r>
            <a:r>
              <a:rPr lang="en-US" sz="2400" dirty="0" err="1">
                <a:solidFill>
                  <a:srgbClr val="002060"/>
                </a:solidFill>
              </a:rPr>
              <a:t>Frei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Montalva</a:t>
            </a:r>
            <a:r>
              <a:rPr lang="en-US" sz="2400" dirty="0" smtClean="0">
                <a:solidFill>
                  <a:srgbClr val="002060"/>
                </a:solidFill>
              </a:rPr>
              <a:t>” </a:t>
            </a:r>
            <a:r>
              <a:rPr lang="en-US" sz="2400" dirty="0">
                <a:solidFill>
                  <a:srgbClr val="002060"/>
                </a:solidFill>
              </a:rPr>
              <a:t>Antarctic  Meteorological Center, issues weather forecast for the Drake Passage and Bellingshausen Maritime Region. </a:t>
            </a:r>
            <a:endParaRPr lang="es-CL" sz="24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5637678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277815"/>
            <a:ext cx="8223520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    Chilean National Report HCA-16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616163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59119" y="5567986"/>
            <a:ext cx="279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Valparaíso, CHILE </a:t>
            </a:r>
            <a:r>
              <a:rPr lang="es-MX" dirty="0" smtClean="0">
                <a:solidFill>
                  <a:srgbClr val="002060"/>
                </a:solidFill>
              </a:rPr>
              <a:t>June 2019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5" y="1220810"/>
            <a:ext cx="6678208" cy="4066391"/>
          </a:xfrm>
        </p:spPr>
      </p:pic>
    </p:spTree>
    <p:extLst>
      <p:ext uri="{BB962C8B-B14F-4D97-AF65-F5344CB8AC3E}">
        <p14:creationId xmlns:p14="http://schemas.microsoft.com/office/powerpoint/2010/main" val="31128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(2018 - 2019)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250403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976257"/>
            <a:ext cx="775615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/>
              <a:t>                    </a:t>
            </a:r>
          </a:p>
          <a:p>
            <a:pPr marL="0" indent="0">
              <a:buNone/>
              <a:defRPr/>
            </a:pPr>
            <a:r>
              <a:rPr lang="en-AU" dirty="0"/>
              <a:t> </a:t>
            </a:r>
            <a:r>
              <a:rPr lang="en-AU" dirty="0" smtClean="0"/>
              <a:t>              </a:t>
            </a:r>
            <a:r>
              <a:rPr lang="en-AU" u="sng" dirty="0" smtClean="0"/>
              <a:t>TABLE OF CONTENTS</a:t>
            </a:r>
          </a:p>
          <a:p>
            <a:pPr marL="0" indent="0">
              <a:buNone/>
              <a:defRPr/>
            </a:pPr>
            <a:endParaRPr lang="en-AU" u="sng" dirty="0" smtClean="0"/>
          </a:p>
          <a:p>
            <a:pPr>
              <a:defRPr/>
            </a:pPr>
            <a:r>
              <a:rPr lang="en-AU" dirty="0" smtClean="0"/>
              <a:t>New charts produced (INT, national, ENC)</a:t>
            </a:r>
          </a:p>
          <a:p>
            <a:pPr>
              <a:defRPr/>
            </a:pPr>
            <a:r>
              <a:rPr lang="en-AU" dirty="0" smtClean="0"/>
              <a:t>Areas surveyed</a:t>
            </a:r>
          </a:p>
          <a:p>
            <a:pPr>
              <a:defRPr/>
            </a:pPr>
            <a:r>
              <a:rPr lang="en-AU" dirty="0" smtClean="0"/>
              <a:t>Risk assessment studies</a:t>
            </a:r>
          </a:p>
          <a:p>
            <a:pPr>
              <a:defRPr/>
            </a:pPr>
            <a:r>
              <a:rPr lang="en-AU" dirty="0" smtClean="0"/>
              <a:t>Impact of Polar Code on your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 – 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487071" cy="365125"/>
          </a:xfrm>
        </p:spPr>
        <p:txBody>
          <a:bodyPr/>
          <a:lstStyle/>
          <a:p>
            <a:r>
              <a:rPr lang="de-DE" dirty="0" smtClean="0"/>
              <a:t>HCA-16, Prague, Czech </a:t>
            </a:r>
            <a:r>
              <a:rPr lang="de-DE" dirty="0" smtClean="0"/>
              <a:t>R</a:t>
            </a:r>
            <a:r>
              <a:rPr lang="de-DE" dirty="0" smtClean="0"/>
              <a:t>epublic</a:t>
            </a:r>
            <a:r>
              <a:rPr lang="de-DE" dirty="0" smtClean="0"/>
              <a:t>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114762"/>
            <a:ext cx="8003577" cy="146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 produced (INT, national, ENC): None</a:t>
            </a:r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	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s-C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205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(2018-2019)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5013734" cy="365125"/>
          </a:xfrm>
        </p:spPr>
        <p:txBody>
          <a:bodyPr/>
          <a:lstStyle/>
          <a:p>
            <a:r>
              <a:rPr lang="de-DE" dirty="0" smtClean="0"/>
              <a:t>HCA-16, Prague, Czech Republic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191" y="941296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64776" y="1356138"/>
            <a:ext cx="8030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Between January 25</a:t>
            </a:r>
            <a:r>
              <a:rPr lang="en-US" sz="2000" baseline="30000" dirty="0" smtClean="0">
                <a:solidFill>
                  <a:srgbClr val="002060"/>
                </a:solidFill>
              </a:rPr>
              <a:t>th </a:t>
            </a:r>
            <a:r>
              <a:rPr lang="en-US" sz="2000" dirty="0" smtClean="0">
                <a:solidFill>
                  <a:srgbClr val="002060"/>
                </a:solidFill>
              </a:rPr>
              <a:t>and March 05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, SHOA </a:t>
            </a:r>
            <a:r>
              <a:rPr lang="en-US" sz="2000" dirty="0">
                <a:solidFill>
                  <a:srgbClr val="002060"/>
                </a:solidFill>
              </a:rPr>
              <a:t>carried out hydrographic surveys </a:t>
            </a:r>
            <a:r>
              <a:rPr lang="en-US" sz="2000" dirty="0" smtClean="0">
                <a:solidFill>
                  <a:srgbClr val="002060"/>
                </a:solidFill>
              </a:rPr>
              <a:t>at </a:t>
            </a:r>
            <a:r>
              <a:rPr lang="en-US" sz="2000" dirty="0" err="1" smtClean="0">
                <a:solidFill>
                  <a:srgbClr val="002060"/>
                </a:solidFill>
              </a:rPr>
              <a:t>Rada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Covadonga</a:t>
            </a:r>
            <a:r>
              <a:rPr lang="en-US" sz="2000" dirty="0" smtClean="0">
                <a:solidFill>
                  <a:srgbClr val="002060"/>
                </a:solidFill>
              </a:rPr>
              <a:t> – Paso Coloma. </a:t>
            </a:r>
            <a:r>
              <a:rPr lang="en-US" sz="2000" dirty="0">
                <a:solidFill>
                  <a:srgbClr val="002060"/>
                </a:solidFill>
              </a:rPr>
              <a:t>The survey </a:t>
            </a:r>
            <a:r>
              <a:rPr lang="en-US" sz="2000" dirty="0" smtClean="0">
                <a:solidFill>
                  <a:srgbClr val="002060"/>
                </a:solidFill>
              </a:rPr>
              <a:t>was planned to obtain the data for </a:t>
            </a:r>
            <a:r>
              <a:rPr lang="en-US" sz="2000" dirty="0">
                <a:solidFill>
                  <a:srgbClr val="002060"/>
                </a:solidFill>
              </a:rPr>
              <a:t>the National Paper </a:t>
            </a:r>
            <a:r>
              <a:rPr lang="en-US" sz="2000" dirty="0" smtClean="0">
                <a:solidFill>
                  <a:srgbClr val="002060"/>
                </a:solidFill>
              </a:rPr>
              <a:t>Chart 14511 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INT-9102) “</a:t>
            </a:r>
            <a:r>
              <a:rPr lang="en-US" sz="2000" dirty="0" err="1" smtClean="0">
                <a:solidFill>
                  <a:srgbClr val="002060"/>
                </a:solidFill>
              </a:rPr>
              <a:t>Rada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Covadonga</a:t>
            </a:r>
            <a:r>
              <a:rPr lang="en-US" sz="2000" dirty="0" smtClean="0">
                <a:solidFill>
                  <a:srgbClr val="002060"/>
                </a:solidFill>
              </a:rPr>
              <a:t> y </a:t>
            </a:r>
            <a:r>
              <a:rPr lang="en-US" sz="2000" dirty="0" err="1" smtClean="0">
                <a:solidFill>
                  <a:srgbClr val="002060"/>
                </a:solidFill>
              </a:rPr>
              <a:t>Accesos</a:t>
            </a:r>
            <a:r>
              <a:rPr lang="en-US" sz="2000" dirty="0" smtClean="0">
                <a:solidFill>
                  <a:srgbClr val="002060"/>
                </a:solidFill>
              </a:rPr>
              <a:t>”, </a:t>
            </a:r>
            <a:r>
              <a:rPr lang="en-US" sz="2000" dirty="0">
                <a:solidFill>
                  <a:srgbClr val="002060"/>
                </a:solidFill>
              </a:rPr>
              <a:t>scale </a:t>
            </a:r>
            <a:r>
              <a:rPr lang="en-US" sz="2000" dirty="0" smtClean="0">
                <a:solidFill>
                  <a:srgbClr val="002060"/>
                </a:solidFill>
              </a:rPr>
              <a:t>1:10.000.</a:t>
            </a:r>
            <a:r>
              <a:rPr lang="en-US" sz="2000" dirty="0">
                <a:solidFill>
                  <a:srgbClr val="002060"/>
                </a:solidFill>
              </a:rPr>
              <a:t> </a:t>
            </a:r>
            <a:endParaRPr lang="es-CL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hydrographic survey was </a:t>
            </a:r>
            <a:r>
              <a:rPr lang="en-US" sz="2000" dirty="0" smtClean="0">
                <a:solidFill>
                  <a:srgbClr val="002060"/>
                </a:solidFill>
              </a:rPr>
              <a:t>performed </a:t>
            </a:r>
            <a:r>
              <a:rPr lang="en-US" sz="2000" dirty="0">
                <a:solidFill>
                  <a:srgbClr val="002060"/>
                </a:solidFill>
              </a:rPr>
              <a:t>by the </a:t>
            </a:r>
            <a:r>
              <a:rPr lang="en-US" sz="2000" dirty="0" smtClean="0">
                <a:solidFill>
                  <a:srgbClr val="002060"/>
                </a:solidFill>
              </a:rPr>
              <a:t>Chilean ship ATF “Lautaro”.</a:t>
            </a: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90075" y="2987354"/>
            <a:ext cx="5363845" cy="2925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5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(2018-2019)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465555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275" y="1019288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68187" y="1434130"/>
            <a:ext cx="6922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November 2019, </a:t>
            </a:r>
            <a:r>
              <a:rPr lang="en-US" dirty="0">
                <a:solidFill>
                  <a:srgbClr val="002060"/>
                </a:solidFill>
              </a:rPr>
              <a:t>SHOA </a:t>
            </a:r>
            <a:r>
              <a:rPr lang="en-US" dirty="0" smtClean="0">
                <a:solidFill>
                  <a:srgbClr val="002060"/>
                </a:solidFill>
              </a:rPr>
              <a:t>will carry </a:t>
            </a:r>
            <a:r>
              <a:rPr lang="en-US" dirty="0">
                <a:solidFill>
                  <a:srgbClr val="002060"/>
                </a:solidFill>
              </a:rPr>
              <a:t>out hydrographic surveys </a:t>
            </a:r>
            <a:r>
              <a:rPr lang="en-US" dirty="0" smtClean="0">
                <a:solidFill>
                  <a:srgbClr val="002060"/>
                </a:solidFill>
              </a:rPr>
              <a:t>at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Gerlache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Straight, being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second one to the area </a:t>
            </a: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err="1" smtClean="0">
                <a:solidFill>
                  <a:srgbClr val="002060"/>
                </a:solidFill>
              </a:rPr>
              <a:t>adquiere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data 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>
                <a:solidFill>
                  <a:srgbClr val="002060"/>
                </a:solidFill>
              </a:rPr>
              <a:t>the National Paper Charts 15300 (INT-9157) “</a:t>
            </a:r>
            <a:r>
              <a:rPr lang="en-US" dirty="0" err="1">
                <a:solidFill>
                  <a:srgbClr val="002060"/>
                </a:solidFill>
              </a:rPr>
              <a:t>Gerlache</a:t>
            </a:r>
            <a:r>
              <a:rPr lang="en-US" dirty="0">
                <a:solidFill>
                  <a:srgbClr val="002060"/>
                </a:solidFill>
              </a:rPr>
              <a:t> Straight”, scale 1:200.000.</a:t>
            </a:r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 	The hydrographic survey </a:t>
            </a:r>
            <a:r>
              <a:rPr lang="en-US" dirty="0" smtClean="0">
                <a:solidFill>
                  <a:srgbClr val="002060"/>
                </a:solidFill>
              </a:rPr>
              <a:t>will be performed </a:t>
            </a:r>
            <a:r>
              <a:rPr lang="en-US" dirty="0">
                <a:solidFill>
                  <a:srgbClr val="002060"/>
                </a:solidFill>
              </a:rPr>
              <a:t>using a </a:t>
            </a:r>
            <a:r>
              <a:rPr lang="en-US" dirty="0" err="1">
                <a:solidFill>
                  <a:srgbClr val="002060"/>
                </a:solidFill>
              </a:rPr>
              <a:t>multibeam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echosounder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85678" y="4688325"/>
            <a:ext cx="2305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CHART 15300 (INT 9157) </a:t>
            </a:r>
            <a:endParaRPr lang="es-CL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Publico\Map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14" y="3291160"/>
            <a:ext cx="4215536" cy="26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(2018-2019)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5379494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275" y="922469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68187" y="1434130"/>
            <a:ext cx="69225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61100" y="1329916"/>
            <a:ext cx="7274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OCEANOGRAPHIC </a:t>
            </a:r>
            <a:r>
              <a:rPr lang="en-US" b="1" u="sng" dirty="0">
                <a:solidFill>
                  <a:srgbClr val="002060"/>
                </a:solidFill>
              </a:rPr>
              <a:t>ACTIVITIES:</a:t>
            </a:r>
            <a:endParaRPr lang="es-CL" b="1" dirty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</a:rPr>
              <a:t>Permanent </a:t>
            </a:r>
            <a:r>
              <a:rPr lang="en-US" u="sng" dirty="0">
                <a:solidFill>
                  <a:srgbClr val="002060"/>
                </a:solidFill>
              </a:rPr>
              <a:t>Activities:</a:t>
            </a:r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- Tide gauge maintenance in </a:t>
            </a:r>
            <a:r>
              <a:rPr lang="en-US" b="1" dirty="0">
                <a:solidFill>
                  <a:srgbClr val="002060"/>
                </a:solidFill>
              </a:rPr>
              <a:t>Puerto </a:t>
            </a:r>
            <a:r>
              <a:rPr lang="en-US" b="1" dirty="0" err="1" smtClean="0">
                <a:solidFill>
                  <a:srgbClr val="002060"/>
                </a:solidFill>
              </a:rPr>
              <a:t>Soberanía</a:t>
            </a:r>
            <a:r>
              <a:rPr lang="en-US" b="1" dirty="0" smtClean="0">
                <a:solidFill>
                  <a:srgbClr val="002060"/>
                </a:solidFill>
              </a:rPr>
              <a:t>, Bahía Chile.</a:t>
            </a:r>
            <a:endParaRPr lang="en-US" b="1" dirty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>
                <a:solidFill>
                  <a:srgbClr val="002060"/>
                </a:solidFill>
              </a:rPr>
              <a:t>Tide gauge maintenance in </a:t>
            </a:r>
            <a:r>
              <a:rPr lang="en-US" b="1" dirty="0" err="1">
                <a:solidFill>
                  <a:srgbClr val="002060"/>
                </a:solidFill>
              </a:rPr>
              <a:t>Rada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Covadonga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  <a:p>
            <a:endParaRPr lang="en-US" u="sng" dirty="0">
              <a:solidFill>
                <a:srgbClr val="002060"/>
              </a:solidFill>
            </a:endParaRPr>
          </a:p>
        </p:txBody>
      </p:sp>
      <p:pic>
        <p:nvPicPr>
          <p:cNvPr id="8" name="7 Imagen" descr="20190209_1532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871" y="2891828"/>
            <a:ext cx="2085975" cy="280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3728249" y="5291989"/>
            <a:ext cx="5219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Base Prat, Puerto Soberanía.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5658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(2018-2019)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5379494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275" y="1019288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68187" y="1434130"/>
            <a:ext cx="69225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36896" y="1711129"/>
            <a:ext cx="72748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OCEANOGRAPHIC </a:t>
            </a:r>
            <a:r>
              <a:rPr lang="en-US" b="1" u="sng" dirty="0">
                <a:solidFill>
                  <a:srgbClr val="002060"/>
                </a:solidFill>
              </a:rPr>
              <a:t>ACTIVITIES:</a:t>
            </a:r>
            <a:endParaRPr lang="es-CL" b="1" dirty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</a:rPr>
              <a:t>Activities during Antarctic Campaign 2018-2019:</a:t>
            </a:r>
            <a:endParaRPr lang="es-CL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- Tide gauge installation in </a:t>
            </a:r>
            <a:r>
              <a:rPr lang="en-US" b="1" dirty="0" err="1" smtClean="0">
                <a:solidFill>
                  <a:srgbClr val="002060"/>
                </a:solidFill>
              </a:rPr>
              <a:t>Rada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Covadonga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s-CL" dirty="0" smtClean="0">
              <a:solidFill>
                <a:srgbClr val="002060"/>
              </a:solidFill>
            </a:endParaRPr>
          </a:p>
          <a:p>
            <a:pPr lvl="0"/>
            <a:endParaRPr lang="es-MX" dirty="0" smtClean="0">
              <a:solidFill>
                <a:srgbClr val="FF0000"/>
              </a:solidFill>
            </a:endParaRPr>
          </a:p>
          <a:p>
            <a:pPr lvl="0"/>
            <a:r>
              <a:rPr lang="es-MX" dirty="0" err="1">
                <a:solidFill>
                  <a:srgbClr val="002060"/>
                </a:solidFill>
              </a:rPr>
              <a:t>The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Tide</a:t>
            </a:r>
            <a:r>
              <a:rPr lang="es-MX" dirty="0">
                <a:solidFill>
                  <a:srgbClr val="002060"/>
                </a:solidFill>
              </a:rPr>
              <a:t> Gauge </a:t>
            </a:r>
            <a:r>
              <a:rPr lang="es-MX" dirty="0" err="1">
                <a:solidFill>
                  <a:srgbClr val="002060"/>
                </a:solidFill>
              </a:rPr>
              <a:t>was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installed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only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for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the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survey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period</a:t>
            </a:r>
            <a:r>
              <a:rPr lang="es-MX" dirty="0">
                <a:solidFill>
                  <a:srgbClr val="002060"/>
                </a:solidFill>
              </a:rPr>
              <a:t>, </a:t>
            </a:r>
            <a:r>
              <a:rPr lang="es-MX" dirty="0" err="1">
                <a:solidFill>
                  <a:srgbClr val="002060"/>
                </a:solidFill>
              </a:rPr>
              <a:t>being</a:t>
            </a:r>
            <a:r>
              <a:rPr lang="es-MX" dirty="0">
                <a:solidFill>
                  <a:srgbClr val="002060"/>
                </a:solidFill>
              </a:rPr>
              <a:t> removed </a:t>
            </a:r>
            <a:r>
              <a:rPr lang="es-MX" dirty="0" err="1">
                <a:solidFill>
                  <a:srgbClr val="002060"/>
                </a:solidFill>
              </a:rPr>
              <a:t>after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it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finished</a:t>
            </a:r>
            <a:r>
              <a:rPr lang="es-MX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	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     Survey </a:t>
            </a:r>
            <a:r>
              <a:rPr lang="en-US" sz="3600" dirty="0"/>
              <a:t>and charting progress in </a:t>
            </a:r>
            <a:r>
              <a:rPr lang="en-US" sz="3600" dirty="0" smtClean="0"/>
              <a:t>Antarctica</a:t>
            </a:r>
            <a:br>
              <a:rPr lang="en-US" sz="3600" dirty="0" smtClean="0"/>
            </a:br>
            <a:r>
              <a:rPr lang="en-US" sz="3600" dirty="0" smtClean="0"/>
              <a:t>     (2018-2019)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185857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245871"/>
            <a:ext cx="7756151" cy="1884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Risk assessment studies: None</a:t>
            </a:r>
          </a:p>
          <a:p>
            <a:pPr>
              <a:defRPr/>
            </a:pPr>
            <a:r>
              <a:rPr lang="en-AU" dirty="0" smtClean="0"/>
              <a:t>Impact of Polar Code on your activities: None</a:t>
            </a: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970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3" y="130839"/>
            <a:ext cx="8304902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Status </a:t>
            </a:r>
            <a:r>
              <a:rPr lang="en-US" sz="3600" dirty="0"/>
              <a:t>of Relations with Other </a:t>
            </a:r>
            <a:r>
              <a:rPr lang="en-US" sz="3600" dirty="0" smtClean="0"/>
              <a:t>Organizations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0" y="6276123"/>
            <a:ext cx="5239645" cy="365125"/>
          </a:xfrm>
        </p:spPr>
        <p:txBody>
          <a:bodyPr/>
          <a:lstStyle/>
          <a:p>
            <a:r>
              <a:rPr lang="de-DE" dirty="0" smtClean="0"/>
              <a:t>HCA-16, Prague, Czech Republic, 03 – 05 July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600201"/>
            <a:ext cx="7110693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Scientific and polar institutes</a:t>
            </a:r>
          </a:p>
          <a:p>
            <a:pPr>
              <a:defRPr/>
            </a:pPr>
            <a:r>
              <a:rPr lang="en-AU" dirty="0" smtClean="0"/>
              <a:t>Cruise vessels</a:t>
            </a:r>
          </a:p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received</a:t>
            </a:r>
            <a:r>
              <a:rPr lang="en-AU" dirty="0" smtClean="0"/>
              <a:t> from other organizations</a:t>
            </a:r>
          </a:p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provided</a:t>
            </a:r>
            <a:r>
              <a:rPr lang="en-AU" dirty="0" smtClean="0"/>
              <a:t> to other primary charting authorities and/or GEBCO</a:t>
            </a:r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3092</TotalTime>
  <Words>714</Words>
  <Application>Microsoft Office PowerPoint</Application>
  <PresentationFormat>Carta (216 x 279 mm)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    National Report by  CHILE </vt:lpstr>
      <vt:lpstr>     Survey and charting progress in Antarctica      (2018 - 2019)</vt:lpstr>
      <vt:lpstr>     Survey and charting progress in Antarctica      (2018 – 2019)</vt:lpstr>
      <vt:lpstr>     Survey and charting progress in Antarctica      (2018-2019)</vt:lpstr>
      <vt:lpstr>     Survey and charting progress in Antarctica      (2018-2019)</vt:lpstr>
      <vt:lpstr>     Survey and charting progress in Antarctica      (2018-2019)</vt:lpstr>
      <vt:lpstr>     Survey and charting progress in Antarctica      (2018-2019)</vt:lpstr>
      <vt:lpstr>     Survey and charting progress in Antarctica      (2018-2019)</vt:lpstr>
      <vt:lpstr>Status of Relations with Other Organizations</vt:lpstr>
      <vt:lpstr> Status of Relations with Other Organizations</vt:lpstr>
      <vt:lpstr> Status of Relations with Other Organizations</vt:lpstr>
      <vt:lpstr> Status of Relations with Other Organizations</vt:lpstr>
      <vt:lpstr>Planned Activities for 2019-20</vt:lpstr>
      <vt:lpstr>Planned Activities for 2019-20</vt:lpstr>
      <vt:lpstr>   Any other matters of relevance to HCA</vt:lpstr>
      <vt:lpstr>    Chilean National Report HCA-16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Silva, Ana - Division Geomatica - HID</cp:lastModifiedBy>
  <cp:revision>196</cp:revision>
  <cp:lastPrinted>2019-06-03T16:32:52Z</cp:lastPrinted>
  <dcterms:created xsi:type="dcterms:W3CDTF">2017-10-09T13:46:17Z</dcterms:created>
  <dcterms:modified xsi:type="dcterms:W3CDTF">2019-06-28T16:02:06Z</dcterms:modified>
</cp:coreProperties>
</file>