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6"/>
  </p:sldMasterIdLst>
  <p:notesMasterIdLst>
    <p:notesMasterId r:id="rId20"/>
  </p:notesMasterIdLst>
  <p:sldIdLst>
    <p:sldId id="275" r:id="rId7"/>
    <p:sldId id="276" r:id="rId8"/>
    <p:sldId id="281" r:id="rId9"/>
    <p:sldId id="282" r:id="rId10"/>
    <p:sldId id="279" r:id="rId11"/>
    <p:sldId id="283" r:id="rId12"/>
    <p:sldId id="284" r:id="rId13"/>
    <p:sldId id="277" r:id="rId14"/>
    <p:sldId id="286" r:id="rId15"/>
    <p:sldId id="285" r:id="rId16"/>
    <p:sldId id="287" r:id="rId17"/>
    <p:sldId id="288" r:id="rId18"/>
    <p:sldId id="278"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73" autoAdjust="0"/>
  </p:normalViewPr>
  <p:slideViewPr>
    <p:cSldViewPr snapToGrid="0">
      <p:cViewPr varScale="1">
        <p:scale>
          <a:sx n="108" d="100"/>
          <a:sy n="108" d="100"/>
        </p:scale>
        <p:origin x="65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6/25/2019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
        <p:nvSpPr>
          <p:cNvPr id="10"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
        <p:nvSpPr>
          <p:cNvPr id="7"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
        <p:nvSpPr>
          <p:cNvPr id="7"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
        <p:nvSpPr>
          <p:cNvPr id="12"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
        <p:nvSpPr>
          <p:cNvPr id="7"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
        <p:nvSpPr>
          <p:cNvPr id="8"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
        <p:nvSpPr>
          <p:cNvPr id="10"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
        <p:nvSpPr>
          <p:cNvPr id="6"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
        <p:nvSpPr>
          <p:cNvPr id="5"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
        <p:nvSpPr>
          <p:cNvPr id="8"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
        <p:nvSpPr>
          <p:cNvPr id="8" name="Footer Placeholder 3"/>
          <p:cNvSpPr>
            <a:spLocks noGrp="1"/>
          </p:cNvSpPr>
          <p:nvPr>
            <p:ph type="ftr" sz="quarter" idx="11"/>
          </p:nvPr>
        </p:nvSpPr>
        <p:spPr>
          <a:xfrm>
            <a:off x="4316508" y="6276122"/>
            <a:ext cx="4114800" cy="365125"/>
          </a:xfrm>
        </p:spPr>
        <p:txBody>
          <a:bodyPr/>
          <a:lstStyle/>
          <a:p>
            <a:r>
              <a:rPr lang="de-DE"/>
              <a:t>HCA-16, Prague, Czech Republic, 3 – 5 July 2019</a:t>
            </a:r>
            <a:endParaRPr lang="de-DE" dirty="0"/>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
        <p:nvSpPr>
          <p:cNvPr id="7" name="Footer Placeholder 3"/>
          <p:cNvSpPr>
            <a:spLocks noGrp="1"/>
          </p:cNvSpPr>
          <p:nvPr>
            <p:ph type="ftr" sz="quarter" idx="3"/>
          </p:nvPr>
        </p:nvSpPr>
        <p:spPr>
          <a:xfrm>
            <a:off x="4316508" y="6276122"/>
            <a:ext cx="4114800" cy="365125"/>
          </a:xfrm>
          <a:prstGeom prst="rect">
            <a:avLst/>
          </a:prstGeom>
        </p:spPr>
        <p:txBody>
          <a:bodyPr/>
          <a:lstStyle/>
          <a:p>
            <a:r>
              <a:rPr lang="de-DE"/>
              <a:t>HCA-16, Prague, Czech Republic, 3 – 5 July 2019</a:t>
            </a:r>
            <a:endParaRPr lang="de-DE" dirty="0"/>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2259" y="496742"/>
            <a:ext cx="9144000" cy="784432"/>
          </a:xfrm>
        </p:spPr>
        <p:txBody>
          <a:bodyPr>
            <a:normAutofit/>
          </a:bodyPr>
          <a:lstStyle/>
          <a:p>
            <a:r>
              <a:rPr lang="en-AU" dirty="0"/>
              <a:t>IHO Hydrographic Commission on Antarctica (HCA)</a:t>
            </a:r>
            <a:endParaRPr lang="en-US" dirty="0"/>
          </a:p>
        </p:txBody>
      </p:sp>
      <p:sp>
        <p:nvSpPr>
          <p:cNvPr id="4" name="Footer Placeholder 3"/>
          <p:cNvSpPr>
            <a:spLocks noGrp="1"/>
          </p:cNvSpPr>
          <p:nvPr>
            <p:ph type="ftr" sz="quarter" idx="11"/>
          </p:nvPr>
        </p:nvSpPr>
        <p:spPr>
          <a:xfrm>
            <a:off x="4316507" y="6276122"/>
            <a:ext cx="4880655" cy="365125"/>
          </a:xfrm>
        </p:spPr>
        <p:txBody>
          <a:bodyPr/>
          <a:lstStyle/>
          <a:p>
            <a:r>
              <a:rPr lang="de-DE" dirty="0"/>
              <a:t>HCA-16, Prague, Czech Republic, 3 – 5 July 2019</a:t>
            </a:r>
          </a:p>
        </p:txBody>
      </p:sp>
      <p:sp>
        <p:nvSpPr>
          <p:cNvPr id="5" name="Subtitle 2"/>
          <p:cNvSpPr>
            <a:spLocks noGrp="1"/>
          </p:cNvSpPr>
          <p:nvPr>
            <p:ph type="ctrTitle"/>
          </p:nvPr>
        </p:nvSpPr>
        <p:spPr>
          <a:xfrm>
            <a:off x="1524000" y="2045730"/>
            <a:ext cx="9144000" cy="1758520"/>
          </a:xfrm>
        </p:spPr>
        <p:txBody>
          <a:bodyPr>
            <a:normAutofit/>
          </a:bodyPr>
          <a:lstStyle/>
          <a:p>
            <a:pPr eaLnBrk="1" hangingPunct="1">
              <a:defRPr/>
            </a:pPr>
            <a:r>
              <a:rPr lang="en-AU" sz="4000" dirty="0"/>
              <a:t>National Report by </a:t>
            </a:r>
            <a:r>
              <a:rPr lang="fr-FR" sz="4000" dirty="0"/>
              <a:t>UNITED KINGDOM</a:t>
            </a:r>
            <a:endParaRPr lang="en-AU" sz="4000" dirty="0"/>
          </a:p>
          <a:p>
            <a:pPr eaLnBrk="1" hangingPunct="1">
              <a:defRPr/>
            </a:pPr>
            <a:endParaRPr lang="en-AU" sz="3600" dirty="0"/>
          </a:p>
        </p:txBody>
      </p:sp>
      <p:sp>
        <p:nvSpPr>
          <p:cNvPr id="2" name="Rectangle 1">
            <a:extLst>
              <a:ext uri="{FF2B5EF4-FFF2-40B4-BE49-F238E27FC236}">
                <a16:creationId xmlns:a16="http://schemas.microsoft.com/office/drawing/2014/main" id="{39E205BB-BAE5-4DEF-A540-0694D899685F}"/>
              </a:ext>
            </a:extLst>
          </p:cNvPr>
          <p:cNvSpPr/>
          <p:nvPr/>
        </p:nvSpPr>
        <p:spPr>
          <a:xfrm>
            <a:off x="0" y="6061166"/>
            <a:ext cx="3866606" cy="79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79B93E9-852F-4B39-8318-5616C00E85F7}"/>
              </a:ext>
            </a:extLst>
          </p:cNvPr>
          <p:cNvPicPr>
            <a:picLocks noChangeAspect="1"/>
          </p:cNvPicPr>
          <p:nvPr/>
        </p:nvPicPr>
        <p:blipFill>
          <a:blip r:embed="rId2"/>
          <a:stretch>
            <a:fillRect/>
          </a:stretch>
        </p:blipFill>
        <p:spPr>
          <a:xfrm>
            <a:off x="0" y="6061167"/>
            <a:ext cx="3866606" cy="796833"/>
          </a:xfrm>
          <a:prstGeom prst="rect">
            <a:avLst/>
          </a:prstGeom>
        </p:spPr>
      </p:pic>
    </p:spTree>
    <p:extLst>
      <p:ext uri="{BB962C8B-B14F-4D97-AF65-F5344CB8AC3E}">
        <p14:creationId xmlns:p14="http://schemas.microsoft.com/office/powerpoint/2010/main" val="4929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Planned Activities for 2019-2020</a:t>
            </a:r>
          </a:p>
        </p:txBody>
      </p:sp>
      <p:sp>
        <p:nvSpPr>
          <p:cNvPr id="6" name="Footer Placeholder 3"/>
          <p:cNvSpPr>
            <a:spLocks noGrp="1"/>
          </p:cNvSpPr>
          <p:nvPr>
            <p:ph type="ftr" sz="quarter" idx="11"/>
          </p:nvPr>
        </p:nvSpPr>
        <p:spPr>
          <a:xfrm>
            <a:off x="4214949" y="6276122"/>
            <a:ext cx="4711337" cy="365125"/>
          </a:xfrm>
        </p:spPr>
        <p:txBody>
          <a:bodyPr/>
          <a:lstStyle/>
          <a:p>
            <a:r>
              <a:rPr lang="de-DE" dirty="0"/>
              <a:t>HCA-16, Prague, Czech Republic, 3 – 5 July 2019</a:t>
            </a:r>
          </a:p>
        </p:txBody>
      </p:sp>
      <p:sp>
        <p:nvSpPr>
          <p:cNvPr id="7" name="Content Placeholder 2"/>
          <p:cNvSpPr txBox="1">
            <a:spLocks/>
          </p:cNvSpPr>
          <p:nvPr/>
        </p:nvSpPr>
        <p:spPr>
          <a:xfrm>
            <a:off x="774700" y="992778"/>
            <a:ext cx="7835900" cy="5138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New charts and ENCs</a:t>
            </a:r>
          </a:p>
        </p:txBody>
      </p:sp>
      <p:pic>
        <p:nvPicPr>
          <p:cNvPr id="5" name="Picture 4">
            <a:extLst>
              <a:ext uri="{FF2B5EF4-FFF2-40B4-BE49-F238E27FC236}">
                <a16:creationId xmlns:a16="http://schemas.microsoft.com/office/drawing/2014/main" id="{EE97BE4C-FDC8-4430-92DB-6EB428236513}"/>
              </a:ext>
            </a:extLst>
          </p:cNvPr>
          <p:cNvPicPr>
            <a:picLocks noChangeAspect="1"/>
          </p:cNvPicPr>
          <p:nvPr/>
        </p:nvPicPr>
        <p:blipFill>
          <a:blip r:embed="rId2"/>
          <a:stretch>
            <a:fillRect/>
          </a:stretch>
        </p:blipFill>
        <p:spPr>
          <a:xfrm>
            <a:off x="0" y="6070056"/>
            <a:ext cx="3866606" cy="817327"/>
          </a:xfrm>
          <a:prstGeom prst="rect">
            <a:avLst/>
          </a:prstGeom>
        </p:spPr>
      </p:pic>
      <p:pic>
        <p:nvPicPr>
          <p:cNvPr id="3" name="Picture 2">
            <a:extLst>
              <a:ext uri="{FF2B5EF4-FFF2-40B4-BE49-F238E27FC236}">
                <a16:creationId xmlns:a16="http://schemas.microsoft.com/office/drawing/2014/main" id="{667C1CBC-D085-4913-A438-DBA51D1BF75E}"/>
              </a:ext>
            </a:extLst>
          </p:cNvPr>
          <p:cNvPicPr>
            <a:picLocks noChangeAspect="1"/>
          </p:cNvPicPr>
          <p:nvPr/>
        </p:nvPicPr>
        <p:blipFill>
          <a:blip r:embed="rId3"/>
          <a:stretch>
            <a:fillRect/>
          </a:stretch>
        </p:blipFill>
        <p:spPr>
          <a:xfrm>
            <a:off x="5801199" y="1343024"/>
            <a:ext cx="6250174" cy="4522197"/>
          </a:xfrm>
          <a:prstGeom prst="rect">
            <a:avLst/>
          </a:prstGeom>
        </p:spPr>
      </p:pic>
      <p:sp>
        <p:nvSpPr>
          <p:cNvPr id="8" name="Rectangle 7">
            <a:extLst>
              <a:ext uri="{FF2B5EF4-FFF2-40B4-BE49-F238E27FC236}">
                <a16:creationId xmlns:a16="http://schemas.microsoft.com/office/drawing/2014/main" id="{D9554CD6-942B-4AEC-B448-967FE6199B6E}"/>
              </a:ext>
            </a:extLst>
          </p:cNvPr>
          <p:cNvSpPr/>
          <p:nvPr/>
        </p:nvSpPr>
        <p:spPr>
          <a:xfrm>
            <a:off x="0" y="1677353"/>
            <a:ext cx="6191352" cy="3416320"/>
          </a:xfrm>
          <a:prstGeom prst="rect">
            <a:avLst/>
          </a:prstGeom>
        </p:spPr>
        <p:txBody>
          <a:bodyPr wrap="square">
            <a:spAutoFit/>
          </a:bodyPr>
          <a:lstStyle/>
          <a:p>
            <a:pPr lvl="0"/>
            <a:r>
              <a:rPr lang="en-GB" sz="3200" dirty="0">
                <a:solidFill>
                  <a:prstClr val="black"/>
                </a:solidFill>
              </a:rPr>
              <a:t>INT9130 (BA3209)</a:t>
            </a:r>
          </a:p>
          <a:p>
            <a:pPr lvl="0"/>
            <a:r>
              <a:rPr lang="en-GB" sz="3200" dirty="0">
                <a:solidFill>
                  <a:prstClr val="black"/>
                </a:solidFill>
              </a:rPr>
              <a:t>PLANS IN THE TRINITY PENINSULA</a:t>
            </a:r>
          </a:p>
          <a:p>
            <a:pPr lvl="0"/>
            <a:endParaRPr lang="en-GB" sz="3200" dirty="0">
              <a:solidFill>
                <a:prstClr val="black"/>
              </a:solidFill>
            </a:endParaRPr>
          </a:p>
          <a:p>
            <a:pPr lvl="0"/>
            <a:r>
              <a:rPr lang="en-GB" sz="2400" dirty="0">
                <a:solidFill>
                  <a:prstClr val="black"/>
                </a:solidFill>
              </a:rPr>
              <a:t>CRYSTAL HILL TO DEVIL ISLAND &amp;</a:t>
            </a:r>
          </a:p>
          <a:p>
            <a:pPr lvl="0"/>
            <a:r>
              <a:rPr lang="en-GB" sz="2400" dirty="0">
                <a:solidFill>
                  <a:prstClr val="black"/>
                </a:solidFill>
              </a:rPr>
              <a:t>PLAN OF DEVIL ISLAND</a:t>
            </a:r>
          </a:p>
          <a:p>
            <a:pPr lvl="0"/>
            <a:endParaRPr lang="en-GB" sz="2400" dirty="0">
              <a:solidFill>
                <a:prstClr val="black"/>
              </a:solidFill>
            </a:endParaRPr>
          </a:p>
          <a:p>
            <a:pPr lvl="0"/>
            <a:endParaRPr lang="en-GB" sz="2400" dirty="0">
              <a:solidFill>
                <a:prstClr val="black"/>
              </a:solidFill>
            </a:endParaRPr>
          </a:p>
          <a:p>
            <a:pPr lvl="0"/>
            <a:r>
              <a:rPr lang="en-GB" sz="2400" dirty="0">
                <a:solidFill>
                  <a:prstClr val="black"/>
                </a:solidFill>
              </a:rPr>
              <a:t>APPROACHES TO SNOW HILL ISLAND</a:t>
            </a:r>
          </a:p>
        </p:txBody>
      </p:sp>
      <p:cxnSp>
        <p:nvCxnSpPr>
          <p:cNvPr id="10" name="Straight Arrow Connector 9">
            <a:extLst>
              <a:ext uri="{FF2B5EF4-FFF2-40B4-BE49-F238E27FC236}">
                <a16:creationId xmlns:a16="http://schemas.microsoft.com/office/drawing/2014/main" id="{22C88066-E02C-47BB-AE5B-2732CA209436}"/>
              </a:ext>
            </a:extLst>
          </p:cNvPr>
          <p:cNvCxnSpPr/>
          <p:nvPr/>
        </p:nvCxnSpPr>
        <p:spPr>
          <a:xfrm flipV="1">
            <a:off x="4214949" y="3238500"/>
            <a:ext cx="4929051" cy="2857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0F29408-4D12-4A5F-9C01-127BD102DE16}"/>
              </a:ext>
            </a:extLst>
          </p:cNvPr>
          <p:cNvCxnSpPr/>
          <p:nvPr/>
        </p:nvCxnSpPr>
        <p:spPr>
          <a:xfrm flipV="1">
            <a:off x="4686300" y="4572000"/>
            <a:ext cx="4819650" cy="2762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66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Planned Activities for 2019-2020</a:t>
            </a:r>
          </a:p>
        </p:txBody>
      </p:sp>
      <p:sp>
        <p:nvSpPr>
          <p:cNvPr id="6" name="Footer Placeholder 3"/>
          <p:cNvSpPr>
            <a:spLocks noGrp="1"/>
          </p:cNvSpPr>
          <p:nvPr>
            <p:ph type="ftr" sz="quarter" idx="11"/>
          </p:nvPr>
        </p:nvSpPr>
        <p:spPr>
          <a:xfrm>
            <a:off x="4214949" y="6276122"/>
            <a:ext cx="4711337" cy="365125"/>
          </a:xfrm>
        </p:spPr>
        <p:txBody>
          <a:bodyPr/>
          <a:lstStyle/>
          <a:p>
            <a:r>
              <a:rPr lang="de-DE" dirty="0"/>
              <a:t>HCA-16, Prague, Czech Republic, 3 – 5 July 2019</a:t>
            </a:r>
          </a:p>
        </p:txBody>
      </p:sp>
      <p:sp>
        <p:nvSpPr>
          <p:cNvPr id="7" name="Content Placeholder 2"/>
          <p:cNvSpPr txBox="1">
            <a:spLocks/>
          </p:cNvSpPr>
          <p:nvPr/>
        </p:nvSpPr>
        <p:spPr>
          <a:xfrm>
            <a:off x="774700" y="992778"/>
            <a:ext cx="7835900" cy="5138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New charts and ENCs</a:t>
            </a:r>
          </a:p>
        </p:txBody>
      </p:sp>
      <p:pic>
        <p:nvPicPr>
          <p:cNvPr id="5" name="Picture 4">
            <a:extLst>
              <a:ext uri="{FF2B5EF4-FFF2-40B4-BE49-F238E27FC236}">
                <a16:creationId xmlns:a16="http://schemas.microsoft.com/office/drawing/2014/main" id="{EE97BE4C-FDC8-4430-92DB-6EB428236513}"/>
              </a:ext>
            </a:extLst>
          </p:cNvPr>
          <p:cNvPicPr>
            <a:picLocks noChangeAspect="1"/>
          </p:cNvPicPr>
          <p:nvPr/>
        </p:nvPicPr>
        <p:blipFill>
          <a:blip r:embed="rId2"/>
          <a:stretch>
            <a:fillRect/>
          </a:stretch>
        </p:blipFill>
        <p:spPr>
          <a:xfrm>
            <a:off x="0" y="6070056"/>
            <a:ext cx="3866606" cy="817327"/>
          </a:xfrm>
          <a:prstGeom prst="rect">
            <a:avLst/>
          </a:prstGeom>
        </p:spPr>
      </p:pic>
      <p:pic>
        <p:nvPicPr>
          <p:cNvPr id="3" name="Picture 2">
            <a:extLst>
              <a:ext uri="{FF2B5EF4-FFF2-40B4-BE49-F238E27FC236}">
                <a16:creationId xmlns:a16="http://schemas.microsoft.com/office/drawing/2014/main" id="{C0864A3E-2094-4EE6-9303-5277CFC30D9D}"/>
              </a:ext>
            </a:extLst>
          </p:cNvPr>
          <p:cNvPicPr>
            <a:picLocks noChangeAspect="1"/>
          </p:cNvPicPr>
          <p:nvPr/>
        </p:nvPicPr>
        <p:blipFill>
          <a:blip r:embed="rId3"/>
          <a:stretch>
            <a:fillRect/>
          </a:stretch>
        </p:blipFill>
        <p:spPr>
          <a:xfrm>
            <a:off x="5876925" y="1043808"/>
            <a:ext cx="5893469" cy="4732040"/>
          </a:xfrm>
          <a:prstGeom prst="rect">
            <a:avLst/>
          </a:prstGeom>
        </p:spPr>
      </p:pic>
      <p:sp>
        <p:nvSpPr>
          <p:cNvPr id="8" name="Rectangle 7">
            <a:extLst>
              <a:ext uri="{FF2B5EF4-FFF2-40B4-BE49-F238E27FC236}">
                <a16:creationId xmlns:a16="http://schemas.microsoft.com/office/drawing/2014/main" id="{E2F3287E-C2FD-40B4-8A96-28F47D43962A}"/>
              </a:ext>
            </a:extLst>
          </p:cNvPr>
          <p:cNvSpPr/>
          <p:nvPr/>
        </p:nvSpPr>
        <p:spPr>
          <a:xfrm>
            <a:off x="1009650" y="2726765"/>
            <a:ext cx="6191352" cy="2062103"/>
          </a:xfrm>
          <a:prstGeom prst="rect">
            <a:avLst/>
          </a:prstGeom>
        </p:spPr>
        <p:txBody>
          <a:bodyPr wrap="square">
            <a:spAutoFit/>
          </a:bodyPr>
          <a:lstStyle/>
          <a:p>
            <a:pPr lvl="0"/>
            <a:r>
              <a:rPr lang="en-GB" sz="3200" dirty="0">
                <a:solidFill>
                  <a:prstClr val="black"/>
                </a:solidFill>
              </a:rPr>
              <a:t>INT908 (BA3579)</a:t>
            </a:r>
          </a:p>
          <a:p>
            <a:pPr lvl="0"/>
            <a:r>
              <a:rPr lang="en-GB" sz="3200" dirty="0">
                <a:solidFill>
                  <a:prstClr val="black"/>
                </a:solidFill>
              </a:rPr>
              <a:t>BRYAN COAST TO MARTIN PENINSULA</a:t>
            </a:r>
          </a:p>
          <a:p>
            <a:pPr lvl="0"/>
            <a:endParaRPr lang="en-GB" sz="3200" dirty="0">
              <a:solidFill>
                <a:prstClr val="black"/>
              </a:solidFill>
            </a:endParaRPr>
          </a:p>
        </p:txBody>
      </p:sp>
    </p:spTree>
    <p:extLst>
      <p:ext uri="{BB962C8B-B14F-4D97-AF65-F5344CB8AC3E}">
        <p14:creationId xmlns:p14="http://schemas.microsoft.com/office/powerpoint/2010/main" val="130393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Planned Activities for 2019-2020</a:t>
            </a:r>
          </a:p>
        </p:txBody>
      </p:sp>
      <p:sp>
        <p:nvSpPr>
          <p:cNvPr id="6" name="Footer Placeholder 3"/>
          <p:cNvSpPr>
            <a:spLocks noGrp="1"/>
          </p:cNvSpPr>
          <p:nvPr>
            <p:ph type="ftr" sz="quarter" idx="11"/>
          </p:nvPr>
        </p:nvSpPr>
        <p:spPr>
          <a:xfrm>
            <a:off x="4214949" y="6276122"/>
            <a:ext cx="4711337" cy="365125"/>
          </a:xfrm>
        </p:spPr>
        <p:txBody>
          <a:bodyPr/>
          <a:lstStyle/>
          <a:p>
            <a:r>
              <a:rPr lang="de-DE" dirty="0"/>
              <a:t>HCA-16, Prague, Czech Republic, 3 – 5 July 2019</a:t>
            </a:r>
          </a:p>
        </p:txBody>
      </p:sp>
      <p:sp>
        <p:nvSpPr>
          <p:cNvPr id="7" name="Content Placeholder 2"/>
          <p:cNvSpPr txBox="1">
            <a:spLocks/>
          </p:cNvSpPr>
          <p:nvPr/>
        </p:nvSpPr>
        <p:spPr>
          <a:xfrm>
            <a:off x="85726" y="992778"/>
            <a:ext cx="8429624" cy="5138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New surveys</a:t>
            </a:r>
          </a:p>
          <a:p>
            <a:pPr marL="457200" lvl="1" indent="0">
              <a:buNone/>
              <a:defRPr/>
            </a:pPr>
            <a:r>
              <a:rPr lang="en-AU" dirty="0"/>
              <a:t>HMS PROTECTOR will continue to survey within UK INT charts prioritising Maritime Routes and Corridors</a:t>
            </a:r>
          </a:p>
          <a:p>
            <a:pPr marL="0" indent="0">
              <a:buNone/>
              <a:defRPr/>
            </a:pPr>
            <a:endParaRPr lang="en-AU" dirty="0"/>
          </a:p>
        </p:txBody>
      </p:sp>
      <p:pic>
        <p:nvPicPr>
          <p:cNvPr id="5" name="Picture 4">
            <a:extLst>
              <a:ext uri="{FF2B5EF4-FFF2-40B4-BE49-F238E27FC236}">
                <a16:creationId xmlns:a16="http://schemas.microsoft.com/office/drawing/2014/main" id="{EE97BE4C-FDC8-4430-92DB-6EB428236513}"/>
              </a:ext>
            </a:extLst>
          </p:cNvPr>
          <p:cNvPicPr>
            <a:picLocks noChangeAspect="1"/>
          </p:cNvPicPr>
          <p:nvPr/>
        </p:nvPicPr>
        <p:blipFill>
          <a:blip r:embed="rId2"/>
          <a:stretch>
            <a:fillRect/>
          </a:stretch>
        </p:blipFill>
        <p:spPr>
          <a:xfrm>
            <a:off x="0" y="6070056"/>
            <a:ext cx="3866606" cy="817327"/>
          </a:xfrm>
          <a:prstGeom prst="rect">
            <a:avLst/>
          </a:prstGeom>
        </p:spPr>
      </p:pic>
      <p:pic>
        <p:nvPicPr>
          <p:cNvPr id="4" name="Picture 3">
            <a:extLst>
              <a:ext uri="{FF2B5EF4-FFF2-40B4-BE49-F238E27FC236}">
                <a16:creationId xmlns:a16="http://schemas.microsoft.com/office/drawing/2014/main" id="{F463B955-5DC8-4ED2-9394-BE3C08860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2207" y="992778"/>
            <a:ext cx="3454035" cy="4974228"/>
          </a:xfrm>
          <a:prstGeom prst="rect">
            <a:avLst/>
          </a:prstGeom>
        </p:spPr>
      </p:pic>
      <p:pic>
        <p:nvPicPr>
          <p:cNvPr id="9" name="Picture 8">
            <a:extLst>
              <a:ext uri="{FF2B5EF4-FFF2-40B4-BE49-F238E27FC236}">
                <a16:creationId xmlns:a16="http://schemas.microsoft.com/office/drawing/2014/main" id="{D44F3F10-0A1A-482E-84FF-AB6DE73544A6}"/>
              </a:ext>
            </a:extLst>
          </p:cNvPr>
          <p:cNvPicPr>
            <a:picLocks noChangeAspect="1"/>
          </p:cNvPicPr>
          <p:nvPr/>
        </p:nvPicPr>
        <p:blipFill>
          <a:blip r:embed="rId4"/>
          <a:stretch>
            <a:fillRect/>
          </a:stretch>
        </p:blipFill>
        <p:spPr>
          <a:xfrm>
            <a:off x="297049" y="2124075"/>
            <a:ext cx="3272507" cy="3842931"/>
          </a:xfrm>
          <a:prstGeom prst="rect">
            <a:avLst/>
          </a:prstGeom>
        </p:spPr>
      </p:pic>
      <p:pic>
        <p:nvPicPr>
          <p:cNvPr id="1026" name="Picture 2" descr="undefined">
            <a:extLst>
              <a:ext uri="{FF2B5EF4-FFF2-40B4-BE49-F238E27FC236}">
                <a16:creationId xmlns:a16="http://schemas.microsoft.com/office/drawing/2014/main" id="{43B02C98-195B-4B80-82A4-398EC9B4D5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827" y="2476500"/>
            <a:ext cx="4667251" cy="262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7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Any other matters of relevance to HCA</a:t>
            </a:r>
          </a:p>
        </p:txBody>
      </p:sp>
      <p:sp>
        <p:nvSpPr>
          <p:cNvPr id="6" name="Footer Placeholder 3"/>
          <p:cNvSpPr>
            <a:spLocks noGrp="1"/>
          </p:cNvSpPr>
          <p:nvPr>
            <p:ph type="ftr" sz="quarter" idx="11"/>
          </p:nvPr>
        </p:nvSpPr>
        <p:spPr>
          <a:xfrm>
            <a:off x="4316507" y="6276122"/>
            <a:ext cx="4665567" cy="365125"/>
          </a:xfrm>
        </p:spPr>
        <p:txBody>
          <a:bodyPr/>
          <a:lstStyle/>
          <a:p>
            <a:r>
              <a:rPr lang="de-DE" dirty="0"/>
              <a:t>HCA-16, Prague, Czech Republic, 3 – 5 July 2019</a:t>
            </a:r>
          </a:p>
        </p:txBody>
      </p:sp>
      <p:pic>
        <p:nvPicPr>
          <p:cNvPr id="7" name="Picture 6">
            <a:extLst>
              <a:ext uri="{FF2B5EF4-FFF2-40B4-BE49-F238E27FC236}">
                <a16:creationId xmlns:a16="http://schemas.microsoft.com/office/drawing/2014/main" id="{7F9F8E71-68E7-4048-8B16-DE257378BC95}"/>
              </a:ext>
            </a:extLst>
          </p:cNvPr>
          <p:cNvPicPr>
            <a:picLocks noChangeAspect="1"/>
          </p:cNvPicPr>
          <p:nvPr/>
        </p:nvPicPr>
        <p:blipFill>
          <a:blip r:embed="rId2"/>
          <a:stretch>
            <a:fillRect/>
          </a:stretch>
        </p:blipFill>
        <p:spPr>
          <a:xfrm>
            <a:off x="0" y="6070056"/>
            <a:ext cx="3866606" cy="817327"/>
          </a:xfrm>
          <a:prstGeom prst="rect">
            <a:avLst/>
          </a:prstGeom>
        </p:spPr>
      </p:pic>
      <p:pic>
        <p:nvPicPr>
          <p:cNvPr id="9" name="Picture 8">
            <a:extLst>
              <a:ext uri="{FF2B5EF4-FFF2-40B4-BE49-F238E27FC236}">
                <a16:creationId xmlns:a16="http://schemas.microsoft.com/office/drawing/2014/main" id="{5DD6F1B9-A598-4FA7-9877-42EA694D2DC4}"/>
              </a:ext>
            </a:extLst>
          </p:cNvPr>
          <p:cNvPicPr>
            <a:picLocks noChangeAspect="1"/>
          </p:cNvPicPr>
          <p:nvPr/>
        </p:nvPicPr>
        <p:blipFill>
          <a:blip r:embed="rId3"/>
          <a:stretch>
            <a:fillRect/>
          </a:stretch>
        </p:blipFill>
        <p:spPr>
          <a:xfrm>
            <a:off x="1494464" y="3074385"/>
            <a:ext cx="4114065" cy="2897790"/>
          </a:xfrm>
          <a:prstGeom prst="rect">
            <a:avLst/>
          </a:prstGeom>
        </p:spPr>
      </p:pic>
      <p:pic>
        <p:nvPicPr>
          <p:cNvPr id="12" name="Content Placeholder 11">
            <a:extLst>
              <a:ext uri="{FF2B5EF4-FFF2-40B4-BE49-F238E27FC236}">
                <a16:creationId xmlns:a16="http://schemas.microsoft.com/office/drawing/2014/main" id="{F7E0670A-8C63-46F2-B5C0-11B88848B816}"/>
              </a:ext>
            </a:extLst>
          </p:cNvPr>
          <p:cNvPicPr>
            <a:picLocks noGrp="1" noChangeAspect="1"/>
          </p:cNvPicPr>
          <p:nvPr>
            <p:ph idx="1"/>
          </p:nvPr>
        </p:nvPicPr>
        <p:blipFill>
          <a:blip r:embed="rId4"/>
          <a:stretch>
            <a:fillRect/>
          </a:stretch>
        </p:blipFill>
        <p:spPr>
          <a:xfrm>
            <a:off x="7572375" y="981003"/>
            <a:ext cx="4114064" cy="4991172"/>
          </a:xfrm>
          <a:prstGeom prst="rect">
            <a:avLst/>
          </a:prstGeom>
        </p:spPr>
      </p:pic>
      <p:sp>
        <p:nvSpPr>
          <p:cNvPr id="14" name="TextBox 13">
            <a:extLst>
              <a:ext uri="{FF2B5EF4-FFF2-40B4-BE49-F238E27FC236}">
                <a16:creationId xmlns:a16="http://schemas.microsoft.com/office/drawing/2014/main" id="{1EC7508A-276B-4AED-8084-7AAFAF84F1AE}"/>
              </a:ext>
            </a:extLst>
          </p:cNvPr>
          <p:cNvSpPr txBox="1"/>
          <p:nvPr/>
        </p:nvSpPr>
        <p:spPr>
          <a:xfrm>
            <a:off x="257174" y="1012282"/>
            <a:ext cx="7315201" cy="2062103"/>
          </a:xfrm>
          <a:prstGeom prst="rect">
            <a:avLst/>
          </a:prstGeom>
          <a:noFill/>
        </p:spPr>
        <p:txBody>
          <a:bodyPr wrap="square" rtlCol="0">
            <a:spAutoFit/>
          </a:bodyPr>
          <a:lstStyle/>
          <a:p>
            <a:r>
              <a:rPr lang="en-GB" sz="3200" dirty="0"/>
              <a:t>UK ADMIRALTY SAILING DIRECTIONS</a:t>
            </a:r>
          </a:p>
          <a:p>
            <a:r>
              <a:rPr lang="en-GB" sz="3200" dirty="0"/>
              <a:t>ANTARCTIC PILOT NP9</a:t>
            </a:r>
          </a:p>
          <a:p>
            <a:r>
              <a:rPr lang="en-GB" sz="3200" dirty="0"/>
              <a:t>NINTH EDITION</a:t>
            </a:r>
          </a:p>
          <a:p>
            <a:r>
              <a:rPr lang="en-GB" sz="3200" dirty="0"/>
              <a:t>PUBLISHED 13</a:t>
            </a:r>
            <a:r>
              <a:rPr lang="en-GB" sz="3200" baseline="30000" dirty="0"/>
              <a:t>TH</a:t>
            </a:r>
            <a:r>
              <a:rPr lang="en-GB" sz="3200" dirty="0"/>
              <a:t> JUNE 2019</a:t>
            </a:r>
          </a:p>
        </p:txBody>
      </p:sp>
    </p:spTree>
    <p:extLst>
      <p:ext uri="{BB962C8B-B14F-4D97-AF65-F5344CB8AC3E}">
        <p14:creationId xmlns:p14="http://schemas.microsoft.com/office/powerpoint/2010/main" val="129635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783" y="243107"/>
            <a:ext cx="9788434" cy="600635"/>
          </a:xfrm>
        </p:spPr>
        <p:txBody>
          <a:bodyPr>
            <a:noAutofit/>
          </a:bodyPr>
          <a:lstStyle/>
          <a:p>
            <a:pPr>
              <a:defRPr/>
            </a:pPr>
            <a:r>
              <a:rPr lang="en-US" sz="3200" dirty="0"/>
              <a:t>Survey and charting progress in Antarctica since HCA-15</a:t>
            </a:r>
            <a:endParaRPr lang="en-AU" sz="3200" dirty="0"/>
          </a:p>
        </p:txBody>
      </p:sp>
      <p:sp>
        <p:nvSpPr>
          <p:cNvPr id="6" name="Footer Placeholder 3"/>
          <p:cNvSpPr>
            <a:spLocks noGrp="1"/>
          </p:cNvSpPr>
          <p:nvPr>
            <p:ph type="ftr" sz="quarter" idx="11"/>
          </p:nvPr>
        </p:nvSpPr>
        <p:spPr>
          <a:xfrm>
            <a:off x="4290381" y="6322540"/>
            <a:ext cx="4627195" cy="365125"/>
          </a:xfrm>
        </p:spPr>
        <p:txBody>
          <a:bodyPr/>
          <a:lstStyle/>
          <a:p>
            <a:r>
              <a:rPr lang="de-DE" dirty="0"/>
              <a:t>HCA-16, Prague, Czech Republic, 3 – 5 July 2019</a:t>
            </a:r>
          </a:p>
        </p:txBody>
      </p:sp>
      <p:sp>
        <p:nvSpPr>
          <p:cNvPr id="7" name="Content Placeholder 2"/>
          <p:cNvSpPr txBox="1">
            <a:spLocks/>
          </p:cNvSpPr>
          <p:nvPr/>
        </p:nvSpPr>
        <p:spPr>
          <a:xfrm>
            <a:off x="774700" y="1306683"/>
            <a:ext cx="7488238" cy="45307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New charts produced (INT, national, ENC)</a:t>
            </a:r>
          </a:p>
          <a:p>
            <a:pPr marL="457200" lvl="1" indent="0">
              <a:buNone/>
              <a:defRPr/>
            </a:pPr>
            <a:r>
              <a:rPr lang="en-AU" dirty="0"/>
              <a:t>UK have published 2 INT charts and the corresponding ENCs since HCA15</a:t>
            </a:r>
          </a:p>
          <a:p>
            <a:pPr>
              <a:defRPr/>
            </a:pPr>
            <a:r>
              <a:rPr lang="en-AU" dirty="0"/>
              <a:t>Areas surveyed</a:t>
            </a:r>
          </a:p>
          <a:p>
            <a:pPr marL="457200" lvl="1" indent="0">
              <a:buNone/>
              <a:defRPr/>
            </a:pPr>
            <a:r>
              <a:rPr lang="en-AU" dirty="0"/>
              <a:t>UK have surveyed the following areas since HCA15:</a:t>
            </a:r>
          </a:p>
          <a:p>
            <a:pPr marL="457200" lvl="1" indent="0">
              <a:buNone/>
              <a:defRPr/>
            </a:pPr>
            <a:r>
              <a:rPr lang="en-AU" dirty="0"/>
              <a:t>	</a:t>
            </a:r>
            <a:r>
              <a:rPr lang="en-AU" u="sng" dirty="0"/>
              <a:t>Peltier Channel</a:t>
            </a:r>
            <a:r>
              <a:rPr lang="en-AU" dirty="0"/>
              <a:t>, </a:t>
            </a:r>
            <a:r>
              <a:rPr lang="en-AU" u="sng" dirty="0"/>
              <a:t>Melchior Islands</a:t>
            </a:r>
            <a:r>
              <a:rPr lang="en-AU" dirty="0"/>
              <a:t> and </a:t>
            </a:r>
            <a:r>
              <a:rPr lang="en-AU" u="sng" dirty="0"/>
              <a:t>Signy</a:t>
            </a:r>
          </a:p>
          <a:p>
            <a:pPr>
              <a:defRPr/>
            </a:pPr>
            <a:r>
              <a:rPr lang="en-AU" dirty="0"/>
              <a:t>Risk assessment studies</a:t>
            </a:r>
          </a:p>
          <a:p>
            <a:pPr marL="457200" lvl="1" indent="0">
              <a:buNone/>
              <a:defRPr/>
            </a:pPr>
            <a:r>
              <a:rPr lang="en-GB" dirty="0">
                <a:cs typeface="Calibri"/>
              </a:rPr>
              <a:t>Nothing to report</a:t>
            </a:r>
            <a:endParaRPr lang="en-AU" dirty="0">
              <a:cs typeface="Calibri"/>
            </a:endParaRPr>
          </a:p>
          <a:p>
            <a:pPr>
              <a:defRPr/>
            </a:pPr>
            <a:r>
              <a:rPr lang="en-AU" dirty="0"/>
              <a:t>Impact of Polar Code on your activities</a:t>
            </a:r>
          </a:p>
          <a:p>
            <a:pPr marL="457200" lvl="1" indent="0">
              <a:buNone/>
              <a:defRPr/>
            </a:pPr>
            <a:r>
              <a:rPr lang="en-GB" dirty="0">
                <a:cs typeface="Calibri"/>
              </a:rPr>
              <a:t>Nothing to report</a:t>
            </a:r>
            <a:endParaRPr lang="en-AU" dirty="0">
              <a:cs typeface="Calibri"/>
            </a:endParaRPr>
          </a:p>
          <a:p>
            <a:pPr lvl="1">
              <a:defRPr/>
            </a:pPr>
            <a:endParaRPr lang="en-AU" dirty="0"/>
          </a:p>
        </p:txBody>
      </p:sp>
      <p:sp>
        <p:nvSpPr>
          <p:cNvPr id="3" name="Rectangle 2">
            <a:extLst>
              <a:ext uri="{FF2B5EF4-FFF2-40B4-BE49-F238E27FC236}">
                <a16:creationId xmlns:a16="http://schemas.microsoft.com/office/drawing/2014/main" id="{78216096-F614-41FA-B07C-761BCB1977AF}"/>
              </a:ext>
            </a:extLst>
          </p:cNvPr>
          <p:cNvSpPr/>
          <p:nvPr/>
        </p:nvSpPr>
        <p:spPr>
          <a:xfrm>
            <a:off x="0" y="6035040"/>
            <a:ext cx="3866606"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AA0E7-5F20-4E1B-91B7-4B3142D42CDD}"/>
              </a:ext>
            </a:extLst>
          </p:cNvPr>
          <p:cNvPicPr>
            <a:picLocks noChangeAspect="1"/>
          </p:cNvPicPr>
          <p:nvPr/>
        </p:nvPicPr>
        <p:blipFill>
          <a:blip r:embed="rId2"/>
          <a:stretch>
            <a:fillRect/>
          </a:stretch>
        </p:blipFill>
        <p:spPr>
          <a:xfrm>
            <a:off x="0" y="6070056"/>
            <a:ext cx="3866606" cy="817327"/>
          </a:xfrm>
          <a:prstGeom prst="rect">
            <a:avLst/>
          </a:prstGeom>
        </p:spPr>
      </p:pic>
    </p:spTree>
    <p:extLst>
      <p:ext uri="{BB962C8B-B14F-4D97-AF65-F5344CB8AC3E}">
        <p14:creationId xmlns:p14="http://schemas.microsoft.com/office/powerpoint/2010/main" val="338604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243107"/>
            <a:ext cx="9788434" cy="600635"/>
          </a:xfrm>
        </p:spPr>
        <p:txBody>
          <a:bodyPr>
            <a:noAutofit/>
          </a:bodyPr>
          <a:lstStyle/>
          <a:p>
            <a:pPr>
              <a:defRPr/>
            </a:pPr>
            <a:r>
              <a:rPr lang="en-US" sz="3200" dirty="0"/>
              <a:t>New INT Charts published in Antarctica since HCA-15</a:t>
            </a:r>
            <a:endParaRPr lang="en-AU" sz="3200" dirty="0"/>
          </a:p>
        </p:txBody>
      </p:sp>
      <p:sp>
        <p:nvSpPr>
          <p:cNvPr id="6" name="Footer Placeholder 3"/>
          <p:cNvSpPr>
            <a:spLocks noGrp="1"/>
          </p:cNvSpPr>
          <p:nvPr>
            <p:ph type="ftr" sz="quarter" idx="11"/>
          </p:nvPr>
        </p:nvSpPr>
        <p:spPr>
          <a:xfrm>
            <a:off x="4290381" y="6322540"/>
            <a:ext cx="4627195" cy="365125"/>
          </a:xfrm>
        </p:spPr>
        <p:txBody>
          <a:bodyPr/>
          <a:lstStyle/>
          <a:p>
            <a:r>
              <a:rPr lang="de-DE" dirty="0"/>
              <a:t>HCA-16, Prague, Czech Republic, 3 – 5 July 2019</a:t>
            </a:r>
          </a:p>
        </p:txBody>
      </p:sp>
      <p:sp>
        <p:nvSpPr>
          <p:cNvPr id="7" name="Content Placeholder 2"/>
          <p:cNvSpPr txBox="1">
            <a:spLocks/>
          </p:cNvSpPr>
          <p:nvPr/>
        </p:nvSpPr>
        <p:spPr>
          <a:xfrm>
            <a:off x="774700" y="1600200"/>
            <a:ext cx="7488238"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AU" dirty="0"/>
          </a:p>
        </p:txBody>
      </p:sp>
      <p:sp>
        <p:nvSpPr>
          <p:cNvPr id="3" name="Rectangle 2">
            <a:extLst>
              <a:ext uri="{FF2B5EF4-FFF2-40B4-BE49-F238E27FC236}">
                <a16:creationId xmlns:a16="http://schemas.microsoft.com/office/drawing/2014/main" id="{78216096-F614-41FA-B07C-761BCB1977AF}"/>
              </a:ext>
            </a:extLst>
          </p:cNvPr>
          <p:cNvSpPr/>
          <p:nvPr/>
        </p:nvSpPr>
        <p:spPr>
          <a:xfrm>
            <a:off x="0" y="6035040"/>
            <a:ext cx="3866606"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AA0E7-5F20-4E1B-91B7-4B3142D42CDD}"/>
              </a:ext>
            </a:extLst>
          </p:cNvPr>
          <p:cNvPicPr>
            <a:picLocks noChangeAspect="1"/>
          </p:cNvPicPr>
          <p:nvPr/>
        </p:nvPicPr>
        <p:blipFill>
          <a:blip r:embed="rId2"/>
          <a:stretch>
            <a:fillRect/>
          </a:stretch>
        </p:blipFill>
        <p:spPr>
          <a:xfrm>
            <a:off x="0" y="6070056"/>
            <a:ext cx="3866606" cy="817327"/>
          </a:xfrm>
          <a:prstGeom prst="rect">
            <a:avLst/>
          </a:prstGeom>
        </p:spPr>
      </p:pic>
      <p:pic>
        <p:nvPicPr>
          <p:cNvPr id="4" name="Picture 3">
            <a:extLst>
              <a:ext uri="{FF2B5EF4-FFF2-40B4-BE49-F238E27FC236}">
                <a16:creationId xmlns:a16="http://schemas.microsoft.com/office/drawing/2014/main" id="{DF1CE7FE-29CD-45F1-A88B-683895D218D4}"/>
              </a:ext>
            </a:extLst>
          </p:cNvPr>
          <p:cNvPicPr>
            <a:picLocks noChangeAspect="1"/>
          </p:cNvPicPr>
          <p:nvPr/>
        </p:nvPicPr>
        <p:blipFill>
          <a:blip r:embed="rId3"/>
          <a:stretch>
            <a:fillRect/>
          </a:stretch>
        </p:blipFill>
        <p:spPr>
          <a:xfrm>
            <a:off x="7556889" y="933088"/>
            <a:ext cx="3551809" cy="5136968"/>
          </a:xfrm>
          <a:prstGeom prst="rect">
            <a:avLst/>
          </a:prstGeom>
        </p:spPr>
      </p:pic>
      <p:sp>
        <p:nvSpPr>
          <p:cNvPr id="5" name="TextBox 4">
            <a:extLst>
              <a:ext uri="{FF2B5EF4-FFF2-40B4-BE49-F238E27FC236}">
                <a16:creationId xmlns:a16="http://schemas.microsoft.com/office/drawing/2014/main" id="{B19D0FB2-30CB-484D-A6D1-6B17F5113683}"/>
              </a:ext>
            </a:extLst>
          </p:cNvPr>
          <p:cNvSpPr txBox="1"/>
          <p:nvPr/>
        </p:nvSpPr>
        <p:spPr>
          <a:xfrm>
            <a:off x="888275" y="2112735"/>
            <a:ext cx="6450288" cy="2062103"/>
          </a:xfrm>
          <a:prstGeom prst="rect">
            <a:avLst/>
          </a:prstGeom>
          <a:noFill/>
        </p:spPr>
        <p:txBody>
          <a:bodyPr wrap="square" rtlCol="0">
            <a:spAutoFit/>
          </a:bodyPr>
          <a:lstStyle/>
          <a:p>
            <a:r>
              <a:rPr lang="en-GB" sz="3200" dirty="0"/>
              <a:t>INT9166 (BA3207)</a:t>
            </a:r>
          </a:p>
          <a:p>
            <a:r>
              <a:rPr lang="en-GB" sz="3200" dirty="0"/>
              <a:t>GERLACHE STRAIT </a:t>
            </a:r>
          </a:p>
          <a:p>
            <a:r>
              <a:rPr lang="en-GB" sz="3200" dirty="0"/>
              <a:t>BLUFF ISLAND TO EMMA ISLAND</a:t>
            </a:r>
          </a:p>
          <a:p>
            <a:r>
              <a:rPr lang="en-GB" sz="3200" dirty="0"/>
              <a:t>PUBLISHED 14</a:t>
            </a:r>
            <a:r>
              <a:rPr lang="en-GB" sz="3200" baseline="30000" dirty="0"/>
              <a:t>TH</a:t>
            </a:r>
            <a:r>
              <a:rPr lang="en-GB" sz="3200" dirty="0"/>
              <a:t> MARCH 2019</a:t>
            </a:r>
          </a:p>
        </p:txBody>
      </p:sp>
    </p:spTree>
    <p:extLst>
      <p:ext uri="{BB962C8B-B14F-4D97-AF65-F5344CB8AC3E}">
        <p14:creationId xmlns:p14="http://schemas.microsoft.com/office/powerpoint/2010/main" val="41579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243107"/>
            <a:ext cx="9788434" cy="600635"/>
          </a:xfrm>
        </p:spPr>
        <p:txBody>
          <a:bodyPr>
            <a:noAutofit/>
          </a:bodyPr>
          <a:lstStyle/>
          <a:p>
            <a:pPr>
              <a:defRPr/>
            </a:pPr>
            <a:r>
              <a:rPr lang="en-US" sz="3200" dirty="0"/>
              <a:t>New INT Charts published in Antarctica since HCA-15</a:t>
            </a:r>
            <a:endParaRPr lang="en-AU" sz="3200" dirty="0"/>
          </a:p>
        </p:txBody>
      </p:sp>
      <p:sp>
        <p:nvSpPr>
          <p:cNvPr id="6" name="Footer Placeholder 3"/>
          <p:cNvSpPr>
            <a:spLocks noGrp="1"/>
          </p:cNvSpPr>
          <p:nvPr>
            <p:ph type="ftr" sz="quarter" idx="11"/>
          </p:nvPr>
        </p:nvSpPr>
        <p:spPr>
          <a:xfrm>
            <a:off x="4290381" y="6322540"/>
            <a:ext cx="4627195" cy="365125"/>
          </a:xfrm>
        </p:spPr>
        <p:txBody>
          <a:bodyPr/>
          <a:lstStyle/>
          <a:p>
            <a:r>
              <a:rPr lang="de-DE" dirty="0"/>
              <a:t>HCA-16, Prague, Czech Republic, 3 – 5 July 2019</a:t>
            </a:r>
          </a:p>
        </p:txBody>
      </p:sp>
      <p:sp>
        <p:nvSpPr>
          <p:cNvPr id="7" name="Content Placeholder 2"/>
          <p:cNvSpPr txBox="1">
            <a:spLocks/>
          </p:cNvSpPr>
          <p:nvPr/>
        </p:nvSpPr>
        <p:spPr>
          <a:xfrm>
            <a:off x="774700" y="1600200"/>
            <a:ext cx="7488238"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AU" dirty="0"/>
          </a:p>
        </p:txBody>
      </p:sp>
      <p:sp>
        <p:nvSpPr>
          <p:cNvPr id="3" name="Rectangle 2">
            <a:extLst>
              <a:ext uri="{FF2B5EF4-FFF2-40B4-BE49-F238E27FC236}">
                <a16:creationId xmlns:a16="http://schemas.microsoft.com/office/drawing/2014/main" id="{78216096-F614-41FA-B07C-761BCB1977AF}"/>
              </a:ext>
            </a:extLst>
          </p:cNvPr>
          <p:cNvSpPr/>
          <p:nvPr/>
        </p:nvSpPr>
        <p:spPr>
          <a:xfrm>
            <a:off x="0" y="6035040"/>
            <a:ext cx="3866606"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AA0E7-5F20-4E1B-91B7-4B3142D42CDD}"/>
              </a:ext>
            </a:extLst>
          </p:cNvPr>
          <p:cNvPicPr>
            <a:picLocks noChangeAspect="1"/>
          </p:cNvPicPr>
          <p:nvPr/>
        </p:nvPicPr>
        <p:blipFill>
          <a:blip r:embed="rId2"/>
          <a:stretch>
            <a:fillRect/>
          </a:stretch>
        </p:blipFill>
        <p:spPr>
          <a:xfrm>
            <a:off x="0" y="6070056"/>
            <a:ext cx="3866606" cy="817327"/>
          </a:xfrm>
          <a:prstGeom prst="rect">
            <a:avLst/>
          </a:prstGeom>
        </p:spPr>
      </p:pic>
      <p:sp>
        <p:nvSpPr>
          <p:cNvPr id="5" name="TextBox 4">
            <a:extLst>
              <a:ext uri="{FF2B5EF4-FFF2-40B4-BE49-F238E27FC236}">
                <a16:creationId xmlns:a16="http://schemas.microsoft.com/office/drawing/2014/main" id="{B19D0FB2-30CB-484D-A6D1-6B17F5113683}"/>
              </a:ext>
            </a:extLst>
          </p:cNvPr>
          <p:cNvSpPr txBox="1"/>
          <p:nvPr/>
        </p:nvSpPr>
        <p:spPr>
          <a:xfrm>
            <a:off x="97323" y="1963807"/>
            <a:ext cx="6657765" cy="3046988"/>
          </a:xfrm>
          <a:prstGeom prst="rect">
            <a:avLst/>
          </a:prstGeom>
          <a:noFill/>
        </p:spPr>
        <p:txBody>
          <a:bodyPr wrap="square" rtlCol="0">
            <a:spAutoFit/>
          </a:bodyPr>
          <a:lstStyle/>
          <a:p>
            <a:r>
              <a:rPr lang="en-GB" sz="3200" dirty="0"/>
              <a:t>INT9114 (BA3208)</a:t>
            </a:r>
          </a:p>
          <a:p>
            <a:r>
              <a:rPr lang="en-GB" sz="3200" dirty="0"/>
              <a:t>PLANS IN ANTARCTIC SOUND </a:t>
            </a:r>
          </a:p>
          <a:p>
            <a:r>
              <a:rPr lang="en-GB" sz="3200" dirty="0"/>
              <a:t>PAULET ISLAND </a:t>
            </a:r>
            <a:r>
              <a:rPr lang="en-GB" sz="2400" dirty="0"/>
              <a:t>(GB403208)</a:t>
            </a:r>
          </a:p>
          <a:p>
            <a:r>
              <a:rPr lang="en-GB" sz="3200" dirty="0"/>
              <a:t>BROWN BLUFF </a:t>
            </a:r>
            <a:r>
              <a:rPr lang="en-GB" sz="2400" dirty="0"/>
              <a:t>(GB53208C)</a:t>
            </a:r>
          </a:p>
          <a:p>
            <a:r>
              <a:rPr lang="en-GB" sz="3200" dirty="0"/>
              <a:t>FRIDTJOF SOUND </a:t>
            </a:r>
            <a:r>
              <a:rPr lang="en-GB" sz="2400" dirty="0"/>
              <a:t>(GB43208B)</a:t>
            </a:r>
          </a:p>
          <a:p>
            <a:r>
              <a:rPr lang="en-GB" sz="3200" dirty="0"/>
              <a:t>PUBLISHED 2</a:t>
            </a:r>
            <a:r>
              <a:rPr lang="en-GB" sz="3200" baseline="30000" dirty="0"/>
              <a:t>ND</a:t>
            </a:r>
            <a:r>
              <a:rPr lang="en-GB" sz="3200" dirty="0"/>
              <a:t> MAY 2019</a:t>
            </a:r>
          </a:p>
        </p:txBody>
      </p:sp>
      <p:pic>
        <p:nvPicPr>
          <p:cNvPr id="9" name="Picture 8">
            <a:extLst>
              <a:ext uri="{FF2B5EF4-FFF2-40B4-BE49-F238E27FC236}">
                <a16:creationId xmlns:a16="http://schemas.microsoft.com/office/drawing/2014/main" id="{9A625415-FC03-4231-8CDA-C5568D28ADD3}"/>
              </a:ext>
            </a:extLst>
          </p:cNvPr>
          <p:cNvPicPr>
            <a:picLocks noChangeAspect="1"/>
          </p:cNvPicPr>
          <p:nvPr/>
        </p:nvPicPr>
        <p:blipFill>
          <a:blip r:embed="rId3"/>
          <a:stretch>
            <a:fillRect/>
          </a:stretch>
        </p:blipFill>
        <p:spPr>
          <a:xfrm>
            <a:off x="5465079" y="1035357"/>
            <a:ext cx="6629598" cy="4903889"/>
          </a:xfrm>
          <a:prstGeom prst="rect">
            <a:avLst/>
          </a:prstGeom>
        </p:spPr>
      </p:pic>
    </p:spTree>
    <p:extLst>
      <p:ext uri="{BB962C8B-B14F-4D97-AF65-F5344CB8AC3E}">
        <p14:creationId xmlns:p14="http://schemas.microsoft.com/office/powerpoint/2010/main" val="378376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9" y="277815"/>
            <a:ext cx="10181177" cy="636586"/>
          </a:xfrm>
        </p:spPr>
        <p:txBody>
          <a:bodyPr>
            <a:normAutofit fontScale="90000"/>
          </a:bodyPr>
          <a:lstStyle/>
          <a:p>
            <a:pPr>
              <a:defRPr/>
            </a:pPr>
            <a:r>
              <a:rPr lang="en-US"/>
              <a:t>Status of Relations with Other Organizations</a:t>
            </a:r>
            <a:endParaRPr lang="en-AU" dirty="0"/>
          </a:p>
        </p:txBody>
      </p:sp>
      <p:sp>
        <p:nvSpPr>
          <p:cNvPr id="6" name="Footer Placeholder 3"/>
          <p:cNvSpPr>
            <a:spLocks noGrp="1"/>
          </p:cNvSpPr>
          <p:nvPr>
            <p:ph type="ftr" sz="quarter" idx="11"/>
          </p:nvPr>
        </p:nvSpPr>
        <p:spPr>
          <a:xfrm>
            <a:off x="4316507" y="6276122"/>
            <a:ext cx="4749115" cy="365125"/>
          </a:xfrm>
        </p:spPr>
        <p:txBody>
          <a:bodyPr/>
          <a:lstStyle/>
          <a:p>
            <a:r>
              <a:rPr lang="de-DE"/>
              <a:t>HCA-16, Prague, Czech Republic, 3 – 5 July 2019</a:t>
            </a:r>
            <a:endParaRPr lang="de-DE" dirty="0"/>
          </a:p>
        </p:txBody>
      </p:sp>
      <p:sp>
        <p:nvSpPr>
          <p:cNvPr id="7" name="Content Placeholder 2"/>
          <p:cNvSpPr txBox="1">
            <a:spLocks/>
          </p:cNvSpPr>
          <p:nvPr/>
        </p:nvSpPr>
        <p:spPr>
          <a:xfrm>
            <a:off x="774700" y="1018904"/>
            <a:ext cx="9480924" cy="5112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Scientific and Polar Institutes</a:t>
            </a:r>
          </a:p>
          <a:p>
            <a:pPr marL="457200" lvl="1" indent="0">
              <a:buNone/>
              <a:defRPr/>
            </a:pPr>
            <a:r>
              <a:rPr lang="en-AU" dirty="0"/>
              <a:t>Regular liaison maintained with British Antarctic Survey (BAS), exchanging data and coordinating scientific and surveying requirements. New BAS Polar research vessel to be completed in 2019 and survey of the new wharf at Rothera Station.</a:t>
            </a:r>
          </a:p>
          <a:p>
            <a:pPr marL="457200" lvl="1" indent="0">
              <a:buNone/>
              <a:defRPr/>
            </a:pPr>
            <a:endParaRPr lang="en-AU" dirty="0"/>
          </a:p>
          <a:p>
            <a:pPr>
              <a:defRPr/>
            </a:pPr>
            <a:endParaRPr lang="en-AU" dirty="0"/>
          </a:p>
        </p:txBody>
      </p:sp>
      <p:pic>
        <p:nvPicPr>
          <p:cNvPr id="9" name="Picture 8">
            <a:extLst>
              <a:ext uri="{FF2B5EF4-FFF2-40B4-BE49-F238E27FC236}">
                <a16:creationId xmlns:a16="http://schemas.microsoft.com/office/drawing/2014/main" id="{24C229E4-C587-4D63-9D24-040F49EA0FAB}"/>
              </a:ext>
            </a:extLst>
          </p:cNvPr>
          <p:cNvPicPr>
            <a:picLocks noChangeAspect="1"/>
          </p:cNvPicPr>
          <p:nvPr/>
        </p:nvPicPr>
        <p:blipFill>
          <a:blip r:embed="rId2"/>
          <a:stretch>
            <a:fillRect/>
          </a:stretch>
        </p:blipFill>
        <p:spPr>
          <a:xfrm>
            <a:off x="0" y="6070056"/>
            <a:ext cx="3866606" cy="817327"/>
          </a:xfrm>
          <a:prstGeom prst="rect">
            <a:avLst/>
          </a:prstGeom>
        </p:spPr>
      </p:pic>
      <p:pic>
        <p:nvPicPr>
          <p:cNvPr id="10" name="Picture 9">
            <a:extLst>
              <a:ext uri="{FF2B5EF4-FFF2-40B4-BE49-F238E27FC236}">
                <a16:creationId xmlns:a16="http://schemas.microsoft.com/office/drawing/2014/main" id="{7DFD42E9-1A8B-4485-AB5B-80A5FBD55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457" y="2899136"/>
            <a:ext cx="56388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www.bas.ac.uk/wp-content/uploads/2017/03/Excavated-old-wharf.-Credit-David-Seaton-736x486.jpg">
            <a:extLst>
              <a:ext uri="{FF2B5EF4-FFF2-40B4-BE49-F238E27FC236}">
                <a16:creationId xmlns:a16="http://schemas.microsoft.com/office/drawing/2014/main" id="{79DC5663-A4C7-45FF-830E-75677BDED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699" y="2899136"/>
            <a:ext cx="4763951"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40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9" y="277815"/>
            <a:ext cx="10181177" cy="636586"/>
          </a:xfrm>
        </p:spPr>
        <p:txBody>
          <a:bodyPr>
            <a:normAutofit fontScale="90000"/>
          </a:bodyPr>
          <a:lstStyle/>
          <a:p>
            <a:pPr>
              <a:defRPr/>
            </a:pPr>
            <a:r>
              <a:rPr lang="en-US"/>
              <a:t>Status of Relations with Other Organizations</a:t>
            </a:r>
            <a:endParaRPr lang="en-AU" dirty="0"/>
          </a:p>
        </p:txBody>
      </p:sp>
      <p:sp>
        <p:nvSpPr>
          <p:cNvPr id="6" name="Footer Placeholder 3"/>
          <p:cNvSpPr>
            <a:spLocks noGrp="1"/>
          </p:cNvSpPr>
          <p:nvPr>
            <p:ph type="ftr" sz="quarter" idx="11"/>
          </p:nvPr>
        </p:nvSpPr>
        <p:spPr>
          <a:xfrm>
            <a:off x="4316507" y="6276122"/>
            <a:ext cx="4749115" cy="365125"/>
          </a:xfrm>
        </p:spPr>
        <p:txBody>
          <a:bodyPr/>
          <a:lstStyle/>
          <a:p>
            <a:r>
              <a:rPr lang="de-DE"/>
              <a:t>HCA-16, Prague, Czech Republic, 3 – 5 July 2019</a:t>
            </a:r>
            <a:endParaRPr lang="de-DE" dirty="0"/>
          </a:p>
        </p:txBody>
      </p:sp>
      <p:sp>
        <p:nvSpPr>
          <p:cNvPr id="7" name="Content Placeholder 2"/>
          <p:cNvSpPr txBox="1">
            <a:spLocks/>
          </p:cNvSpPr>
          <p:nvPr/>
        </p:nvSpPr>
        <p:spPr>
          <a:xfrm>
            <a:off x="774699" y="914402"/>
            <a:ext cx="10886077" cy="5216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a:t>Cruise vessels</a:t>
            </a:r>
          </a:p>
          <a:p>
            <a:pPr marL="457200" lvl="1" indent="0">
              <a:buNone/>
              <a:defRPr/>
            </a:pPr>
            <a:r>
              <a:rPr lang="en-AU"/>
              <a:t>Regular contact maintained with IAATO, providing data to vessels and receiving access to AIS vessel movements to monitor navigational “hotspots”. This contributes to the understanding of vessel destinations, charting coverage and surveying requirements. IAATO keen to task their vessels to provide confirmation of the existence of navigational aids in the Antarctic Peninsula.</a:t>
            </a:r>
          </a:p>
          <a:p>
            <a:pPr marL="0" indent="0">
              <a:buNone/>
              <a:defRPr/>
            </a:pPr>
            <a:endParaRPr lang="en-AU" dirty="0"/>
          </a:p>
        </p:txBody>
      </p:sp>
      <p:pic>
        <p:nvPicPr>
          <p:cNvPr id="9" name="Picture 8">
            <a:extLst>
              <a:ext uri="{FF2B5EF4-FFF2-40B4-BE49-F238E27FC236}">
                <a16:creationId xmlns:a16="http://schemas.microsoft.com/office/drawing/2014/main" id="{24C229E4-C587-4D63-9D24-040F49EA0FAB}"/>
              </a:ext>
            </a:extLst>
          </p:cNvPr>
          <p:cNvPicPr>
            <a:picLocks noChangeAspect="1"/>
          </p:cNvPicPr>
          <p:nvPr/>
        </p:nvPicPr>
        <p:blipFill>
          <a:blip r:embed="rId2"/>
          <a:stretch>
            <a:fillRect/>
          </a:stretch>
        </p:blipFill>
        <p:spPr>
          <a:xfrm>
            <a:off x="0" y="6070056"/>
            <a:ext cx="3866606" cy="817327"/>
          </a:xfrm>
          <a:prstGeom prst="rect">
            <a:avLst/>
          </a:prstGeom>
        </p:spPr>
      </p:pic>
      <p:pic>
        <p:nvPicPr>
          <p:cNvPr id="10" name="Picture 9">
            <a:extLst>
              <a:ext uri="{FF2B5EF4-FFF2-40B4-BE49-F238E27FC236}">
                <a16:creationId xmlns:a16="http://schemas.microsoft.com/office/drawing/2014/main" id="{FB049F59-93BB-412B-B7FB-F8347E58F351}"/>
              </a:ext>
            </a:extLst>
          </p:cNvPr>
          <p:cNvPicPr/>
          <p:nvPr/>
        </p:nvPicPr>
        <p:blipFill>
          <a:blip r:embed="rId3"/>
          <a:stretch>
            <a:fillRect/>
          </a:stretch>
        </p:blipFill>
        <p:spPr>
          <a:xfrm>
            <a:off x="7162799" y="3309257"/>
            <a:ext cx="3805645" cy="2669287"/>
          </a:xfrm>
          <a:prstGeom prst="rect">
            <a:avLst/>
          </a:prstGeom>
        </p:spPr>
      </p:pic>
      <p:pic>
        <p:nvPicPr>
          <p:cNvPr id="11" name="Picture 10">
            <a:extLst>
              <a:ext uri="{FF2B5EF4-FFF2-40B4-BE49-F238E27FC236}">
                <a16:creationId xmlns:a16="http://schemas.microsoft.com/office/drawing/2014/main" id="{7142231E-35EE-467E-A264-3FBBDEECE47D}"/>
              </a:ext>
            </a:extLst>
          </p:cNvPr>
          <p:cNvPicPr>
            <a:picLocks noChangeAspect="1"/>
          </p:cNvPicPr>
          <p:nvPr/>
        </p:nvPicPr>
        <p:blipFill>
          <a:blip r:embed="rId4"/>
          <a:stretch>
            <a:fillRect/>
          </a:stretch>
        </p:blipFill>
        <p:spPr>
          <a:xfrm>
            <a:off x="95067" y="3309257"/>
            <a:ext cx="6472612" cy="2669287"/>
          </a:xfrm>
          <a:prstGeom prst="rect">
            <a:avLst/>
          </a:prstGeom>
        </p:spPr>
      </p:pic>
    </p:spTree>
    <p:extLst>
      <p:ext uri="{BB962C8B-B14F-4D97-AF65-F5344CB8AC3E}">
        <p14:creationId xmlns:p14="http://schemas.microsoft.com/office/powerpoint/2010/main" val="80065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9" y="277815"/>
            <a:ext cx="10181177" cy="636586"/>
          </a:xfrm>
        </p:spPr>
        <p:txBody>
          <a:bodyPr>
            <a:normAutofit fontScale="90000"/>
          </a:bodyPr>
          <a:lstStyle/>
          <a:p>
            <a:pPr>
              <a:defRPr/>
            </a:pPr>
            <a:r>
              <a:rPr lang="en-US"/>
              <a:t>Status of Relations with Other Organizations</a:t>
            </a:r>
            <a:endParaRPr lang="en-AU" dirty="0"/>
          </a:p>
        </p:txBody>
      </p:sp>
      <p:sp>
        <p:nvSpPr>
          <p:cNvPr id="6" name="Footer Placeholder 3"/>
          <p:cNvSpPr>
            <a:spLocks noGrp="1"/>
          </p:cNvSpPr>
          <p:nvPr>
            <p:ph type="ftr" sz="quarter" idx="11"/>
          </p:nvPr>
        </p:nvSpPr>
        <p:spPr>
          <a:xfrm>
            <a:off x="4316507" y="6276122"/>
            <a:ext cx="4749115" cy="365125"/>
          </a:xfrm>
        </p:spPr>
        <p:txBody>
          <a:bodyPr/>
          <a:lstStyle/>
          <a:p>
            <a:r>
              <a:rPr lang="de-DE"/>
              <a:t>HCA-16, Prague, Czech Republic, 3 – 5 July 2019</a:t>
            </a:r>
            <a:endParaRPr lang="de-DE" dirty="0"/>
          </a:p>
        </p:txBody>
      </p:sp>
      <p:sp>
        <p:nvSpPr>
          <p:cNvPr id="7" name="Content Placeholder 2"/>
          <p:cNvSpPr txBox="1">
            <a:spLocks/>
          </p:cNvSpPr>
          <p:nvPr/>
        </p:nvSpPr>
        <p:spPr>
          <a:xfrm>
            <a:off x="774699" y="914402"/>
            <a:ext cx="10886077" cy="5216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defRPr/>
            </a:pPr>
            <a:endParaRPr lang="en-AU" dirty="0"/>
          </a:p>
          <a:p>
            <a:pPr>
              <a:defRPr/>
            </a:pPr>
            <a:r>
              <a:rPr lang="en-AU" dirty="0"/>
              <a:t>Hydrographic data </a:t>
            </a:r>
            <a:r>
              <a:rPr lang="en-AU" i="1" u="sng" dirty="0"/>
              <a:t>received</a:t>
            </a:r>
            <a:r>
              <a:rPr lang="en-AU" dirty="0"/>
              <a:t> from other organizations</a:t>
            </a:r>
          </a:p>
          <a:p>
            <a:pPr marL="457200" lvl="1" indent="0">
              <a:buNone/>
              <a:defRPr/>
            </a:pPr>
            <a:r>
              <a:rPr lang="en-AU" dirty="0"/>
              <a:t>Multibeam and Singlebeam data received from British Antarctic Survey (BAS)</a:t>
            </a:r>
          </a:p>
          <a:p>
            <a:pPr>
              <a:defRPr/>
            </a:pPr>
            <a:r>
              <a:rPr lang="en-AU" dirty="0"/>
              <a:t>Hydrographic data </a:t>
            </a:r>
            <a:r>
              <a:rPr lang="en-AU" i="1" u="sng" dirty="0"/>
              <a:t>provided</a:t>
            </a:r>
            <a:r>
              <a:rPr lang="en-AU" dirty="0"/>
              <a:t> to other primary charting authorities and/or GEBCO</a:t>
            </a:r>
          </a:p>
          <a:p>
            <a:pPr marL="457200" lvl="1" indent="0">
              <a:buNone/>
              <a:defRPr/>
            </a:pPr>
            <a:r>
              <a:rPr lang="en-AU" dirty="0"/>
              <a:t>Data provided to Brazil</a:t>
            </a:r>
          </a:p>
          <a:p>
            <a:pPr>
              <a:defRPr/>
            </a:pPr>
            <a:endParaRPr lang="en-AU" dirty="0"/>
          </a:p>
        </p:txBody>
      </p:sp>
      <p:pic>
        <p:nvPicPr>
          <p:cNvPr id="9" name="Picture 8">
            <a:extLst>
              <a:ext uri="{FF2B5EF4-FFF2-40B4-BE49-F238E27FC236}">
                <a16:creationId xmlns:a16="http://schemas.microsoft.com/office/drawing/2014/main" id="{24C229E4-C587-4D63-9D24-040F49EA0FAB}"/>
              </a:ext>
            </a:extLst>
          </p:cNvPr>
          <p:cNvPicPr>
            <a:picLocks noChangeAspect="1"/>
          </p:cNvPicPr>
          <p:nvPr/>
        </p:nvPicPr>
        <p:blipFill>
          <a:blip r:embed="rId2"/>
          <a:stretch>
            <a:fillRect/>
          </a:stretch>
        </p:blipFill>
        <p:spPr>
          <a:xfrm>
            <a:off x="0" y="6070056"/>
            <a:ext cx="3866606" cy="817327"/>
          </a:xfrm>
          <a:prstGeom prst="rect">
            <a:avLst/>
          </a:prstGeom>
        </p:spPr>
      </p:pic>
    </p:spTree>
    <p:extLst>
      <p:ext uri="{BB962C8B-B14F-4D97-AF65-F5344CB8AC3E}">
        <p14:creationId xmlns:p14="http://schemas.microsoft.com/office/powerpoint/2010/main" val="391439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Planned Activities for 2019-2020</a:t>
            </a:r>
          </a:p>
        </p:txBody>
      </p:sp>
      <p:sp>
        <p:nvSpPr>
          <p:cNvPr id="6" name="Footer Placeholder 3"/>
          <p:cNvSpPr>
            <a:spLocks noGrp="1"/>
          </p:cNvSpPr>
          <p:nvPr>
            <p:ph type="ftr" sz="quarter" idx="11"/>
          </p:nvPr>
        </p:nvSpPr>
        <p:spPr>
          <a:xfrm>
            <a:off x="4214949" y="6276122"/>
            <a:ext cx="4711337" cy="365125"/>
          </a:xfrm>
        </p:spPr>
        <p:txBody>
          <a:bodyPr/>
          <a:lstStyle/>
          <a:p>
            <a:r>
              <a:rPr lang="de-DE" dirty="0"/>
              <a:t>HCA-16, Prague, Czech Republic, 3 – 5 July 2019</a:t>
            </a:r>
          </a:p>
        </p:txBody>
      </p:sp>
      <p:sp>
        <p:nvSpPr>
          <p:cNvPr id="7" name="Content Placeholder 2"/>
          <p:cNvSpPr txBox="1">
            <a:spLocks/>
          </p:cNvSpPr>
          <p:nvPr/>
        </p:nvSpPr>
        <p:spPr>
          <a:xfrm>
            <a:off x="774699" y="992778"/>
            <a:ext cx="10494191" cy="5138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New charts and ENCs</a:t>
            </a:r>
          </a:p>
          <a:p>
            <a:pPr marL="457200" lvl="1" indent="0">
              <a:buNone/>
              <a:defRPr/>
            </a:pPr>
            <a:r>
              <a:rPr lang="en-AU" dirty="0"/>
              <a:t>UK have 2 INT charts in preparation and 2 further charts planned for 2019/20. All to be published with corresponding ENCs</a:t>
            </a:r>
          </a:p>
        </p:txBody>
      </p:sp>
      <p:pic>
        <p:nvPicPr>
          <p:cNvPr id="5" name="Picture 4">
            <a:extLst>
              <a:ext uri="{FF2B5EF4-FFF2-40B4-BE49-F238E27FC236}">
                <a16:creationId xmlns:a16="http://schemas.microsoft.com/office/drawing/2014/main" id="{EE97BE4C-FDC8-4430-92DB-6EB428236513}"/>
              </a:ext>
            </a:extLst>
          </p:cNvPr>
          <p:cNvPicPr>
            <a:picLocks noChangeAspect="1"/>
          </p:cNvPicPr>
          <p:nvPr/>
        </p:nvPicPr>
        <p:blipFill>
          <a:blip r:embed="rId2"/>
          <a:stretch>
            <a:fillRect/>
          </a:stretch>
        </p:blipFill>
        <p:spPr>
          <a:xfrm>
            <a:off x="0" y="6070056"/>
            <a:ext cx="3866606" cy="817327"/>
          </a:xfrm>
          <a:prstGeom prst="rect">
            <a:avLst/>
          </a:prstGeom>
        </p:spPr>
      </p:pic>
      <p:pic>
        <p:nvPicPr>
          <p:cNvPr id="3" name="Picture 2">
            <a:extLst>
              <a:ext uri="{FF2B5EF4-FFF2-40B4-BE49-F238E27FC236}">
                <a16:creationId xmlns:a16="http://schemas.microsoft.com/office/drawing/2014/main" id="{402567EC-3F52-4F1E-84DE-46BAB320B83D}"/>
              </a:ext>
            </a:extLst>
          </p:cNvPr>
          <p:cNvPicPr>
            <a:picLocks noChangeAspect="1"/>
          </p:cNvPicPr>
          <p:nvPr/>
        </p:nvPicPr>
        <p:blipFill>
          <a:blip r:embed="rId3"/>
          <a:stretch>
            <a:fillRect/>
          </a:stretch>
        </p:blipFill>
        <p:spPr>
          <a:xfrm>
            <a:off x="6971948" y="1889760"/>
            <a:ext cx="5038345" cy="4096059"/>
          </a:xfrm>
          <a:prstGeom prst="rect">
            <a:avLst/>
          </a:prstGeom>
        </p:spPr>
      </p:pic>
      <p:sp>
        <p:nvSpPr>
          <p:cNvPr id="4" name="TextBox 3">
            <a:extLst>
              <a:ext uri="{FF2B5EF4-FFF2-40B4-BE49-F238E27FC236}">
                <a16:creationId xmlns:a16="http://schemas.microsoft.com/office/drawing/2014/main" id="{14E7F0D0-1004-4E36-8EAF-1BC8FAB22E89}"/>
              </a:ext>
            </a:extLst>
          </p:cNvPr>
          <p:cNvSpPr txBox="1"/>
          <p:nvPr/>
        </p:nvSpPr>
        <p:spPr>
          <a:xfrm>
            <a:off x="255065" y="2890391"/>
            <a:ext cx="6920433" cy="1077218"/>
          </a:xfrm>
          <a:prstGeom prst="rect">
            <a:avLst/>
          </a:prstGeom>
          <a:noFill/>
        </p:spPr>
        <p:txBody>
          <a:bodyPr wrap="square" rtlCol="0">
            <a:spAutoFit/>
          </a:bodyPr>
          <a:lstStyle/>
          <a:p>
            <a:r>
              <a:rPr lang="en-GB" sz="3200" dirty="0"/>
              <a:t>INT9171 (BA3572)</a:t>
            </a:r>
          </a:p>
          <a:p>
            <a:r>
              <a:rPr lang="en-GB" sz="3200" dirty="0"/>
              <a:t>BRABANT ISLAND TO ADELAIDE ISLAND</a:t>
            </a:r>
          </a:p>
        </p:txBody>
      </p:sp>
    </p:spTree>
    <p:extLst>
      <p:ext uri="{BB962C8B-B14F-4D97-AF65-F5344CB8AC3E}">
        <p14:creationId xmlns:p14="http://schemas.microsoft.com/office/powerpoint/2010/main" val="310678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136DB6-9825-4265-839E-1F24AE4722E3}"/>
              </a:ext>
            </a:extLst>
          </p:cNvPr>
          <p:cNvPicPr>
            <a:picLocks noChangeAspect="1"/>
          </p:cNvPicPr>
          <p:nvPr/>
        </p:nvPicPr>
        <p:blipFill>
          <a:blip r:embed="rId2"/>
          <a:stretch>
            <a:fillRect/>
          </a:stretch>
        </p:blipFill>
        <p:spPr>
          <a:xfrm>
            <a:off x="4345577" y="1563392"/>
            <a:ext cx="7598068" cy="4223657"/>
          </a:xfrm>
          <a:prstGeom prst="rect">
            <a:avLst/>
          </a:prstGeom>
        </p:spPr>
      </p:pic>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Planned Activities for 2019-2020</a:t>
            </a:r>
          </a:p>
        </p:txBody>
      </p:sp>
      <p:sp>
        <p:nvSpPr>
          <p:cNvPr id="6" name="Footer Placeholder 3"/>
          <p:cNvSpPr>
            <a:spLocks noGrp="1"/>
          </p:cNvSpPr>
          <p:nvPr>
            <p:ph type="ftr" sz="quarter" idx="11"/>
          </p:nvPr>
        </p:nvSpPr>
        <p:spPr>
          <a:xfrm>
            <a:off x="4214949" y="6276122"/>
            <a:ext cx="4711337" cy="365125"/>
          </a:xfrm>
        </p:spPr>
        <p:txBody>
          <a:bodyPr/>
          <a:lstStyle/>
          <a:p>
            <a:r>
              <a:rPr lang="de-DE" dirty="0"/>
              <a:t>HCA-16, Prague, Czech Republic, 3 – 5 July 2019</a:t>
            </a:r>
          </a:p>
        </p:txBody>
      </p:sp>
      <p:sp>
        <p:nvSpPr>
          <p:cNvPr id="7" name="Content Placeholder 2"/>
          <p:cNvSpPr txBox="1">
            <a:spLocks/>
          </p:cNvSpPr>
          <p:nvPr/>
        </p:nvSpPr>
        <p:spPr>
          <a:xfrm>
            <a:off x="774699" y="992778"/>
            <a:ext cx="10494191" cy="5138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New charts and ENCs</a:t>
            </a:r>
          </a:p>
        </p:txBody>
      </p:sp>
      <p:pic>
        <p:nvPicPr>
          <p:cNvPr id="5" name="Picture 4">
            <a:extLst>
              <a:ext uri="{FF2B5EF4-FFF2-40B4-BE49-F238E27FC236}">
                <a16:creationId xmlns:a16="http://schemas.microsoft.com/office/drawing/2014/main" id="{EE97BE4C-FDC8-4430-92DB-6EB428236513}"/>
              </a:ext>
            </a:extLst>
          </p:cNvPr>
          <p:cNvPicPr>
            <a:picLocks noChangeAspect="1"/>
          </p:cNvPicPr>
          <p:nvPr/>
        </p:nvPicPr>
        <p:blipFill>
          <a:blip r:embed="rId3"/>
          <a:stretch>
            <a:fillRect/>
          </a:stretch>
        </p:blipFill>
        <p:spPr>
          <a:xfrm>
            <a:off x="0" y="6070056"/>
            <a:ext cx="3866606" cy="817327"/>
          </a:xfrm>
          <a:prstGeom prst="rect">
            <a:avLst/>
          </a:prstGeom>
        </p:spPr>
      </p:pic>
      <p:sp>
        <p:nvSpPr>
          <p:cNvPr id="4" name="TextBox 3">
            <a:extLst>
              <a:ext uri="{FF2B5EF4-FFF2-40B4-BE49-F238E27FC236}">
                <a16:creationId xmlns:a16="http://schemas.microsoft.com/office/drawing/2014/main" id="{14E7F0D0-1004-4E36-8EAF-1BC8FAB22E89}"/>
              </a:ext>
            </a:extLst>
          </p:cNvPr>
          <p:cNvSpPr txBox="1"/>
          <p:nvPr/>
        </p:nvSpPr>
        <p:spPr>
          <a:xfrm>
            <a:off x="255065" y="1708572"/>
            <a:ext cx="4090512" cy="4216539"/>
          </a:xfrm>
          <a:prstGeom prst="rect">
            <a:avLst/>
          </a:prstGeom>
          <a:noFill/>
        </p:spPr>
        <p:txBody>
          <a:bodyPr wrap="square" rtlCol="0">
            <a:spAutoFit/>
          </a:bodyPr>
          <a:lstStyle/>
          <a:p>
            <a:r>
              <a:rPr lang="en-GB" sz="3200" dirty="0"/>
              <a:t>INT9112 (BA3210)</a:t>
            </a:r>
          </a:p>
          <a:p>
            <a:r>
              <a:rPr lang="en-GB" sz="3200" dirty="0"/>
              <a:t>PLANS IN THE SOUTH SHETLANDS</a:t>
            </a:r>
          </a:p>
          <a:p>
            <a:endParaRPr lang="en-GB" sz="2000" dirty="0"/>
          </a:p>
          <a:p>
            <a:r>
              <a:rPr lang="en-GB" sz="2400" dirty="0"/>
              <a:t>POINT WILD</a:t>
            </a:r>
          </a:p>
          <a:p>
            <a:endParaRPr lang="en-GB" sz="2400" dirty="0"/>
          </a:p>
          <a:p>
            <a:r>
              <a:rPr lang="en-GB" sz="2400" dirty="0"/>
              <a:t>PENGUIN ISLAND</a:t>
            </a:r>
          </a:p>
          <a:p>
            <a:endParaRPr lang="en-GB" sz="2400" dirty="0"/>
          </a:p>
          <a:p>
            <a:r>
              <a:rPr lang="en-GB" sz="2400" dirty="0"/>
              <a:t>YANKEE HARBOUR</a:t>
            </a:r>
          </a:p>
          <a:p>
            <a:endParaRPr lang="en-GB" sz="3200" dirty="0"/>
          </a:p>
        </p:txBody>
      </p:sp>
      <p:sp>
        <p:nvSpPr>
          <p:cNvPr id="3" name="Rectangle 2">
            <a:extLst>
              <a:ext uri="{FF2B5EF4-FFF2-40B4-BE49-F238E27FC236}">
                <a16:creationId xmlns:a16="http://schemas.microsoft.com/office/drawing/2014/main" id="{9F3F2BBD-ABD4-4610-8D53-719F45AEAC01}"/>
              </a:ext>
            </a:extLst>
          </p:cNvPr>
          <p:cNvSpPr/>
          <p:nvPr/>
        </p:nvSpPr>
        <p:spPr>
          <a:xfrm>
            <a:off x="10860125" y="2036815"/>
            <a:ext cx="91007" cy="1213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79F3321-28FB-456C-B7D8-29DC600810F6}"/>
              </a:ext>
            </a:extLst>
          </p:cNvPr>
          <p:cNvSpPr/>
          <p:nvPr/>
        </p:nvSpPr>
        <p:spPr>
          <a:xfrm>
            <a:off x="8333608" y="3908952"/>
            <a:ext cx="130009" cy="1776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ADC2508-BD8A-401E-9CA5-7D4DF2BFF15A}"/>
              </a:ext>
            </a:extLst>
          </p:cNvPr>
          <p:cNvSpPr/>
          <p:nvPr/>
        </p:nvSpPr>
        <p:spPr>
          <a:xfrm>
            <a:off x="6834165" y="4741012"/>
            <a:ext cx="104008" cy="1343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E8668EF8-6001-4F76-9318-36D9ED2538FE}"/>
              </a:ext>
            </a:extLst>
          </p:cNvPr>
          <p:cNvCxnSpPr/>
          <p:nvPr/>
        </p:nvCxnSpPr>
        <p:spPr>
          <a:xfrm flipV="1">
            <a:off x="1933575" y="2158157"/>
            <a:ext cx="8810625" cy="15565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82ADD60-92CE-408B-9FA3-4D6D8EFB2F7D}"/>
              </a:ext>
            </a:extLst>
          </p:cNvPr>
          <p:cNvCxnSpPr/>
          <p:nvPr/>
        </p:nvCxnSpPr>
        <p:spPr>
          <a:xfrm flipV="1">
            <a:off x="2552700" y="3990975"/>
            <a:ext cx="5780908" cy="5033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B48DC8D-E60A-48D9-8894-9678F4508604}"/>
              </a:ext>
            </a:extLst>
          </p:cNvPr>
          <p:cNvCxnSpPr>
            <a:cxnSpLocks/>
          </p:cNvCxnSpPr>
          <p:nvPr/>
        </p:nvCxnSpPr>
        <p:spPr>
          <a:xfrm flipV="1">
            <a:off x="2695575" y="4770579"/>
            <a:ext cx="4090512" cy="391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45310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UKHO_Document" ma:contentTypeID="0x010100AF82AC212BE65442A8724FE7C83737C71B004AA985D216DD5747B27D9F241EF01EF7" ma:contentTypeVersion="53" ma:contentTypeDescription="Create a new document." ma:contentTypeScope="" ma:versionID="a792f5e251de14848423dcf64365facd">
  <xsd:schema xmlns:xsd="http://www.w3.org/2001/XMLSchema" xmlns:xs="http://www.w3.org/2001/XMLSchema" xmlns:p="http://schemas.microsoft.com/office/2006/metadata/properties" xmlns:ns1="http://schemas.microsoft.com/sharepoint/v3" xmlns:ns2="4e7e82ff-130c-471f-a9b5-f315683a1046" xmlns:ns3="858625f1-0582-4822-8b1b-962785155a69" xmlns:ns4="8ba8e7bf-9165-43d5-bfcf-be4518794ccd" targetNamespace="http://schemas.microsoft.com/office/2006/metadata/properties" ma:root="true" ma:fieldsID="26f18b7c432e4ea0dd9629a83f2613e6" ns1:_="" ns2:_="" ns3:_="" ns4:_="">
    <xsd:import namespace="http://schemas.microsoft.com/sharepoint/v3"/>
    <xsd:import namespace="4e7e82ff-130c-471f-a9b5-f315683a1046"/>
    <xsd:import namespace="858625f1-0582-4822-8b1b-962785155a69"/>
    <xsd:import namespace="8ba8e7bf-9165-43d5-bfcf-be4518794ccd"/>
    <xsd:element name="properties">
      <xsd:complexType>
        <xsd:sequence>
          <xsd:element name="documentManagement">
            <xsd:complexType>
              <xsd:all>
                <xsd:element ref="ns1:UKHO_DocumentOwner" minOccurs="0"/>
                <xsd:element ref="ns1:Year" minOccurs="0"/>
                <xsd:element ref="ns2:c5c87486329e4be39bab181b036c310a" minOccurs="0"/>
                <xsd:element ref="ns2:TaxCatchAll" minOccurs="0"/>
                <xsd:element ref="ns2:TaxCatchAllLabel" minOccurs="0"/>
                <xsd:element ref="ns2:d0411bf1067d45cd8f19cfb38ec84467" minOccurs="0"/>
                <xsd:element ref="ns1:PII" minOccurs="0"/>
                <xsd:element ref="ns2:o63199ffd66e45758c5788138ce45b9f" minOccurs="0"/>
                <xsd:element ref="ns3:IHOCLNo_x003a_" minOccurs="0"/>
                <xsd:element ref="ns3:Meeting" minOccurs="0"/>
                <xsd:element ref="ns3:f30cc1c008f64897b0cedee509ec0078" minOccurs="0"/>
                <xsd:element ref="ns3:lfa2430d4a094f7a8c11526a9dc1362b" minOccurs="0"/>
                <xsd:element ref="ns3:bd6cb3f08cfe4458b63277df44409c9a"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pd75e69d3404407397a7eb0d5479894d"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KHO_DocumentOwner" ma:index="3" nillable="true" ma:displayName="Document Owner" ma:list="UserInfo" ma:SharePointGroup="0" ma:internalName="UKHO_Docum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Year" ma:index="6" nillable="true" ma:displayName="Year" ma:indexed="true" ma:internalName="Year" ma:readOnly="false">
      <xsd:simpleType>
        <xsd:restriction base="dms:Text">
          <xsd:maxLength value="4"/>
        </xsd:restriction>
      </xsd:simpleType>
    </xsd:element>
    <xsd:element name="PII" ma:index="15" nillable="true" ma:displayName="PII" ma:default="0" ma:description="Does this document contain Personally Identifiable Information?" ma:internalName="PII"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7e82ff-130c-471f-a9b5-f315683a1046" elementFormDefault="qualified">
    <xsd:import namespace="http://schemas.microsoft.com/office/2006/documentManagement/types"/>
    <xsd:import namespace="http://schemas.microsoft.com/office/infopath/2007/PartnerControls"/>
    <xsd:element name="c5c87486329e4be39bab181b036c310a" ma:index="9" nillable="true" ma:taxonomy="true" ma:internalName="c5c87486329e4be39bab181b036c310a" ma:taxonomyFieldName="UKHO_SecurityClassification" ma:displayName="Security Classification" ma:readOnly="false" ma:default="-1;#OFFICIAL|77777b58-be7e-4cc7-a0da-30387eb98d66" ma:fieldId="{c5c87486-329e-4be3-9bab-181b036c310a}" ma:sspId="2d88c65c-3d18-4304-bf56-a445aaa65aff" ma:termSetId="c2a44200-7cd3-4e9d-979f-77b69cbbd6db" ma:anchorId="00000000-0000-0000-0000-000000000000" ma:open="false" ma:isKeyword="false">
      <xsd:complexType>
        <xsd:sequence>
          <xsd:element ref="pc:Terms" minOccurs="0" maxOccurs="1"/>
        </xsd:sequence>
      </xsd:complexType>
    </xsd:element>
    <xsd:element name="TaxCatchAll" ma:index="10" nillable="true" ma:displayName="Taxonomy Catch All Column" ma:list="{94c000a0-3e35-4466-9584-4b3b832c5347}" ma:internalName="TaxCatchAll" ma:readOnly="false" ma:showField="CatchAllData" ma:web="8ba8e7bf-9165-43d5-bfcf-be4518794cc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list="{94c000a0-3e35-4466-9584-4b3b832c5347}" ma:internalName="TaxCatchAllLabel" ma:readOnly="false" ma:showField="CatchAllDataLabel" ma:web="8ba8e7bf-9165-43d5-bfcf-be4518794ccd">
      <xsd:complexType>
        <xsd:complexContent>
          <xsd:extension base="dms:MultiChoiceLookup">
            <xsd:sequence>
              <xsd:element name="Value" type="dms:Lookup" maxOccurs="unbounded" minOccurs="0" nillable="true"/>
            </xsd:sequence>
          </xsd:extension>
        </xsd:complexContent>
      </xsd:complexType>
    </xsd:element>
    <xsd:element name="d0411bf1067d45cd8f19cfb38ec84467" ma:index="13" nillable="true" ma:taxonomy="true" ma:internalName="d0411bf1067d45cd8f19cfb38ec84467" ma:taxonomyFieldName="UKHO_OrganisationStructure" ma:displayName="Organisation Structure" ma:readOnly="false" ma:fieldId="{d0411bf1-067d-45cd-8f19-cfb38ec84467}" ma:taxonomyMulti="true" ma:sspId="2d88c65c-3d18-4304-bf56-a445aaa65aff" ma:termSetId="14b94231-5548-460f-8567-7585b48b6db1" ma:anchorId="00000000-0000-0000-0000-000000000000" ma:open="false" ma:isKeyword="false">
      <xsd:complexType>
        <xsd:sequence>
          <xsd:element ref="pc:Terms" minOccurs="0" maxOccurs="1"/>
        </xsd:sequence>
      </xsd:complexType>
    </xsd:element>
    <xsd:element name="o63199ffd66e45758c5788138ce45b9f" ma:index="16" nillable="true" ma:taxonomy="true" ma:internalName="o63199ffd66e45758c5788138ce45b9f" ma:taxonomyFieldName="Document_x0020_Type" ma:displayName="Document Type" ma:default="" ma:fieldId="{863199ff-d66e-4575-8c57-88138ce45b9f}" ma:sspId="2d88c65c-3d18-4304-bf56-a445aaa65aff" ma:termSetId="f508726f-3c87-46c2-91d2-eff01595173e" ma:anchorId="00000000-0000-0000-0000-000000000000" ma:open="false" ma:isKeyword="false">
      <xsd:complexType>
        <xsd:sequence>
          <xsd:element ref="pc:Terms" minOccurs="0" maxOccurs="1"/>
        </xsd:sequence>
      </xsd:complexType>
    </xsd:element>
    <xsd:element name="pd75e69d3404407397a7eb0d5479894d" ma:index="33" nillable="true" ma:taxonomy="true" ma:internalName="pd75e69d3404407397a7eb0d5479894d" ma:taxonomyFieldName="Committees_x0020_and_x0020_WG" ma:displayName="Committees and WG" ma:indexed="true" ma:readOnly="false" ma:default="" ma:fieldId="{9d75e69d-3404-4073-97a7-eb0d5479894d}" ma:sspId="2d88c65c-3d18-4304-bf56-a445aaa65aff" ma:termSetId="0994d431-c3de-4816-b7d2-91bc11866026" ma:anchorId="f1ca98fb-3b32-445a-9da7-04da63a0b02e"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8625f1-0582-4822-8b1b-962785155a69" elementFormDefault="qualified">
    <xsd:import namespace="http://schemas.microsoft.com/office/2006/documentManagement/types"/>
    <xsd:import namespace="http://schemas.microsoft.com/office/infopath/2007/PartnerControls"/>
    <xsd:element name="IHOCLNo_x003a_" ma:index="19" nillable="true" ma:displayName="IHO CL No:" ma:internalName="IHOCLNo_x003a_">
      <xsd:simpleType>
        <xsd:restriction base="dms:Text">
          <xsd:maxLength value="255"/>
        </xsd:restriction>
      </xsd:simpleType>
    </xsd:element>
    <xsd:element name="Meeting" ma:index="20" nillable="true" ma:displayName="Meeting" ma:indexed="true" ma:internalName="Meeting" ma:readOnly="false">
      <xsd:simpleType>
        <xsd:restriction base="dms:Text">
          <xsd:maxLength value="255"/>
        </xsd:restriction>
      </xsd:simpleType>
    </xsd:element>
    <xsd:element name="f30cc1c008f64897b0cedee509ec0078" ma:index="22" nillable="true" ma:taxonomy="true" ma:internalName="f30cc1c008f64897b0cedee509ec0078" ma:taxonomyFieldName="IHODocType" ma:displayName="IHO Document Type" ma:default="" ma:fieldId="{f30cc1c0-08f6-4897-b0ce-dee509ec0078}" ma:sspId="2d88c65c-3d18-4304-bf56-a445aaa65aff" ma:termSetId="0994d431-c3de-4816-b7d2-91bc11866026" ma:anchorId="00000000-0000-0000-0000-000000000000" ma:open="false" ma:isKeyword="false">
      <xsd:complexType>
        <xsd:sequence>
          <xsd:element ref="pc:Terms" minOccurs="0" maxOccurs="1"/>
        </xsd:sequence>
      </xsd:complexType>
    </xsd:element>
    <xsd:element name="lfa2430d4a094f7a8c11526a9dc1362b" ma:index="24" nillable="true" ma:taxonomy="true" ma:internalName="lfa2430d4a094f7a8c11526a9dc1362b" ma:taxonomyFieldName="IPHIPRegion" ma:displayName="IP HIP Region" ma:default="" ma:fieldId="{5fa2430d-4a09-4f7a-8c11-526a9dc1362b}" ma:sspId="2d88c65c-3d18-4304-bf56-a445aaa65aff" ma:termSetId="a25979c6-736c-42cb-806f-37eacf539c14" ma:anchorId="e130e950-2437-42ab-b67e-834030cfdea8" ma:open="false" ma:isKeyword="false">
      <xsd:complexType>
        <xsd:sequence>
          <xsd:element ref="pc:Terms" minOccurs="0" maxOccurs="1"/>
        </xsd:sequence>
      </xsd:complexType>
    </xsd:element>
    <xsd:element name="bd6cb3f08cfe4458b63277df44409c9a" ma:index="26" nillable="true" ma:taxonomy="true" ma:internalName="bd6cb3f08cfe4458b63277df44409c9a" ma:taxonomyFieldName="Country" ma:displayName="Country" ma:readOnly="false" ma:fieldId="{bd6cb3f0-8cfe-4458-b632-77df44409c9a}" ma:sspId="2d88c65c-3d18-4304-bf56-a445aaa65aff" ma:termSetId="feb40e58-155f-412a-b4ef-afbe204dece0" ma:anchorId="00000000-0000-0000-0000-000000000000" ma:open="false" ma:isKeyword="false">
      <xsd:complexType>
        <xsd:sequence>
          <xsd:element ref="pc:Terms" minOccurs="0" maxOccurs="1"/>
        </xsd:sequence>
      </xsd:complex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a8e7bf-9165-43d5-bfcf-be4518794ccd" elementFormDefault="qualified">
    <xsd:import namespace="http://schemas.microsoft.com/office/2006/documentManagement/types"/>
    <xsd:import namespace="http://schemas.microsoft.com/office/infopath/2007/PartnerControls"/>
    <xsd:element name="_dlc_DocId" ma:index="35" nillable="true" ma:displayName="Document ID Value" ma:description="The value of the document ID assigned to this item." ma:internalName="_dlc_DocId" ma:readOnly="true">
      <xsd:simpleType>
        <xsd:restriction base="dms:Text"/>
      </xsd:simpleType>
    </xsd:element>
    <xsd:element name="_dlc_DocIdUrl" ma:index="3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d88c65c-3d18-4304-bf56-a445aaa65aff" ContentTypeId="0x010100AF82AC212BE65442A8724FE7C83737C71B" PreviousValue="false"/>
</file>

<file path=customXml/item5.xml><?xml version="1.0" encoding="utf-8"?>
<p:properties xmlns:p="http://schemas.microsoft.com/office/2006/metadata/properties" xmlns:xsi="http://www.w3.org/2001/XMLSchema-instance" xmlns:pc="http://schemas.microsoft.com/office/infopath/2007/PartnerControls">
  <documentManagement>
    <Year xmlns="http://schemas.microsoft.com/sharepoint/v3">2019</Year>
    <TaxCatchAllLabel xmlns="4e7e82ff-130c-471f-a9b5-f315683a1046"/>
    <PII xmlns="http://schemas.microsoft.com/sharepoint/v3">false</PII>
    <c5c87486329e4be39bab181b036c310a xmlns="4e7e82ff-130c-471f-a9b5-f315683a1046">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77777b58-be7e-4cc7-a0da-30387eb98d66</TermId>
        </TermInfo>
      </Terms>
    </c5c87486329e4be39bab181b036c310a>
    <d0411bf1067d45cd8f19cfb38ec84467 xmlns="4e7e82ff-130c-471f-a9b5-f315683a1046">
      <Terms xmlns="http://schemas.microsoft.com/office/infopath/2007/PartnerControls">
        <TermInfo xmlns="http://schemas.microsoft.com/office/infopath/2007/PartnerControls">
          <TermName xmlns="http://schemas.microsoft.com/office/infopath/2007/PartnerControls">IHO</TermName>
          <TermId xmlns="http://schemas.microsoft.com/office/infopath/2007/PartnerControls">271ee81f-1326-4ebe-8da4-55310f124c04</TermId>
        </TermInfo>
      </Terms>
    </d0411bf1067d45cd8f19cfb38ec84467>
    <TaxCatchAll xmlns="4e7e82ff-130c-471f-a9b5-f315683a1046">
      <Value>4</Value>
      <Value>220</Value>
      <Value>2</Value>
    </TaxCatchAll>
    <pd75e69d3404407397a7eb0d5479894d xmlns="4e7e82ff-130c-471f-a9b5-f315683a1046">
      <Terms xmlns="http://schemas.microsoft.com/office/infopath/2007/PartnerControls">
        <TermInfo xmlns="http://schemas.microsoft.com/office/infopath/2007/PartnerControls">
          <TermName xmlns="http://schemas.microsoft.com/office/infopath/2007/PartnerControls">HCA</TermName>
          <TermId xmlns="http://schemas.microsoft.com/office/infopath/2007/PartnerControls">89c8c74f-7481-4cbc-84c6-cb851c2376c6</TermId>
        </TermInfo>
      </Terms>
    </pd75e69d3404407397a7eb0d5479894d>
    <_dlc_DocId xmlns="8ba8e7bf-9165-43d5-bfcf-be4518794ccd">PX7Q2S6N7TTT-514953140-105555</_dlc_DocId>
    <_dlc_DocIdUrl xmlns="8ba8e7bf-9165-43d5-bfcf-be4518794ccd">
      <Url>https://ukho.sharepoint.com/sites/IHO/_layouts/15/DocIdRedir.aspx?ID=PX7Q2S6N7TTT-514953140-105555</Url>
      <Description>PX7Q2S6N7TTT-514953140-105555</Description>
    </_dlc_DocIdUrl>
    <bd6cb3f08cfe4458b63277df44409c9a xmlns="858625f1-0582-4822-8b1b-962785155a69">
      <Terms xmlns="http://schemas.microsoft.com/office/infopath/2007/PartnerControls"/>
    </bd6cb3f08cfe4458b63277df44409c9a>
    <UKHO_DocumentOwner xmlns="http://schemas.microsoft.com/sharepoint/v3">
      <UserInfo>
        <DisplayName/>
        <AccountId xsi:nil="true"/>
        <AccountType/>
      </UserInfo>
    </UKHO_DocumentOwner>
    <Meeting xmlns="858625f1-0582-4822-8b1b-962785155a69">16th Meeting</Meeting>
    <f30cc1c008f64897b0cedee509ec0078 xmlns="858625f1-0582-4822-8b1b-962785155a69">
      <Terms xmlns="http://schemas.microsoft.com/office/infopath/2007/PartnerControls"/>
    </f30cc1c008f64897b0cedee509ec0078>
    <o63199ffd66e45758c5788138ce45b9f xmlns="4e7e82ff-130c-471f-a9b5-f315683a1046">
      <Terms xmlns="http://schemas.microsoft.com/office/infopath/2007/PartnerControls"/>
    </o63199ffd66e45758c5788138ce45b9f>
    <lfa2430d4a094f7a8c11526a9dc1362b xmlns="858625f1-0582-4822-8b1b-962785155a69">
      <Terms xmlns="http://schemas.microsoft.com/office/infopath/2007/PartnerControls"/>
    </lfa2430d4a094f7a8c11526a9dc1362b>
    <IHOCLNo_x003a_ xmlns="858625f1-0582-4822-8b1b-962785155a69" xsi:nil="true"/>
  </documentManagement>
</p:properties>
</file>

<file path=customXml/itemProps1.xml><?xml version="1.0" encoding="utf-8"?>
<ds:datastoreItem xmlns:ds="http://schemas.openxmlformats.org/officeDocument/2006/customXml" ds:itemID="{1C26A3C7-8D89-4081-9E90-37A315861C2D}">
  <ds:schemaRefs>
    <ds:schemaRef ds:uri="http://schemas.microsoft.com/sharepoint/v3/contenttype/forms"/>
  </ds:schemaRefs>
</ds:datastoreItem>
</file>

<file path=customXml/itemProps2.xml><?xml version="1.0" encoding="utf-8"?>
<ds:datastoreItem xmlns:ds="http://schemas.openxmlformats.org/officeDocument/2006/customXml" ds:itemID="{CAE873B4-FB07-44E8-970F-E0695DAF96E2}">
  <ds:schemaRefs>
    <ds:schemaRef ds:uri="http://schemas.microsoft.com/sharepoint/events"/>
  </ds:schemaRefs>
</ds:datastoreItem>
</file>

<file path=customXml/itemProps3.xml><?xml version="1.0" encoding="utf-8"?>
<ds:datastoreItem xmlns:ds="http://schemas.openxmlformats.org/officeDocument/2006/customXml" ds:itemID="{6D9354E7-44F0-4D4E-BA87-C78D9F3B72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7e82ff-130c-471f-a9b5-f315683a1046"/>
    <ds:schemaRef ds:uri="858625f1-0582-4822-8b1b-962785155a69"/>
    <ds:schemaRef ds:uri="8ba8e7bf-9165-43d5-bfcf-be4518794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2377078-52D2-4B9B-AE56-6C29F590EADC}">
  <ds:schemaRefs>
    <ds:schemaRef ds:uri="Microsoft.SharePoint.Taxonomy.ContentTypeSync"/>
  </ds:schemaRefs>
</ds:datastoreItem>
</file>

<file path=customXml/itemProps5.xml><?xml version="1.0" encoding="utf-8"?>
<ds:datastoreItem xmlns:ds="http://schemas.openxmlformats.org/officeDocument/2006/customXml" ds:itemID="{2CE0F215-094F-4A5B-8BB4-A20D10428877}">
  <ds:schemaRefs>
    <ds:schemaRef ds:uri="http://purl.org/dc/elements/1.1/"/>
    <ds:schemaRef ds:uri="http://schemas.microsoft.com/office/2006/metadata/properties"/>
    <ds:schemaRef ds:uri="858625f1-0582-4822-8b1b-962785155a69"/>
    <ds:schemaRef ds:uri="http://schemas.microsoft.com/sharepoint/v3"/>
    <ds:schemaRef ds:uri="http://purl.org/dc/terms/"/>
    <ds:schemaRef ds:uri="8ba8e7bf-9165-43d5-bfcf-be4518794ccd"/>
    <ds:schemaRef ds:uri="http://schemas.microsoft.com/office/2006/documentManagement/types"/>
    <ds:schemaRef ds:uri="http://schemas.microsoft.com/office/infopath/2007/PartnerControls"/>
    <ds:schemaRef ds:uri="http://schemas.openxmlformats.org/package/2006/metadata/core-properties"/>
    <ds:schemaRef ds:uri="4e7e82ff-130c-471f-a9b5-f315683a104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IHO presentations template</Template>
  <TotalTime>1150</TotalTime>
  <Words>575</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National Report by UNITED KINGDOM </vt:lpstr>
      <vt:lpstr>Survey and charting progress in Antarctica since HCA-15</vt:lpstr>
      <vt:lpstr>New INT Charts published in Antarctica since HCA-15</vt:lpstr>
      <vt:lpstr>New INT Charts published in Antarctica since HCA-15</vt:lpstr>
      <vt:lpstr>Status of Relations with Other Organizations</vt:lpstr>
      <vt:lpstr>Status of Relations with Other Organizations</vt:lpstr>
      <vt:lpstr>Status of Relations with Other Organizations</vt:lpstr>
      <vt:lpstr>Planned Activities for 2019-2020</vt:lpstr>
      <vt:lpstr>Planned Activities for 2019-2020</vt:lpstr>
      <vt:lpstr>Planned Activities for 2019-2020</vt:lpstr>
      <vt:lpstr>Planned Activities for 2019-2020</vt:lpstr>
      <vt:lpstr>Planned Activities for 2019-2020</vt:lpstr>
      <vt:lpstr>Any other matters of relevance to HCA</vt:lpstr>
    </vt:vector>
  </TitlesOfParts>
  <Company>IHO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HCA16 UK Report Presentation</dc:title>
  <dc:creator>DTech</dc:creator>
  <cp:lastModifiedBy>Nigel Sutton</cp:lastModifiedBy>
  <cp:revision>108</cp:revision>
  <cp:lastPrinted>2017-10-13T08:19:11Z</cp:lastPrinted>
  <dcterms:created xsi:type="dcterms:W3CDTF">2017-10-09T13:46:17Z</dcterms:created>
  <dcterms:modified xsi:type="dcterms:W3CDTF">2019-06-25T08:33:10Z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0x010100AF82AC212BE65442A8724FE7C83737C71B004AA985D216DD5747B27D9F241EF01EF7</vt:lpwstr>
  </property>
  <property fmtid="{D5CDD505-2E9C-101B-9397-08002B2CF9AE}" pid="3" name="_dlc_DocIdItemGuid">
    <vt:lpwstr>8bb66153-3637-46ac-9df9-27f0560fae59</vt:lpwstr>
  </property>
  <property fmtid="{D5CDD505-2E9C-101B-9397-08002B2CF9AE}" pid="4" name="Committees and WG">
    <vt:lpwstr>220;#HCA|89c8c74f-7481-4cbc-84c6-cb851c2376c6</vt:lpwstr>
  </property>
  <property fmtid="{D5CDD505-2E9C-101B-9397-08002B2CF9AE}" pid="5" name="UKHO_SecurityClassification">
    <vt:lpwstr>2;#OFFICIAL|77777b58-be7e-4cc7-a0da-30387eb98d66</vt:lpwstr>
  </property>
  <property fmtid="{D5CDD505-2E9C-101B-9397-08002B2CF9AE}" pid="6" name="Country">
    <vt:lpwstr/>
  </property>
  <property fmtid="{D5CDD505-2E9C-101B-9397-08002B2CF9AE}" pid="7" name="UKHO_OrganisationStructure">
    <vt:lpwstr>4;#IHO|271ee81f-1326-4ebe-8da4-55310f124c04</vt:lpwstr>
  </property>
  <property fmtid="{D5CDD505-2E9C-101B-9397-08002B2CF9AE}" pid="8" name="IP HIP Area">
    <vt:lpwstr/>
  </property>
  <property fmtid="{D5CDD505-2E9C-101B-9397-08002B2CF9AE}" pid="9" name="National Hydrographer IHO Document Type">
    <vt:lpwstr/>
  </property>
  <property fmtid="{D5CDD505-2E9C-101B-9397-08002B2CF9AE}" pid="10" name="ProductsAndServices">
    <vt:lpwstr/>
  </property>
  <property fmtid="{D5CDD505-2E9C-101B-9397-08002B2CF9AE}" pid="11" name="Meeting">
    <vt:lpwstr>16th Meeting</vt:lpwstr>
  </property>
  <property fmtid="{D5CDD505-2E9C-101B-9397-08002B2CF9AE}" pid="12" name="OriginalPath">
    <vt:lpwstr/>
  </property>
  <property fmtid="{D5CDD505-2E9C-101B-9397-08002B2CF9AE}" pid="13" name="ed3e8be2d07446728d3dbbf5c7aa8ac2">
    <vt:lpwstr/>
  </property>
  <property fmtid="{D5CDD505-2E9C-101B-9397-08002B2CF9AE}" pid="14" name="IHODocType">
    <vt:lpwstr/>
  </property>
  <property fmtid="{D5CDD505-2E9C-101B-9397-08002B2CF9AE}" pid="15" name="IPHIPRegion">
    <vt:lpwstr/>
  </property>
  <property fmtid="{D5CDD505-2E9C-101B-9397-08002B2CF9AE}" pid="16" name="Document Type">
    <vt:lpwstr/>
  </property>
  <property fmtid="{D5CDD505-2E9C-101B-9397-08002B2CF9AE}" pid="17" name="Record">
    <vt:lpwstr/>
  </property>
  <property fmtid="{D5CDD505-2E9C-101B-9397-08002B2CF9AE}" pid="18" name="Retention Action">
    <vt:lpwstr/>
  </property>
  <property fmtid="{D5CDD505-2E9C-101B-9397-08002B2CF9AE}" pid="19" name="kb4ef000c8eb493f8d4aaf2178e05487">
    <vt:lpwstr/>
  </property>
</Properties>
</file>