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handoutMasterIdLst>
    <p:handoutMasterId r:id="rId11"/>
  </p:handoutMasterIdLst>
  <p:sldIdLst>
    <p:sldId id="283" r:id="rId2"/>
    <p:sldId id="282" r:id="rId3"/>
    <p:sldId id="284" r:id="rId4"/>
    <p:sldId id="279" r:id="rId5"/>
    <p:sldId id="277" r:id="rId6"/>
    <p:sldId id="278" r:id="rId7"/>
    <p:sldId id="285" r:id="rId8"/>
    <p:sldId id="286" r:id="rId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p15="http://schemas.microsoft.com/office/powerpoint/2012/main" userId="D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71" d="100"/>
          <a:sy n="71" d="100"/>
        </p:scale>
        <p:origin x="444"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9396" cy="498192"/>
          </a:xfrm>
          <a:prstGeom prst="rect">
            <a:avLst/>
          </a:prstGeom>
        </p:spPr>
        <p:txBody>
          <a:bodyPr vert="horz" lIns="91418" tIns="45709" rIns="91418" bIns="45709" rtlCol="0"/>
          <a:lstStyle>
            <a:lvl1pPr algn="l">
              <a:defRPr sz="1200"/>
            </a:lvl1pPr>
          </a:lstStyle>
          <a:p>
            <a:endParaRPr lang="es-ES"/>
          </a:p>
        </p:txBody>
      </p:sp>
      <p:sp>
        <p:nvSpPr>
          <p:cNvPr id="3" name="Marcador de fecha 2"/>
          <p:cNvSpPr>
            <a:spLocks noGrp="1"/>
          </p:cNvSpPr>
          <p:nvPr>
            <p:ph type="dt" sz="quarter" idx="1"/>
          </p:nvPr>
        </p:nvSpPr>
        <p:spPr>
          <a:xfrm>
            <a:off x="3854742" y="1"/>
            <a:ext cx="2949396" cy="498192"/>
          </a:xfrm>
          <a:prstGeom prst="rect">
            <a:avLst/>
          </a:prstGeom>
        </p:spPr>
        <p:txBody>
          <a:bodyPr vert="horz" lIns="91418" tIns="45709" rIns="91418" bIns="45709" rtlCol="0"/>
          <a:lstStyle>
            <a:lvl1pPr algn="r">
              <a:defRPr sz="1200"/>
            </a:lvl1pPr>
          </a:lstStyle>
          <a:p>
            <a:fld id="{36FAF504-D4C1-4903-8E48-9B81A1F9E92D}" type="datetimeFigureOut">
              <a:rPr lang="es-ES" smtClean="0"/>
              <a:t>08/06/2019</a:t>
            </a:fld>
            <a:endParaRPr lang="es-ES"/>
          </a:p>
        </p:txBody>
      </p:sp>
      <p:sp>
        <p:nvSpPr>
          <p:cNvPr id="4" name="Marcador de pie de página 3"/>
          <p:cNvSpPr>
            <a:spLocks noGrp="1"/>
          </p:cNvSpPr>
          <p:nvPr>
            <p:ph type="ftr" sz="quarter" idx="2"/>
          </p:nvPr>
        </p:nvSpPr>
        <p:spPr>
          <a:xfrm>
            <a:off x="0" y="9445912"/>
            <a:ext cx="2949396" cy="498191"/>
          </a:xfrm>
          <a:prstGeom prst="rect">
            <a:avLst/>
          </a:prstGeom>
        </p:spPr>
        <p:txBody>
          <a:bodyPr vert="horz" lIns="91418" tIns="45709" rIns="91418" bIns="45709"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4742" y="9445912"/>
            <a:ext cx="2949396" cy="498191"/>
          </a:xfrm>
          <a:prstGeom prst="rect">
            <a:avLst/>
          </a:prstGeom>
        </p:spPr>
        <p:txBody>
          <a:bodyPr vert="horz" lIns="91418" tIns="45709" rIns="91418" bIns="45709" rtlCol="0" anchor="b"/>
          <a:lstStyle>
            <a:lvl1pPr algn="r">
              <a:defRPr sz="1200"/>
            </a:lvl1pPr>
          </a:lstStyle>
          <a:p>
            <a:fld id="{C3B0D99C-5985-40E5-9076-4ED891495F96}" type="slidenum">
              <a:rPr lang="es-ES" smtClean="0"/>
              <a:t>‹#›</a:t>
            </a:fld>
            <a:endParaRPr lang="es-ES"/>
          </a:p>
        </p:txBody>
      </p:sp>
    </p:spTree>
    <p:extLst>
      <p:ext uri="{BB962C8B-B14F-4D97-AF65-F5344CB8AC3E}">
        <p14:creationId xmlns:p14="http://schemas.microsoft.com/office/powerpoint/2010/main" val="352517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9099" cy="498932"/>
          </a:xfrm>
          <a:prstGeom prst="rect">
            <a:avLst/>
          </a:prstGeom>
        </p:spPr>
        <p:txBody>
          <a:bodyPr vert="horz" lIns="96637" tIns="48320" rIns="96637" bIns="48320" rtlCol="0"/>
          <a:lstStyle>
            <a:lvl1pPr algn="l">
              <a:defRPr sz="1300"/>
            </a:lvl1pPr>
          </a:lstStyle>
          <a:p>
            <a:endParaRPr lang="en-US"/>
          </a:p>
        </p:txBody>
      </p:sp>
      <p:sp>
        <p:nvSpPr>
          <p:cNvPr id="3" name="Date Placeholder 2"/>
          <p:cNvSpPr>
            <a:spLocks noGrp="1"/>
          </p:cNvSpPr>
          <p:nvPr>
            <p:ph type="dt" idx="1"/>
          </p:nvPr>
        </p:nvSpPr>
        <p:spPr>
          <a:xfrm>
            <a:off x="3854941" y="0"/>
            <a:ext cx="2949099" cy="498932"/>
          </a:xfrm>
          <a:prstGeom prst="rect">
            <a:avLst/>
          </a:prstGeom>
        </p:spPr>
        <p:txBody>
          <a:bodyPr vert="horz" lIns="96637" tIns="48320" rIns="96637" bIns="48320" rtlCol="0"/>
          <a:lstStyle>
            <a:lvl1pPr algn="r">
              <a:defRPr sz="1300"/>
            </a:lvl1pPr>
          </a:lstStyle>
          <a:p>
            <a:fld id="{D3A9B22A-55EC-4A68-A1AE-1A1AE03C8C30}" type="datetimeFigureOut">
              <a:rPr lang="en-US" smtClean="0"/>
              <a:t>6/8/2019</a:t>
            </a:fld>
            <a:endParaRPr lang="en-US"/>
          </a:p>
        </p:txBody>
      </p:sp>
      <p:sp>
        <p:nvSpPr>
          <p:cNvPr id="4" name="Slide Image Placeholder 3"/>
          <p:cNvSpPr>
            <a:spLocks noGrp="1" noRot="1" noChangeAspect="1"/>
          </p:cNvSpPr>
          <p:nvPr>
            <p:ph type="sldImg" idx="2"/>
          </p:nvPr>
        </p:nvSpPr>
        <p:spPr>
          <a:xfrm>
            <a:off x="419100" y="1243013"/>
            <a:ext cx="5967413" cy="3355975"/>
          </a:xfrm>
          <a:prstGeom prst="rect">
            <a:avLst/>
          </a:prstGeom>
          <a:noFill/>
          <a:ln w="12700">
            <a:solidFill>
              <a:prstClr val="black"/>
            </a:solidFill>
          </a:ln>
        </p:spPr>
        <p:txBody>
          <a:bodyPr vert="horz" lIns="96637" tIns="48320" rIns="96637" bIns="483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6637" tIns="48320" rIns="96637"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45169"/>
            <a:ext cx="2949099" cy="498931"/>
          </a:xfrm>
          <a:prstGeom prst="rect">
            <a:avLst/>
          </a:prstGeom>
        </p:spPr>
        <p:txBody>
          <a:bodyPr vert="horz" lIns="96637" tIns="48320" rIns="96637" bIns="48320" rtlCol="0" anchor="b"/>
          <a:lstStyle>
            <a:lvl1pPr algn="l">
              <a:defRPr sz="1300"/>
            </a:lvl1pPr>
          </a:lstStyle>
          <a:p>
            <a:endParaRPr lang="en-US"/>
          </a:p>
        </p:txBody>
      </p:sp>
      <p:sp>
        <p:nvSpPr>
          <p:cNvPr id="7" name="Slide Number Placeholder 6"/>
          <p:cNvSpPr>
            <a:spLocks noGrp="1"/>
          </p:cNvSpPr>
          <p:nvPr>
            <p:ph type="sldNum" sz="quarter" idx="5"/>
          </p:nvPr>
        </p:nvSpPr>
        <p:spPr>
          <a:xfrm>
            <a:off x="3854941" y="9445169"/>
            <a:ext cx="2949099" cy="498931"/>
          </a:xfrm>
          <a:prstGeom prst="rect">
            <a:avLst/>
          </a:prstGeom>
        </p:spPr>
        <p:txBody>
          <a:bodyPr vert="horz" lIns="96637" tIns="48320" rIns="96637" bIns="48320"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8"/>
          <p:cNvSpPr txBox="1">
            <a:spLocks/>
          </p:cNvSpPr>
          <p:nvPr userDrawn="1"/>
        </p:nvSpPr>
        <p:spPr>
          <a:xfrm>
            <a:off x="860612" y="6280348"/>
            <a:ext cx="35044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sp>
        <p:nvSpPr>
          <p:cNvPr id="10" name="Footer Placeholder 3"/>
          <p:cNvSpPr>
            <a:spLocks noGrp="1"/>
          </p:cNvSpPr>
          <p:nvPr>
            <p:ph type="ftr" sz="quarter" idx="11"/>
          </p:nvPr>
        </p:nvSpPr>
        <p:spPr>
          <a:xfrm>
            <a:off x="4316507" y="6276122"/>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pic>
        <p:nvPicPr>
          <p:cNvPr id="5" name="Imagen 4">
            <a:extLst>
              <a:ext uri="{FF2B5EF4-FFF2-40B4-BE49-F238E27FC236}">
                <a16:creationId xmlns="" xmlns:a16="http://schemas.microsoft.com/office/drawing/2014/main" id="{C408988D-5C50-5C4B-A33A-00D26BC74097}"/>
              </a:ext>
            </a:extLst>
          </p:cNvPr>
          <p:cNvPicPr>
            <a:picLocks noChangeAspect="1"/>
          </p:cNvPicPr>
          <p:nvPr userDrawn="1"/>
        </p:nvPicPr>
        <p:blipFill>
          <a:blip r:embed="rId2"/>
          <a:stretch>
            <a:fillRect/>
          </a:stretch>
        </p:blipFill>
        <p:spPr>
          <a:xfrm>
            <a:off x="142878" y="6195440"/>
            <a:ext cx="1031010" cy="518874"/>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
        <p:nvSpPr>
          <p:cNvPr id="8" name="Footer Placeholder 3">
            <a:extLst>
              <a:ext uri="{FF2B5EF4-FFF2-40B4-BE49-F238E27FC236}">
                <a16:creationId xmlns="" xmlns:a16="http://schemas.microsoft.com/office/drawing/2014/main" id="{B4B1D1E9-DD50-3342-930A-EF22CAF21208}"/>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
        <p:nvSpPr>
          <p:cNvPr id="8" name="Footer Placeholder 3">
            <a:extLst>
              <a:ext uri="{FF2B5EF4-FFF2-40B4-BE49-F238E27FC236}">
                <a16:creationId xmlns="" xmlns:a16="http://schemas.microsoft.com/office/drawing/2014/main" id="{015D5DBB-6732-1B4B-A3E8-95E28804F8EF}"/>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9289676" y="6256271"/>
            <a:ext cx="2743200" cy="365125"/>
          </a:xfrm>
        </p:spPr>
        <p:txBody>
          <a:bodyPr/>
          <a:lstStyle/>
          <a:p>
            <a:fld id="{EC878826-814C-4FD2-96B3-D147818A5C89}" type="slidenum">
              <a:rPr lang="en-US" smtClean="0"/>
              <a:t>‹#›</a:t>
            </a:fld>
            <a:endParaRPr lang="en-US" dirty="0"/>
          </a:p>
        </p:txBody>
      </p:sp>
      <p:sp>
        <p:nvSpPr>
          <p:cNvPr id="15" name="Rectangle 6">
            <a:extLst>
              <a:ext uri="{FF2B5EF4-FFF2-40B4-BE49-F238E27FC236}">
                <a16:creationId xmlns="" xmlns:a16="http://schemas.microsoft.com/office/drawing/2014/main" id="{CE4BACB4-A569-1F47-96C6-F59253506D48}"/>
              </a:ext>
            </a:extLst>
          </p:cNvPr>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8">
            <a:extLst>
              <a:ext uri="{FF2B5EF4-FFF2-40B4-BE49-F238E27FC236}">
                <a16:creationId xmlns="" xmlns:a16="http://schemas.microsoft.com/office/drawing/2014/main" id="{8E3548C0-6436-554A-919E-254975BDBCB1}"/>
              </a:ext>
            </a:extLst>
          </p:cNvPr>
          <p:cNvSpPr txBox="1">
            <a:spLocks/>
          </p:cNvSpPr>
          <p:nvPr userDrawn="1"/>
        </p:nvSpPr>
        <p:spPr>
          <a:xfrm>
            <a:off x="860612" y="6280348"/>
            <a:ext cx="35044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sp>
        <p:nvSpPr>
          <p:cNvPr id="17" name="Footer Placeholder 3">
            <a:extLst>
              <a:ext uri="{FF2B5EF4-FFF2-40B4-BE49-F238E27FC236}">
                <a16:creationId xmlns="" xmlns:a16="http://schemas.microsoft.com/office/drawing/2014/main" id="{17D67C5D-549A-764E-969E-1C66089F2070}"/>
              </a:ext>
            </a:extLst>
          </p:cNvPr>
          <p:cNvSpPr>
            <a:spLocks noGrp="1"/>
          </p:cNvSpPr>
          <p:nvPr>
            <p:ph type="ftr" sz="quarter" idx="11"/>
          </p:nvPr>
        </p:nvSpPr>
        <p:spPr>
          <a:xfrm>
            <a:off x="4316507" y="6276122"/>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pic>
        <p:nvPicPr>
          <p:cNvPr id="18" name="Imagen 17">
            <a:extLst>
              <a:ext uri="{FF2B5EF4-FFF2-40B4-BE49-F238E27FC236}">
                <a16:creationId xmlns="" xmlns:a16="http://schemas.microsoft.com/office/drawing/2014/main" id="{C7ACAAEF-C743-1445-B5E2-86684DE6C8E2}"/>
              </a:ext>
            </a:extLst>
          </p:cNvPr>
          <p:cNvPicPr>
            <a:picLocks noChangeAspect="1"/>
          </p:cNvPicPr>
          <p:nvPr userDrawn="1"/>
        </p:nvPicPr>
        <p:blipFill>
          <a:blip r:embed="rId2"/>
          <a:stretch>
            <a:fillRect/>
          </a:stretch>
        </p:blipFill>
        <p:spPr>
          <a:xfrm>
            <a:off x="142878" y="6195440"/>
            <a:ext cx="1031010" cy="518874"/>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
        <p:nvSpPr>
          <p:cNvPr id="8" name="Footer Placeholder 3">
            <a:extLst>
              <a:ext uri="{FF2B5EF4-FFF2-40B4-BE49-F238E27FC236}">
                <a16:creationId xmlns="" xmlns:a16="http://schemas.microsoft.com/office/drawing/2014/main" id="{FD21D214-7D3D-3444-8533-B6A4090F733F}"/>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
        <p:nvSpPr>
          <p:cNvPr id="9" name="Footer Placeholder 3">
            <a:extLst>
              <a:ext uri="{FF2B5EF4-FFF2-40B4-BE49-F238E27FC236}">
                <a16:creationId xmlns="" xmlns:a16="http://schemas.microsoft.com/office/drawing/2014/main" id="{6A4B733A-E1D8-714D-9740-81F5AF146194}"/>
              </a:ext>
            </a:extLst>
          </p:cNvPr>
          <p:cNvSpPr>
            <a:spLocks noGrp="1"/>
          </p:cNvSpPr>
          <p:nvPr>
            <p:ph type="ftr" sz="quarter" idx="11"/>
          </p:nvPr>
        </p:nvSpPr>
        <p:spPr>
          <a:xfrm>
            <a:off x="3711392" y="6343357"/>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
        <p:nvSpPr>
          <p:cNvPr id="11" name="Footer Placeholder 3">
            <a:extLst>
              <a:ext uri="{FF2B5EF4-FFF2-40B4-BE49-F238E27FC236}">
                <a16:creationId xmlns="" xmlns:a16="http://schemas.microsoft.com/office/drawing/2014/main" id="{9C6B581B-54FD-3044-944E-9215B5C8967F}"/>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
        <p:nvSpPr>
          <p:cNvPr id="7" name="Footer Placeholder 3">
            <a:extLst>
              <a:ext uri="{FF2B5EF4-FFF2-40B4-BE49-F238E27FC236}">
                <a16:creationId xmlns="" xmlns:a16="http://schemas.microsoft.com/office/drawing/2014/main" id="{C718B368-3578-CD49-B370-0B28B5EE080B}"/>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
        <p:nvSpPr>
          <p:cNvPr id="6" name="Footer Placeholder 3">
            <a:extLst>
              <a:ext uri="{FF2B5EF4-FFF2-40B4-BE49-F238E27FC236}">
                <a16:creationId xmlns="" xmlns:a16="http://schemas.microsoft.com/office/drawing/2014/main" id="{8C16B9A4-BD59-124F-A66C-EBC3B0DEF838}"/>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
        <p:nvSpPr>
          <p:cNvPr id="9" name="Footer Placeholder 3">
            <a:extLst>
              <a:ext uri="{FF2B5EF4-FFF2-40B4-BE49-F238E27FC236}">
                <a16:creationId xmlns="" xmlns:a16="http://schemas.microsoft.com/office/drawing/2014/main" id="{B21AAB29-1E60-324C-BD29-47D6B26E108F}"/>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
        <p:nvSpPr>
          <p:cNvPr id="9" name="Footer Placeholder 3">
            <a:extLst>
              <a:ext uri="{FF2B5EF4-FFF2-40B4-BE49-F238E27FC236}">
                <a16:creationId xmlns="" xmlns:a16="http://schemas.microsoft.com/office/drawing/2014/main" id="{A4EE1F94-00F5-DF46-AB12-D9566197A808}"/>
              </a:ext>
            </a:extLst>
          </p:cNvPr>
          <p:cNvSpPr>
            <a:spLocks noGrp="1"/>
          </p:cNvSpPr>
          <p:nvPr>
            <p:ph type="ftr" sz="quarter" idx="11"/>
          </p:nvPr>
        </p:nvSpPr>
        <p:spPr>
          <a:xfrm>
            <a:off x="3711392" y="6356804"/>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
        <p:nvSpPr>
          <p:cNvPr id="9" name="Footer Placeholder 3">
            <a:extLst>
              <a:ext uri="{FF2B5EF4-FFF2-40B4-BE49-F238E27FC236}">
                <a16:creationId xmlns="" xmlns:a16="http://schemas.microsoft.com/office/drawing/2014/main" id="{A7CF8DAF-1E8F-1243-9A43-242DEEC7726B}"/>
              </a:ext>
            </a:extLst>
          </p:cNvPr>
          <p:cNvSpPr>
            <a:spLocks noGrp="1"/>
          </p:cNvSpPr>
          <p:nvPr>
            <p:ph type="ftr" sz="quarter" idx="3"/>
          </p:nvPr>
        </p:nvSpPr>
        <p:spPr>
          <a:xfrm>
            <a:off x="3859307" y="6365022"/>
            <a:ext cx="4814045" cy="365125"/>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 xmlns:a16="http://schemas.microsoft.com/office/drawing/2014/main" id="{DE4555E8-F9A4-C245-9C22-497F66CDE6DB}"/>
              </a:ext>
            </a:extLst>
          </p:cNvPr>
          <p:cNvSpPr>
            <a:spLocks noGrp="1"/>
          </p:cNvSpPr>
          <p:nvPr>
            <p:ph type="ftr" sz="quarter" idx="11"/>
          </p:nvPr>
        </p:nvSpPr>
        <p:spPr/>
        <p:txBody>
          <a:bodyPr/>
          <a:lstStyle/>
          <a:p>
            <a:r>
              <a:rPr lang="de-DE"/>
              <a:t>HCA-16, </a:t>
            </a:r>
            <a:r>
              <a:rPr lang="es-ES"/>
              <a:t>Prague, Czech Republic, 3 – 5 July 2019</a:t>
            </a:r>
          </a:p>
          <a:p>
            <a:endParaRPr lang="de-DE" dirty="0"/>
          </a:p>
        </p:txBody>
      </p:sp>
      <p:sp>
        <p:nvSpPr>
          <p:cNvPr id="5" name="Subtitle 2">
            <a:extLst>
              <a:ext uri="{FF2B5EF4-FFF2-40B4-BE49-F238E27FC236}">
                <a16:creationId xmlns="" xmlns:a16="http://schemas.microsoft.com/office/drawing/2014/main" id="{9A70A411-A918-0245-A794-36AB6D2C07D5}"/>
              </a:ext>
            </a:extLst>
          </p:cNvPr>
          <p:cNvSpPr>
            <a:spLocks noGrp="1"/>
          </p:cNvSpPr>
          <p:nvPr>
            <p:ph type="subTitle" idx="1"/>
          </p:nvPr>
        </p:nvSpPr>
        <p:spPr>
          <a:xfrm>
            <a:off x="1712259" y="496742"/>
            <a:ext cx="9144000" cy="784432"/>
          </a:xfrm>
        </p:spPr>
        <p:txBody>
          <a:bodyPr>
            <a:normAutofit/>
          </a:bodyPr>
          <a:lstStyle/>
          <a:p>
            <a:r>
              <a:rPr lang="en-AU" dirty="0"/>
              <a:t>IHO Hydrographic Commission on Antarctica (HCA)</a:t>
            </a:r>
            <a:endParaRPr lang="en-US" dirty="0"/>
          </a:p>
        </p:txBody>
      </p:sp>
      <p:sp>
        <p:nvSpPr>
          <p:cNvPr id="6" name="Subtitle 2">
            <a:extLst>
              <a:ext uri="{FF2B5EF4-FFF2-40B4-BE49-F238E27FC236}">
                <a16:creationId xmlns="" xmlns:a16="http://schemas.microsoft.com/office/drawing/2014/main" id="{43EBB263-4AD2-0D4D-84A0-33A874A2D9AD}"/>
              </a:ext>
            </a:extLst>
          </p:cNvPr>
          <p:cNvSpPr>
            <a:spLocks noGrp="1"/>
          </p:cNvSpPr>
          <p:nvPr>
            <p:ph type="ctrTitle"/>
          </p:nvPr>
        </p:nvSpPr>
        <p:spPr>
          <a:xfrm>
            <a:off x="1524000" y="1554408"/>
            <a:ext cx="9144000" cy="2472483"/>
          </a:xfrm>
        </p:spPr>
        <p:txBody>
          <a:bodyPr>
            <a:normAutofit/>
          </a:bodyPr>
          <a:lstStyle/>
          <a:p>
            <a:pPr eaLnBrk="1" hangingPunct="1">
              <a:defRPr/>
            </a:pPr>
            <a:r>
              <a:rPr lang="en-AU" sz="3600" dirty="0"/>
              <a:t>National Report by </a:t>
            </a:r>
            <a:br>
              <a:rPr lang="en-AU" sz="3600" dirty="0"/>
            </a:br>
            <a:r>
              <a:rPr lang="en-AU" sz="3600" dirty="0"/>
              <a:t> </a:t>
            </a:r>
          </a:p>
          <a:p>
            <a:pPr eaLnBrk="1" hangingPunct="1">
              <a:defRPr/>
            </a:pPr>
            <a:r>
              <a:rPr lang="fr-FR" sz="3600" dirty="0"/>
              <a:t>Spain</a:t>
            </a:r>
            <a:endParaRPr lang="en-AU" sz="3600" dirty="0"/>
          </a:p>
          <a:p>
            <a:pPr eaLnBrk="1" hangingPunct="1">
              <a:defRPr/>
            </a:pPr>
            <a:endParaRPr lang="en-AU" sz="3600" dirty="0"/>
          </a:p>
        </p:txBody>
      </p:sp>
      <p:pic>
        <p:nvPicPr>
          <p:cNvPr id="7" name="Imagen 6" descr="ESCUDO IHM JPEG">
            <a:extLst>
              <a:ext uri="{FF2B5EF4-FFF2-40B4-BE49-F238E27FC236}">
                <a16:creationId xmlns="" xmlns:a16="http://schemas.microsoft.com/office/drawing/2014/main" id="{F88F362E-638F-CD4C-BC5D-777A238C4201}"/>
              </a:ext>
            </a:extLst>
          </p:cNvPr>
          <p:cNvPicPr/>
          <p:nvPr/>
        </p:nvPicPr>
        <p:blipFill>
          <a:blip r:embed="rId2" cstate="print">
            <a:extLst>
              <a:ext uri="{BEBA8EAE-BF5A-486C-A8C5-ECC9F3942E4B}">
                <a14:imgProps xmlns:a14="http://schemas.microsoft.com/office/drawing/2010/main">
                  <a14:imgLayer r:embed="rId3">
                    <a14:imgEffect>
                      <a14:backgroundRemoval t="2119" b="97034" l="1695" r="97034">
                        <a14:foregroundMark x1="41102" y1="27542" x2="41525" y2="26271"/>
                        <a14:foregroundMark x1="41949" y1="30932" x2="46610" y2="30508"/>
                        <a14:foregroundMark x1="6780" y1="27542" x2="21610" y2="11017"/>
                        <a14:foregroundMark x1="21610" y1="11017" x2="41525" y2="2542"/>
                        <a14:foregroundMark x1="41525" y1="2542" x2="63559" y2="2542"/>
                        <a14:foregroundMark x1="63559" y1="2542" x2="81780" y2="14407"/>
                        <a14:foregroundMark x1="81780" y1="14407" x2="95763" y2="31780"/>
                        <a14:foregroundMark x1="95763" y1="31780" x2="99576" y2="53390"/>
                        <a14:foregroundMark x1="99576" y1="53390" x2="92797" y2="74153"/>
                        <a14:foregroundMark x1="92797" y1="74153" x2="77119" y2="89831"/>
                        <a14:foregroundMark x1="77119" y1="89831" x2="57203" y2="98305"/>
                        <a14:foregroundMark x1="57203" y1="98305" x2="35593" y2="96186"/>
                        <a14:foregroundMark x1="35593" y1="96186" x2="14831" y2="83475"/>
                        <a14:foregroundMark x1="14831" y1="83475" x2="3814" y2="64831"/>
                        <a14:foregroundMark x1="3814" y1="64831" x2="1695" y2="41949"/>
                        <a14:foregroundMark x1="1695" y1="41949" x2="7627" y2="26695"/>
                        <a14:foregroundMark x1="27119" y1="7203" x2="48729" y2="2119"/>
                        <a14:foregroundMark x1="48729" y1="2119" x2="70763" y2="5508"/>
                        <a14:foregroundMark x1="70763" y1="5508" x2="79237" y2="14831"/>
                        <a14:foregroundMark x1="37712" y1="2542" x2="59746" y2="2542"/>
                        <a14:foregroundMark x1="59746" y1="2542" x2="60169" y2="2966"/>
                        <a14:foregroundMark x1="28390" y1="18220" x2="50000" y2="15254"/>
                        <a14:foregroundMark x1="50000" y1="15254" x2="69492" y2="16949"/>
                        <a14:foregroundMark x1="84322" y1="26695" x2="85169" y2="73305"/>
                        <a14:foregroundMark x1="88559" y1="29661" x2="90678" y2="51271"/>
                        <a14:foregroundMark x1="90678" y1="51271" x2="86441" y2="74153"/>
                        <a14:foregroundMark x1="92797" y1="29237" x2="97034" y2="51271"/>
                        <a14:foregroundMark x1="97034" y1="51271" x2="94068" y2="70339"/>
                        <a14:foregroundMark x1="30932" y1="94068" x2="52542" y2="97458"/>
                        <a14:foregroundMark x1="52542" y1="97458" x2="73729" y2="92797"/>
                        <a14:foregroundMark x1="73729" y1="92797" x2="73729" y2="92373"/>
                        <a14:foregroundMark x1="37288" y1="97034" x2="64831" y2="95339"/>
                      </a14:backgroundRemoval>
                    </a14:imgEffect>
                  </a14:imgLayer>
                </a14:imgProps>
              </a:ext>
            </a:extLst>
          </a:blip>
          <a:srcRect/>
          <a:stretch>
            <a:fillRect/>
          </a:stretch>
        </p:blipFill>
        <p:spPr bwMode="auto">
          <a:xfrm>
            <a:off x="8228108" y="2790649"/>
            <a:ext cx="2200275" cy="2200275"/>
          </a:xfrm>
          <a:prstGeom prst="rect">
            <a:avLst/>
          </a:prstGeom>
          <a:noFill/>
          <a:ln w="9525">
            <a:noFill/>
            <a:miter lim="800000"/>
            <a:headEnd/>
            <a:tailEnd/>
          </a:ln>
        </p:spPr>
      </p:pic>
    </p:spTree>
    <p:extLst>
      <p:ext uri="{BB962C8B-B14F-4D97-AF65-F5344CB8AC3E}">
        <p14:creationId xmlns:p14="http://schemas.microsoft.com/office/powerpoint/2010/main" val="36245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47C7E1-F58F-6E4C-B413-DA6CB0678F08}"/>
              </a:ext>
            </a:extLst>
          </p:cNvPr>
          <p:cNvSpPr>
            <a:spLocks noGrp="1"/>
          </p:cNvSpPr>
          <p:nvPr>
            <p:ph type="title"/>
          </p:nvPr>
        </p:nvSpPr>
        <p:spPr/>
        <p:txBody>
          <a:bodyPr>
            <a:normAutofit fontScale="90000"/>
          </a:bodyPr>
          <a:lstStyle/>
          <a:p>
            <a:r>
              <a:rPr lang="en-US" sz="3600" dirty="0">
                <a:solidFill>
                  <a:srgbClr val="ACCBF9">
                    <a:lumMod val="50000"/>
                  </a:srgbClr>
                </a:solidFill>
              </a:rPr>
              <a:t>Survey and charting progress in Antarctica since HCA-13 (I)</a:t>
            </a:r>
            <a:endParaRPr lang="es-ES" dirty="0"/>
          </a:p>
        </p:txBody>
      </p:sp>
      <p:sp>
        <p:nvSpPr>
          <p:cNvPr id="4" name="Marcador de pie de página 3">
            <a:extLst>
              <a:ext uri="{FF2B5EF4-FFF2-40B4-BE49-F238E27FC236}">
                <a16:creationId xmlns="" xmlns:a16="http://schemas.microsoft.com/office/drawing/2014/main" id="{41A56E1F-E68B-C045-82EA-28E45D5BF3B0}"/>
              </a:ext>
            </a:extLst>
          </p:cNvPr>
          <p:cNvSpPr>
            <a:spLocks noGrp="1"/>
          </p:cNvSpPr>
          <p:nvPr>
            <p:ph type="ftr" sz="quarter" idx="11"/>
          </p:nvPr>
        </p:nvSpPr>
        <p:spPr/>
        <p:txBody>
          <a:bodyPr/>
          <a:lstStyle/>
          <a:p>
            <a:r>
              <a:rPr lang="de-DE"/>
              <a:t>HCA-16, </a:t>
            </a:r>
            <a:r>
              <a:rPr lang="es-ES"/>
              <a:t>Prague, Czech Republic, 3 – 5 July 2019</a:t>
            </a:r>
          </a:p>
          <a:p>
            <a:endParaRPr lang="de-DE" dirty="0"/>
          </a:p>
        </p:txBody>
      </p:sp>
      <p:sp>
        <p:nvSpPr>
          <p:cNvPr id="5" name="Content Placeholder 2">
            <a:extLst>
              <a:ext uri="{FF2B5EF4-FFF2-40B4-BE49-F238E27FC236}">
                <a16:creationId xmlns="" xmlns:a16="http://schemas.microsoft.com/office/drawing/2014/main" id="{9F4E1032-4E38-644B-AF7A-13CAA59C95BF}"/>
              </a:ext>
            </a:extLst>
          </p:cNvPr>
          <p:cNvSpPr txBox="1">
            <a:spLocks/>
          </p:cNvSpPr>
          <p:nvPr/>
        </p:nvSpPr>
        <p:spPr>
          <a:xfrm>
            <a:off x="774700" y="1117600"/>
            <a:ext cx="8991600" cy="5013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charts produced </a:t>
            </a:r>
          </a:p>
          <a:p>
            <a:pPr lvl="1">
              <a:defRPr/>
            </a:pPr>
            <a:r>
              <a:rPr lang="en-AU" sz="2800" dirty="0"/>
              <a:t>INT: </a:t>
            </a:r>
          </a:p>
          <a:p>
            <a:pPr lvl="2">
              <a:defRPr/>
            </a:pPr>
            <a:r>
              <a:rPr lang="en-AU" sz="2400" dirty="0"/>
              <a:t>INT 9119 (Byers Peninsula) </a:t>
            </a:r>
            <a:r>
              <a:rPr lang="en-AU" sz="2400" dirty="0" smtClean="0"/>
              <a:t>(2</a:t>
            </a:r>
            <a:r>
              <a:rPr lang="en-AU" sz="2400" baseline="30000" dirty="0" smtClean="0"/>
              <a:t>nd</a:t>
            </a:r>
            <a:r>
              <a:rPr lang="en-AU" sz="2400" dirty="0" smtClean="0"/>
              <a:t> Edition)</a:t>
            </a:r>
            <a:endParaRPr lang="en-AU" sz="2400" dirty="0"/>
          </a:p>
          <a:p>
            <a:pPr lvl="2">
              <a:defRPr/>
            </a:pPr>
            <a:r>
              <a:rPr lang="en-AU" sz="2400" dirty="0"/>
              <a:t>INT 9128 (Livingston Island. Juan Carlos I Base)</a:t>
            </a:r>
          </a:p>
          <a:p>
            <a:pPr lvl="2">
              <a:defRPr/>
            </a:pPr>
            <a:r>
              <a:rPr lang="en-AU" sz="2400" dirty="0"/>
              <a:t>INT 9121 </a:t>
            </a:r>
            <a:r>
              <a:rPr lang="en-AU" sz="2400" dirty="0" smtClean="0"/>
              <a:t>(From Bond point to </a:t>
            </a:r>
            <a:r>
              <a:rPr lang="en-AU" sz="2400" dirty="0" err="1" smtClean="0"/>
              <a:t>Brunow</a:t>
            </a:r>
            <a:r>
              <a:rPr lang="en-AU" sz="2400" dirty="0" smtClean="0"/>
              <a:t> Bay)</a:t>
            </a:r>
            <a:endParaRPr lang="en-AU" sz="2400" dirty="0"/>
          </a:p>
          <a:p>
            <a:pPr lvl="1">
              <a:defRPr/>
            </a:pPr>
            <a:r>
              <a:rPr lang="en-AU" sz="2800" dirty="0"/>
              <a:t>n</a:t>
            </a:r>
            <a:r>
              <a:rPr lang="en-AU" sz="2800" dirty="0" smtClean="0"/>
              <a:t>ational</a:t>
            </a:r>
            <a:r>
              <a:rPr lang="en-AU" sz="2800" dirty="0"/>
              <a:t>: </a:t>
            </a:r>
          </a:p>
          <a:p>
            <a:pPr lvl="2">
              <a:defRPr/>
            </a:pPr>
            <a:r>
              <a:rPr lang="en-AU" sz="2400" dirty="0"/>
              <a:t>ES 7003 (Bahía </a:t>
            </a:r>
            <a:r>
              <a:rPr lang="en-AU" sz="2400" dirty="0" err="1"/>
              <a:t>Fumarolas</a:t>
            </a:r>
            <a:r>
              <a:rPr lang="en-AU" sz="2400" dirty="0"/>
              <a:t> y </a:t>
            </a:r>
            <a:r>
              <a:rPr lang="en-AU" sz="2400" dirty="0" err="1"/>
              <a:t>Fuelles</a:t>
            </a:r>
            <a:r>
              <a:rPr lang="en-AU" sz="2400" dirty="0"/>
              <a:t> Neptuno, Isla </a:t>
            </a:r>
            <a:r>
              <a:rPr lang="en-AU" sz="2400" dirty="0" err="1"/>
              <a:t>Decepción</a:t>
            </a:r>
            <a:r>
              <a:rPr lang="en-AU" sz="2400" dirty="0"/>
              <a:t>)</a:t>
            </a:r>
          </a:p>
          <a:p>
            <a:pPr lvl="1">
              <a:defRPr/>
            </a:pPr>
            <a:r>
              <a:rPr lang="en-AU" sz="2800" dirty="0"/>
              <a:t>ENC: </a:t>
            </a:r>
          </a:p>
          <a:p>
            <a:pPr lvl="2">
              <a:defRPr/>
            </a:pPr>
            <a:r>
              <a:rPr lang="en-AU" sz="2400" dirty="0"/>
              <a:t>ES507001 (Livingston Island. Juan Carlos I Base)</a:t>
            </a:r>
          </a:p>
          <a:p>
            <a:pPr lvl="2">
              <a:defRPr/>
            </a:pPr>
            <a:r>
              <a:rPr lang="en-AU" sz="2400" dirty="0"/>
              <a:t>ES507002 (Byers Peninsula) </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807" y="972403"/>
            <a:ext cx="3933648" cy="2651859"/>
          </a:xfrm>
          <a:prstGeom prst="rect">
            <a:avLst/>
          </a:prstGeom>
        </p:spPr>
      </p:pic>
    </p:spTree>
    <p:extLst>
      <p:ext uri="{BB962C8B-B14F-4D97-AF65-F5344CB8AC3E}">
        <p14:creationId xmlns:p14="http://schemas.microsoft.com/office/powerpoint/2010/main" val="163024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3049ED-8C6B-CF44-B9B8-B568D96F4F6E}"/>
              </a:ext>
            </a:extLst>
          </p:cNvPr>
          <p:cNvSpPr>
            <a:spLocks noGrp="1"/>
          </p:cNvSpPr>
          <p:nvPr>
            <p:ph type="title"/>
          </p:nvPr>
        </p:nvSpPr>
        <p:spPr/>
        <p:txBody>
          <a:bodyPr>
            <a:normAutofit fontScale="90000"/>
          </a:bodyPr>
          <a:lstStyle/>
          <a:p>
            <a:r>
              <a:rPr lang="en-US" sz="3600" dirty="0">
                <a:solidFill>
                  <a:srgbClr val="ACCBF9">
                    <a:lumMod val="50000"/>
                  </a:srgbClr>
                </a:solidFill>
              </a:rPr>
              <a:t>Survey and charting progress in Antarctica since HCA-13 (II)</a:t>
            </a:r>
            <a:endParaRPr lang="es-ES" dirty="0"/>
          </a:p>
        </p:txBody>
      </p:sp>
      <p:sp>
        <p:nvSpPr>
          <p:cNvPr id="4" name="Marcador de pie de página 3">
            <a:extLst>
              <a:ext uri="{FF2B5EF4-FFF2-40B4-BE49-F238E27FC236}">
                <a16:creationId xmlns="" xmlns:a16="http://schemas.microsoft.com/office/drawing/2014/main" id="{D0B5B3E4-6477-4540-A0E1-016ED34AEE69}"/>
              </a:ext>
            </a:extLst>
          </p:cNvPr>
          <p:cNvSpPr>
            <a:spLocks noGrp="1"/>
          </p:cNvSpPr>
          <p:nvPr>
            <p:ph type="ftr" sz="quarter" idx="11"/>
          </p:nvPr>
        </p:nvSpPr>
        <p:spPr/>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
        <p:nvSpPr>
          <p:cNvPr id="5" name="Content Placeholder 2">
            <a:extLst>
              <a:ext uri="{FF2B5EF4-FFF2-40B4-BE49-F238E27FC236}">
                <a16:creationId xmlns="" xmlns:a16="http://schemas.microsoft.com/office/drawing/2014/main" id="{68B8B305-A2C4-BC48-AC2E-2D81A4522334}"/>
              </a:ext>
            </a:extLst>
          </p:cNvPr>
          <p:cNvSpPr txBox="1">
            <a:spLocks/>
          </p:cNvSpPr>
          <p:nvPr/>
        </p:nvSpPr>
        <p:spPr>
          <a:xfrm>
            <a:off x="774700" y="1117601"/>
            <a:ext cx="7488238" cy="637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areas surveyed</a:t>
            </a:r>
          </a:p>
        </p:txBody>
      </p:sp>
      <p:pic>
        <p:nvPicPr>
          <p:cNvPr id="6" name="Imagen 5">
            <a:extLst>
              <a:ext uri="{FF2B5EF4-FFF2-40B4-BE49-F238E27FC236}">
                <a16:creationId xmlns="" xmlns:a16="http://schemas.microsoft.com/office/drawing/2014/main" id="{71236BE7-F73A-7D45-971D-63714C03F6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89654" y="958763"/>
            <a:ext cx="7408545" cy="5158521"/>
          </a:xfrm>
          <a:prstGeom prst="rect">
            <a:avLst/>
          </a:prstGeom>
        </p:spPr>
      </p:pic>
    </p:spTree>
    <p:extLst>
      <p:ext uri="{BB962C8B-B14F-4D97-AF65-F5344CB8AC3E}">
        <p14:creationId xmlns:p14="http://schemas.microsoft.com/office/powerpoint/2010/main" val="878010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9" y="277815"/>
            <a:ext cx="10181177" cy="636586"/>
          </a:xfrm>
        </p:spPr>
        <p:txBody>
          <a:bodyPr>
            <a:normAutofit fontScale="90000"/>
          </a:bodyPr>
          <a:lstStyle/>
          <a:p>
            <a:pPr>
              <a:defRPr/>
            </a:pPr>
            <a:r>
              <a:rPr lang="en-US" dirty="0"/>
              <a:t>Status of Relations with Other Organizations</a:t>
            </a:r>
            <a:endParaRPr lang="en-AU" dirty="0"/>
          </a:p>
        </p:txBody>
      </p:sp>
      <p:sp>
        <p:nvSpPr>
          <p:cNvPr id="7" name="Content Placeholder 2"/>
          <p:cNvSpPr txBox="1">
            <a:spLocks/>
          </p:cNvSpPr>
          <p:nvPr/>
        </p:nvSpPr>
        <p:spPr>
          <a:xfrm>
            <a:off x="774700" y="1600200"/>
            <a:ext cx="9480924"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scientific and polar institutes</a:t>
            </a:r>
          </a:p>
          <a:p>
            <a:pPr lvl="1">
              <a:defRPr/>
            </a:pPr>
            <a:r>
              <a:rPr lang="en-AU" dirty="0"/>
              <a:t>Spanish Polar </a:t>
            </a:r>
            <a:r>
              <a:rPr lang="en-AU" dirty="0" smtClean="0"/>
              <a:t>Committee</a:t>
            </a:r>
            <a:endParaRPr lang="en-AU" dirty="0"/>
          </a:p>
          <a:p>
            <a:pPr>
              <a:defRPr/>
            </a:pPr>
            <a:r>
              <a:rPr lang="en-AU" dirty="0"/>
              <a:t>cruise vessels</a:t>
            </a:r>
          </a:p>
          <a:p>
            <a:pPr lvl="1">
              <a:defRPr/>
            </a:pPr>
            <a:r>
              <a:rPr lang="en-AU" dirty="0"/>
              <a:t>BIO Hesperides</a:t>
            </a:r>
          </a:p>
          <a:p>
            <a:pPr>
              <a:defRPr/>
            </a:pPr>
            <a:endParaRPr lang="en-AU" dirty="0"/>
          </a:p>
        </p:txBody>
      </p:sp>
      <p:sp>
        <p:nvSpPr>
          <p:cNvPr id="5" name="Marcador de pie de página 3">
            <a:extLst>
              <a:ext uri="{FF2B5EF4-FFF2-40B4-BE49-F238E27FC236}">
                <a16:creationId xmlns="" xmlns:a16="http://schemas.microsoft.com/office/drawing/2014/main" id="{A44BB2C5-ED36-214C-8781-BF8243F8F10E}"/>
              </a:ext>
            </a:extLst>
          </p:cNvPr>
          <p:cNvSpPr>
            <a:spLocks noGrp="1"/>
          </p:cNvSpPr>
          <p:nvPr>
            <p:ph type="ftr" sz="quarter" idx="11"/>
          </p:nvPr>
        </p:nvSpPr>
        <p:spPr>
          <a:xfrm>
            <a:off x="4316507" y="6276122"/>
            <a:ext cx="4814045" cy="365125"/>
          </a:xfrm>
        </p:spPr>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pic>
        <p:nvPicPr>
          <p:cNvPr id="8" name="Imagen 7" descr="Ver las imágenes de origen">
            <a:extLst>
              <a:ext uri="{FF2B5EF4-FFF2-40B4-BE49-F238E27FC236}">
                <a16:creationId xmlns="" xmlns:a16="http://schemas.microsoft.com/office/drawing/2014/main" id="{821C262B-4A6B-3644-999F-F5673E506B9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765" y="2046287"/>
            <a:ext cx="4852670" cy="3638550"/>
          </a:xfrm>
          <a:prstGeom prst="rect">
            <a:avLst/>
          </a:prstGeom>
          <a:noFill/>
          <a:ln>
            <a:noFill/>
          </a:ln>
        </p:spPr>
      </p:pic>
    </p:spTree>
    <p:extLst>
      <p:ext uri="{BB962C8B-B14F-4D97-AF65-F5344CB8AC3E}">
        <p14:creationId xmlns:p14="http://schemas.microsoft.com/office/powerpoint/2010/main" val="292940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Planned Activities for </a:t>
            </a:r>
            <a:r>
              <a:rPr lang="en-AU" dirty="0" smtClean="0"/>
              <a:t>2020-21</a:t>
            </a:r>
            <a:endParaRPr lang="en-AU" dirty="0"/>
          </a:p>
        </p:txBody>
      </p:sp>
      <p:sp>
        <p:nvSpPr>
          <p:cNvPr id="7" name="Content Placeholder 2"/>
          <p:cNvSpPr txBox="1">
            <a:spLocks/>
          </p:cNvSpPr>
          <p:nvPr/>
        </p:nvSpPr>
        <p:spPr>
          <a:xfrm>
            <a:off x="774700" y="1600200"/>
            <a:ext cx="78359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AU" dirty="0"/>
              <a:t>new charts</a:t>
            </a:r>
          </a:p>
          <a:p>
            <a:pPr lvl="1">
              <a:defRPr/>
            </a:pPr>
            <a:r>
              <a:rPr lang="en-GB" dirty="0" smtClean="0"/>
              <a:t>INT </a:t>
            </a:r>
            <a:r>
              <a:rPr lang="en-GB" dirty="0"/>
              <a:t>9136 and INT 9137</a:t>
            </a:r>
          </a:p>
          <a:p>
            <a:pPr lvl="1">
              <a:defRPr/>
            </a:pPr>
            <a:r>
              <a:rPr lang="en-GB" dirty="0"/>
              <a:t>ENC: </a:t>
            </a:r>
            <a:r>
              <a:rPr lang="en-AU" dirty="0" smtClean="0"/>
              <a:t>ES40700A </a:t>
            </a:r>
            <a:r>
              <a:rPr lang="en-AU" dirty="0"/>
              <a:t>(ENC version of INT </a:t>
            </a:r>
            <a:r>
              <a:rPr lang="en-AU" dirty="0" smtClean="0"/>
              <a:t>9121)</a:t>
            </a:r>
          </a:p>
          <a:p>
            <a:pPr lvl="1">
              <a:defRPr/>
            </a:pPr>
            <a:r>
              <a:rPr lang="en-AU" dirty="0" smtClean="0"/>
              <a:t>national: 700B (Isla </a:t>
            </a:r>
            <a:r>
              <a:rPr lang="en-AU" dirty="0" err="1" smtClean="0"/>
              <a:t>Decepción</a:t>
            </a:r>
            <a:r>
              <a:rPr lang="en-AU" dirty="0" smtClean="0"/>
              <a:t>)</a:t>
            </a:r>
            <a:endParaRPr lang="en-GB" dirty="0"/>
          </a:p>
          <a:p>
            <a:pPr marL="0" indent="0">
              <a:buNone/>
              <a:defRPr/>
            </a:pPr>
            <a:endParaRPr lang="en-AU" dirty="0"/>
          </a:p>
          <a:p>
            <a:pPr>
              <a:defRPr/>
            </a:pPr>
            <a:r>
              <a:rPr lang="en-AU" dirty="0"/>
              <a:t>new surveys</a:t>
            </a:r>
          </a:p>
        </p:txBody>
      </p:sp>
      <p:sp>
        <p:nvSpPr>
          <p:cNvPr id="5" name="Marcador de pie de página 3">
            <a:extLst>
              <a:ext uri="{FF2B5EF4-FFF2-40B4-BE49-F238E27FC236}">
                <a16:creationId xmlns="" xmlns:a16="http://schemas.microsoft.com/office/drawing/2014/main" id="{CBCA25EB-6F5C-1147-962B-33B52AD272AD}"/>
              </a:ext>
            </a:extLst>
          </p:cNvPr>
          <p:cNvSpPr>
            <a:spLocks noGrp="1"/>
          </p:cNvSpPr>
          <p:nvPr>
            <p:ph type="ftr" sz="quarter" idx="11"/>
          </p:nvPr>
        </p:nvSpPr>
        <p:spPr>
          <a:xfrm>
            <a:off x="4316507" y="6276122"/>
            <a:ext cx="4814045" cy="365125"/>
          </a:xfrm>
        </p:spPr>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3106784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Any other matters of relevance to HCA</a:t>
            </a:r>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a:t>The 2019 edition of “Catalogue of Nautical Charts and other Publications”, which includes the Spanish chart scheme in Antarctica, was published in the beginning of last year</a:t>
            </a:r>
            <a:endParaRPr lang="en-GB" sz="2400" b="1" dirty="0"/>
          </a:p>
        </p:txBody>
      </p:sp>
      <p:sp>
        <p:nvSpPr>
          <p:cNvPr id="5" name="Marcador de pie de página 3">
            <a:extLst>
              <a:ext uri="{FF2B5EF4-FFF2-40B4-BE49-F238E27FC236}">
                <a16:creationId xmlns="" xmlns:a16="http://schemas.microsoft.com/office/drawing/2014/main" id="{99F8A1E8-ACFD-7B45-9AFE-6545F3168207}"/>
              </a:ext>
            </a:extLst>
          </p:cNvPr>
          <p:cNvSpPr>
            <a:spLocks noGrp="1"/>
          </p:cNvSpPr>
          <p:nvPr>
            <p:ph type="ftr" sz="quarter" idx="11"/>
          </p:nvPr>
        </p:nvSpPr>
        <p:spPr>
          <a:xfrm>
            <a:off x="4316507" y="6276122"/>
            <a:ext cx="4814045" cy="365125"/>
          </a:xfrm>
        </p:spPr>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pic>
        <p:nvPicPr>
          <p:cNvPr id="7" name="Imagen 6">
            <a:extLst>
              <a:ext uri="{FF2B5EF4-FFF2-40B4-BE49-F238E27FC236}">
                <a16:creationId xmlns="" xmlns:a16="http://schemas.microsoft.com/office/drawing/2014/main" id="{8D7A03DB-0E7C-C045-93CE-79EC388C041C}"/>
              </a:ext>
            </a:extLst>
          </p:cNvPr>
          <p:cNvPicPr/>
          <p:nvPr/>
        </p:nvPicPr>
        <p:blipFill>
          <a:blip r:embed="rId2"/>
          <a:stretch>
            <a:fillRect/>
          </a:stretch>
        </p:blipFill>
        <p:spPr>
          <a:xfrm>
            <a:off x="3521392" y="2956209"/>
            <a:ext cx="4133215" cy="2915285"/>
          </a:xfrm>
          <a:prstGeom prst="rect">
            <a:avLst/>
          </a:prstGeom>
        </p:spPr>
      </p:pic>
    </p:spTree>
    <p:extLst>
      <p:ext uri="{BB962C8B-B14F-4D97-AF65-F5344CB8AC3E}">
        <p14:creationId xmlns:p14="http://schemas.microsoft.com/office/powerpoint/2010/main" val="129635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Any other matters of relevance to HCA</a:t>
            </a:r>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sz="2400" b="1" dirty="0"/>
              <a:t>Tide Gauge Network:	</a:t>
            </a:r>
          </a:p>
          <a:p>
            <a:pPr marL="0" indent="0" algn="just">
              <a:buNone/>
              <a:defRPr/>
            </a:pPr>
            <a:r>
              <a:rPr lang="en-GB" sz="2400" dirty="0"/>
              <a:t>The University of Cádiz (UCA) has been monitoring tides both in Livingston Island and in </a:t>
            </a:r>
            <a:r>
              <a:rPr lang="en-GB" sz="2400" dirty="0" err="1"/>
              <a:t>Decepción</a:t>
            </a:r>
            <a:r>
              <a:rPr lang="en-GB" sz="2400" dirty="0"/>
              <a:t> Island for the last three years by leaving one bottom pressure sensor in each island for the winter. At the end of the summer campaign these sensors are recovered for their recorded data to be retrieved, and then deployed again. Currently there are two sensors recording tides in the two islands. IHM is collaborating with UCA in data management on these gauges.</a:t>
            </a:r>
          </a:p>
          <a:p>
            <a:pPr algn="just">
              <a:defRPr/>
            </a:pPr>
            <a:endParaRPr lang="en-GB" sz="2400" b="1" dirty="0"/>
          </a:p>
        </p:txBody>
      </p:sp>
      <p:sp>
        <p:nvSpPr>
          <p:cNvPr id="5" name="Marcador de pie de página 3">
            <a:extLst>
              <a:ext uri="{FF2B5EF4-FFF2-40B4-BE49-F238E27FC236}">
                <a16:creationId xmlns="" xmlns:a16="http://schemas.microsoft.com/office/drawing/2014/main" id="{99F8A1E8-ACFD-7B45-9AFE-6545F3168207}"/>
              </a:ext>
            </a:extLst>
          </p:cNvPr>
          <p:cNvSpPr>
            <a:spLocks noGrp="1"/>
          </p:cNvSpPr>
          <p:nvPr>
            <p:ph type="ftr" sz="quarter" idx="11"/>
          </p:nvPr>
        </p:nvSpPr>
        <p:spPr>
          <a:xfrm>
            <a:off x="4316507" y="6276122"/>
            <a:ext cx="4814045" cy="365125"/>
          </a:xfrm>
        </p:spPr>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spTree>
    <p:extLst>
      <p:ext uri="{BB962C8B-B14F-4D97-AF65-F5344CB8AC3E}">
        <p14:creationId xmlns:p14="http://schemas.microsoft.com/office/powerpoint/2010/main" val="279572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Any other matters of relevance to HCA</a:t>
            </a:r>
          </a:p>
        </p:txBody>
      </p:sp>
      <p:sp>
        <p:nvSpPr>
          <p:cNvPr id="3" name="Content Placeholder 2"/>
          <p:cNvSpPr>
            <a:spLocks noGrp="1"/>
          </p:cNvSpPr>
          <p:nvPr>
            <p:ph idx="1"/>
          </p:nvPr>
        </p:nvSpPr>
        <p:spPr>
          <a:xfrm>
            <a:off x="487570" y="1202014"/>
            <a:ext cx="10641495" cy="4530725"/>
          </a:xfrm>
        </p:spPr>
        <p:txBody>
          <a:bodyPr>
            <a:normAutofit/>
          </a:bodyPr>
          <a:lstStyle/>
          <a:p>
            <a:pPr algn="just">
              <a:defRPr/>
            </a:pPr>
            <a:r>
              <a:rPr lang="en-GB" sz="2400" b="1" dirty="0"/>
              <a:t>IDE-IHM :	</a:t>
            </a:r>
          </a:p>
          <a:p>
            <a:pPr marL="0" indent="0" algn="just">
              <a:buNone/>
              <a:defRPr/>
            </a:pPr>
            <a:r>
              <a:rPr lang="en-US" dirty="0"/>
              <a:t>The IHM has developed its own SDI with the following services:</a:t>
            </a:r>
            <a:endParaRPr lang="es-ES" dirty="0"/>
          </a:p>
          <a:p>
            <a:pPr lvl="1" algn="just">
              <a:defRPr/>
            </a:pPr>
            <a:r>
              <a:rPr lang="en-US" dirty="0"/>
              <a:t>Nautical Chart WMS Services. </a:t>
            </a:r>
            <a:endParaRPr lang="es-ES" sz="2000" dirty="0"/>
          </a:p>
          <a:p>
            <a:pPr lvl="1" algn="just">
              <a:defRPr/>
            </a:pPr>
            <a:r>
              <a:rPr lang="en-US" dirty="0"/>
              <a:t>Nautical Chart WMS Services. </a:t>
            </a:r>
            <a:endParaRPr lang="es-ES" sz="2000" dirty="0"/>
          </a:p>
          <a:p>
            <a:pPr lvl="1" algn="just">
              <a:defRPr/>
            </a:pPr>
            <a:r>
              <a:rPr lang="en-US" dirty="0"/>
              <a:t>CSW Service of Metadata Catalog (Spanish IHM Nautical Chart).</a:t>
            </a:r>
          </a:p>
          <a:p>
            <a:pPr lvl="1" algn="just">
              <a:defRPr/>
            </a:pPr>
            <a:r>
              <a:rPr lang="en-US" dirty="0"/>
              <a:t>WMS/WFS for straight territorial sea baseline. </a:t>
            </a:r>
            <a:endParaRPr lang="es-ES" sz="2000" dirty="0"/>
          </a:p>
          <a:p>
            <a:pPr lvl="1" algn="just">
              <a:defRPr/>
            </a:pPr>
            <a:r>
              <a:rPr lang="en-US" dirty="0"/>
              <a:t>WMS/WFS for Maritime boundaries. </a:t>
            </a:r>
          </a:p>
          <a:p>
            <a:pPr lvl="1" algn="just">
              <a:defRPr/>
            </a:pPr>
            <a:r>
              <a:rPr lang="en-US" dirty="0"/>
              <a:t>WMS/WFS for IHM nautical chart catalogue scheme. </a:t>
            </a:r>
            <a:endParaRPr lang="es-ES" sz="2000" dirty="0"/>
          </a:p>
          <a:p>
            <a:pPr lvl="1" algn="just">
              <a:defRPr/>
            </a:pPr>
            <a:r>
              <a:rPr lang="en-US" dirty="0"/>
              <a:t>WMS/WFS for military maritime practice areas. </a:t>
            </a:r>
            <a:endParaRPr lang="es-ES" sz="2000" dirty="0"/>
          </a:p>
          <a:p>
            <a:pPr lvl="1" algn="just">
              <a:defRPr/>
            </a:pPr>
            <a:endParaRPr lang="es-ES" sz="2000" dirty="0"/>
          </a:p>
          <a:p>
            <a:pPr marL="0" indent="0" algn="just">
              <a:buNone/>
              <a:defRPr/>
            </a:pPr>
            <a:endParaRPr lang="en-GB" sz="2400" dirty="0"/>
          </a:p>
          <a:p>
            <a:pPr algn="just">
              <a:defRPr/>
            </a:pPr>
            <a:endParaRPr lang="en-GB" sz="2400" b="1" dirty="0"/>
          </a:p>
        </p:txBody>
      </p:sp>
      <p:sp>
        <p:nvSpPr>
          <p:cNvPr id="5" name="Marcador de pie de página 3">
            <a:extLst>
              <a:ext uri="{FF2B5EF4-FFF2-40B4-BE49-F238E27FC236}">
                <a16:creationId xmlns="" xmlns:a16="http://schemas.microsoft.com/office/drawing/2014/main" id="{99F8A1E8-ACFD-7B45-9AFE-6545F3168207}"/>
              </a:ext>
            </a:extLst>
          </p:cNvPr>
          <p:cNvSpPr>
            <a:spLocks noGrp="1"/>
          </p:cNvSpPr>
          <p:nvPr>
            <p:ph type="ftr" sz="quarter" idx="11"/>
          </p:nvPr>
        </p:nvSpPr>
        <p:spPr>
          <a:xfrm>
            <a:off x="4316507" y="6276122"/>
            <a:ext cx="4814045" cy="365125"/>
          </a:xfrm>
        </p:spPr>
        <p:txBody>
          <a:bodyPr/>
          <a:lstStyle/>
          <a:p>
            <a:r>
              <a:rPr lang="de-DE" dirty="0"/>
              <a:t>HCA-16, </a:t>
            </a:r>
            <a:r>
              <a:rPr lang="es-ES" dirty="0" err="1"/>
              <a:t>Prague</a:t>
            </a:r>
            <a:r>
              <a:rPr lang="es-ES" dirty="0"/>
              <a:t>, </a:t>
            </a:r>
            <a:r>
              <a:rPr lang="es-ES" dirty="0" err="1"/>
              <a:t>Czech</a:t>
            </a:r>
            <a:r>
              <a:rPr lang="es-ES" dirty="0"/>
              <a:t> </a:t>
            </a:r>
            <a:r>
              <a:rPr lang="es-ES" dirty="0" err="1"/>
              <a:t>Republic</a:t>
            </a:r>
            <a:r>
              <a:rPr lang="es-ES" dirty="0"/>
              <a:t>, 3 – 5 </a:t>
            </a:r>
            <a:r>
              <a:rPr lang="es-ES" dirty="0" err="1"/>
              <a:t>July</a:t>
            </a:r>
            <a:r>
              <a:rPr lang="es-ES" dirty="0"/>
              <a:t> 2019</a:t>
            </a:r>
          </a:p>
          <a:p>
            <a:endParaRPr lang="de-DE" dirty="0"/>
          </a:p>
        </p:txBody>
      </p:sp>
      <p:pic>
        <p:nvPicPr>
          <p:cNvPr id="6" name="Imagen 5" descr="C:\Users\Usuario\Desktop\geoportal antartida.PNG">
            <a:extLst>
              <a:ext uri="{FF2B5EF4-FFF2-40B4-BE49-F238E27FC236}">
                <a16:creationId xmlns="" xmlns:a16="http://schemas.microsoft.com/office/drawing/2014/main" id="{7EB39EB3-D19A-5E4C-B1AC-7F6AA7B5AB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545131"/>
            <a:ext cx="4419600" cy="2187608"/>
          </a:xfrm>
          <a:prstGeom prst="rect">
            <a:avLst/>
          </a:prstGeom>
          <a:noFill/>
          <a:ln>
            <a:noFill/>
          </a:ln>
        </p:spPr>
      </p:pic>
    </p:spTree>
    <p:extLst>
      <p:ext uri="{BB962C8B-B14F-4D97-AF65-F5344CB8AC3E}">
        <p14:creationId xmlns:p14="http://schemas.microsoft.com/office/powerpoint/2010/main" val="255611787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1040</TotalTime>
  <Words>302</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National Report by    Spain </vt:lpstr>
      <vt:lpstr>Survey and charting progress in Antarctica since HCA-13 (I)</vt:lpstr>
      <vt:lpstr>Survey and charting progress in Antarctica since HCA-13 (II)</vt:lpstr>
      <vt:lpstr>Status of Relations with Other Organizations</vt:lpstr>
      <vt:lpstr>Planned Activities for 2020-21</vt:lpstr>
      <vt:lpstr>Any other matters of relevance to HCA</vt:lpstr>
      <vt:lpstr>Any other matters of relevance to HCA</vt:lpstr>
      <vt:lpstr>Any other matters of relevance to HCA</vt:lpstr>
    </vt:vector>
  </TitlesOfParts>
  <Company>IHO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Yves</cp:lastModifiedBy>
  <cp:revision>83</cp:revision>
  <cp:lastPrinted>2019-06-05T08:40:14Z</cp:lastPrinted>
  <dcterms:created xsi:type="dcterms:W3CDTF">2017-10-09T13:46:17Z</dcterms:created>
  <dcterms:modified xsi:type="dcterms:W3CDTF">2019-06-08T19:28:57Z</dcterms:modified>
</cp:coreProperties>
</file>