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8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19" y="0"/>
            <a:ext cx="3437937" cy="1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82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-2" y="0"/>
            <a:ext cx="1884105" cy="1887824"/>
            <a:chOff x="-2" y="0"/>
            <a:chExt cx="1884105" cy="1887824"/>
          </a:xfrm>
        </p:grpSpPr>
        <p:grpSp>
          <p:nvGrpSpPr>
            <p:cNvPr id="8" name="Group 7"/>
            <p:cNvGrpSpPr/>
            <p:nvPr/>
          </p:nvGrpSpPr>
          <p:grpSpPr>
            <a:xfrm>
              <a:off x="-2" y="818"/>
              <a:ext cx="1884105" cy="1887006"/>
              <a:chOff x="-2" y="818"/>
              <a:chExt cx="1884105" cy="188700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566" y="818"/>
                <a:ext cx="944537" cy="9416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" y="942458"/>
                <a:ext cx="939567" cy="945366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39567" cy="94245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79132" y="0"/>
            <a:ext cx="10312867" cy="883167"/>
          </a:xfrm>
        </p:spPr>
        <p:txBody>
          <a:bodyPr>
            <a:normAutofit/>
          </a:bodyPr>
          <a:lstStyle>
            <a:lvl1pPr>
              <a:defRPr sz="2400" cap="all" baseline="0">
                <a:latin typeface="Arial Black" panose="020B0A04020102020204" pitchFamily="34" charset="0"/>
                <a:cs typeface="Adobe Naskh Medium" panose="01010101010101010101" pitchFamily="50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10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4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8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3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3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75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DD24-6168-4C6E-B4D2-E6B466BDF756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50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ho.int/gis/antarctic.gi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quantarctica.npolar.no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_HV_VbxKKD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-iho.opendata.arcgi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806" y="1122363"/>
            <a:ext cx="9346194" cy="2387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Update on HCA-GIS</a:t>
            </a:r>
            <a:r>
              <a:rPr lang="en-US" sz="3600" dirty="0"/>
              <a:t> </a:t>
            </a:r>
            <a:r>
              <a:rPr lang="en-US" sz="3600" dirty="0" smtClean="0"/>
              <a:t>and </a:t>
            </a:r>
            <a:r>
              <a:rPr lang="en-US" sz="3600" dirty="0" err="1" smtClean="0"/>
              <a:t>Quantarctica</a:t>
            </a:r>
            <a:r>
              <a:rPr lang="en-US" sz="3600" dirty="0" smtClean="0"/>
              <a:t>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The </a:t>
            </a:r>
            <a:r>
              <a:rPr lang="en-US" sz="3600" dirty="0" smtClean="0"/>
              <a:t>Path </a:t>
            </a:r>
            <a:r>
              <a:rPr lang="en-US" sz="3600" dirty="0"/>
              <a:t>to Antarctica </a:t>
            </a:r>
            <a:r>
              <a:rPr lang="en-US" sz="3600" dirty="0" smtClean="0"/>
              <a:t>Research </a:t>
            </a:r>
            <a:r>
              <a:rPr lang="en-US" sz="3600" dirty="0"/>
              <a:t>C</a:t>
            </a:r>
            <a:r>
              <a:rPr lang="en-US" sz="3600" dirty="0" smtClean="0"/>
              <a:t>ommunity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en-AU" dirty="0"/>
              <a:t>IHO Hydrographic Commission on Antarctica (HCA)</a:t>
            </a:r>
            <a:endParaRPr lang="en-US" dirty="0"/>
          </a:p>
          <a:p>
            <a:r>
              <a:rPr lang="de-DE" dirty="0"/>
              <a:t>HCA-16, </a:t>
            </a:r>
            <a:r>
              <a:rPr lang="en-US" dirty="0"/>
              <a:t>Prague, Czech Republic (3 -5 July 2019)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5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en-US" dirty="0"/>
              <a:t>Download of HCA GIS data (new </a:t>
            </a:r>
            <a:r>
              <a:rPr lang="en-US" dirty="0" smtClean="0"/>
              <a:t>function)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90" y="1188244"/>
            <a:ext cx="7258050" cy="3716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784764" y="3207327"/>
            <a:ext cx="2805545" cy="471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554" y="3207328"/>
            <a:ext cx="5725023" cy="28858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0498668" y="5134934"/>
            <a:ext cx="567266" cy="881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2" idx="3"/>
            <a:endCxn id="14" idx="0"/>
          </p:cNvCxnSpPr>
          <p:nvPr/>
        </p:nvCxnSpPr>
        <p:spPr>
          <a:xfrm>
            <a:off x="5590309" y="3442855"/>
            <a:ext cx="5191992" cy="1692079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31983" y="2249096"/>
            <a:ext cx="3426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KML,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shapefile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spreadsheet can be chosen to download.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HCA-16, </a:t>
            </a:r>
            <a:r>
              <a:rPr lang="en-US" dirty="0"/>
              <a:t>Prague, Czech Republic (3 -5 July 2019)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5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Data FLOW IN FUTURE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09445" y="1895594"/>
            <a:ext cx="2300834" cy="47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HCA GIS data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n 16"/>
          <p:cNvSpPr/>
          <p:nvPr/>
        </p:nvSpPr>
        <p:spPr>
          <a:xfrm>
            <a:off x="5642133" y="1310584"/>
            <a:ext cx="1442289" cy="1529935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IHO GIS DB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5721905" y="3066868"/>
            <a:ext cx="554806" cy="922148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266381" y="3701809"/>
            <a:ext cx="4116064" cy="2245629"/>
            <a:chOff x="1601812" y="3756560"/>
            <a:chExt cx="4116064" cy="2245629"/>
          </a:xfrm>
        </p:grpSpPr>
        <p:pic>
          <p:nvPicPr>
            <p:cNvPr id="73" name="그림 2"/>
            <p:cNvPicPr>
              <a:picLocks noChangeAspect="1"/>
            </p:cNvPicPr>
            <p:nvPr/>
          </p:nvPicPr>
          <p:blipFill rotWithShape="1">
            <a:blip r:embed="rId2"/>
            <a:srcRect t="9033" b="11217"/>
            <a:stretch/>
          </p:blipFill>
          <p:spPr>
            <a:xfrm>
              <a:off x="1601812" y="3954630"/>
              <a:ext cx="4116064" cy="204755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729832" y="3756560"/>
              <a:ext cx="2045496" cy="353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INToGIS</a:t>
              </a:r>
              <a:r>
                <a:rPr lang="en-US" dirty="0" smtClean="0">
                  <a:solidFill>
                    <a:schemeClr val="tx1"/>
                  </a:solidFill>
                </a:rPr>
                <a:t> II </a:t>
              </a:r>
              <a:r>
                <a:rPr lang="en-US" sz="1400" dirty="0">
                  <a:solidFill>
                    <a:schemeClr val="tx1"/>
                  </a:solidFill>
                </a:rPr>
                <a:t>by KHOA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36377" y="4163639"/>
            <a:ext cx="4496100" cy="2109432"/>
            <a:chOff x="672209" y="2307163"/>
            <a:chExt cx="5112793" cy="23970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t="14259" r="208" b="6111"/>
            <a:stretch/>
          </p:blipFill>
          <p:spPr>
            <a:xfrm>
              <a:off x="672209" y="2409338"/>
              <a:ext cx="5112793" cy="229488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925925" y="2307163"/>
              <a:ext cx="2981521" cy="3027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ENC availability </a:t>
              </a:r>
              <a:r>
                <a:rPr lang="en-US" sz="1400" dirty="0">
                  <a:solidFill>
                    <a:schemeClr val="tx1"/>
                  </a:solidFill>
                </a:rPr>
                <a:t>by IHO Sec.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7325332" y="2105424"/>
            <a:ext cx="1417548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06408" y="1073303"/>
            <a:ext cx="3472265" cy="2090196"/>
            <a:chOff x="954067" y="983388"/>
            <a:chExt cx="3472265" cy="2090196"/>
          </a:xfrm>
        </p:grpSpPr>
        <p:sp>
          <p:nvSpPr>
            <p:cNvPr id="19" name="Oval 18"/>
            <p:cNvSpPr/>
            <p:nvPr/>
          </p:nvSpPr>
          <p:spPr>
            <a:xfrm>
              <a:off x="954067" y="1520131"/>
              <a:ext cx="1357715" cy="937823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provider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311782" y="983388"/>
              <a:ext cx="2114550" cy="2090196"/>
              <a:chOff x="2181225" y="1284090"/>
              <a:chExt cx="2114550" cy="209019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404151" y="1284090"/>
                <a:ext cx="1651837" cy="375029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Ship route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403028" y="1714910"/>
                <a:ext cx="1651837" cy="375029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Survey area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03028" y="2139069"/>
                <a:ext cx="1651837" cy="375029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Tidal record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403028" y="2571142"/>
                <a:ext cx="1651837" cy="375029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ENC coverage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403028" y="2999257"/>
                <a:ext cx="1651837" cy="375029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Undersea feature names</a:t>
                </a:r>
              </a:p>
            </p:txBody>
          </p:sp>
          <p:sp>
            <p:nvSpPr>
              <p:cNvPr id="20" name="Left Brace 19"/>
              <p:cNvSpPr/>
              <p:nvPr/>
            </p:nvSpPr>
            <p:spPr>
              <a:xfrm>
                <a:off x="2181225" y="1284090"/>
                <a:ext cx="142875" cy="209019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Brace 20"/>
              <p:cNvSpPr/>
              <p:nvPr/>
            </p:nvSpPr>
            <p:spPr>
              <a:xfrm>
                <a:off x="4149821" y="1284090"/>
                <a:ext cx="145954" cy="2090196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2" name="Straight Arrow Connector 51"/>
          <p:cNvCxnSpPr/>
          <p:nvPr/>
        </p:nvCxnSpPr>
        <p:spPr>
          <a:xfrm>
            <a:off x="3941603" y="2121926"/>
            <a:ext cx="1548000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75945" y="1320095"/>
            <a:ext cx="176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input tool (in preparation)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6061365" y="3023011"/>
            <a:ext cx="554806" cy="922148"/>
          </a:xfrm>
          <a:prstGeom prst="straightConnector1">
            <a:avLst/>
          </a:prstGeom>
          <a:ln w="76200">
            <a:solidFill>
              <a:schemeClr val="accent3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268543" y="3008748"/>
            <a:ext cx="187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Connectivity will be improved.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03509" y="1361108"/>
            <a:ext cx="1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Automation tool (in preparation)</a:t>
            </a:r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8980734" y="5883804"/>
            <a:ext cx="2141005" cy="580192"/>
            <a:chOff x="9139984" y="6073578"/>
            <a:chExt cx="2141005" cy="580192"/>
          </a:xfrm>
        </p:grpSpPr>
        <p:grpSp>
          <p:nvGrpSpPr>
            <p:cNvPr id="71" name="Group 70"/>
            <p:cNvGrpSpPr/>
            <p:nvPr/>
          </p:nvGrpSpPr>
          <p:grpSpPr>
            <a:xfrm>
              <a:off x="9139984" y="6192346"/>
              <a:ext cx="359595" cy="461424"/>
              <a:chOff x="9647433" y="575353"/>
              <a:chExt cx="359595" cy="461424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9667982" y="575353"/>
                <a:ext cx="318499" cy="30781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rapezoid 74"/>
              <p:cNvSpPr/>
              <p:nvPr/>
            </p:nvSpPr>
            <p:spPr>
              <a:xfrm>
                <a:off x="9647433" y="827633"/>
                <a:ext cx="359595" cy="209144"/>
              </a:xfrm>
              <a:prstGeom prst="trapezoid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0030689" y="6073578"/>
              <a:ext cx="359595" cy="461424"/>
              <a:chOff x="9647433" y="575353"/>
              <a:chExt cx="359595" cy="461424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9667982" y="575353"/>
                <a:ext cx="318499" cy="30781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rapezoid 77"/>
              <p:cNvSpPr/>
              <p:nvPr/>
            </p:nvSpPr>
            <p:spPr>
              <a:xfrm>
                <a:off x="9647433" y="827633"/>
                <a:ext cx="359595" cy="209144"/>
              </a:xfrm>
              <a:prstGeom prst="trapezoid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0921394" y="6192346"/>
              <a:ext cx="359595" cy="461424"/>
              <a:chOff x="9647433" y="575353"/>
              <a:chExt cx="359595" cy="461424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9667982" y="575353"/>
                <a:ext cx="318499" cy="30781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rapezoid 80"/>
              <p:cNvSpPr/>
              <p:nvPr/>
            </p:nvSpPr>
            <p:spPr>
              <a:xfrm>
                <a:off x="9647433" y="827633"/>
                <a:ext cx="359595" cy="209144"/>
              </a:xfrm>
              <a:prstGeom prst="trapezoid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5" name="Straight Arrow Connector 84"/>
          <p:cNvCxnSpPr>
            <a:stCxn id="13" idx="2"/>
          </p:cNvCxnSpPr>
          <p:nvPr/>
        </p:nvCxnSpPr>
        <p:spPr>
          <a:xfrm flipH="1">
            <a:off x="10059861" y="2368042"/>
            <a:ext cx="1" cy="2653254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302618" y="2609407"/>
            <a:ext cx="3497239" cy="1754102"/>
            <a:chOff x="7521111" y="3941056"/>
            <a:chExt cx="2895063" cy="175410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78" b="6914"/>
            <a:stretch/>
          </p:blipFill>
          <p:spPr bwMode="auto">
            <a:xfrm>
              <a:off x="7521111" y="4175048"/>
              <a:ext cx="2895063" cy="15201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7521111" y="3941056"/>
              <a:ext cx="2895063" cy="6096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Quantarctica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 Norwegian Polar Institute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8052976" y="4979121"/>
            <a:ext cx="401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wider audience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(polar researchers, industry, etc.)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HCA-16, </a:t>
            </a:r>
            <a:r>
              <a:rPr lang="en-US" dirty="0"/>
              <a:t>Prague, Czech Republic (3 -5 July 2019)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66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5880" y="959672"/>
            <a:ext cx="11081443" cy="5244026"/>
          </a:xfrm>
        </p:spPr>
        <p:txBody>
          <a:bodyPr>
            <a:noAutofit/>
          </a:bodyPr>
          <a:lstStyle/>
          <a:p>
            <a:r>
              <a:rPr lang="en-US" sz="2000" dirty="0" smtClean="0"/>
              <a:t>HCA Members </a:t>
            </a:r>
            <a:r>
              <a:rPr lang="en-US" sz="2000" b="1" dirty="0" smtClean="0"/>
              <a:t>to note </a:t>
            </a:r>
            <a:r>
              <a:rPr lang="en-US" sz="2000" dirty="0" smtClean="0"/>
              <a:t>the </a:t>
            </a:r>
            <a:r>
              <a:rPr lang="en-US" sz="2000" dirty="0"/>
              <a:t>on-going transition </a:t>
            </a:r>
            <a:r>
              <a:rPr lang="en-US" sz="2000" dirty="0" smtClean="0"/>
              <a:t>plan</a:t>
            </a:r>
          </a:p>
          <a:p>
            <a:endParaRPr lang="en-US" sz="2000" dirty="0" smtClean="0"/>
          </a:p>
          <a:p>
            <a:r>
              <a:rPr lang="en-US" sz="2000" dirty="0" smtClean="0"/>
              <a:t>HCA Members are </a:t>
            </a:r>
            <a:r>
              <a:rPr lang="en-US" sz="2000" b="1" dirty="0" smtClean="0"/>
              <a:t>encouraged</a:t>
            </a:r>
            <a:r>
              <a:rPr lang="en-US" sz="2000" dirty="0" smtClean="0"/>
              <a:t> to start using </a:t>
            </a:r>
            <a:r>
              <a:rPr lang="en-US" sz="2000" dirty="0" err="1" smtClean="0"/>
              <a:t>Quantarctica</a:t>
            </a:r>
            <a:r>
              <a:rPr lang="en-US" sz="2000" dirty="0" smtClean="0"/>
              <a:t> as the primary entrance gate to get access to HCA GIS data</a:t>
            </a:r>
          </a:p>
          <a:p>
            <a:endParaRPr lang="en-US" sz="2000" dirty="0" smtClean="0"/>
          </a:p>
          <a:p>
            <a:r>
              <a:rPr lang="fr-FR" sz="2000" dirty="0" smtClean="0"/>
              <a:t>HCA </a:t>
            </a:r>
            <a:r>
              <a:rPr lang="fr-FR" sz="2000" dirty="0" err="1" smtClean="0"/>
              <a:t>Members</a:t>
            </a:r>
            <a:r>
              <a:rPr lang="fr-FR" sz="2000" dirty="0" smtClean="0"/>
              <a:t> </a:t>
            </a:r>
            <a:r>
              <a:rPr lang="fr-FR" sz="2000" b="1" dirty="0" smtClean="0"/>
              <a:t>to </a:t>
            </a:r>
            <a:r>
              <a:rPr lang="fr-FR" sz="2000" b="1" dirty="0" err="1" smtClean="0"/>
              <a:t>provide</a:t>
            </a:r>
            <a:r>
              <a:rPr lang="fr-FR" sz="2000" b="1" dirty="0" smtClean="0"/>
              <a:t> inputs/</a:t>
            </a:r>
            <a:r>
              <a:rPr lang="fr-FR" sz="2000" b="1" dirty="0" err="1" smtClean="0"/>
              <a:t>comments</a:t>
            </a:r>
            <a:r>
              <a:rPr lang="fr-FR" sz="2000" b="1" dirty="0" smtClean="0"/>
              <a:t>, </a:t>
            </a:r>
            <a:r>
              <a:rPr lang="fr-FR" sz="2000" dirty="0" smtClean="0"/>
              <a:t>if </a:t>
            </a:r>
            <a:r>
              <a:rPr lang="fr-FR" sz="2000" dirty="0" err="1" smtClean="0"/>
              <a:t>any</a:t>
            </a:r>
            <a:r>
              <a:rPr lang="fr-FR" sz="2000" dirty="0" smtClean="0"/>
              <a:t>, on the </a:t>
            </a:r>
            <a:r>
              <a:rPr lang="fr-FR" sz="2000" dirty="0" err="1" smtClean="0"/>
              <a:t>draft</a:t>
            </a:r>
            <a:r>
              <a:rPr lang="fr-FR" sz="2000" dirty="0" smtClean="0"/>
              <a:t> Edition 1.0 of the HCA </a:t>
            </a:r>
            <a:r>
              <a:rPr lang="fr-FR" sz="2000" dirty="0" err="1" smtClean="0"/>
              <a:t>Guidebook</a:t>
            </a:r>
            <a:r>
              <a:rPr lang="fr-FR" sz="2000" dirty="0" smtClean="0"/>
              <a:t> for </a:t>
            </a:r>
            <a:r>
              <a:rPr lang="fr-FR" sz="2000" dirty="0" err="1" smtClean="0"/>
              <a:t>Quantarctica</a:t>
            </a:r>
            <a:r>
              <a:rPr lang="fr-FR" sz="2000" dirty="0" smtClean="0"/>
              <a:t> </a:t>
            </a:r>
            <a:r>
              <a:rPr lang="fr-FR" sz="2000" dirty="0" err="1" smtClean="0"/>
              <a:t>Users</a:t>
            </a:r>
            <a:r>
              <a:rPr lang="fr-FR" sz="2000" dirty="0" smtClean="0"/>
              <a:t> (</a:t>
            </a:r>
            <a:r>
              <a:rPr lang="fr-FR" sz="2000" b="1" dirty="0" smtClean="0"/>
              <a:t>15 Sept 2019</a:t>
            </a:r>
            <a:r>
              <a:rPr lang="fr-FR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HCA Members </a:t>
            </a:r>
            <a:r>
              <a:rPr lang="en-US" sz="2000" b="1" dirty="0" smtClean="0"/>
              <a:t>to note </a:t>
            </a:r>
            <a:r>
              <a:rPr lang="en-US" sz="2000" dirty="0" smtClean="0"/>
              <a:t>that during the transition phase, HCA GIS service will remain active</a:t>
            </a:r>
          </a:p>
          <a:p>
            <a:endParaRPr lang="en-US" sz="2000" dirty="0" smtClean="0"/>
          </a:p>
          <a:p>
            <a:r>
              <a:rPr lang="en-US" sz="2000" dirty="0" smtClean="0"/>
              <a:t>HCA Members </a:t>
            </a:r>
            <a:r>
              <a:rPr lang="en-US" sz="2000" b="1" dirty="0" smtClean="0"/>
              <a:t>to note </a:t>
            </a:r>
            <a:r>
              <a:rPr lang="en-US" sz="2000" dirty="0" smtClean="0"/>
              <a:t>the on-going development of a data providers interface to update HCA GIS data and to use it when implemented (</a:t>
            </a:r>
            <a:r>
              <a:rPr lang="en-US" sz="2000" dirty="0" err="1" smtClean="0"/>
              <a:t>formstack</a:t>
            </a:r>
            <a:r>
              <a:rPr lang="en-US" sz="2000" dirty="0" smtClean="0"/>
              <a:t> </a:t>
            </a:r>
            <a:r>
              <a:rPr lang="en-US" sz="2000" dirty="0" smtClean="0"/>
              <a:t>in development)</a:t>
            </a:r>
          </a:p>
          <a:p>
            <a:endParaRPr lang="en-US" sz="2000" dirty="0" smtClean="0"/>
          </a:p>
          <a:p>
            <a:r>
              <a:rPr lang="en-US" sz="2000" dirty="0" smtClean="0"/>
              <a:t>HCA Members </a:t>
            </a:r>
            <a:r>
              <a:rPr lang="en-US" sz="2000" b="1" dirty="0" smtClean="0"/>
              <a:t>to consider at HCA-17 </a:t>
            </a:r>
            <a:r>
              <a:rPr lang="en-US" sz="2000" dirty="0" smtClean="0"/>
              <a:t>(in 2021), whether they prefer </a:t>
            </a:r>
            <a:r>
              <a:rPr lang="en-US" sz="2000" dirty="0"/>
              <a:t>simply to use </a:t>
            </a:r>
            <a:r>
              <a:rPr lang="en-US" sz="2000" dirty="0" err="1"/>
              <a:t>Quantarctica</a:t>
            </a:r>
            <a:r>
              <a:rPr lang="en-US" sz="2000" dirty="0"/>
              <a:t> in </a:t>
            </a:r>
            <a:r>
              <a:rPr lang="en-US" sz="2000" dirty="0" smtClean="0"/>
              <a:t>replacement, and/or </a:t>
            </a:r>
            <a:r>
              <a:rPr lang="en-US" sz="2000" dirty="0" smtClean="0"/>
              <a:t>to </a:t>
            </a:r>
            <a:r>
              <a:rPr lang="en-US" sz="2000" dirty="0" smtClean="0"/>
              <a:t>keep a direct access to HCA GIS Services on the </a:t>
            </a:r>
            <a:r>
              <a:rPr lang="en-US" sz="2000" dirty="0" smtClean="0"/>
              <a:t>IHO </a:t>
            </a:r>
            <a:r>
              <a:rPr lang="en-US" sz="2000" dirty="0" smtClean="0"/>
              <a:t>GIS webpage </a:t>
            </a:r>
            <a:r>
              <a:rPr lang="en-US" sz="2000" smtClean="0"/>
              <a:t>(</a:t>
            </a:r>
            <a:r>
              <a:rPr lang="en-US" sz="2000" smtClean="0"/>
              <a:t>alternative)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ACTIONS TO BE CONSIDERED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HCA-16, </a:t>
            </a:r>
            <a:r>
              <a:rPr lang="en-US" dirty="0"/>
              <a:t>Prague, Czech Republic (3 -5 July 2019)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1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HCA </a:t>
            </a:r>
            <a:r>
              <a:rPr lang="en-US" dirty="0"/>
              <a:t>GIS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idx="1"/>
          </p:nvPr>
        </p:nvSpPr>
        <p:spPr>
          <a:xfrm>
            <a:off x="1306734" y="1330325"/>
            <a:ext cx="10515600" cy="4351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&lt;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www.iho.int/gis/antarctic.gis.html</a:t>
            </a:r>
            <a:r>
              <a:rPr lang="en-US" dirty="0" smtClean="0"/>
              <a:t>&gt;</a:t>
            </a:r>
            <a:endParaRPr lang="de-D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"/>
          <a:stretch/>
        </p:blipFill>
        <p:spPr>
          <a:xfrm>
            <a:off x="1687117" y="1913759"/>
            <a:ext cx="8641784" cy="4215062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HCA-16, </a:t>
            </a:r>
            <a:r>
              <a:rPr lang="en-US" dirty="0"/>
              <a:t>Prague, Czech Republic (3 -5 July 2019)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0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2192" y="1825625"/>
            <a:ext cx="1016160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HCA15/32: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Noting the current status of the HCA GIS, the developments in progress (</a:t>
            </a:r>
            <a:r>
              <a:rPr lang="en-US" dirty="0" err="1"/>
              <a:t>INToGIS</a:t>
            </a:r>
            <a:r>
              <a:rPr lang="en-US" dirty="0"/>
              <a:t> II, national MSDI Polar portals, </a:t>
            </a:r>
            <a:r>
              <a:rPr lang="en-US" dirty="0" err="1"/>
              <a:t>Quantarctica</a:t>
            </a:r>
            <a:r>
              <a:rPr lang="en-US" dirty="0"/>
              <a:t>…), and the outcomes of the survey made by HCA Letter 02/2017, HCA tasked the HCA Secretariat to prepare the decommissioning of the HCA GIS and a transition plan for the future (Doc. HCA15- 07.5A_Rev1 refers). </a:t>
            </a:r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Decision </a:t>
            </a:r>
            <a:r>
              <a:rPr lang="en-US" dirty="0"/>
              <a:t>on HCA-15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HCA-16, </a:t>
            </a:r>
            <a:r>
              <a:rPr lang="en-US" dirty="0"/>
              <a:t>Prague, Czech Republic (3 -5 July 2019)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1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en-US" dirty="0"/>
              <a:t>Progress reports from the HCA15</a:t>
            </a:r>
            <a:endParaRPr lang="fr-FR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272063" y="1381577"/>
            <a:ext cx="1069615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IHO Secretariat has kept a discussion with Norwegian Polar Institute which operates one of the most popular GIS service “</a:t>
            </a:r>
            <a:r>
              <a:rPr lang="en-US" sz="2400" dirty="0" err="1">
                <a:solidFill>
                  <a:srgbClr val="FF0000"/>
                </a:solidFill>
              </a:rPr>
              <a:t>Quantarctica</a:t>
            </a:r>
            <a:r>
              <a:rPr lang="en-US" sz="2400" dirty="0">
                <a:solidFill>
                  <a:srgbClr val="FF0000"/>
                </a:solidFill>
              </a:rPr>
              <a:t>” in the region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" y="2334254"/>
            <a:ext cx="5015236" cy="3746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01026" y="4886921"/>
            <a:ext cx="5916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http://quantarctica.npolar.no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brief introduction (on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https://youtu.be/_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HV_VbxKKDM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1026" y="2300364"/>
            <a:ext cx="50527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Free, stand-alone software based on QGIS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pen-source GIS) including various data such as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Oceanography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tmospheric sciences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Geology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remote-sensing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HCA-16, </a:t>
            </a:r>
            <a:r>
              <a:rPr lang="en-US" dirty="0"/>
              <a:t>Prague, Czech Republic (3 -5 July 2019)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7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en-US" dirty="0"/>
              <a:t>Progress reports from the HCA15</a:t>
            </a:r>
            <a:endParaRPr lang="fr-FR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428508" y="1365979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Quantarctica</a:t>
            </a:r>
            <a:r>
              <a:rPr lang="en-US" dirty="0">
                <a:solidFill>
                  <a:srgbClr val="FF0000"/>
                </a:solidFill>
              </a:rPr>
              <a:t> Friendly Dataset: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2141459"/>
            <a:ext cx="5015236" cy="3746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07608" y="2141459"/>
            <a:ext cx="542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Any researcher/ institution ready to open scientific GIS data in the Polar region can contribute to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Quantarctica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as “Friendly Dataset” if it is: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ESRI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Shapefile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with Antarctic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Stereographic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 is possible to call HCA GIS dataset as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Quantarctica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Friendly Dataset” and the connection between IHO website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Quantarctica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website will be explained later.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HCA-16, </a:t>
            </a:r>
            <a:r>
              <a:rPr lang="en-US" dirty="0"/>
              <a:t>Prague, Czech Republic (3 -5 July 2019)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90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en-US" dirty="0"/>
              <a:t>Progress reports from the HCA15</a:t>
            </a:r>
            <a:endParaRPr lang="fr-F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4870"/>
              </p:ext>
            </p:extLst>
          </p:nvPr>
        </p:nvGraphicFramePr>
        <p:xfrm>
          <a:off x="1092843" y="1654542"/>
          <a:ext cx="10515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744"/>
                <a:gridCol w="935182"/>
                <a:gridCol w="55556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with Norwegian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Polar Institute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was kindly consented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the HCA GIS dataset is now “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Quantarctica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Friendly Dataset” which allows users to use the data on their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Quantarctica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Preparation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HTML documents and the guidebook for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Quantarctica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guidebook mentions about technical issues on GIS as well as the meaning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hydrographic activities.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preparation 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(GIS feature service and a download website)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will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Quantarctica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users to overlap/download the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HCA GIS dataset.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image will be shown later.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new function on HCA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GIS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connect with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Quantarctica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transitional function which will be shown later.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of information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 and ENC chart scheme and production area updated in April 2019.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HCA-16, </a:t>
            </a:r>
            <a:r>
              <a:rPr lang="en-US" dirty="0"/>
              <a:t>Prague, Czech Republic (3 -5 July 2019)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2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en-US" dirty="0"/>
              <a:t>Connection with </a:t>
            </a:r>
            <a:r>
              <a:rPr lang="en-US" dirty="0" err="1"/>
              <a:t>Quantarctica</a:t>
            </a:r>
            <a:r>
              <a:rPr lang="en-US" dirty="0"/>
              <a:t> (new function)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50" y="1575823"/>
            <a:ext cx="7190673" cy="323503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740783" y="1575822"/>
            <a:ext cx="257387" cy="241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7385" y="2123848"/>
            <a:ext cx="2060786" cy="541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73463" y="1612983"/>
            <a:ext cx="342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the HCA GIS data page within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Quantarctica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website,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341" y="2924485"/>
            <a:ext cx="5241456" cy="3200562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9" name="Elbow Connector 8"/>
          <p:cNvCxnSpPr>
            <a:stCxn id="6" idx="3"/>
          </p:cNvCxnSpPr>
          <p:nvPr/>
        </p:nvCxnSpPr>
        <p:spPr>
          <a:xfrm>
            <a:off x="7998171" y="2394781"/>
            <a:ext cx="1153853" cy="2218651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HCA-16, </a:t>
            </a:r>
            <a:r>
              <a:rPr lang="en-US" dirty="0"/>
              <a:t>Prague, Czech Republic (3 -5 July 2019)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en-US" dirty="0"/>
              <a:t>Connection with </a:t>
            </a:r>
            <a:r>
              <a:rPr lang="en-US" dirty="0" err="1"/>
              <a:t>Quantarctica</a:t>
            </a:r>
            <a:r>
              <a:rPr lang="en-US" dirty="0"/>
              <a:t> (new function)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1109670"/>
            <a:ext cx="5241456" cy="353492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314572" y="1488719"/>
            <a:ext cx="5298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HCA GIS dataset will be introduced in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Quantarctica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website with a technical guidebook for users.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93844" y="2627623"/>
            <a:ext cx="5241456" cy="3651989"/>
            <a:chOff x="3981449" y="2624133"/>
            <a:chExt cx="5241456" cy="365198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1449" y="2624133"/>
              <a:ext cx="5241456" cy="365198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890907" y="2776173"/>
              <a:ext cx="2221332" cy="4481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IHO HCA GIS dataset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01573" y="3350155"/>
              <a:ext cx="2221332" cy="3370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Technical guidebook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8946" y="2624175"/>
            <a:ext cx="2729191" cy="364849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12" t="16515" r="30192" b="-1311"/>
          <a:stretch/>
        </p:blipFill>
        <p:spPr>
          <a:xfrm>
            <a:off x="3814282" y="2779664"/>
            <a:ext cx="1698905" cy="157326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HCA-16, </a:t>
            </a:r>
            <a:r>
              <a:rPr lang="en-US" dirty="0"/>
              <a:t>Prague, Czech Republic (3 -5 July 2019)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en-US" dirty="0"/>
              <a:t>Download of HCA GIS data (new </a:t>
            </a:r>
            <a:r>
              <a:rPr lang="en-US" dirty="0" smtClean="0"/>
              <a:t>function)</a:t>
            </a:r>
            <a:endParaRPr lang="fr-FR" dirty="0"/>
          </a:p>
        </p:txBody>
      </p:sp>
      <p:grpSp>
        <p:nvGrpSpPr>
          <p:cNvPr id="18" name="Group 17"/>
          <p:cNvGrpSpPr/>
          <p:nvPr/>
        </p:nvGrpSpPr>
        <p:grpSpPr>
          <a:xfrm>
            <a:off x="845489" y="1351600"/>
            <a:ext cx="7355250" cy="3315335"/>
            <a:chOff x="838199" y="1132840"/>
            <a:chExt cx="7355250" cy="33153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199" y="1159945"/>
              <a:ext cx="7355250" cy="32882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7696200" y="1132840"/>
              <a:ext cx="325120" cy="279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82360" y="1745155"/>
              <a:ext cx="1910080" cy="279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7055" y="2828525"/>
            <a:ext cx="5151155" cy="2768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8749145" y="4679373"/>
            <a:ext cx="997527" cy="917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Elbow Connector 23"/>
          <p:cNvCxnSpPr>
            <a:stCxn id="21" idx="3"/>
            <a:endCxn id="23" idx="0"/>
          </p:cNvCxnSpPr>
          <p:nvPr/>
        </p:nvCxnSpPr>
        <p:spPr>
          <a:xfrm>
            <a:off x="8099730" y="2103615"/>
            <a:ext cx="1148179" cy="2575758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64352" y="1073876"/>
            <a:ext cx="3426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data download page: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https://data-iho.opendata.arcgis.com/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HCA-16, </a:t>
            </a:r>
            <a:r>
              <a:rPr lang="en-US" dirty="0"/>
              <a:t>Prague, Czech Republic (3 -5 July 2019)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1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IHO_New_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IHO_New_Logo" id="{92376390-61D0-4A4A-9DAB-DA9E6EE3EAC4}" vid="{E943696B-60C2-4457-926B-515312E413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Master_IHO_New_Logo</Template>
  <TotalTime>120</TotalTime>
  <Words>826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Naskh Medium</vt:lpstr>
      <vt:lpstr>Arial</vt:lpstr>
      <vt:lpstr>Arial Black</vt:lpstr>
      <vt:lpstr>Calibri</vt:lpstr>
      <vt:lpstr>Calibri Light</vt:lpstr>
      <vt:lpstr>Master_IHO_New_Logo</vt:lpstr>
      <vt:lpstr>Update on HCA-GIS and Quantarctica:  The Path to Antarctica Research Community</vt:lpstr>
      <vt:lpstr> HCA GIS</vt:lpstr>
      <vt:lpstr> Decision on HCA-15</vt:lpstr>
      <vt:lpstr> Progress reports from the HCA15</vt:lpstr>
      <vt:lpstr> Progress reports from the HCA15</vt:lpstr>
      <vt:lpstr> Progress reports from the HCA15</vt:lpstr>
      <vt:lpstr> Connection with Quantarctica (new function)</vt:lpstr>
      <vt:lpstr> Connection with Quantarctica (new function)</vt:lpstr>
      <vt:lpstr> Download of HCA GIS data (new function)</vt:lpstr>
      <vt:lpstr> Download of HCA GIS data (new function)</vt:lpstr>
      <vt:lpstr> Data FLOW IN FUTURE </vt:lpstr>
      <vt:lpstr> ACTIONS TO BE CONSIDERED</vt:lpstr>
    </vt:vector>
  </TitlesOfParts>
  <Company>International Hydrographic Bureau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Belmonte</dc:creator>
  <cp:lastModifiedBy>Yves</cp:lastModifiedBy>
  <cp:revision>14</cp:revision>
  <dcterms:created xsi:type="dcterms:W3CDTF">2019-06-26T12:25:46Z</dcterms:created>
  <dcterms:modified xsi:type="dcterms:W3CDTF">2019-06-27T08:09:20Z</dcterms:modified>
</cp:coreProperties>
</file>