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7"/>
  </p:notesMasterIdLst>
  <p:handoutMasterIdLst>
    <p:handoutMasterId r:id="rId8"/>
  </p:handoutMasterIdLst>
  <p:sldIdLst>
    <p:sldId id="429" r:id="rId2"/>
    <p:sldId id="428" r:id="rId3"/>
    <p:sldId id="434" r:id="rId4"/>
    <p:sldId id="435" r:id="rId5"/>
    <p:sldId id="433" r:id="rId6"/>
  </p:sldIdLst>
  <p:sldSz cx="9144000" cy="6858000" type="screen4x3"/>
  <p:notesSz cx="7077075" cy="90043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D2"/>
    <a:srgbClr val="D2E6FE"/>
    <a:srgbClr val="FFCCFF"/>
    <a:srgbClr val="A3FFFF"/>
    <a:srgbClr val="FFCCCC"/>
    <a:srgbClr val="CCECFF"/>
    <a:srgbClr val="D5C7D4"/>
    <a:srgbClr val="004E9C"/>
    <a:srgbClr val="DDC1C1"/>
    <a:srgbClr val="E8D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8029" autoAdjust="0"/>
  </p:normalViewPr>
  <p:slideViewPr>
    <p:cSldViewPr showGuides="1">
      <p:cViewPr varScale="1">
        <p:scale>
          <a:sx n="84" d="100"/>
          <a:sy n="84" d="100"/>
        </p:scale>
        <p:origin x="-96" y="-648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D799F-BECC-4DBB-A409-A5E62E40A9B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81EC2C1-85D6-4619-8F05-98804F8B349B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WAY</a:t>
          </a:r>
        </a:p>
        <a:p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Preparation for future requests for EU bathymetry</a:t>
          </a:r>
          <a:endParaRPr lang="el-GR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7B3CF598-4B03-470B-BC3F-2ACADEE7CD24}" type="parTrans" cxnId="{94B0C367-3724-4A74-86FC-0067C7720DAD}">
      <dgm:prSet/>
      <dgm:spPr/>
      <dgm:t>
        <a:bodyPr/>
        <a:lstStyle/>
        <a:p>
          <a:endParaRPr lang="el-GR"/>
        </a:p>
      </dgm:t>
    </dgm:pt>
    <dgm:pt modelId="{1048000A-5795-4FDD-8B27-9E04A943A594}" type="sibTrans" cxnId="{94B0C367-3724-4A74-86FC-0067C7720DAD}">
      <dgm:prSet/>
      <dgm:spPr>
        <a:solidFill>
          <a:srgbClr val="FFC000"/>
        </a:solidFill>
      </dgm:spPr>
      <dgm:t>
        <a:bodyPr/>
        <a:lstStyle/>
        <a:p>
          <a:endParaRPr lang="el-GR"/>
        </a:p>
      </dgm:t>
    </dgm:pt>
    <dgm:pt modelId="{32BA2D50-6AEC-48A6-BE49-2A768D192A97}">
      <dgm:prSet phldrT="[Κείμενο]" custT="1"/>
      <dgm:spPr>
        <a:solidFill>
          <a:srgbClr val="0070C0"/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ACTION</a:t>
          </a:r>
        </a:p>
        <a:p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Implementing the concept</a:t>
          </a:r>
          <a:r>
            <a:rPr lang="fr-FR" sz="2400" b="1" dirty="0" smtClean="0">
              <a:solidFill>
                <a:schemeClr val="bg1"/>
              </a:solidFill>
              <a:latin typeface="Calibri" pitchFamily="34" charset="0"/>
            </a:rPr>
            <a:t>        of </a:t>
          </a:r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a common bathymetric database under the              auspices of MBSHC</a:t>
          </a:r>
          <a:endParaRPr lang="el-GR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AEF538D4-FA7C-46C9-A747-75818160DD5C}" type="parTrans" cxnId="{28AA6B9D-09B5-450A-A5AD-ED1BB33559D1}">
      <dgm:prSet/>
      <dgm:spPr/>
      <dgm:t>
        <a:bodyPr/>
        <a:lstStyle/>
        <a:p>
          <a:endParaRPr lang="el-GR"/>
        </a:p>
      </dgm:t>
    </dgm:pt>
    <dgm:pt modelId="{530065D1-9179-4295-9A80-61D18F8725CD}" type="sibTrans" cxnId="{28AA6B9D-09B5-450A-A5AD-ED1BB33559D1}">
      <dgm:prSet/>
      <dgm:spPr>
        <a:solidFill>
          <a:srgbClr val="FFC000"/>
        </a:solidFill>
      </dgm:spPr>
      <dgm:t>
        <a:bodyPr/>
        <a:lstStyle/>
        <a:p>
          <a:endParaRPr lang="el-GR"/>
        </a:p>
      </dgm:t>
    </dgm:pt>
    <dgm:pt modelId="{9D1F3197-C46E-43CB-88C5-12B5BA870993}">
      <dgm:prSet phldrT="[Κείμενο]" custT="1"/>
      <dgm:spPr>
        <a:solidFill>
          <a:srgbClr val="0070C0"/>
        </a:solidFill>
      </dgm:spPr>
      <dgm:t>
        <a:bodyPr/>
        <a:lstStyle/>
        <a:p>
          <a:pPr algn="ctr"/>
          <a:r>
            <a: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NEED</a:t>
          </a:r>
        </a:p>
        <a:p>
          <a:pPr algn="ctr"/>
          <a:r>
            <a:rPr lang="en-US" sz="2400" b="1" dirty="0" smtClean="0">
              <a:solidFill>
                <a:schemeClr val="bg1"/>
              </a:solidFill>
              <a:latin typeface="Calibri" pitchFamily="34" charset="0"/>
            </a:rPr>
            <a:t>EU HOs to be key members of a network for EU projects involving EU bathymetry</a:t>
          </a:r>
          <a:endParaRPr lang="el-GR" sz="2400" b="1" dirty="0">
            <a:solidFill>
              <a:schemeClr val="bg1"/>
            </a:solidFill>
            <a:latin typeface="Calibri" pitchFamily="34" charset="0"/>
          </a:endParaRPr>
        </a:p>
      </dgm:t>
    </dgm:pt>
    <dgm:pt modelId="{F3442AEA-CE86-4AF2-948C-15BA95B713F6}" type="parTrans" cxnId="{4732DD25-A34D-4612-B662-A82532C1AEA3}">
      <dgm:prSet/>
      <dgm:spPr/>
      <dgm:t>
        <a:bodyPr/>
        <a:lstStyle/>
        <a:p>
          <a:endParaRPr lang="el-GR"/>
        </a:p>
      </dgm:t>
    </dgm:pt>
    <dgm:pt modelId="{4B58D783-DC47-420A-9963-3B4061BBFF38}" type="sibTrans" cxnId="{4732DD25-A34D-4612-B662-A82532C1AEA3}">
      <dgm:prSet/>
      <dgm:spPr>
        <a:solidFill>
          <a:srgbClr val="FFC000"/>
        </a:solidFill>
      </dgm:spPr>
      <dgm:t>
        <a:bodyPr/>
        <a:lstStyle/>
        <a:p>
          <a:endParaRPr lang="el-GR"/>
        </a:p>
      </dgm:t>
    </dgm:pt>
    <dgm:pt modelId="{DA7F4FDF-4AAB-4A43-969D-78C5D9052CFE}" type="pres">
      <dgm:prSet presAssocID="{C68D799F-BECC-4DBB-A409-A5E62E40A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9A3D7C-0E44-4EF2-8EBC-71A72B7D5004}" type="pres">
      <dgm:prSet presAssocID="{281EC2C1-85D6-4619-8F05-98804F8B349B}" presName="dummy" presStyleCnt="0"/>
      <dgm:spPr/>
    </dgm:pt>
    <dgm:pt modelId="{DBA92864-E48A-4FD1-AB41-2628F2C5B743}" type="pres">
      <dgm:prSet presAssocID="{281EC2C1-85D6-4619-8F05-98804F8B349B}" presName="node" presStyleLbl="revTx" presStyleIdx="0" presStyleCnt="3" custScaleX="130387" custScaleY="95718" custRadScaleRad="94962" custRadScaleInc="1264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05A4FCEC-D074-4AEE-A7E6-A953F2D9BEC4}" type="pres">
      <dgm:prSet presAssocID="{1048000A-5795-4FDD-8B27-9E04A943A594}" presName="sibTrans" presStyleLbl="node1" presStyleIdx="0" presStyleCnt="3"/>
      <dgm:spPr/>
      <dgm:t>
        <a:bodyPr/>
        <a:lstStyle/>
        <a:p>
          <a:endParaRPr lang="el-GR"/>
        </a:p>
      </dgm:t>
    </dgm:pt>
    <dgm:pt modelId="{698C2DA2-8E47-4311-884C-D8FD222AC294}" type="pres">
      <dgm:prSet presAssocID="{32BA2D50-6AEC-48A6-BE49-2A768D192A97}" presName="dummy" presStyleCnt="0"/>
      <dgm:spPr/>
    </dgm:pt>
    <dgm:pt modelId="{D90379F5-D493-422E-91B8-6DFAC7EF0BAB}" type="pres">
      <dgm:prSet presAssocID="{32BA2D50-6AEC-48A6-BE49-2A768D192A97}" presName="node" presStyleLbl="revTx" presStyleIdx="1" presStyleCnt="3" custScaleX="174282" custScaleY="93718" custRadScaleRad="108288" custRadScaleInc="3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E126A8FA-CADC-418A-B199-144DD3A52FD4}" type="pres">
      <dgm:prSet presAssocID="{530065D1-9179-4295-9A80-61D18F8725CD}" presName="sibTrans" presStyleLbl="node1" presStyleIdx="1" presStyleCnt="3"/>
      <dgm:spPr/>
      <dgm:t>
        <a:bodyPr/>
        <a:lstStyle/>
        <a:p>
          <a:endParaRPr lang="el-GR"/>
        </a:p>
      </dgm:t>
    </dgm:pt>
    <dgm:pt modelId="{85D464D0-FE57-4D4A-B835-E5014C68EB1B}" type="pres">
      <dgm:prSet presAssocID="{9D1F3197-C46E-43CB-88C5-12B5BA870993}" presName="dummy" presStyleCnt="0"/>
      <dgm:spPr/>
    </dgm:pt>
    <dgm:pt modelId="{5719928D-A284-41A6-BE39-0280292D5A7B}" type="pres">
      <dgm:prSet presAssocID="{9D1F3197-C46E-43CB-88C5-12B5BA870993}" presName="node" presStyleLbl="revTx" presStyleIdx="2" presStyleCnt="3" custScaleX="149806" custScaleY="96198" custRadScaleRad="96685" custRadScaleInc="-1579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l-GR"/>
        </a:p>
      </dgm:t>
    </dgm:pt>
    <dgm:pt modelId="{9B6808F1-15B6-4F37-A334-C75DA9C96527}" type="pres">
      <dgm:prSet presAssocID="{4B58D783-DC47-420A-9963-3B4061BBFF38}" presName="sibTrans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4732DD25-A34D-4612-B662-A82532C1AEA3}" srcId="{C68D799F-BECC-4DBB-A409-A5E62E40A9B9}" destId="{9D1F3197-C46E-43CB-88C5-12B5BA870993}" srcOrd="2" destOrd="0" parTransId="{F3442AEA-CE86-4AF2-948C-15BA95B713F6}" sibTransId="{4B58D783-DC47-420A-9963-3B4061BBFF38}"/>
    <dgm:cxn modelId="{28AA6B9D-09B5-450A-A5AD-ED1BB33559D1}" srcId="{C68D799F-BECC-4DBB-A409-A5E62E40A9B9}" destId="{32BA2D50-6AEC-48A6-BE49-2A768D192A97}" srcOrd="1" destOrd="0" parTransId="{AEF538D4-FA7C-46C9-A747-75818160DD5C}" sibTransId="{530065D1-9179-4295-9A80-61D18F8725CD}"/>
    <dgm:cxn modelId="{94B0C367-3724-4A74-86FC-0067C7720DAD}" srcId="{C68D799F-BECC-4DBB-A409-A5E62E40A9B9}" destId="{281EC2C1-85D6-4619-8F05-98804F8B349B}" srcOrd="0" destOrd="0" parTransId="{7B3CF598-4B03-470B-BC3F-2ACADEE7CD24}" sibTransId="{1048000A-5795-4FDD-8B27-9E04A943A594}"/>
    <dgm:cxn modelId="{EBF79BDC-099E-4645-A872-92F1E7567697}" type="presOf" srcId="{530065D1-9179-4295-9A80-61D18F8725CD}" destId="{E126A8FA-CADC-418A-B199-144DD3A52FD4}" srcOrd="0" destOrd="0" presId="urn:microsoft.com/office/officeart/2005/8/layout/cycle1"/>
    <dgm:cxn modelId="{D2A1ECC7-818E-4309-AD30-2CF2699D5ECE}" type="presOf" srcId="{32BA2D50-6AEC-48A6-BE49-2A768D192A97}" destId="{D90379F5-D493-422E-91B8-6DFAC7EF0BAB}" srcOrd="0" destOrd="0" presId="urn:microsoft.com/office/officeart/2005/8/layout/cycle1"/>
    <dgm:cxn modelId="{4DD49F1E-E572-4225-92FC-0027B704E68E}" type="presOf" srcId="{1048000A-5795-4FDD-8B27-9E04A943A594}" destId="{05A4FCEC-D074-4AEE-A7E6-A953F2D9BEC4}" srcOrd="0" destOrd="0" presId="urn:microsoft.com/office/officeart/2005/8/layout/cycle1"/>
    <dgm:cxn modelId="{A7FA510E-52C5-476E-A5B2-A5A18B28652C}" type="presOf" srcId="{281EC2C1-85D6-4619-8F05-98804F8B349B}" destId="{DBA92864-E48A-4FD1-AB41-2628F2C5B743}" srcOrd="0" destOrd="0" presId="urn:microsoft.com/office/officeart/2005/8/layout/cycle1"/>
    <dgm:cxn modelId="{931044FB-D1C0-418B-B626-60DCA41D76CF}" type="presOf" srcId="{4B58D783-DC47-420A-9963-3B4061BBFF38}" destId="{9B6808F1-15B6-4F37-A334-C75DA9C96527}" srcOrd="0" destOrd="0" presId="urn:microsoft.com/office/officeart/2005/8/layout/cycle1"/>
    <dgm:cxn modelId="{D0446D0C-A78A-4492-8B77-0F650ACD7A31}" type="presOf" srcId="{9D1F3197-C46E-43CB-88C5-12B5BA870993}" destId="{5719928D-A284-41A6-BE39-0280292D5A7B}" srcOrd="0" destOrd="0" presId="urn:microsoft.com/office/officeart/2005/8/layout/cycle1"/>
    <dgm:cxn modelId="{9DAC39A4-CB3D-4C7E-A34A-9C95EF2A486B}" type="presOf" srcId="{C68D799F-BECC-4DBB-A409-A5E62E40A9B9}" destId="{DA7F4FDF-4AAB-4A43-969D-78C5D9052CFE}" srcOrd="0" destOrd="0" presId="urn:microsoft.com/office/officeart/2005/8/layout/cycle1"/>
    <dgm:cxn modelId="{798D857E-192F-488F-A286-1CB75D59BB73}" type="presParOf" srcId="{DA7F4FDF-4AAB-4A43-969D-78C5D9052CFE}" destId="{239A3D7C-0E44-4EF2-8EBC-71A72B7D5004}" srcOrd="0" destOrd="0" presId="urn:microsoft.com/office/officeart/2005/8/layout/cycle1"/>
    <dgm:cxn modelId="{8DDE994A-6A20-4D93-8182-69C09413FAE4}" type="presParOf" srcId="{DA7F4FDF-4AAB-4A43-969D-78C5D9052CFE}" destId="{DBA92864-E48A-4FD1-AB41-2628F2C5B743}" srcOrd="1" destOrd="0" presId="urn:microsoft.com/office/officeart/2005/8/layout/cycle1"/>
    <dgm:cxn modelId="{CA680333-B228-4F4F-B9B4-6890148C759D}" type="presParOf" srcId="{DA7F4FDF-4AAB-4A43-969D-78C5D9052CFE}" destId="{05A4FCEC-D074-4AEE-A7E6-A953F2D9BEC4}" srcOrd="2" destOrd="0" presId="urn:microsoft.com/office/officeart/2005/8/layout/cycle1"/>
    <dgm:cxn modelId="{92664836-F60B-4696-8251-EF455D189E19}" type="presParOf" srcId="{DA7F4FDF-4AAB-4A43-969D-78C5D9052CFE}" destId="{698C2DA2-8E47-4311-884C-D8FD222AC294}" srcOrd="3" destOrd="0" presId="urn:microsoft.com/office/officeart/2005/8/layout/cycle1"/>
    <dgm:cxn modelId="{5BD254B7-6AA2-479D-B5D6-6AC3472A8B28}" type="presParOf" srcId="{DA7F4FDF-4AAB-4A43-969D-78C5D9052CFE}" destId="{D90379F5-D493-422E-91B8-6DFAC7EF0BAB}" srcOrd="4" destOrd="0" presId="urn:microsoft.com/office/officeart/2005/8/layout/cycle1"/>
    <dgm:cxn modelId="{15E60AA5-DCC9-41E2-9CF5-5BA88923E47B}" type="presParOf" srcId="{DA7F4FDF-4AAB-4A43-969D-78C5D9052CFE}" destId="{E126A8FA-CADC-418A-B199-144DD3A52FD4}" srcOrd="5" destOrd="0" presId="urn:microsoft.com/office/officeart/2005/8/layout/cycle1"/>
    <dgm:cxn modelId="{874532F9-1DA9-490B-A824-60CB648FFDE3}" type="presParOf" srcId="{DA7F4FDF-4AAB-4A43-969D-78C5D9052CFE}" destId="{85D464D0-FE57-4D4A-B835-E5014C68EB1B}" srcOrd="6" destOrd="0" presId="urn:microsoft.com/office/officeart/2005/8/layout/cycle1"/>
    <dgm:cxn modelId="{88F5177E-EF19-4AFD-8C8E-68FEF1462441}" type="presParOf" srcId="{DA7F4FDF-4AAB-4A43-969D-78C5D9052CFE}" destId="{5719928D-A284-41A6-BE39-0280292D5A7B}" srcOrd="7" destOrd="0" presId="urn:microsoft.com/office/officeart/2005/8/layout/cycle1"/>
    <dgm:cxn modelId="{3B322E1D-8143-44E5-BDB8-700A70CB98B9}" type="presParOf" srcId="{DA7F4FDF-4AAB-4A43-969D-78C5D9052CFE}" destId="{9B6808F1-15B6-4F37-A334-C75DA9C9652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92864-E48A-4FD1-AB41-2628F2C5B743}">
      <dsp:nvSpPr>
        <dsp:cNvPr id="0" name=""/>
        <dsp:cNvSpPr/>
      </dsp:nvSpPr>
      <dsp:spPr>
        <a:xfrm>
          <a:off x="4525460" y="746382"/>
          <a:ext cx="2949376" cy="2165157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WAY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</a:rPr>
            <a:t>Preparation for future requests for EU bathymetry</a:t>
          </a:r>
          <a:endParaRPr lang="el-GR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4631154" y="852076"/>
        <a:ext cx="2737988" cy="1953769"/>
      </dsp:txXfrm>
    </dsp:sp>
    <dsp:sp modelId="{05A4FCEC-D074-4AEE-A7E6-A953F2D9BEC4}">
      <dsp:nvSpPr>
        <dsp:cNvPr id="0" name=""/>
        <dsp:cNvSpPr/>
      </dsp:nvSpPr>
      <dsp:spPr>
        <a:xfrm>
          <a:off x="550857" y="-399821"/>
          <a:ext cx="5345277" cy="5345277"/>
        </a:xfrm>
        <a:prstGeom prst="circularArrow">
          <a:avLst>
            <a:gd name="adj1" fmla="val 8252"/>
            <a:gd name="adj2" fmla="val 576421"/>
            <a:gd name="adj3" fmla="val 2250226"/>
            <a:gd name="adj4" fmla="val 1015134"/>
            <a:gd name="adj5" fmla="val 962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379F5-D493-422E-91B8-6DFAC7EF0BAB}">
      <dsp:nvSpPr>
        <dsp:cNvPr id="0" name=""/>
        <dsp:cNvSpPr/>
      </dsp:nvSpPr>
      <dsp:spPr>
        <a:xfrm>
          <a:off x="2083370" y="3880874"/>
          <a:ext cx="3942288" cy="2119917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ACTION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</a:rPr>
            <a:t>Implementing the concept</a:t>
          </a:r>
          <a:r>
            <a:rPr lang="fr-FR" sz="2400" b="1" kern="1200" dirty="0" smtClean="0">
              <a:solidFill>
                <a:schemeClr val="bg1"/>
              </a:solidFill>
              <a:latin typeface="Calibri" pitchFamily="34" charset="0"/>
            </a:rPr>
            <a:t>        of </a:t>
          </a: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</a:rPr>
            <a:t>a common bathymetric database under the              auspices of MBSHC</a:t>
          </a:r>
          <a:endParaRPr lang="el-GR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2186856" y="3984360"/>
        <a:ext cx="3735316" cy="1912945"/>
      </dsp:txXfrm>
    </dsp:sp>
    <dsp:sp modelId="{E126A8FA-CADC-418A-B199-144DD3A52FD4}">
      <dsp:nvSpPr>
        <dsp:cNvPr id="0" name=""/>
        <dsp:cNvSpPr/>
      </dsp:nvSpPr>
      <dsp:spPr>
        <a:xfrm>
          <a:off x="2259318" y="-369328"/>
          <a:ext cx="5345277" cy="5345277"/>
        </a:xfrm>
        <a:prstGeom prst="circularArrow">
          <a:avLst>
            <a:gd name="adj1" fmla="val 8252"/>
            <a:gd name="adj2" fmla="val 576421"/>
            <a:gd name="adj3" fmla="val 9205900"/>
            <a:gd name="adj4" fmla="val 8042782"/>
            <a:gd name="adj5" fmla="val 962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9928D-A284-41A6-BE39-0280292D5A7B}">
      <dsp:nvSpPr>
        <dsp:cNvPr id="0" name=""/>
        <dsp:cNvSpPr/>
      </dsp:nvSpPr>
      <dsp:spPr>
        <a:xfrm>
          <a:off x="472698" y="767572"/>
          <a:ext cx="3388637" cy="2176015"/>
        </a:xfrm>
        <a:prstGeom prst="round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THE NEED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Calibri" pitchFamily="34" charset="0"/>
            </a:rPr>
            <a:t>EU HOs to be key members of a network for EU projects involving EU bathymetry</a:t>
          </a:r>
          <a:endParaRPr lang="el-GR" sz="2400" b="1" kern="1200" dirty="0">
            <a:solidFill>
              <a:schemeClr val="bg1"/>
            </a:solidFill>
            <a:latin typeface="Calibri" pitchFamily="34" charset="0"/>
          </a:endParaRPr>
        </a:p>
      </dsp:txBody>
      <dsp:txXfrm>
        <a:off x="578922" y="873796"/>
        <a:ext cx="3176189" cy="1963567"/>
      </dsp:txXfrm>
    </dsp:sp>
    <dsp:sp modelId="{9B6808F1-15B6-4F37-A334-C75DA9C96527}">
      <dsp:nvSpPr>
        <dsp:cNvPr id="0" name=""/>
        <dsp:cNvSpPr/>
      </dsp:nvSpPr>
      <dsp:spPr>
        <a:xfrm>
          <a:off x="1388189" y="134954"/>
          <a:ext cx="5345277" cy="5345277"/>
        </a:xfrm>
        <a:prstGeom prst="circularArrow">
          <a:avLst>
            <a:gd name="adj1" fmla="val 8252"/>
            <a:gd name="adj2" fmla="val 576421"/>
            <a:gd name="adj3" fmla="val 16829131"/>
            <a:gd name="adj4" fmla="val 14901275"/>
            <a:gd name="adj5" fmla="val 962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4008449" y="0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531118B-CCC9-4183-9DA1-05AB9BAB9B81}" type="datetimeFigureOut">
              <a:rPr lang="el-GR"/>
              <a:pPr>
                <a:defRPr/>
              </a:pPr>
              <a:t>28/6/2015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1" y="8553216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4008449" y="8553216"/>
            <a:ext cx="3066955" cy="4496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651E88-A61C-45AE-975A-6A6FE5B713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4056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49" y="0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676275"/>
            <a:ext cx="4502150" cy="3376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374" y="4277334"/>
            <a:ext cx="5662329" cy="405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53216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dirty="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49" y="8553216"/>
            <a:ext cx="3066955" cy="44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0FD2E4-0B52-406B-BA9C-884E22380C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166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A654E-24EA-49C5-A15B-FF98C780D2AF}" type="slidenum">
              <a:rPr lang="el-GR" smtClean="0"/>
              <a:pPr/>
              <a:t>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0FD2E4-0B52-406B-BA9C-884E22380CB4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300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8A654E-24EA-49C5-A15B-FF98C780D2AF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print">
            <a:lum bright="-3000"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>
          <a:xfrm>
            <a:off x="6286500" y="6416675"/>
            <a:ext cx="2000250" cy="365125"/>
          </a:xfrm>
          <a:prstGeom prst="rect">
            <a:avLst/>
          </a:prstGeom>
        </p:spPr>
        <p:txBody>
          <a:bodyPr/>
          <a:lstStyle>
            <a:lvl1pPr algn="ctr">
              <a:defRPr dirty="0"/>
            </a:lvl1pPr>
            <a:extLst/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5248-BC9A-4FF2-804B-FF27C1363D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1E620-36DC-4D93-8A28-5B718DA21B3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49A2E-40BA-411E-A7FB-190C65A8741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l-GR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1248-4803-4D1B-92D6-491CC25A510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09AE-9721-49F9-89AF-3B1CA7BE545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2B45-C8C1-49CA-86D8-5D60B74F598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FBE3-9E30-4E0A-834C-DD4284DA09E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D9ACB-C97D-415E-8563-570ABFCE5D9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BC668-C9C4-422A-9DAE-BE381E9E492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F687-2855-43C5-9162-6180DE57D3A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6E75-9CA1-4DD8-B6F6-077C6C3D6DB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B6B3-7FB3-4027-8FB4-F5F218FDB37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9" name="Rectangle 17"/>
          <p:cNvSpPr>
            <a:spLocks noChangeArrowheads="1"/>
          </p:cNvSpPr>
          <p:nvPr userDrawn="1"/>
        </p:nvSpPr>
        <p:spPr bwMode="auto">
          <a:xfrm>
            <a:off x="0" y="6457950"/>
            <a:ext cx="9144000" cy="257175"/>
          </a:xfrm>
          <a:prstGeom prst="rect">
            <a:avLst/>
          </a:prstGeom>
          <a:gradFill rotWithShape="1">
            <a:gsLst>
              <a:gs pos="0">
                <a:srgbClr val="003F7E"/>
              </a:gs>
              <a:gs pos="100000">
                <a:schemeClr val="bg1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 smtClean="0"/>
              <a:t>Click</a:t>
            </a:r>
            <a:r>
              <a:rPr lang="el-GR" dirty="0" smtClean="0"/>
              <a:t>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title</a:t>
            </a:r>
            <a:r>
              <a:rPr lang="el-GR" dirty="0" smtClean="0"/>
              <a:t> </a:t>
            </a:r>
            <a:r>
              <a:rPr lang="el-GR" dirty="0" err="1" smtClean="0"/>
              <a:t>style</a:t>
            </a:r>
            <a:endParaRPr lang="el-GR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47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4775"/>
            <a:ext cx="21336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003F7E"/>
                </a:solidFill>
              </a:defRPr>
            </a:lvl1pPr>
          </a:lstStyle>
          <a:p>
            <a:pPr>
              <a:defRPr/>
            </a:pPr>
            <a:fld id="{CE85DA6C-AD9C-4785-AEDD-7926D660B1C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54283" name="Rectangle 11"/>
          <p:cNvSpPr>
            <a:spLocks noChangeArrowheads="1"/>
          </p:cNvSpPr>
          <p:nvPr userDrawn="1"/>
        </p:nvSpPr>
        <p:spPr bwMode="auto">
          <a:xfrm>
            <a:off x="0" y="266700"/>
            <a:ext cx="91440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3F7E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Hellenic Navy Hydrographic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Service</a:t>
            </a:r>
            <a:endParaRPr lang="el-GR" sz="1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2056" name="Picture 18" descr="HYDRO25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0075" y="115888"/>
            <a:ext cx="5413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91" name="Line 19"/>
          <p:cNvSpPr>
            <a:spLocks noChangeShapeType="1"/>
          </p:cNvSpPr>
          <p:nvPr userDrawn="1"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rgbClr val="003F7E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F7E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447675" indent="-447675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v"/>
        <a:defRPr sz="3200">
          <a:solidFill>
            <a:srgbClr val="003F7E"/>
          </a:solidFill>
          <a:latin typeface="+mn-lt"/>
          <a:ea typeface="+mn-ea"/>
          <a:cs typeface="+mn-cs"/>
        </a:defRPr>
      </a:lvl1pPr>
      <a:lvl2pPr marL="1076325" indent="-449263" algn="l" rtl="0" eaLnBrk="0" fontAlgn="base" hangingPunct="0">
        <a:spcBef>
          <a:spcPct val="0"/>
        </a:spcBef>
        <a:spcAft>
          <a:spcPct val="30000"/>
        </a:spcAft>
        <a:buChar char="•"/>
        <a:defRPr sz="2800">
          <a:solidFill>
            <a:srgbClr val="003F7E"/>
          </a:solidFill>
          <a:latin typeface="+mn-lt"/>
        </a:defRPr>
      </a:lvl2pPr>
      <a:lvl3pPr marL="1619250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s"/>
        <a:defRPr sz="2400">
          <a:solidFill>
            <a:srgbClr val="003F7E"/>
          </a:solidFill>
          <a:latin typeface="+mn-lt"/>
        </a:defRPr>
      </a:lvl3pPr>
      <a:lvl4pPr marL="2152650" indent="-354013" algn="l" rtl="0" eaLnBrk="0" fontAlgn="base" hangingPunct="0">
        <a:spcBef>
          <a:spcPct val="0"/>
        </a:spcBef>
        <a:spcAft>
          <a:spcPct val="30000"/>
        </a:spcAft>
        <a:buFont typeface="Arial" charset="0"/>
        <a:buChar char="-"/>
        <a:defRPr sz="2000">
          <a:solidFill>
            <a:srgbClr val="003F7E"/>
          </a:solidFill>
          <a:latin typeface="+mn-lt"/>
        </a:defRPr>
      </a:lvl4pPr>
      <a:lvl5pPr marL="2695575" indent="-363538" algn="l" rtl="0" eaLnBrk="0" fontAlgn="base" hangingPunct="0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5pPr>
      <a:lvl6pPr marL="31527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6pPr>
      <a:lvl7pPr marL="36099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7pPr>
      <a:lvl8pPr marL="40671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8pPr>
      <a:lvl9pPr marL="4524375" indent="-363538" algn="l" rtl="0" fontAlgn="base">
        <a:spcBef>
          <a:spcPct val="0"/>
        </a:spcBef>
        <a:spcAft>
          <a:spcPct val="30000"/>
        </a:spcAft>
        <a:buFont typeface="Wingdings" pitchFamily="2" charset="2"/>
        <a:buChar char="q"/>
        <a:defRPr sz="2000">
          <a:solidFill>
            <a:srgbClr val="003F7E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500034" y="1857364"/>
            <a:ext cx="812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HELLENIC NAVY HYDROGRAPHIC SERVICE</a:t>
            </a:r>
            <a:endParaRPr lang="el-GR" sz="3200" b="1" dirty="0">
              <a:solidFill>
                <a:srgbClr val="120D57"/>
              </a:solidFill>
              <a:latin typeface="Calibri" pitchFamily="34" charset="0"/>
            </a:endParaRPr>
          </a:p>
        </p:txBody>
      </p:sp>
      <p:pic>
        <p:nvPicPr>
          <p:cNvPr id="2051" name="5 - Εικόνα" descr="yy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2571744"/>
            <a:ext cx="1214446" cy="1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85720" y="4143380"/>
            <a:ext cx="857091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Proposal for consideration for                        implementing a common Bathymetric Database                                         </a:t>
            </a:r>
            <a:r>
              <a:rPr lang="en-US" sz="3200" b="1" dirty="0">
                <a:solidFill>
                  <a:srgbClr val="120D57"/>
                </a:solidFill>
                <a:latin typeface="Calibri" pitchFamily="34" charset="0"/>
              </a:rPr>
              <a:t>under the auspices of MBSHC</a:t>
            </a:r>
            <a:endParaRPr lang="en-GB" sz="3200" b="1" dirty="0">
              <a:solidFill>
                <a:srgbClr val="120D57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sz="200" dirty="0">
              <a:solidFill>
                <a:srgbClr val="120D57"/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120D57"/>
                </a:solidFill>
                <a:latin typeface="+mj-lt"/>
              </a:rPr>
              <a:t>30 Jun 2015</a:t>
            </a:r>
            <a:endParaRPr lang="el-GR" sz="2000" dirty="0">
              <a:solidFill>
                <a:srgbClr val="120D57"/>
              </a:solidFill>
              <a:latin typeface="+mj-lt"/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/>
          <a:srcRect b="9511"/>
          <a:stretch>
            <a:fillRect/>
          </a:stretch>
        </p:blipFill>
        <p:spPr bwMode="auto">
          <a:xfrm>
            <a:off x="0" y="4763"/>
            <a:ext cx="9144000" cy="14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/>
          <p:nvPr/>
        </p:nvSpPr>
        <p:spPr>
          <a:xfrm>
            <a:off x="2312988" y="477838"/>
            <a:ext cx="4503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HYDROGRAPHIC SERVICE</a:t>
            </a:r>
            <a:endParaRPr lang="el-GR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0" y="6454775"/>
            <a:ext cx="2895600" cy="252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MBSHC 19 - June 2015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graphicFrame>
        <p:nvGraphicFramePr>
          <p:cNvPr id="9" name="8 - Διάγραμμα"/>
          <p:cNvGraphicFramePr/>
          <p:nvPr>
            <p:extLst>
              <p:ext uri="{D42A27DB-BD31-4B8C-83A1-F6EECF244321}">
                <p14:modId xmlns:p14="http://schemas.microsoft.com/office/powerpoint/2010/main" val="2765677284"/>
              </p:ext>
            </p:extLst>
          </p:nvPr>
        </p:nvGraphicFramePr>
        <p:xfrm>
          <a:off x="642910" y="357166"/>
          <a:ext cx="800105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857232"/>
            <a:ext cx="8380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Recommendations</a:t>
            </a:r>
          </a:p>
        </p:txBody>
      </p:sp>
      <p:sp>
        <p:nvSpPr>
          <p:cNvPr id="7" name="7 - Ορθογώνιο"/>
          <p:cNvSpPr>
            <a:spLocks noChangeArrowheads="1"/>
          </p:cNvSpPr>
          <p:nvPr/>
        </p:nvSpPr>
        <p:spPr bwMode="auto">
          <a:xfrm>
            <a:off x="357158" y="1785926"/>
            <a:ext cx="878684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MBSHC members to :</a:t>
            </a:r>
          </a:p>
          <a:p>
            <a:endParaRPr lang="en-GB" sz="800" b="1" dirty="0">
              <a:solidFill>
                <a:srgbClr val="120D57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 Consider the feasibility of implementation of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a</a:t>
            </a:r>
          </a:p>
          <a:p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    common Bathymetric Database under the auspices </a:t>
            </a: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of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   </a:t>
            </a:r>
          </a:p>
          <a:p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    MBSHC</a:t>
            </a: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, investigating options for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setting </a:t>
            </a: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up a DTM </a:t>
            </a:r>
          </a:p>
          <a:p>
            <a:endParaRPr lang="en-GB" sz="1000" b="1" dirty="0">
              <a:solidFill>
                <a:srgbClr val="120D57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 Communicate their comments, including their </a:t>
            </a:r>
          </a:p>
          <a:p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    potential ability to take over any element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of technical </a:t>
            </a:r>
          </a:p>
          <a:p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    implementation / </a:t>
            </a: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operation of such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a </a:t>
            </a:r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regional </a:t>
            </a:r>
            <a:r>
              <a:rPr lang="en-GB" sz="2800" b="1" dirty="0" smtClean="0">
                <a:solidFill>
                  <a:srgbClr val="120D57"/>
                </a:solidFill>
                <a:latin typeface="Calibri" pitchFamily="34" charset="0"/>
              </a:rPr>
              <a:t>database </a:t>
            </a:r>
            <a:endParaRPr lang="el-GR" sz="2800" b="1" dirty="0">
              <a:solidFill>
                <a:srgbClr val="120D5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CF5226-373C-45C7-9F91-910B993C1C96}" type="slidenum">
              <a:rPr lang="el-GR"/>
              <a:pPr/>
              <a:t>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MBSHC 19 - June 2015</a:t>
            </a:r>
            <a:endParaRPr lang="el-GR"/>
          </a:p>
        </p:txBody>
      </p:sp>
      <p:sp>
        <p:nvSpPr>
          <p:cNvPr id="5" name="TextBox 6"/>
          <p:cNvSpPr txBox="1"/>
          <p:nvPr/>
        </p:nvSpPr>
        <p:spPr>
          <a:xfrm>
            <a:off x="428596" y="857232"/>
            <a:ext cx="83804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70C0"/>
                </a:solidFill>
                <a:latin typeface="Calibri" pitchFamily="34" charset="0"/>
              </a:rPr>
              <a:t>Recommendations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642910" y="2071678"/>
            <a:ext cx="7848600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MBSHC is invited to :</a:t>
            </a:r>
          </a:p>
          <a:p>
            <a:endParaRPr lang="en-GB" sz="800" b="1" dirty="0">
              <a:solidFill>
                <a:srgbClr val="120D57"/>
              </a:solidFill>
              <a:latin typeface="Calibri" pitchFamily="34" charset="0"/>
            </a:endParaRPr>
          </a:p>
          <a:p>
            <a:pPr algn="just"/>
            <a:r>
              <a:rPr lang="en-GB" sz="2800" b="1" dirty="0">
                <a:solidFill>
                  <a:srgbClr val="120D57"/>
                </a:solidFill>
                <a:latin typeface="Calibri" pitchFamily="34" charset="0"/>
              </a:rPr>
              <a:t>Coordinate the members’ response and task the assessment of the feasibility of the implementation of a common Bathymetric Database, under the auspices of MBSHC</a:t>
            </a:r>
            <a:endParaRPr lang="el-GR" sz="2800" b="1" dirty="0">
              <a:solidFill>
                <a:srgbClr val="120D5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500034" y="1857364"/>
            <a:ext cx="812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HELLENIC NAVY HYDROGRAPHIC SERVICE</a:t>
            </a:r>
            <a:endParaRPr lang="el-GR" sz="3200" b="1" dirty="0">
              <a:solidFill>
                <a:srgbClr val="120D57"/>
              </a:solidFill>
              <a:latin typeface="Calibri" pitchFamily="34" charset="0"/>
            </a:endParaRPr>
          </a:p>
        </p:txBody>
      </p:sp>
      <p:pic>
        <p:nvPicPr>
          <p:cNvPr id="2051" name="5 - Εικόνα" descr="yycol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1" y="2571744"/>
            <a:ext cx="1214446" cy="140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285720" y="4143380"/>
            <a:ext cx="8570912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120D57"/>
                </a:solidFill>
                <a:latin typeface="Calibri" pitchFamily="34" charset="0"/>
              </a:rPr>
              <a:t>Proposal for consideration for                        implementing a common Bathymetric Database                                         </a:t>
            </a:r>
            <a:r>
              <a:rPr lang="en-US" sz="3200" b="1" dirty="0">
                <a:solidFill>
                  <a:srgbClr val="120D57"/>
                </a:solidFill>
                <a:latin typeface="Calibri" pitchFamily="34" charset="0"/>
              </a:rPr>
              <a:t>under the auspices of MBSHC</a:t>
            </a:r>
            <a:endParaRPr lang="en-GB" sz="3200" b="1" dirty="0">
              <a:solidFill>
                <a:srgbClr val="120D57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en-GB" sz="200" dirty="0">
              <a:solidFill>
                <a:srgbClr val="120D57"/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solidFill>
                  <a:srgbClr val="120D57"/>
                </a:solidFill>
                <a:latin typeface="+mj-lt"/>
              </a:rPr>
              <a:t>30 Jun 2015</a:t>
            </a:r>
            <a:endParaRPr lang="el-GR" sz="2000" dirty="0">
              <a:solidFill>
                <a:srgbClr val="120D57"/>
              </a:solidFill>
              <a:latin typeface="+mj-lt"/>
            </a:endParaRPr>
          </a:p>
        </p:txBody>
      </p:sp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/>
          <a:srcRect b="9511"/>
          <a:stretch>
            <a:fillRect/>
          </a:stretch>
        </p:blipFill>
        <p:spPr bwMode="auto">
          <a:xfrm>
            <a:off x="0" y="4763"/>
            <a:ext cx="9144000" cy="14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/>
          <p:nvPr/>
        </p:nvSpPr>
        <p:spPr>
          <a:xfrm>
            <a:off x="2312988" y="477838"/>
            <a:ext cx="45037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HYDROGRAPHIC SERVICE</a:t>
            </a:r>
            <a:endParaRPr lang="el-GR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0"/>
          </p:nvPr>
        </p:nvSpPr>
        <p:spPr>
          <a:xfrm>
            <a:off x="0" y="6454775"/>
            <a:ext cx="2895600" cy="2524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MBSHC 19 - June 2015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ΘΓΣΠ - συνέδριο Χρηστών ArcGIS (20 -11-09)_3</Template>
  <TotalTime>5968</TotalTime>
  <Words>209</Words>
  <Application>Microsoft Office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Υδρογραφική Υπηρεσία Πολεμικού Ναυτικού Υποδομές και χρήση Χωρικών Δεδομένων  (Εισήγηση στα πλαίσια της Ημερίδας για την οδηγία INSPIRE)</dc:title>
  <dc:creator>Alexis Hadjiantoniou</dc:creator>
  <cp:lastModifiedBy>user</cp:lastModifiedBy>
  <cp:revision>591</cp:revision>
  <cp:lastPrinted>2015-06-28T20:28:33Z</cp:lastPrinted>
  <dcterms:created xsi:type="dcterms:W3CDTF">2006-10-29T13:17:41Z</dcterms:created>
  <dcterms:modified xsi:type="dcterms:W3CDTF">2015-06-28T20:29:22Z</dcterms:modified>
</cp:coreProperties>
</file>