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7" r:id="rId3"/>
    <p:sldId id="270" r:id="rId4"/>
    <p:sldId id="271" r:id="rId5"/>
    <p:sldId id="272" r:id="rId6"/>
    <p:sldId id="274" r:id="rId7"/>
    <p:sldId id="26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4DB7F60-272A-44C4-A5F6-993CB66DB84D}">
  <a:tblStyle styleId="{B4DB7F60-272A-44C4-A5F6-993CB66DB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78" y="-1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128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19" name="Google Shape;19;p2"/>
          <p:cNvSpPr txBox="1"/>
          <p:nvPr/>
        </p:nvSpPr>
        <p:spPr>
          <a:xfrm>
            <a:off x="250262" y="628034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Hydrographic Organization</a:t>
            </a:r>
            <a:b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 Hydrographique Internationale</a:t>
            </a: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5349" y="6049723"/>
            <a:ext cx="676525" cy="817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47" y="6075711"/>
            <a:ext cx="791050" cy="7565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OBJECT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4400"/>
              <a:buFont typeface="Calibri"/>
              <a:buNone/>
              <a:defRPr>
                <a:solidFill>
                  <a:srgbClr val="0E57C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7724182" cy="2158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cxnSp>
        <p:nvCxnSpPr>
          <p:cNvPr id="25" name="Google Shape;25;p3"/>
          <p:cNvCxnSpPr/>
          <p:nvPr/>
        </p:nvCxnSpPr>
        <p:spPr>
          <a:xfrm rot="10800000" flipH="1">
            <a:off x="811992" y="893798"/>
            <a:ext cx="10568015" cy="5285"/>
          </a:xfrm>
          <a:prstGeom prst="straightConnector1">
            <a:avLst/>
          </a:prstGeom>
          <a:noFill/>
          <a:ln w="28575" cap="flat" cmpd="sng">
            <a:solidFill>
              <a:srgbClr val="0E57C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" name="Google Shape;26;p3"/>
          <p:cNvSpPr/>
          <p:nvPr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250262" y="628034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Hydrographic Organization</a:t>
            </a:r>
            <a:b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 Hydrographique Internationale</a:t>
            </a: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5467" y="6040079"/>
            <a:ext cx="676525" cy="817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47" y="6075711"/>
            <a:ext cx="791050" cy="7565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47" y="6075711"/>
            <a:ext cx="791050" cy="75653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1824281" y="3429000"/>
            <a:ext cx="8315498" cy="883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dirty="0"/>
              <a:t>Progress Report on Development of a Roadmap for Provision of S-100-based Services</a:t>
            </a:r>
            <a:br>
              <a:rPr lang="en-US" sz="5400" dirty="0"/>
            </a:br>
            <a:r>
              <a:rPr lang="en-US" sz="2790" dirty="0"/>
              <a:t>IRCC</a:t>
            </a:r>
            <a:br>
              <a:rPr lang="en-US" sz="2790" dirty="0"/>
            </a:br>
            <a:r>
              <a:rPr lang="en-US" sz="2790" dirty="0"/>
              <a:t>June 4, 2019</a:t>
            </a:r>
            <a:endParaRPr sz="2790" dirty="0"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1"/>
          </p:nvPr>
        </p:nvSpPr>
        <p:spPr>
          <a:xfrm>
            <a:off x="1612669" y="4447308"/>
            <a:ext cx="9038706" cy="140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Dr. Mathias JONAS, Secretary-General (IHO Secretariat)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Council Chair 	Rear Admiral Shepard M. SMITH (USA)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IRCC Chair	</a:t>
            </a:r>
            <a:r>
              <a:rPr lang="en-US" dirty="0" smtClean="0"/>
              <a:t>Dr. Parry </a:t>
            </a:r>
            <a:r>
              <a:rPr lang="en-US" dirty="0"/>
              <a:t>Oei (Singapore)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HSSC Chair	</a:t>
            </a:r>
            <a:r>
              <a:rPr lang="en-US" dirty="0" smtClean="0"/>
              <a:t>Rear Admiral Luigi </a:t>
            </a:r>
            <a:r>
              <a:rPr lang="en-US" dirty="0"/>
              <a:t>Sinapi (Italy)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1C481-86A2-D64D-AA56-B4AD3ABB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Tasking from Council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293AA5-903D-2240-A07B-63AEDFCDC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421" y="1354400"/>
            <a:ext cx="10616516" cy="3949851"/>
          </a:xfrm>
        </p:spPr>
        <p:txBody>
          <a:bodyPr/>
          <a:lstStyle/>
          <a:p>
            <a:pPr marL="114300" indent="0">
              <a:buNone/>
            </a:pPr>
            <a:r>
              <a:rPr lang="en-US" sz="3900" b="1" dirty="0">
                <a:solidFill>
                  <a:prstClr val="black"/>
                </a:solidFill>
                <a:latin typeface="TimesNewRomanPS-BoldMT"/>
              </a:rPr>
              <a:t>Council, HSSC, IRCC Chairs and </a:t>
            </a:r>
            <a:r>
              <a:rPr lang="en-US" sz="3900" b="1" dirty="0" err="1">
                <a:solidFill>
                  <a:prstClr val="black"/>
                </a:solidFill>
                <a:latin typeface="TimesNewRomanPS-BoldMT"/>
              </a:rPr>
              <a:t>SecGen</a:t>
            </a:r>
            <a:r>
              <a:rPr lang="en-US" sz="3900" b="1" dirty="0">
                <a:solidFill>
                  <a:prstClr val="black"/>
                </a:solidFill>
                <a:latin typeface="TimesNewRomanPS-BoldMT"/>
              </a:rPr>
              <a:t> </a:t>
            </a:r>
            <a:r>
              <a:rPr lang="en-US" sz="3900" b="0" dirty="0">
                <a:solidFill>
                  <a:prstClr val="black"/>
                </a:solidFill>
                <a:latin typeface="TimesNewRomanPSMT"/>
              </a:rPr>
              <a:t>to draft an implementation strategy/roadmap for a transition plan aiming to the regular and harmonized production and dissemination of S-100 based products for further discussion at A-2 and for the preparation of the 2021-2023 IHO Work </a:t>
            </a:r>
            <a:r>
              <a:rPr lang="en-US" sz="3900" b="0" dirty="0" err="1">
                <a:solidFill>
                  <a:prstClr val="black"/>
                </a:solidFill>
                <a:latin typeface="TimesNewRomanPSMT"/>
              </a:rPr>
              <a:t>Programme</a:t>
            </a:r>
            <a:endParaRPr lang="en-US" sz="3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C55097-51C6-7A4D-9FD9-C83F674400D0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55B40-7DA2-DD40-B7B0-10F8EB85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Principles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E62909-B7B7-314D-8575-D8FF4ED84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5357"/>
            <a:ext cx="10183585" cy="4596191"/>
          </a:xfrm>
        </p:spPr>
        <p:txBody>
          <a:bodyPr/>
          <a:lstStyle/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coastal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states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hydrographic services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new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hydrographic information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S-100 services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IHO and it’s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RHCs and RENCs are well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positioned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development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provision, and distribution of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to “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r-FR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one”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challenge for 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 from S-57 ENCs to S-101 ENCs 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different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initiation of new services because of 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transition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users, and 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global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FB69B15-8802-CE46-AC95-5F7275DC4CBD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0A709-5C50-B544-8A65-585C89D2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S-101 Transition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D7089D-C2F9-5249-A4C5-47C695458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711" y="1127087"/>
            <a:ext cx="10515599" cy="4490357"/>
          </a:xfrm>
        </p:spPr>
        <p:txBody>
          <a:bodyPr/>
          <a:lstStyle/>
          <a:p>
            <a:pPr lvl="0"/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a 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S-57 and S-101 ENCs are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propose that this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2022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2027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We will commit to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S-101 suite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2022 and will discontinue support for S-57 in 2027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(Secretariat to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IMO on this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intended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provision of S-101 will be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accomplished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a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combination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natively-produced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S-101 products and S-101 ENCs </a:t>
            </a:r>
            <a:r>
              <a:rPr lang="fr-FR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converted</a:t>
            </a:r>
            <a:r>
              <a:rPr lang="fr-FR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S-57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producer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a RENC as a service.  (HSSC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converter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WEND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RENCs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CB7917-130B-6740-B60A-EA20977A272D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9781F-3D56-2B46-86FC-EDE1C0D7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S-100-based services (1/2)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17C3DC-D3FB-8845-8EEE-011436C0D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49049"/>
            <a:ext cx="10622037" cy="4641546"/>
          </a:xfrm>
        </p:spPr>
        <p:txBody>
          <a:bodyPr/>
          <a:lstStyle/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note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pilot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fr-FR" sz="26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provision of services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new standards (i.e. S-102, S-111, S129) at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 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 for initial </a:t>
            </a:r>
            <a:r>
              <a:rPr lang="fr-FR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testing and </a:t>
            </a:r>
            <a:r>
              <a:rPr lang="fr-FR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review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RENCs with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capabilities 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have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analogous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responsibilities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distribution of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S-100 services for navigation.  (WEND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query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RENCs for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readiness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this regard)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of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analogous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WEND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FR" sz="26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guide our coordination, and note 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drafting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WEND WG has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Worldwide </a:t>
            </a:r>
            <a:r>
              <a:rPr lang="fr-FR" sz="26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</a:t>
            </a:r>
            <a:r>
              <a:rPr lang="fr-FR" sz="2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Navigation Services (WENS)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(WENDWG)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2172993-889F-E043-ABED-97AF64B166A6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9781F-3D56-2B46-86FC-EDE1C0D7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S-100-based services (2/2)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17C3DC-D3FB-8845-8EEE-011436C0D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49049"/>
            <a:ext cx="10622037" cy="464154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14300" lvl="0" indent="0">
              <a:buNone/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note that the </a:t>
            </a:r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IHO</a:t>
            </a:r>
            <a:r>
              <a:rPr lang="fr-F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</a:t>
            </a:r>
            <a:r>
              <a:rPr lang="fr-FR" sz="32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fr-FR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32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fr-FR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capacity-building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share best practices and technology for provision of non-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services. (IRCC/CBSC)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3200" b="1" u="sng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</a:t>
            </a:r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survey</a:t>
            </a:r>
            <a:r>
              <a:rPr lang="fr-FR" sz="3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member states for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S-100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 (IRCC) </a:t>
            </a:r>
            <a:endParaRPr lang="fr-FR" sz="3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fr-FR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a test-</a:t>
            </a:r>
            <a:r>
              <a:rPr lang="fr-FR" sz="3200" b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</a:t>
            </a:r>
            <a:r>
              <a:rPr lang="fr-FR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new services are in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relevant </a:t>
            </a:r>
            <a:r>
              <a:rPr lang="fr-F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(HSSC)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F7B637-640C-A241-BEBF-E1D4C5C28819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CF4BE-3206-3344-ADC5-880E635F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Required of </a:t>
            </a:r>
            <a:r>
              <a:rPr lang="en-US" dirty="0" smtClean="0"/>
              <a:t>IRCC/MBSHC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2DBB7A-21AB-B34B-862A-F3DB9F21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199" y="1194813"/>
            <a:ext cx="11211584" cy="4233333"/>
          </a:xfrm>
        </p:spPr>
        <p:txBody>
          <a:bodyPr/>
          <a:lstStyle/>
          <a:p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MBSHC is </a:t>
            </a: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invited to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the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early draft of the provision of S-100 services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roadmap 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www.iho.int/mtg_docs/com_wg/IRCC/IRCC11/IRCC11-08E_2019_EN_Roadmap_Provision_S-100_Services_v1.pdf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comments and suggestions to the secretary of the drafting group (Council Chair, RDML Smith, shep.smith@noaa.gov)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June 24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40BB456-BE8E-0848-940F-62077EB2115F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344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510</Words>
  <Application>Microsoft Office PowerPoint</Application>
  <PresentationFormat>Personalizzato</PresentationFormat>
  <Paragraphs>28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IHO_Presentations_template-Blank</vt:lpstr>
      <vt:lpstr>Progress Report on Development of a Roadmap for Provision of S-100-based Services IRCC June 4, 2019</vt:lpstr>
      <vt:lpstr>Tasking from Council</vt:lpstr>
      <vt:lpstr>High Level Principles</vt:lpstr>
      <vt:lpstr>S-101 Transition</vt:lpstr>
      <vt:lpstr>Additional S-100-based services (1/2)</vt:lpstr>
      <vt:lpstr>Additional S-100-based services (2/2)</vt:lpstr>
      <vt:lpstr>Action Required of IRCC/MBSHC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Council-2 Readout MACHC19  November 29, 2018</dc:title>
  <dc:creator>Kristen Crossett</dc:creator>
  <cp:lastModifiedBy>LUIGI SINAPI</cp:lastModifiedBy>
  <cp:revision>12</cp:revision>
  <dcterms:modified xsi:type="dcterms:W3CDTF">2019-06-12T06:02:14Z</dcterms:modified>
</cp:coreProperties>
</file>