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9"/>
  </p:notesMasterIdLst>
  <p:handoutMasterIdLst>
    <p:handoutMasterId r:id="rId20"/>
  </p:handoutMasterIdLst>
  <p:sldIdLst>
    <p:sldId id="426" r:id="rId2"/>
    <p:sldId id="507" r:id="rId3"/>
    <p:sldId id="500" r:id="rId4"/>
    <p:sldId id="516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18" r:id="rId15"/>
    <p:sldId id="519" r:id="rId16"/>
    <p:sldId id="505" r:id="rId17"/>
    <p:sldId id="494" r:id="rId18"/>
  </p:sldIdLst>
  <p:sldSz cx="9144000" cy="6858000" type="screen4x3"/>
  <p:notesSz cx="7104063" cy="10234613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6"/>
    <a:srgbClr val="232367"/>
    <a:srgbClr val="F9A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32" autoAdjust="0"/>
    <p:restoredTop sz="83838" autoAdjust="0"/>
  </p:normalViewPr>
  <p:slideViewPr>
    <p:cSldViewPr snapToGrid="0" snapToObjects="1">
      <p:cViewPr varScale="1">
        <p:scale>
          <a:sx n="73" d="100"/>
          <a:sy n="73" d="100"/>
        </p:scale>
        <p:origin x="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4064" y="-12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626" tIns="47313" rIns="94626" bIns="47313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wrap="square" lIns="94626" tIns="47313" rIns="94626" bIns="473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FE1332E-6C5A-451D-8C14-3E1C0EADB80B}" type="datetimeFigureOut">
              <a:rPr lang="nb-NO"/>
              <a:pPr>
                <a:defRPr/>
              </a:pPr>
              <a:t>11.06.2019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9201" cy="512303"/>
          </a:xfrm>
          <a:prstGeom prst="rect">
            <a:avLst/>
          </a:prstGeom>
        </p:spPr>
        <p:txBody>
          <a:bodyPr vert="horz" lIns="94626" tIns="47313" rIns="94626" bIns="47313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4" y="9720674"/>
            <a:ext cx="3079201" cy="512303"/>
          </a:xfrm>
          <a:prstGeom prst="rect">
            <a:avLst/>
          </a:prstGeom>
        </p:spPr>
        <p:txBody>
          <a:bodyPr vert="horz" wrap="square" lIns="94626" tIns="47313" rIns="94626" bIns="473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5B9E79A-16CE-4F00-91F8-CE61AE3C7C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0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626" tIns="47313" rIns="94626" bIns="473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wrap="square" lIns="94626" tIns="47313" rIns="94626" bIns="473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BE2327D-8501-483C-9E0D-16D07E7E248E}" type="datetimeFigureOut">
              <a:rPr lang="nn-NO"/>
              <a:pPr>
                <a:defRPr/>
              </a:pPr>
              <a:t>11.06.2019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6" tIns="47313" rIns="94626" bIns="47313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076" y="4861155"/>
            <a:ext cx="5683914" cy="4605821"/>
          </a:xfrm>
          <a:prstGeom prst="rect">
            <a:avLst/>
          </a:prstGeom>
        </p:spPr>
        <p:txBody>
          <a:bodyPr vert="horz" wrap="square" lIns="94626" tIns="47313" rIns="94626" bIns="473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9201" cy="512303"/>
          </a:xfrm>
          <a:prstGeom prst="rect">
            <a:avLst/>
          </a:prstGeom>
        </p:spPr>
        <p:txBody>
          <a:bodyPr vert="horz" lIns="94626" tIns="47313" rIns="94626" bIns="473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204" y="9720674"/>
            <a:ext cx="3079201" cy="512303"/>
          </a:xfrm>
          <a:prstGeom prst="rect">
            <a:avLst/>
          </a:prstGeom>
        </p:spPr>
        <p:txBody>
          <a:bodyPr vert="horz" wrap="square" lIns="94626" tIns="47313" rIns="94626" bIns="473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92D56F3-3DB8-44DE-B6D6-7D5A0B14D7A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04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499A55-7A68-40BA-840C-9AF3A39367BD}" type="slidenum">
              <a:rPr lang="nn-NO" smtClean="0">
                <a:latin typeface="Calibri" pitchFamily="34" charset="0"/>
                <a:cs typeface="Arial" pitchFamily="34" charset="0"/>
              </a:rPr>
              <a:pPr/>
              <a:t>1</a:t>
            </a:fld>
            <a:endParaRPr lang="nn-NO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D56F3-3DB8-44DE-B6D6-7D5A0B14D7AE}" type="slidenum">
              <a:rPr lang="nn-NO" smtClean="0"/>
              <a:pPr>
                <a:defRPr/>
              </a:pPr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3405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D56F3-3DB8-44DE-B6D6-7D5A0B14D7AE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 descr="Primar-indiskehav.jpg"/>
          <p:cNvPicPr>
            <a:picLocks noChangeAspect="1"/>
          </p:cNvPicPr>
          <p:nvPr/>
        </p:nvPicPr>
        <p:blipFill>
          <a:blip r:embed="rId2"/>
          <a:srcRect t="8096" r="10252" b="21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tittel 1"/>
          <p:cNvSpPr txBox="1">
            <a:spLocks/>
          </p:cNvSpPr>
          <p:nvPr/>
        </p:nvSpPr>
        <p:spPr>
          <a:xfrm>
            <a:off x="6659563" y="6453188"/>
            <a:ext cx="2297112" cy="288925"/>
          </a:xfrm>
          <a:prstGeom prst="rect">
            <a:avLst/>
          </a:prstGeom>
        </p:spPr>
        <p:txBody>
          <a:bodyPr anchor="ctr"/>
          <a:lstStyle/>
          <a:p>
            <a:pPr algn="r" defTabSz="914400" fontAlgn="auto">
              <a:spcAft>
                <a:spcPts val="0"/>
              </a:spcAft>
              <a:defRPr/>
            </a:pPr>
            <a:r>
              <a:rPr lang="nb-NO" sz="1400" b="1" dirty="0">
                <a:solidFill>
                  <a:srgbClr val="ECAD25"/>
                </a:solidFill>
                <a:latin typeface="Helvetica Condensed" pitchFamily="34" charset="0"/>
                <a:ea typeface="+mj-ea"/>
                <a:cs typeface="+mj-cs"/>
              </a:rPr>
              <a:t>FREEDOM TO CHOOSE</a:t>
            </a:r>
          </a:p>
        </p:txBody>
      </p:sp>
      <p:sp>
        <p:nvSpPr>
          <p:cNvPr id="6" name="Rektangel 11"/>
          <p:cNvSpPr/>
          <p:nvPr/>
        </p:nvSpPr>
        <p:spPr>
          <a:xfrm>
            <a:off x="468313" y="6494463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noProof="0" dirty="0" smtClean="0">
                <a:solidFill>
                  <a:schemeClr val="bg1"/>
                </a:solidFill>
                <a:latin typeface="Helvetica Light" pitchFamily="34" charset="0"/>
              </a:rPr>
              <a:t>Operated by the Norwegian Mapping Authority,</a:t>
            </a:r>
            <a:r>
              <a:rPr lang="en-US" sz="1000" baseline="0" noProof="0" dirty="0" smtClean="0">
                <a:solidFill>
                  <a:schemeClr val="bg1"/>
                </a:solidFill>
                <a:latin typeface="Helvetica Light" pitchFamily="34" charset="0"/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  <a:latin typeface="Helvetica Light" pitchFamily="34" charset="0"/>
              </a:rPr>
              <a:t>Hydrographic Service</a:t>
            </a:r>
            <a:endParaRPr lang="en-US" sz="1000" noProof="0" dirty="0">
              <a:solidFill>
                <a:schemeClr val="bg1"/>
              </a:solidFill>
              <a:latin typeface="Helvetica Light" pitchFamily="34" charset="0"/>
            </a:endParaRPr>
          </a:p>
        </p:txBody>
      </p:sp>
      <p:pic>
        <p:nvPicPr>
          <p:cNvPr id="7" name="Bilde 18" descr="Primar-ST vekt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60350"/>
            <a:ext cx="1573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640080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Helvetica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6696744" cy="1008112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  <a:latin typeface="Helvetica Conden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60363" y="6494463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1000" dirty="0" err="1">
                <a:solidFill>
                  <a:srgbClr val="001E76"/>
                </a:solidFill>
                <a:latin typeface="Helvetica Light" pitchFamily="34" charset="0"/>
              </a:rPr>
              <a:t>Operated</a:t>
            </a:r>
            <a:r>
              <a:rPr lang="nb-NO" sz="1000" dirty="0">
                <a:solidFill>
                  <a:srgbClr val="001E76"/>
                </a:solidFill>
                <a:latin typeface="Helvetica Light" pitchFamily="34" charset="0"/>
              </a:rPr>
              <a:t> by </a:t>
            </a:r>
            <a:r>
              <a:rPr lang="nb-NO" sz="1000" dirty="0" err="1">
                <a:solidFill>
                  <a:srgbClr val="001E76"/>
                </a:solidFill>
                <a:latin typeface="Helvetica Light" pitchFamily="34" charset="0"/>
              </a:rPr>
              <a:t>the</a:t>
            </a:r>
            <a:r>
              <a:rPr lang="nb-NO" sz="1000" dirty="0">
                <a:solidFill>
                  <a:srgbClr val="001E76"/>
                </a:solidFill>
                <a:latin typeface="Helvetica Light" pitchFamily="34" charset="0"/>
              </a:rPr>
              <a:t> </a:t>
            </a:r>
            <a:r>
              <a:rPr lang="nb-NO" sz="1000" dirty="0" err="1">
                <a:solidFill>
                  <a:srgbClr val="001E76"/>
                </a:solidFill>
                <a:latin typeface="Helvetica Light" pitchFamily="34" charset="0"/>
              </a:rPr>
              <a:t>Norwegian</a:t>
            </a:r>
            <a:r>
              <a:rPr lang="nb-NO" sz="1000" dirty="0">
                <a:solidFill>
                  <a:srgbClr val="001E76"/>
                </a:solidFill>
                <a:latin typeface="Helvetica Light" pitchFamily="34" charset="0"/>
              </a:rPr>
              <a:t> </a:t>
            </a:r>
            <a:r>
              <a:rPr lang="nb-NO" sz="1000" dirty="0" err="1">
                <a:solidFill>
                  <a:srgbClr val="001E76"/>
                </a:solidFill>
                <a:latin typeface="Helvetica Light" pitchFamily="34" charset="0"/>
              </a:rPr>
              <a:t>Hydrographic</a:t>
            </a:r>
            <a:r>
              <a:rPr lang="nb-NO" sz="1000" dirty="0">
                <a:solidFill>
                  <a:srgbClr val="001E76"/>
                </a:solidFill>
                <a:latin typeface="Helvetica Light" pitchFamily="34" charset="0"/>
              </a:rPr>
              <a:t> Service</a:t>
            </a:r>
          </a:p>
        </p:txBody>
      </p:sp>
      <p:sp>
        <p:nvSpPr>
          <p:cNvPr id="5" name="Rektangel 4"/>
          <p:cNvSpPr/>
          <p:nvPr/>
        </p:nvSpPr>
        <p:spPr>
          <a:xfrm>
            <a:off x="7451725" y="115888"/>
            <a:ext cx="1512888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6" descr="Primar-ST vekt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60350"/>
            <a:ext cx="1573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640080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Helvetica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6696744" cy="10081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elvetica Conden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696744" cy="93610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elvetica Conden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435280" cy="413732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800" baseline="0">
                <a:latin typeface="Helvetica" pitchFamily="34" charset="0"/>
              </a:defRPr>
            </a:lvl2pPr>
            <a:lvl3pPr>
              <a:buFont typeface="Wingdings" pitchFamily="2" charset="2"/>
              <a:buChar char="§"/>
              <a:defRPr sz="1600">
                <a:latin typeface="Helvetica" pitchFamily="34" charset="0"/>
              </a:defRPr>
            </a:lvl3pPr>
            <a:lvl4pPr>
              <a:buFont typeface="Courier New" pitchFamily="49" charset="0"/>
              <a:buChar char="o"/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buFont typeface="Courier New" pitchFamily="49" charset="0"/>
              <a:buChar char="o"/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0"/>
          </p:nvPr>
        </p:nvSpPr>
        <p:spPr>
          <a:xfrm>
            <a:off x="4716016" y="1988840"/>
            <a:ext cx="4038600" cy="413732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buFont typeface="Courier New" pitchFamily="49" charset="0"/>
              <a:buChar char="o"/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696744" cy="93610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elvetica Conden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5770984" cy="413732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buFont typeface="Courier New" pitchFamily="49" charset="0"/>
              <a:buChar char="o"/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sz="half" idx="10"/>
          </p:nvPr>
        </p:nvSpPr>
        <p:spPr>
          <a:xfrm>
            <a:off x="6588224" y="1988840"/>
            <a:ext cx="2166392" cy="413732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buFont typeface="Courier New" pitchFamily="49" charset="0"/>
              <a:buChar char="o"/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696744" cy="93610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Helvetica Condense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7" descr="Primar-ST_cd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261938"/>
            <a:ext cx="14589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ilde 16" descr="bun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6403975"/>
            <a:ext cx="5486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Bilde 17" descr="topp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5486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45" r:id="rId3"/>
    <p:sldLayoutId id="2147484146" r:id="rId4"/>
    <p:sldLayoutId id="2147484147" r:id="rId5"/>
    <p:sldLayoutId id="2147484148" r:id="rId6"/>
    <p:sldLayoutId id="2147484149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nb-NO" sz="1000" kern="1200" dirty="0">
          <a:solidFill>
            <a:schemeClr val="tx1"/>
          </a:solidFill>
          <a:latin typeface="Helvetica Ligh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5pPr>
      <a:lvl6pPr marL="457200" algn="l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6pPr>
      <a:lvl7pPr marL="914400" algn="l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7pPr>
      <a:lvl8pPr marL="1371600" algn="l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8pPr>
      <a:lvl9pPr marL="1828800" algn="l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Helvetica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HS%20Bathymetry%20in%20PRIMAR%20Map%20Viewer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C:\Users\lauhan\Desktop\CHS%20Bathymetry%20in%20Kongsberg%20S-102%20Demonstrator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2"/>
          <p:cNvSpPr>
            <a:spLocks noGrp="1"/>
          </p:cNvSpPr>
          <p:nvPr>
            <p:ph type="ctrTitle"/>
          </p:nvPr>
        </p:nvSpPr>
        <p:spPr bwMode="auto">
          <a:xfrm>
            <a:off x="468313" y="4581525"/>
            <a:ext cx="6696075" cy="7683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latin typeface="Helvetica" pitchFamily="34" charset="0"/>
              </a:rPr>
              <a:t>PRIMAR MBSHC 21</a:t>
            </a:r>
            <a:br>
              <a:rPr lang="en-GB" sz="3200" dirty="0" smtClean="0">
                <a:latin typeface="Helvetica" pitchFamily="34" charset="0"/>
              </a:rPr>
            </a:br>
            <a:r>
              <a:rPr lang="en-GB" sz="3200" dirty="0" smtClean="0">
                <a:latin typeface="Helvetica" pitchFamily="34" charset="0"/>
              </a:rPr>
              <a:t/>
            </a:r>
            <a:br>
              <a:rPr lang="en-GB" sz="3200" dirty="0" smtClean="0">
                <a:latin typeface="Helvetica" pitchFamily="34" charset="0"/>
              </a:rPr>
            </a:br>
            <a:r>
              <a:rPr lang="en-GB" sz="2000" dirty="0" smtClean="0">
                <a:latin typeface="Helvetica" pitchFamily="34" charset="0"/>
              </a:rPr>
              <a:t>Hans Chr. Lauritzen, Director PRIMAR</a:t>
            </a:r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1EF88A-EEA9-4B88-917E-537215EB2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63" y="4531051"/>
            <a:ext cx="3894150" cy="14512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45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Pilot Project Overview:</a:t>
            </a:r>
            <a:endParaRPr lang="en-US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2"/>
            <a:ext cx="8229600" cy="2473649"/>
          </a:xfrm>
        </p:spPr>
        <p:txBody>
          <a:bodyPr/>
          <a:lstStyle/>
          <a:p>
            <a:pPr marL="214313" indent="-214313">
              <a:spcBef>
                <a:spcPts val="0"/>
              </a:spcBef>
            </a:pPr>
            <a:r>
              <a:rPr lang="en-US" sz="1600" dirty="0"/>
              <a:t>This pilot will allow CHS, Teledyne CARIS and PRIMAR to demonstrate its ability to provide a service that consumers of bathymetry data can subscribe </a:t>
            </a:r>
            <a:r>
              <a:rPr lang="en-US" sz="1600" dirty="0" smtClean="0"/>
              <a:t>to.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600" dirty="0"/>
          </a:p>
          <a:p>
            <a:pPr marL="214313" indent="-214313">
              <a:spcBef>
                <a:spcPts val="0"/>
              </a:spcBef>
            </a:pPr>
            <a:r>
              <a:rPr lang="en-US" sz="1600" dirty="0"/>
              <a:t>Data will be available in pre-determined geographic areas of </a:t>
            </a:r>
            <a:r>
              <a:rPr lang="en-US" sz="1600" dirty="0" smtClean="0"/>
              <a:t>interest.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600" dirty="0"/>
          </a:p>
          <a:p>
            <a:pPr marL="214313" indent="-214313">
              <a:spcBef>
                <a:spcPts val="0"/>
              </a:spcBef>
            </a:pPr>
            <a:r>
              <a:rPr lang="en-US" sz="1600" dirty="0"/>
              <a:t>By bathymetry data we mean coverages, vector features and S-102 </a:t>
            </a:r>
            <a:r>
              <a:rPr lang="en-US" sz="1600" dirty="0" smtClean="0"/>
              <a:t>products.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600" dirty="0"/>
          </a:p>
          <a:p>
            <a:pPr marL="214313" indent="-214313">
              <a:spcBef>
                <a:spcPts val="0"/>
              </a:spcBef>
            </a:pPr>
            <a:r>
              <a:rPr lang="en-US" sz="1600" dirty="0"/>
              <a:t>CARIS will develop a cloud hosted datastore located outside of the CHS </a:t>
            </a:r>
            <a:r>
              <a:rPr lang="en-US" sz="1600" dirty="0" smtClean="0"/>
              <a:t>infrastructure.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600" dirty="0"/>
          </a:p>
          <a:p>
            <a:pPr marL="214313" indent="-214313">
              <a:spcBef>
                <a:spcPts val="0"/>
              </a:spcBef>
            </a:pPr>
            <a:r>
              <a:rPr lang="en-US" sz="1600" dirty="0"/>
              <a:t>CARIS will develop a rich API providing 3</a:t>
            </a:r>
            <a:r>
              <a:rPr lang="en-US" sz="1600" baseline="30000" dirty="0"/>
              <a:t>rd</a:t>
            </a:r>
            <a:r>
              <a:rPr lang="en-US" sz="1600" dirty="0"/>
              <a:t> party access to the </a:t>
            </a:r>
            <a:r>
              <a:rPr lang="en-US" sz="1600" dirty="0" smtClean="0"/>
              <a:t>data store.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500" dirty="0"/>
          </a:p>
          <a:p>
            <a:pPr marL="214313" indent="-214313">
              <a:spcBef>
                <a:spcPts val="0"/>
              </a:spcBef>
            </a:pPr>
            <a:endParaRPr lang="en-US" sz="1500" dirty="0"/>
          </a:p>
          <a:p>
            <a:pPr marL="214313" indent="-214313">
              <a:spcBef>
                <a:spcPts val="0"/>
              </a:spcBef>
            </a:pPr>
            <a:endParaRPr lang="en-US" sz="1800" dirty="0"/>
          </a:p>
          <a:p>
            <a:pPr marL="214313" indent="-214313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A6036-E872-4061-8CED-8706F87646E2}"/>
              </a:ext>
            </a:extLst>
          </p:cNvPr>
          <p:cNvSpPr/>
          <p:nvPr/>
        </p:nvSpPr>
        <p:spPr>
          <a:xfrm>
            <a:off x="7086226" y="4193936"/>
            <a:ext cx="332052" cy="31587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3DA94-D9BE-4C28-8AF2-B62320C2B1D5}"/>
              </a:ext>
            </a:extLst>
          </p:cNvPr>
          <p:cNvSpPr txBox="1"/>
          <p:nvPr/>
        </p:nvSpPr>
        <p:spPr>
          <a:xfrm>
            <a:off x="7046622" y="4179094"/>
            <a:ext cx="411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3</a:t>
            </a:r>
            <a:r>
              <a:rPr lang="en-US" sz="900" kern="0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rd</a:t>
            </a:r>
            <a:r>
              <a:rPr lang="en-US" sz="9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9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party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5D4F59-3767-4A4F-99F3-412D9BE4B1AB}"/>
              </a:ext>
            </a:extLst>
          </p:cNvPr>
          <p:cNvCxnSpPr>
            <a:cxnSpLocks/>
          </p:cNvCxnSpPr>
          <p:nvPr/>
        </p:nvCxnSpPr>
        <p:spPr>
          <a:xfrm flipH="1">
            <a:off x="7251956" y="4531051"/>
            <a:ext cx="296" cy="600413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6FE6027-D114-4A6D-B89D-090179C63471}"/>
              </a:ext>
            </a:extLst>
          </p:cNvPr>
          <p:cNvSpPr txBox="1"/>
          <p:nvPr/>
        </p:nvSpPr>
        <p:spPr>
          <a:xfrm>
            <a:off x="6991231" y="5572952"/>
            <a:ext cx="63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9E8F8-E9D9-425D-90A4-D20E777946E9}"/>
              </a:ext>
            </a:extLst>
          </p:cNvPr>
          <p:cNvSpPr txBox="1"/>
          <p:nvPr/>
        </p:nvSpPr>
        <p:spPr>
          <a:xfrm>
            <a:off x="457200" y="4837679"/>
            <a:ext cx="47951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+mn-cs"/>
              </a:rPr>
              <a:t>PRIMAR will expand its existing database and web applications to provide a store front to subscribe to the latest available S-102 bathymetry data and access OGC </a:t>
            </a:r>
            <a:r>
              <a:rPr lang="en-US" sz="1600" dirty="0" smtClean="0">
                <a:latin typeface="+mn-lt"/>
                <a:cs typeface="+mn-cs"/>
              </a:rPr>
              <a:t>services.</a:t>
            </a:r>
            <a:endParaRPr lang="en-US" sz="1600" dirty="0">
              <a:latin typeface="+mn-lt"/>
              <a:cs typeface="+mn-cs"/>
            </a:endParaRPr>
          </a:p>
          <a:p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ADE964-710F-4379-A504-662275B74FDC}"/>
              </a:ext>
            </a:extLst>
          </p:cNvPr>
          <p:cNvCxnSpPr>
            <a:cxnSpLocks/>
          </p:cNvCxnSpPr>
          <p:nvPr/>
        </p:nvCxnSpPr>
        <p:spPr>
          <a:xfrm>
            <a:off x="7359645" y="4831257"/>
            <a:ext cx="1252459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C0E1C0-7887-4319-A1BB-D5EEC98C8FB1}"/>
              </a:ext>
            </a:extLst>
          </p:cNvPr>
          <p:cNvCxnSpPr>
            <a:cxnSpLocks/>
          </p:cNvCxnSpPr>
          <p:nvPr/>
        </p:nvCxnSpPr>
        <p:spPr>
          <a:xfrm>
            <a:off x="7359645" y="4831257"/>
            <a:ext cx="0" cy="300207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0D47F45-0AC6-4915-940B-9B56E48B06C2}"/>
              </a:ext>
            </a:extLst>
          </p:cNvPr>
          <p:cNvCxnSpPr>
            <a:cxnSpLocks/>
          </p:cNvCxnSpPr>
          <p:nvPr/>
        </p:nvCxnSpPr>
        <p:spPr>
          <a:xfrm>
            <a:off x="7373933" y="5645645"/>
            <a:ext cx="1252459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B8EA1B-5184-423B-BC5D-B5DBE5660D39}"/>
              </a:ext>
            </a:extLst>
          </p:cNvPr>
          <p:cNvCxnSpPr>
            <a:cxnSpLocks/>
          </p:cNvCxnSpPr>
          <p:nvPr/>
        </p:nvCxnSpPr>
        <p:spPr>
          <a:xfrm>
            <a:off x="7366789" y="5459908"/>
            <a:ext cx="5561" cy="19170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4" name="Tittel 1"/>
          <p:cNvSpPr txBox="1">
            <a:spLocks/>
          </p:cNvSpPr>
          <p:nvPr/>
        </p:nvSpPr>
        <p:spPr>
          <a:xfrm>
            <a:off x="498281" y="598197"/>
            <a:ext cx="7783569" cy="6993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b-NO" sz="1000" kern="1200" dirty="0">
                <a:solidFill>
                  <a:schemeClr val="tx1"/>
                </a:solidFill>
                <a:latin typeface="Helvetica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9pPr>
          </a:lstStyle>
          <a:p>
            <a:pPr defTabSz="914400"/>
            <a:r>
              <a:rPr lang="en-US" sz="3200" b="1" dirty="0">
                <a:latin typeface="Helvetica" pitchFamily="34" charset="0"/>
              </a:rPr>
              <a:t>S-100 Data as a Service</a:t>
            </a:r>
          </a:p>
        </p:txBody>
      </p:sp>
    </p:spTree>
    <p:extLst>
      <p:ext uri="{BB962C8B-B14F-4D97-AF65-F5344CB8AC3E}">
        <p14:creationId xmlns:p14="http://schemas.microsoft.com/office/powerpoint/2010/main" val="24767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45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Pilot Project Objectives:</a:t>
            </a:r>
            <a:endParaRPr lang="en-US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2"/>
            <a:ext cx="8229600" cy="2473649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1600" dirty="0"/>
              <a:t>Garner support from potential stakeholder groups e.g. hydrographic offices, ports, pilots, other government agencies, global mapping initiatives (Seabed 2030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indent="-285750">
              <a:spcBef>
                <a:spcPts val="0"/>
              </a:spcBef>
            </a:pPr>
            <a:endParaRPr lang="en-US" sz="1600" dirty="0"/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Expose the hydrographic community to these capabilities to foster support for the potential benefits of S-102 and bathymetry as a </a:t>
            </a:r>
            <a:r>
              <a:rPr lang="en-US" sz="1600" dirty="0" smtClean="0"/>
              <a:t>service.</a:t>
            </a:r>
            <a:endParaRPr lang="en-US" sz="1600" dirty="0"/>
          </a:p>
          <a:p>
            <a:pPr marL="285750" indent="-285750">
              <a:spcBef>
                <a:spcPts val="0"/>
              </a:spcBef>
            </a:pPr>
            <a:endParaRPr lang="en-US" sz="1600" dirty="0"/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Explore potential for use of S-104 and S-111 standard for supplementary </a:t>
            </a:r>
            <a:r>
              <a:rPr lang="en-US" sz="1600" dirty="0" smtClean="0"/>
              <a:t>services.</a:t>
            </a:r>
            <a:endParaRPr lang="en-US" sz="1600" dirty="0"/>
          </a:p>
          <a:p>
            <a:pPr marL="285750" indent="-285750">
              <a:spcBef>
                <a:spcPts val="0"/>
              </a:spcBef>
            </a:pPr>
            <a:endParaRPr lang="en-US" sz="1600" dirty="0"/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Refine the cloud and service technology to work towards a robust and commercially viable </a:t>
            </a:r>
            <a:r>
              <a:rPr lang="en-US" sz="1600" dirty="0" smtClean="0"/>
              <a:t>service.</a:t>
            </a:r>
            <a:endParaRPr lang="en-US" sz="1600" dirty="0"/>
          </a:p>
          <a:p>
            <a:pPr marL="285750" indent="-285750">
              <a:spcBef>
                <a:spcPts val="0"/>
              </a:spcBef>
            </a:pPr>
            <a:endParaRPr lang="en-US" sz="1600" dirty="0"/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Determine the costs involved in offering cloud based storage and </a:t>
            </a:r>
            <a:r>
              <a:rPr lang="en-US" sz="1600" dirty="0" smtClean="0"/>
              <a:t>services.</a:t>
            </a:r>
            <a:endParaRPr lang="en-US" sz="1600" dirty="0"/>
          </a:p>
          <a:p>
            <a:pPr marL="285750" indent="-285750">
              <a:spcBef>
                <a:spcPts val="0"/>
              </a:spcBef>
            </a:pPr>
            <a:endParaRPr lang="en-US" sz="1600" dirty="0"/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Develop innovative business models to ensure customer adoption by providing value added benefits for </a:t>
            </a:r>
            <a:r>
              <a:rPr lang="en-US" sz="1600" dirty="0" smtClean="0"/>
              <a:t>stakeholders.</a:t>
            </a:r>
            <a:endParaRPr lang="en-US" sz="1600" dirty="0"/>
          </a:p>
          <a:p>
            <a:pPr marL="214313" indent="-214313">
              <a:spcBef>
                <a:spcPts val="0"/>
              </a:spcBef>
            </a:pPr>
            <a:endParaRPr lang="en-US" sz="1500" dirty="0"/>
          </a:p>
        </p:txBody>
      </p:sp>
      <p:sp>
        <p:nvSpPr>
          <p:cNvPr id="14" name="Tittel 1"/>
          <p:cNvSpPr txBox="1">
            <a:spLocks/>
          </p:cNvSpPr>
          <p:nvPr/>
        </p:nvSpPr>
        <p:spPr>
          <a:xfrm>
            <a:off x="498281" y="598197"/>
            <a:ext cx="7783569" cy="6993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b-NO" sz="1000" kern="1200" dirty="0">
                <a:solidFill>
                  <a:schemeClr val="tx1"/>
                </a:solidFill>
                <a:latin typeface="Helvetica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9pPr>
          </a:lstStyle>
          <a:p>
            <a:pPr defTabSz="914400"/>
            <a:r>
              <a:rPr lang="en-US" sz="3200" b="1" dirty="0">
                <a:latin typeface="Helvetica" pitchFamily="34" charset="0"/>
              </a:rPr>
              <a:t>S-100 Data as a Service</a:t>
            </a:r>
          </a:p>
        </p:txBody>
      </p:sp>
    </p:spTree>
    <p:extLst>
      <p:ext uri="{BB962C8B-B14F-4D97-AF65-F5344CB8AC3E}">
        <p14:creationId xmlns:p14="http://schemas.microsoft.com/office/powerpoint/2010/main" val="172015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3377" y="1193075"/>
            <a:ext cx="7278473" cy="45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CHS S-102 data in PRIMAR Viewer:</a:t>
            </a:r>
            <a:endParaRPr lang="en-US" sz="2400" dirty="0">
              <a:latin typeface="+mj-lt"/>
            </a:endParaRPr>
          </a:p>
        </p:txBody>
      </p:sp>
      <p:sp>
        <p:nvSpPr>
          <p:cNvPr id="14" name="Tittel 1"/>
          <p:cNvSpPr txBox="1">
            <a:spLocks/>
          </p:cNvSpPr>
          <p:nvPr/>
        </p:nvSpPr>
        <p:spPr>
          <a:xfrm>
            <a:off x="498281" y="598197"/>
            <a:ext cx="7783569" cy="6993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b-NO" sz="1000" kern="1200" dirty="0">
                <a:solidFill>
                  <a:schemeClr val="tx1"/>
                </a:solidFill>
                <a:latin typeface="Helvetica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9pPr>
          </a:lstStyle>
          <a:p>
            <a:pPr defTabSz="914400"/>
            <a:r>
              <a:rPr lang="en-US" sz="3200" b="1" dirty="0">
                <a:latin typeface="Helvetica" pitchFamily="34" charset="0"/>
              </a:rPr>
              <a:t>S-100 Data as a Service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4" y="1641566"/>
            <a:ext cx="4758264" cy="2391523"/>
          </a:xfrm>
          <a:prstGeom prst="rect">
            <a:avLst/>
          </a:prstGeom>
        </p:spPr>
      </p:pic>
      <p:pic>
        <p:nvPicPr>
          <p:cNvPr id="6" name="Bild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1" y="4084552"/>
            <a:ext cx="4728754" cy="238161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881715" y="1875821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St. Lawrence River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845293" y="5172015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Vancouver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2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97" y="1358537"/>
            <a:ext cx="6027870" cy="37189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CHS S-102 data in Kongsberg S-102 demo:</a:t>
            </a:r>
            <a:endParaRPr lang="en-US" sz="2400" dirty="0">
              <a:latin typeface="+mj-lt"/>
            </a:endParaRPr>
          </a:p>
        </p:txBody>
      </p:sp>
      <p:sp>
        <p:nvSpPr>
          <p:cNvPr id="14" name="Tittel 1"/>
          <p:cNvSpPr txBox="1">
            <a:spLocks/>
          </p:cNvSpPr>
          <p:nvPr/>
        </p:nvSpPr>
        <p:spPr>
          <a:xfrm>
            <a:off x="498281" y="598197"/>
            <a:ext cx="7783569" cy="6993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b-NO" sz="1000" kern="1200" dirty="0">
                <a:solidFill>
                  <a:schemeClr val="tx1"/>
                </a:solidFill>
                <a:latin typeface="Helvetica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 Light"/>
              </a:defRPr>
            </a:lvl9pPr>
          </a:lstStyle>
          <a:p>
            <a:pPr defTabSz="914400"/>
            <a:r>
              <a:rPr lang="en-US" sz="3200" b="1" dirty="0">
                <a:latin typeface="Helvetica" pitchFamily="34" charset="0"/>
              </a:rPr>
              <a:t>S-100 Data as a Service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845293" y="5172015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Vancouver</a:t>
            </a:r>
            <a:endParaRPr lang="nb-NO" dirty="0"/>
          </a:p>
        </p:txBody>
      </p:sp>
      <p:pic>
        <p:nvPicPr>
          <p:cNvPr id="2" name="Bild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6" y="1771364"/>
            <a:ext cx="8279838" cy="4481389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6682905" y="1234000"/>
            <a:ext cx="13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Vancouver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6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584684"/>
            <a:ext cx="6696744" cy="936104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PRIMAR S-101 Project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251520" y="1321800"/>
            <a:ext cx="8712968" cy="4137323"/>
          </a:xfrm>
        </p:spPr>
        <p:txBody>
          <a:bodyPr/>
          <a:lstStyle/>
          <a:p>
            <a:r>
              <a:rPr lang="en-US" sz="2400" dirty="0"/>
              <a:t>Objective: Develop dual-fuel S-57 and S-101 distribution services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i="1" dirty="0"/>
          </a:p>
          <a:p>
            <a:r>
              <a:rPr lang="en-US" sz="2400" dirty="0"/>
              <a:t>Project goals:</a:t>
            </a:r>
          </a:p>
          <a:p>
            <a:pPr lvl="1"/>
            <a:r>
              <a:rPr lang="en-US" sz="2200" dirty="0"/>
              <a:t>Enable PRIMAR to integrate S-101 ENC services with the existing S-57 ENC services to operate a dual-fuel distribution service within a 5-years timeframe (2018-2022)</a:t>
            </a:r>
          </a:p>
          <a:p>
            <a:pPr lvl="1"/>
            <a:r>
              <a:rPr lang="en-US" sz="2200" dirty="0"/>
              <a:t>Functionality for PRIMAR member states to facilitate S-101 ENC quality control and data management</a:t>
            </a:r>
          </a:p>
          <a:p>
            <a:pPr lvl="1"/>
            <a:r>
              <a:rPr lang="en-US" sz="2200" dirty="0"/>
              <a:t>Enable PRIMAR member states to obtain experience and training in S-100/S-101 standards</a:t>
            </a:r>
          </a:p>
          <a:p>
            <a:pPr lvl="1"/>
            <a:r>
              <a:rPr lang="en-US" sz="2200" dirty="0"/>
              <a:t>Provide valuable feedback to the new IHO standards to PRIMAR member states and IHO Working Groups.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663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6696744" cy="936104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S-101 Project Proposal - timeline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8640960" cy="44253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0625" t="23401" r="28738" b="15000"/>
          <a:stretch/>
        </p:blipFill>
        <p:spPr>
          <a:xfrm>
            <a:off x="110399" y="1216962"/>
            <a:ext cx="9072090" cy="51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343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3400" cy="914400"/>
          </a:xfrm>
        </p:spPr>
        <p:txBody>
          <a:bodyPr/>
          <a:lstStyle/>
          <a:p>
            <a:r>
              <a:rPr lang="nb-NO" sz="3200" b="1" dirty="0" smtClean="0">
                <a:latin typeface="Helvetica" pitchFamily="34" charset="0"/>
              </a:rPr>
              <a:t>Targets for 2019</a:t>
            </a:r>
            <a:endParaRPr lang="nb-NO" sz="3200" b="1" dirty="0">
              <a:latin typeface="Helvetica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8369" y="1780903"/>
            <a:ext cx="8295861" cy="4876800"/>
          </a:xfrm>
        </p:spPr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the world’s most efficient ENC quality control and validation </a:t>
            </a:r>
            <a:r>
              <a:rPr lang="en-US" dirty="0" smtClean="0"/>
              <a:t>services.</a:t>
            </a:r>
            <a:endParaRPr lang="nb-NO" dirty="0"/>
          </a:p>
          <a:p>
            <a:pPr lvl="0"/>
            <a:r>
              <a:rPr lang="en-US" dirty="0" smtClean="0"/>
              <a:t>Increased </a:t>
            </a:r>
            <a:r>
              <a:rPr lang="en-US" dirty="0"/>
              <a:t>ENC coverage </a:t>
            </a:r>
            <a:r>
              <a:rPr lang="en-US" dirty="0" smtClean="0"/>
              <a:t>– new members.</a:t>
            </a:r>
          </a:p>
          <a:p>
            <a:pPr lvl="0"/>
            <a:r>
              <a:rPr lang="en-US" dirty="0" smtClean="0"/>
              <a:t>Updated strategic plan – PRIMARs place in the future.</a:t>
            </a:r>
          </a:p>
          <a:p>
            <a:pPr lvl="0"/>
            <a:r>
              <a:rPr lang="en-US" dirty="0" smtClean="0"/>
              <a:t>Continue the S-100 technology development</a:t>
            </a:r>
          </a:p>
          <a:p>
            <a:pPr lvl="0"/>
            <a:r>
              <a:rPr lang="en-US" dirty="0" smtClean="0"/>
              <a:t>Visibility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Undertittel 1"/>
          <p:cNvSpPr>
            <a:spLocks noGrp="1"/>
          </p:cNvSpPr>
          <p:nvPr>
            <p:ph type="subTitle" idx="1"/>
          </p:nvPr>
        </p:nvSpPr>
        <p:spPr bwMode="auto">
          <a:xfrm>
            <a:off x="2609850" y="5589588"/>
            <a:ext cx="3924300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mtClean="0"/>
              <a:t>www.primar.org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223963" y="1916113"/>
            <a:ext cx="6696075" cy="1174750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22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7"/>
          <p:cNvSpPr>
            <a:spLocks noChangeShapeType="1"/>
          </p:cNvSpPr>
          <p:nvPr/>
        </p:nvSpPr>
        <p:spPr bwMode="auto">
          <a:xfrm flipV="1">
            <a:off x="2014858" y="2252134"/>
            <a:ext cx="104107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/>
          </a:ln>
        </p:spPr>
        <p:txBody>
          <a:bodyPr/>
          <a:lstStyle/>
          <a:p>
            <a:endParaRPr lang="nb-NO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16871" y="327003"/>
            <a:ext cx="5725677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dirty="0" smtClean="0">
                <a:latin typeface="Helvetica" pitchFamily="34" charset="0"/>
              </a:rPr>
              <a:t>PRIMAR RENC value chain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1395" y="648070"/>
            <a:ext cx="2001148" cy="3160449"/>
            <a:chOff x="1657350" y="460898"/>
            <a:chExt cx="1848060" cy="3160449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657350" y="460898"/>
              <a:ext cx="1319212" cy="3160449"/>
            </a:xfrm>
            <a:prstGeom prst="rect">
              <a:avLst/>
            </a:prstGeom>
            <a:solidFill>
              <a:srgbClr val="FFCC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GB" sz="1200" b="1" dirty="0" smtClean="0"/>
                <a:t>Albania</a:t>
              </a:r>
              <a:br>
                <a:rPr lang="en-GB" sz="1200" b="1" dirty="0" smtClean="0"/>
              </a:br>
              <a:r>
                <a:rPr lang="en-GB" sz="1200" b="1" dirty="0" smtClean="0"/>
                <a:t>Croatia</a:t>
              </a:r>
              <a:endParaRPr lang="en-GB" sz="1200" b="1" dirty="0"/>
            </a:p>
            <a:p>
              <a:pPr eaLnBrk="0" hangingPunct="0"/>
              <a:r>
                <a:rPr lang="en-GB" sz="1200" b="1" dirty="0" smtClean="0"/>
                <a:t>Estonia</a:t>
              </a:r>
              <a:endParaRPr lang="en-GB" sz="1200" b="1" dirty="0"/>
            </a:p>
            <a:p>
              <a:pPr eaLnBrk="0" hangingPunct="0"/>
              <a:r>
                <a:rPr lang="en-GB" sz="1200" b="1" dirty="0"/>
                <a:t>Finland</a:t>
              </a:r>
            </a:p>
            <a:p>
              <a:pPr eaLnBrk="0" hangingPunct="0"/>
              <a:r>
                <a:rPr lang="en-GB" sz="1200" b="1" dirty="0"/>
                <a:t>France</a:t>
              </a:r>
            </a:p>
            <a:p>
              <a:pPr eaLnBrk="0" hangingPunct="0"/>
              <a:r>
                <a:rPr lang="en-GB" sz="1200" b="1" dirty="0" smtClean="0"/>
                <a:t>Georgia</a:t>
              </a:r>
              <a:endParaRPr lang="en-GB" sz="1200" b="1" dirty="0"/>
            </a:p>
            <a:p>
              <a:pPr eaLnBrk="0" hangingPunct="0"/>
              <a:r>
                <a:rPr lang="en-GB" sz="1200" b="1" dirty="0"/>
                <a:t>Iran</a:t>
              </a:r>
            </a:p>
            <a:p>
              <a:pPr eaLnBrk="0" hangingPunct="0"/>
              <a:r>
                <a:rPr lang="en-GB" sz="1200" b="1" dirty="0"/>
                <a:t>Latvia</a:t>
              </a:r>
            </a:p>
            <a:p>
              <a:pPr eaLnBrk="0" hangingPunct="0"/>
              <a:r>
                <a:rPr lang="en-GB" sz="1200" b="1" dirty="0"/>
                <a:t>Lithuania</a:t>
              </a:r>
            </a:p>
            <a:p>
              <a:pPr eaLnBrk="0" hangingPunct="0"/>
              <a:r>
                <a:rPr lang="en-GB" sz="1200" b="1" dirty="0" smtClean="0"/>
                <a:t>Montenegro</a:t>
              </a:r>
            </a:p>
            <a:p>
              <a:pPr eaLnBrk="0" hangingPunct="0"/>
              <a:r>
                <a:rPr lang="en-GB" sz="1200" b="1" dirty="0" smtClean="0"/>
                <a:t>Mozambique</a:t>
              </a:r>
              <a:endParaRPr lang="en-GB" sz="1200" b="1" dirty="0"/>
            </a:p>
            <a:p>
              <a:pPr eaLnBrk="0" hangingPunct="0"/>
              <a:r>
                <a:rPr lang="en-GB" sz="1200" b="1" dirty="0"/>
                <a:t>Norway</a:t>
              </a:r>
            </a:p>
            <a:p>
              <a:pPr eaLnBrk="0" hangingPunct="0"/>
              <a:r>
                <a:rPr lang="en-GB" sz="1200" b="1" dirty="0"/>
                <a:t>Poland</a:t>
              </a:r>
            </a:p>
            <a:p>
              <a:pPr eaLnBrk="0" hangingPunct="0"/>
              <a:r>
                <a:rPr lang="en-GB" sz="1200" b="1" dirty="0"/>
                <a:t>Sweden</a:t>
              </a:r>
            </a:p>
            <a:p>
              <a:pPr eaLnBrk="0" hangingPunct="0"/>
              <a:r>
                <a:rPr lang="en-GB" sz="1200" b="1" dirty="0" smtClean="0"/>
                <a:t>Russia</a:t>
              </a:r>
            </a:p>
            <a:p>
              <a:pPr eaLnBrk="0" hangingPunct="0"/>
              <a:r>
                <a:rPr lang="en-GB" sz="1200" b="1" dirty="0" smtClean="0"/>
                <a:t>Ukraine</a:t>
              </a:r>
              <a:br>
                <a:rPr lang="en-GB" sz="1200" b="1" dirty="0" smtClean="0"/>
              </a:br>
              <a:r>
                <a:rPr lang="en-GB" sz="1200" b="1" dirty="0" smtClean="0"/>
                <a:t>Vietnam</a:t>
              </a:r>
              <a:endParaRPr lang="en-GB" sz="1200" b="1" dirty="0"/>
            </a:p>
          </p:txBody>
        </p:sp>
        <p:sp>
          <p:nvSpPr>
            <p:cNvPr id="1031" name="Text Box 2"/>
            <p:cNvSpPr txBox="1">
              <a:spLocks noChangeArrowheads="1"/>
            </p:cNvSpPr>
            <p:nvPr/>
          </p:nvSpPr>
          <p:spPr bwMode="auto">
            <a:xfrm>
              <a:off x="2473293" y="1394435"/>
              <a:ext cx="1032117" cy="738664"/>
            </a:xfrm>
            <a:prstGeom prst="rect">
              <a:avLst/>
            </a:prstGeom>
            <a:solidFill>
              <a:srgbClr val="FFCC00"/>
            </a:solidFill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400" b="1" dirty="0"/>
                <a:t>PRIMAR</a:t>
              </a:r>
            </a:p>
            <a:p>
              <a:r>
                <a:rPr lang="nb-NO" sz="1400" b="1" dirty="0" smtClean="0"/>
                <a:t>RENC</a:t>
              </a:r>
              <a:br>
                <a:rPr lang="nb-NO" sz="1400" b="1" dirty="0" smtClean="0"/>
              </a:br>
              <a:r>
                <a:rPr lang="nb-NO" sz="1400" b="1" dirty="0" smtClean="0"/>
                <a:t>MEMBERS</a:t>
              </a:r>
              <a:endParaRPr lang="en-US" sz="1400" b="1" dirty="0"/>
            </a:p>
          </p:txBody>
        </p:sp>
      </p:grpSp>
      <p:sp>
        <p:nvSpPr>
          <p:cNvPr id="2578" name="Line 19"/>
          <p:cNvSpPr>
            <a:spLocks noChangeShapeType="1"/>
          </p:cNvSpPr>
          <p:nvPr/>
        </p:nvSpPr>
        <p:spPr bwMode="auto">
          <a:xfrm>
            <a:off x="2236925" y="3962201"/>
            <a:ext cx="804214" cy="3337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 type="none"/>
            <a:tailEnd type="triangle"/>
          </a:ln>
        </p:spPr>
        <p:txBody>
          <a:bodyPr/>
          <a:lstStyle/>
          <a:p>
            <a:pPr>
              <a:defRPr/>
            </a:pPr>
            <a:endParaRPr lang="nb-NO"/>
          </a:p>
        </p:txBody>
      </p:sp>
      <p:grpSp>
        <p:nvGrpSpPr>
          <p:cNvPr id="3" name="Gruppe 2"/>
          <p:cNvGrpSpPr/>
          <p:nvPr/>
        </p:nvGrpSpPr>
        <p:grpSpPr>
          <a:xfrm>
            <a:off x="253757" y="3943451"/>
            <a:ext cx="2038787" cy="2082880"/>
            <a:chOff x="1650396" y="3596777"/>
            <a:chExt cx="1856174" cy="2186626"/>
          </a:xfrm>
        </p:grpSpPr>
        <p:sp>
          <p:nvSpPr>
            <p:cNvPr id="2070" name="Rectangle 533"/>
            <p:cNvSpPr>
              <a:spLocks noChangeArrowheads="1"/>
            </p:cNvSpPr>
            <p:nvPr/>
          </p:nvSpPr>
          <p:spPr bwMode="auto">
            <a:xfrm>
              <a:off x="1650396" y="3596777"/>
              <a:ext cx="1314450" cy="21866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GB" sz="1200" b="1" i="1" dirty="0"/>
                <a:t>Canada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China</a:t>
              </a:r>
              <a:br>
                <a:rPr lang="en-GB" sz="1200" b="1" i="1" dirty="0" smtClean="0"/>
              </a:br>
              <a:r>
                <a:rPr lang="en-GB" sz="1200" b="1" i="1" dirty="0" smtClean="0"/>
                <a:t>India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Indonesia</a:t>
              </a:r>
              <a:br>
                <a:rPr lang="en-GB" sz="1200" b="1" i="1" dirty="0" smtClean="0"/>
              </a:br>
              <a:r>
                <a:rPr lang="en-GB" sz="1200" b="1" i="1" dirty="0" smtClean="0"/>
                <a:t>EAHC</a:t>
              </a:r>
              <a:endParaRPr lang="en-GB" sz="1200" b="1" i="1" dirty="0"/>
            </a:p>
            <a:p>
              <a:pPr eaLnBrk="0" hangingPunct="0">
                <a:defRPr/>
              </a:pPr>
              <a:r>
                <a:rPr lang="en-GB" sz="1200" b="1" i="1" dirty="0" smtClean="0"/>
                <a:t>MSS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Japan</a:t>
              </a:r>
              <a:endParaRPr lang="en-GB" sz="1200" b="1" i="1" dirty="0"/>
            </a:p>
            <a:p>
              <a:pPr eaLnBrk="0" hangingPunct="0">
                <a:defRPr/>
              </a:pPr>
              <a:r>
                <a:rPr lang="en-GB" sz="1200" b="1" i="1" dirty="0"/>
                <a:t>Korea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PRD ENC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Singapore</a:t>
              </a:r>
            </a:p>
            <a:p>
              <a:pPr eaLnBrk="0" hangingPunct="0">
                <a:defRPr/>
              </a:pPr>
              <a:r>
                <a:rPr lang="en-GB" sz="1200" b="1" i="1" dirty="0" smtClean="0"/>
                <a:t>NTOU (Taiwan)</a:t>
              </a:r>
            </a:p>
          </p:txBody>
        </p:sp>
        <p:sp>
          <p:nvSpPr>
            <p:cNvPr id="2069" name="Text Box 532"/>
            <p:cNvSpPr txBox="1">
              <a:spLocks noChangeArrowheads="1"/>
            </p:cNvSpPr>
            <p:nvPr/>
          </p:nvSpPr>
          <p:spPr bwMode="auto">
            <a:xfrm>
              <a:off x="2436595" y="3608124"/>
              <a:ext cx="1069975" cy="10016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b-NO" sz="1400" b="1" dirty="0" smtClean="0"/>
                <a:t>PRIMAR</a:t>
              </a:r>
              <a:br>
                <a:rPr lang="nb-NO" sz="1400" b="1" dirty="0" smtClean="0"/>
              </a:br>
              <a:r>
                <a:rPr lang="nb-NO" sz="1400" b="1" dirty="0" smtClean="0"/>
                <a:t>LICENSING PARTNERS</a:t>
              </a:r>
            </a:p>
            <a:p>
              <a:pPr>
                <a:defRPr/>
              </a:pPr>
              <a:r>
                <a:rPr lang="nb-NO" sz="1400" b="1" dirty="0" smtClean="0"/>
                <a:t>(Others)</a:t>
              </a:r>
              <a:endParaRPr lang="en-US" sz="1400" b="1" dirty="0"/>
            </a:p>
          </p:txBody>
        </p:sp>
      </p:grpSp>
      <p:sp>
        <p:nvSpPr>
          <p:cNvPr id="2072" name="Line 535"/>
          <p:cNvSpPr>
            <a:spLocks noChangeShapeType="1"/>
          </p:cNvSpPr>
          <p:nvPr/>
        </p:nvSpPr>
        <p:spPr bwMode="auto">
          <a:xfrm flipV="1">
            <a:off x="2498558" y="4277801"/>
            <a:ext cx="708896" cy="1196271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045" name="Rectangle 7"/>
          <p:cNvSpPr>
            <a:spLocks noChangeArrowheads="1"/>
          </p:cNvSpPr>
          <p:nvPr/>
        </p:nvSpPr>
        <p:spPr bwMode="auto">
          <a:xfrm>
            <a:off x="1991185" y="5474074"/>
            <a:ext cx="930246" cy="12606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ALL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IC-ENC</a:t>
            </a: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RENC</a:t>
            </a: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DATA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46" name="AutoShape 5"/>
          <p:cNvSpPr>
            <a:spLocks noChangeArrowheads="1"/>
          </p:cNvSpPr>
          <p:nvPr/>
        </p:nvSpPr>
        <p:spPr bwMode="auto">
          <a:xfrm>
            <a:off x="3055937" y="1808215"/>
            <a:ext cx="1149350" cy="2540000"/>
          </a:xfrm>
          <a:prstGeom prst="can">
            <a:avLst>
              <a:gd name="adj" fmla="val 55249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 sz="1600" b="1" dirty="0">
              <a:solidFill>
                <a:schemeClr val="bg1"/>
              </a:solidFill>
            </a:endParaRPr>
          </a:p>
          <a:p>
            <a:pPr eaLnBrk="0" hangingPunct="0"/>
            <a:r>
              <a:rPr lang="nb-NO" sz="1600" b="1" dirty="0">
                <a:solidFill>
                  <a:schemeClr val="bg1"/>
                </a:solidFill>
              </a:rPr>
              <a:t>PRIMAR</a:t>
            </a:r>
          </a:p>
          <a:p>
            <a:pPr eaLnBrk="0" hangingPunct="0"/>
            <a:r>
              <a:rPr lang="nb-NO" sz="1600" b="1" dirty="0">
                <a:solidFill>
                  <a:schemeClr val="bg1"/>
                </a:solidFill>
              </a:rPr>
              <a:t>ENC</a:t>
            </a:r>
          </a:p>
          <a:p>
            <a:pPr eaLnBrk="0" hangingPunct="0"/>
            <a:r>
              <a:rPr lang="nb-NO" sz="1600" b="1" dirty="0">
                <a:solidFill>
                  <a:schemeClr val="bg1"/>
                </a:solidFill>
              </a:rPr>
              <a:t>Database</a:t>
            </a:r>
          </a:p>
          <a:p>
            <a:pPr eaLnBrk="0" hangingPunct="0"/>
            <a:endParaRPr lang="nb-NO" sz="1400" b="1" dirty="0">
              <a:solidFill>
                <a:schemeClr val="bg1"/>
              </a:solidFill>
            </a:endParaRPr>
          </a:p>
          <a:p>
            <a:pPr eaLnBrk="0" hangingPunct="0"/>
            <a:r>
              <a:rPr lang="nb-NO" b="1" dirty="0" smtClean="0">
                <a:solidFill>
                  <a:schemeClr val="bg1"/>
                </a:solidFill>
              </a:rPr>
              <a:t>&gt; 16 000</a:t>
            </a:r>
            <a:endParaRPr lang="nb-NO" b="1" dirty="0">
              <a:solidFill>
                <a:schemeClr val="bg1"/>
              </a:solidFill>
            </a:endParaRPr>
          </a:p>
          <a:p>
            <a:pPr eaLnBrk="0" hangingPunct="0"/>
            <a:r>
              <a:rPr lang="nb-NO" sz="1400" b="1" dirty="0">
                <a:solidFill>
                  <a:schemeClr val="bg1"/>
                </a:solidFill>
              </a:rPr>
              <a:t>ENCs</a:t>
            </a:r>
          </a:p>
          <a:p>
            <a:pPr eaLnBrk="0" hangingPunct="0"/>
            <a:endParaRPr lang="nb-NO" sz="1400" b="1" dirty="0">
              <a:solidFill>
                <a:schemeClr val="bg1"/>
              </a:solidFill>
            </a:endParaRPr>
          </a:p>
        </p:txBody>
      </p:sp>
      <p:grpSp>
        <p:nvGrpSpPr>
          <p:cNvPr id="545" name="Gruppe 544"/>
          <p:cNvGrpSpPr/>
          <p:nvPr/>
        </p:nvGrpSpPr>
        <p:grpSpPr>
          <a:xfrm>
            <a:off x="4015489" y="1582325"/>
            <a:ext cx="4882461" cy="3051614"/>
            <a:chOff x="1779625" y="1219959"/>
            <a:chExt cx="7353781" cy="3916869"/>
          </a:xfrm>
        </p:grpSpPr>
        <p:sp>
          <p:nvSpPr>
            <p:cNvPr id="546" name="Text Box 529"/>
            <p:cNvSpPr txBox="1">
              <a:spLocks noChangeArrowheads="1"/>
            </p:cNvSpPr>
            <p:nvPr/>
          </p:nvSpPr>
          <p:spPr bwMode="auto">
            <a:xfrm>
              <a:off x="7163684" y="1219959"/>
              <a:ext cx="1816100" cy="6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latin typeface="Helvetica" pitchFamily="34" charset="0"/>
                </a:rPr>
                <a:t>Commercial </a:t>
              </a:r>
            </a:p>
            <a:p>
              <a:r>
                <a:rPr lang="en-GB" sz="1400" b="1" dirty="0">
                  <a:latin typeface="Helvetica" pitchFamily="34" charset="0"/>
                </a:rPr>
                <a:t>users</a:t>
              </a:r>
            </a:p>
          </p:txBody>
        </p:sp>
        <p:sp>
          <p:nvSpPr>
            <p:cNvPr id="547" name="Text Box 529"/>
            <p:cNvSpPr txBox="1">
              <a:spLocks noChangeArrowheads="1"/>
            </p:cNvSpPr>
            <p:nvPr/>
          </p:nvSpPr>
          <p:spPr bwMode="auto">
            <a:xfrm>
              <a:off x="7010058" y="2475046"/>
              <a:ext cx="2123348" cy="6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dirty="0" smtClean="0">
                  <a:latin typeface="Helvetica" pitchFamily="34" charset="0"/>
                  <a:cs typeface="Helvetica" pitchFamily="34" charset="0"/>
                </a:rPr>
                <a:t>Governmental users</a:t>
              </a:r>
              <a:endParaRPr lang="en-GB" sz="14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8" name="Text Box 529"/>
            <p:cNvSpPr txBox="1">
              <a:spLocks noChangeArrowheads="1"/>
            </p:cNvSpPr>
            <p:nvPr/>
          </p:nvSpPr>
          <p:spPr bwMode="auto">
            <a:xfrm>
              <a:off x="6876255" y="4245348"/>
              <a:ext cx="1335087" cy="6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latin typeface="Helvetica" pitchFamily="34" charset="0"/>
                </a:rPr>
                <a:t>Navy </a:t>
              </a:r>
            </a:p>
            <a:p>
              <a:r>
                <a:rPr lang="en-GB" sz="1400" b="1" dirty="0" smtClean="0">
                  <a:latin typeface="Helvetica" pitchFamily="34" charset="0"/>
                </a:rPr>
                <a:t>users</a:t>
              </a:r>
              <a:endParaRPr lang="en-GB" sz="1400" b="1" dirty="0">
                <a:latin typeface="Helvetica" pitchFamily="34" charset="0"/>
              </a:endParaRPr>
            </a:p>
          </p:txBody>
        </p:sp>
        <p:sp>
          <p:nvSpPr>
            <p:cNvPr id="549" name="Text Box 529"/>
            <p:cNvSpPr txBox="1">
              <a:spLocks noChangeArrowheads="1"/>
            </p:cNvSpPr>
            <p:nvPr/>
          </p:nvSpPr>
          <p:spPr bwMode="auto">
            <a:xfrm rot="322668">
              <a:off x="2747649" y="4030198"/>
              <a:ext cx="2377207" cy="35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b="1" dirty="0" smtClean="0">
                  <a:solidFill>
                    <a:schemeClr val="accent1"/>
                  </a:solidFill>
                  <a:latin typeface="Helvetica" pitchFamily="34" charset="0"/>
                </a:rPr>
                <a:t>9 Navy Suppliers</a:t>
              </a:r>
              <a:endParaRPr lang="en-GB" sz="1200" b="1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pic>
          <p:nvPicPr>
            <p:cNvPr id="550" name="Picture 1025" descr="ecc1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445148"/>
              <a:ext cx="1003300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3957316"/>
              <a:ext cx="78105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2" name="Bilde 5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7683" y="1315080"/>
              <a:ext cx="1511939" cy="908383"/>
            </a:xfrm>
            <a:prstGeom prst="rect">
              <a:avLst/>
            </a:prstGeom>
          </p:spPr>
        </p:pic>
        <p:sp>
          <p:nvSpPr>
            <p:cNvPr id="553" name="Line 29"/>
            <p:cNvSpPr>
              <a:spLocks noChangeShapeType="1"/>
            </p:cNvSpPr>
            <p:nvPr/>
          </p:nvSpPr>
          <p:spPr bwMode="auto">
            <a:xfrm flipV="1">
              <a:off x="2065984" y="1770012"/>
              <a:ext cx="3568110" cy="103086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4" name="Line 29"/>
            <p:cNvSpPr>
              <a:spLocks noChangeShapeType="1"/>
            </p:cNvSpPr>
            <p:nvPr/>
          </p:nvSpPr>
          <p:spPr bwMode="auto">
            <a:xfrm flipV="1">
              <a:off x="2067174" y="3425666"/>
              <a:ext cx="3800970" cy="19928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5" name="Line 29"/>
            <p:cNvSpPr>
              <a:spLocks noChangeShapeType="1"/>
            </p:cNvSpPr>
            <p:nvPr/>
          </p:nvSpPr>
          <p:spPr bwMode="auto">
            <a:xfrm>
              <a:off x="2067174" y="4278909"/>
              <a:ext cx="3872977" cy="282259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6" name="Text Box 529"/>
            <p:cNvSpPr txBox="1">
              <a:spLocks noChangeArrowheads="1"/>
            </p:cNvSpPr>
            <p:nvPr/>
          </p:nvSpPr>
          <p:spPr bwMode="auto">
            <a:xfrm rot="20425250">
              <a:off x="1779625" y="1905790"/>
              <a:ext cx="3969948" cy="355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B050"/>
                  </a:solidFill>
                  <a:latin typeface="Helvetica" pitchFamily="34" charset="0"/>
                </a:rPr>
                <a:t>55 C</a:t>
              </a:r>
              <a:r>
                <a:rPr lang="en-GB" sz="1200" b="1" dirty="0" smtClean="0">
                  <a:solidFill>
                    <a:srgbClr val="00B050"/>
                  </a:solidFill>
                  <a:latin typeface="Helvetica" pitchFamily="34" charset="0"/>
                </a:rPr>
                <a:t>ommercial Distributors</a:t>
              </a:r>
              <a:endParaRPr lang="en-GB" sz="1200" b="1" dirty="0">
                <a:solidFill>
                  <a:srgbClr val="00B050"/>
                </a:solidFill>
                <a:latin typeface="Helvetica" pitchFamily="34" charset="0"/>
              </a:endParaRPr>
            </a:p>
          </p:txBody>
        </p:sp>
        <p:sp>
          <p:nvSpPr>
            <p:cNvPr id="557" name="Text Box 529"/>
            <p:cNvSpPr txBox="1">
              <a:spLocks noChangeArrowheads="1"/>
            </p:cNvSpPr>
            <p:nvPr/>
          </p:nvSpPr>
          <p:spPr bwMode="auto">
            <a:xfrm>
              <a:off x="1816725" y="3056778"/>
              <a:ext cx="3912806" cy="355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accent6">
                      <a:lumMod val="50000"/>
                    </a:schemeClr>
                  </a:solidFill>
                  <a:latin typeface="Helvetica" pitchFamily="34" charset="0"/>
                </a:rPr>
                <a:t>10 Governmental Distributors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</a:endParaRPr>
            </a:p>
          </p:txBody>
        </p:sp>
      </p:grpSp>
      <p:sp>
        <p:nvSpPr>
          <p:cNvPr id="558" name="Text Box 529"/>
          <p:cNvSpPr txBox="1">
            <a:spLocks noChangeArrowheads="1"/>
          </p:cNvSpPr>
          <p:nvPr/>
        </p:nvSpPr>
        <p:spPr bwMode="auto">
          <a:xfrm>
            <a:off x="6169997" y="4742315"/>
            <a:ext cx="2727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Helvetica" pitchFamily="34" charset="0"/>
              </a:rPr>
              <a:t>&gt;26 000 registered end-users</a:t>
            </a:r>
            <a:endParaRPr lang="en-GB" sz="1400" b="1" dirty="0">
              <a:latin typeface="Helvetica" pitchFamily="34" charset="0"/>
            </a:endParaRPr>
          </a:p>
        </p:txBody>
      </p:sp>
      <p:sp>
        <p:nvSpPr>
          <p:cNvPr id="559" name="Text Box 529"/>
          <p:cNvSpPr txBox="1">
            <a:spLocks noChangeArrowheads="1"/>
          </p:cNvSpPr>
          <p:nvPr/>
        </p:nvSpPr>
        <p:spPr bwMode="auto">
          <a:xfrm>
            <a:off x="2386999" y="1327244"/>
            <a:ext cx="3472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Helvetica" pitchFamily="34" charset="0"/>
              </a:rPr>
              <a:t>&gt; 60 different official ENC providers</a:t>
            </a:r>
            <a:endParaRPr lang="en-GB" sz="14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5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99247"/>
            <a:ext cx="8153400" cy="91440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2018 Financial Issues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8430" y="1936376"/>
            <a:ext cx="8315739" cy="4392706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revenue of ENC sales </a:t>
            </a:r>
            <a:r>
              <a:rPr lang="en-US" dirty="0" smtClean="0"/>
              <a:t>18 </a:t>
            </a:r>
            <a:r>
              <a:rPr lang="en-US" dirty="0"/>
              <a:t>% increase compared with </a:t>
            </a:r>
            <a:r>
              <a:rPr lang="en-US" dirty="0" smtClean="0"/>
              <a:t>2017.</a:t>
            </a:r>
            <a:endParaRPr lang="nb-NO" dirty="0"/>
          </a:p>
          <a:p>
            <a:r>
              <a:rPr lang="en-US" dirty="0" smtClean="0"/>
              <a:t>Total </a:t>
            </a:r>
            <a:r>
              <a:rPr lang="en-US" dirty="0"/>
              <a:t>cost of PRIMAR </a:t>
            </a:r>
            <a:r>
              <a:rPr lang="en-US" dirty="0" smtClean="0"/>
              <a:t>operation (commercial/national) $2,46m.</a:t>
            </a:r>
          </a:p>
          <a:p>
            <a:r>
              <a:rPr lang="en-US" dirty="0" smtClean="0"/>
              <a:t>Financial </a:t>
            </a:r>
            <a:r>
              <a:rPr lang="en-US" dirty="0"/>
              <a:t>surplus (excess of cost </a:t>
            </a:r>
            <a:r>
              <a:rPr lang="en-US" dirty="0" smtClean="0"/>
              <a:t>coverage after regular royalty payments) </a:t>
            </a:r>
            <a:r>
              <a:rPr lang="en-US" dirty="0"/>
              <a:t>of approximately </a:t>
            </a:r>
            <a:r>
              <a:rPr lang="en-US" dirty="0" smtClean="0"/>
              <a:t>$690k </a:t>
            </a:r>
            <a:r>
              <a:rPr lang="en-US" dirty="0"/>
              <a:t>to be </a:t>
            </a:r>
            <a:r>
              <a:rPr lang="en-US" dirty="0" smtClean="0"/>
              <a:t>used for S-101 development.</a:t>
            </a:r>
          </a:p>
        </p:txBody>
      </p:sp>
    </p:spTree>
    <p:extLst>
      <p:ext uri="{BB962C8B-B14F-4D97-AF65-F5344CB8AC3E}">
        <p14:creationId xmlns:p14="http://schemas.microsoft.com/office/powerpoint/2010/main" val="41168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99247"/>
            <a:ext cx="8153400" cy="91440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2019 Financial Issues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8430" y="1936376"/>
            <a:ext cx="8315739" cy="4392706"/>
          </a:xfrm>
        </p:spPr>
        <p:txBody>
          <a:bodyPr/>
          <a:lstStyle/>
          <a:p>
            <a:r>
              <a:rPr lang="en-US" dirty="0" smtClean="0"/>
              <a:t>New financial model introduced from 1.1.2019</a:t>
            </a:r>
          </a:p>
          <a:p>
            <a:r>
              <a:rPr lang="en-US" dirty="0" smtClean="0"/>
              <a:t>100 % royalty payback to PRIMAR member nations.</a:t>
            </a:r>
          </a:p>
        </p:txBody>
      </p:sp>
    </p:spTree>
    <p:extLst>
      <p:ext uri="{BB962C8B-B14F-4D97-AF65-F5344CB8AC3E}">
        <p14:creationId xmlns:p14="http://schemas.microsoft.com/office/powerpoint/2010/main" val="18091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613181"/>
            <a:ext cx="7886700" cy="56002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PRIMAR Current and Future Services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579249" y="1484346"/>
            <a:ext cx="3624513" cy="173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Services under development</a:t>
            </a:r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algn="ctr"/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6739936" y="2129386"/>
            <a:ext cx="1225550" cy="6511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/>
              <a:t>S-102 Service </a:t>
            </a:r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4704707" y="1975663"/>
            <a:ext cx="1796953" cy="9585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ENC Service</a:t>
            </a:r>
          </a:p>
          <a:p>
            <a:pPr algn="ctr"/>
            <a:r>
              <a:rPr lang="en-US" sz="1400" dirty="0" smtClean="0"/>
              <a:t>(Dual fuel S-57/S-101)</a:t>
            </a:r>
            <a:endParaRPr lang="en-US" sz="1400" dirty="0"/>
          </a:p>
        </p:txBody>
      </p:sp>
      <p:grpSp>
        <p:nvGrpSpPr>
          <p:cNvPr id="12" name="Gruppe 11"/>
          <p:cNvGrpSpPr/>
          <p:nvPr/>
        </p:nvGrpSpPr>
        <p:grpSpPr>
          <a:xfrm>
            <a:off x="4579249" y="3442511"/>
            <a:ext cx="3624513" cy="1261433"/>
            <a:chOff x="6105665" y="4922313"/>
            <a:chExt cx="4832684" cy="1630496"/>
          </a:xfrm>
        </p:grpSpPr>
        <p:sp>
          <p:nvSpPr>
            <p:cNvPr id="15" name="Rektangel 14"/>
            <p:cNvSpPr/>
            <p:nvPr/>
          </p:nvSpPr>
          <p:spPr>
            <a:xfrm>
              <a:off x="6105665" y="4922313"/>
              <a:ext cx="4832684" cy="16304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Proposed Services </a:t>
              </a:r>
            </a:p>
            <a:p>
              <a:pPr algn="ctr"/>
              <a:endParaRPr lang="nb-NO" dirty="0" smtClean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498165" y="5420357"/>
              <a:ext cx="1695115" cy="9336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Digital Publication Service </a:t>
              </a:r>
              <a:endParaRPr lang="en-US" sz="1400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9012801" y="5571832"/>
              <a:ext cx="1634067" cy="76764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IENC Service</a:t>
              </a:r>
              <a:endParaRPr lang="nb-NO" sz="1400" dirty="0"/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681692" y="4020654"/>
            <a:ext cx="3624513" cy="2343121"/>
            <a:chOff x="514627" y="2104440"/>
            <a:chExt cx="3624513" cy="2343121"/>
          </a:xfrm>
        </p:grpSpPr>
        <p:sp>
          <p:nvSpPr>
            <p:cNvPr id="11" name="Rektangel 10"/>
            <p:cNvSpPr/>
            <p:nvPr/>
          </p:nvSpPr>
          <p:spPr>
            <a:xfrm>
              <a:off x="514627" y="2104440"/>
              <a:ext cx="3624513" cy="234312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Current </a:t>
              </a:r>
              <a:r>
                <a:rPr lang="en-US" b="1" dirty="0" smtClean="0">
                  <a:solidFill>
                    <a:schemeClr val="tx1"/>
                  </a:solidFill>
                </a:rPr>
                <a:t>Distribution Services</a:t>
              </a:r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</p:txBody>
        </p:sp>
        <p:sp>
          <p:nvSpPr>
            <p:cNvPr id="5" name="Rektangel 4"/>
            <p:cNvSpPr/>
            <p:nvPr/>
          </p:nvSpPr>
          <p:spPr>
            <a:xfrm>
              <a:off x="857857" y="2662657"/>
              <a:ext cx="1225550" cy="57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ENC Service </a:t>
              </a:r>
              <a:br>
                <a:rPr lang="en-US" sz="1400" dirty="0" smtClean="0"/>
              </a:br>
              <a:r>
                <a:rPr lang="en-US" sz="1400" dirty="0" smtClean="0"/>
                <a:t>(S-57)</a:t>
              </a:r>
              <a:endParaRPr lang="en-US" sz="1400" dirty="0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480731" y="2662657"/>
              <a:ext cx="1225550" cy="5757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WMS Service</a:t>
              </a:r>
              <a:endParaRPr lang="en-US" sz="1400" dirty="0"/>
            </a:p>
          </p:txBody>
        </p:sp>
        <p:sp>
          <p:nvSpPr>
            <p:cNvPr id="7" name="Rektangel 6"/>
            <p:cNvSpPr/>
            <p:nvPr/>
          </p:nvSpPr>
          <p:spPr>
            <a:xfrm>
              <a:off x="2480730" y="3437912"/>
              <a:ext cx="1225550" cy="5757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Unencrypted </a:t>
              </a:r>
              <a:br>
                <a:rPr lang="en-US" sz="1400" dirty="0" smtClean="0"/>
              </a:br>
              <a:r>
                <a:rPr lang="en-US" sz="1400" dirty="0" smtClean="0"/>
                <a:t>S-57 Service</a:t>
              </a:r>
              <a:endParaRPr lang="en-US" sz="1400" dirty="0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769972" y="3238388"/>
              <a:ext cx="143771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PUT</a:t>
              </a:r>
              <a:endParaRPr lang="en-US" sz="1050" dirty="0"/>
            </a:p>
            <a:p>
              <a:r>
                <a:rPr lang="en-US" sz="1050" dirty="0"/>
                <a:t>Improver</a:t>
              </a:r>
              <a:br>
                <a:rPr lang="en-US" sz="1050" dirty="0"/>
              </a:br>
              <a:r>
                <a:rPr lang="en-US" sz="1050" dirty="0"/>
                <a:t>Inspector</a:t>
              </a:r>
            </a:p>
            <a:p>
              <a:r>
                <a:rPr lang="en-US" sz="1050" dirty="0" smtClean="0"/>
                <a:t>POQ</a:t>
              </a:r>
            </a:p>
            <a:p>
              <a:r>
                <a:rPr lang="en-US" sz="1050" dirty="0" smtClean="0"/>
                <a:t>Navy / Governmental</a:t>
              </a:r>
              <a:endParaRPr lang="en-US" sz="1050" dirty="0"/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4579249" y="4939862"/>
            <a:ext cx="3624513" cy="1423913"/>
            <a:chOff x="6096000" y="4390190"/>
            <a:chExt cx="4832684" cy="1630496"/>
          </a:xfrm>
        </p:grpSpPr>
        <p:sp>
          <p:nvSpPr>
            <p:cNvPr id="17" name="Rektangel 16"/>
            <p:cNvSpPr/>
            <p:nvPr/>
          </p:nvSpPr>
          <p:spPr>
            <a:xfrm>
              <a:off x="6096000" y="4390190"/>
              <a:ext cx="4832684" cy="1630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Research Project </a:t>
              </a:r>
            </a:p>
            <a:p>
              <a:pPr algn="ctr"/>
              <a:endParaRPr lang="nb-NO" dirty="0" smtClean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7609117" y="5059647"/>
              <a:ext cx="1639157" cy="814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S-104</a:t>
              </a:r>
            </a:p>
            <a:p>
              <a:pPr algn="ctr"/>
              <a:r>
                <a:rPr lang="nb-NO" sz="1400" dirty="0" smtClean="0"/>
                <a:t>S-111</a:t>
              </a:r>
            </a:p>
            <a:p>
              <a:pPr algn="ctr"/>
              <a:r>
                <a:rPr lang="nb-NO" sz="1400" dirty="0" smtClean="0"/>
                <a:t>S-129</a:t>
              </a:r>
              <a:endParaRPr lang="nb-NO" sz="1400" dirty="0"/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681692" y="1468529"/>
            <a:ext cx="3624513" cy="2343121"/>
            <a:chOff x="514627" y="2104440"/>
            <a:chExt cx="3624513" cy="2343121"/>
          </a:xfrm>
        </p:grpSpPr>
        <p:sp>
          <p:nvSpPr>
            <p:cNvPr id="22" name="Rektangel 21"/>
            <p:cNvSpPr/>
            <p:nvPr/>
          </p:nvSpPr>
          <p:spPr>
            <a:xfrm>
              <a:off x="514627" y="2104440"/>
              <a:ext cx="3624513" cy="23431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Current </a:t>
              </a:r>
              <a:r>
                <a:rPr lang="en-US" b="1" dirty="0" smtClean="0">
                  <a:solidFill>
                    <a:schemeClr val="tx1"/>
                  </a:solidFill>
                </a:rPr>
                <a:t>Validation Services</a:t>
              </a:r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  <a:p>
              <a:pPr algn="ctr"/>
              <a:endParaRPr lang="nb-NO" dirty="0" smtClean="0"/>
            </a:p>
            <a:p>
              <a:pPr algn="ctr"/>
              <a:endParaRPr lang="nb-NO" dirty="0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769972" y="2559304"/>
              <a:ext cx="3183018" cy="1791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US" sz="1600" dirty="0"/>
                <a:t>S-58 upload </a:t>
              </a:r>
              <a:r>
                <a:rPr lang="en-US" sz="1600" dirty="0" smtClean="0"/>
                <a:t>checks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/>
                <a:t>Validation </a:t>
              </a:r>
              <a:r>
                <a:rPr lang="en-US" sz="1600" dirty="0"/>
                <a:t>Report Checker – VRC 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S-57 Advisor (Errors DB)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ISO8211 to Text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Overlap Checker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ENC Consistency Checker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95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8282" y="1645920"/>
            <a:ext cx="8292353" cy="4781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S-102 data upload, validation and distribution.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S-102 in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operational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(completed)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by The Research Council of Norway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S-100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as a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Service.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in cooperation with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CARIS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CHS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S-101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upload, validation and distribution.</a:t>
            </a:r>
          </a:p>
          <a:p>
            <a:pPr>
              <a:lnSpc>
                <a:spcPct val="150000"/>
              </a:lnSpc>
            </a:pPr>
            <a:r>
              <a:rPr lang="nb-N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S-100 part 15 Data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S-63).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- IHO S-100 portfolio (S-101, S-102, S-104,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S-111, S-129).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supported by The Research Council of Norway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endParaRPr lang="nb-N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282" y="606903"/>
            <a:ext cx="6696744" cy="76034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PRIMAR S-100 Projects</a:t>
            </a:r>
            <a:endParaRPr lang="en-US" sz="32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8282" y="1297577"/>
            <a:ext cx="8292353" cy="4302034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the PRIMAR service to encompass S-102 data.</a:t>
            </a:r>
          </a:p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S-102 data upload, validation, viewer and distribution.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281" y="598197"/>
            <a:ext cx="7783569" cy="69938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PRIMAR S-102 Project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6" name="Bil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0" y="2296530"/>
            <a:ext cx="5669280" cy="3697550"/>
          </a:xfrm>
          <a:prstGeom prst="rect">
            <a:avLst/>
          </a:prstGeom>
          <a:noFill/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82" y="4015930"/>
            <a:ext cx="2633781" cy="243357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451462" y="3903997"/>
            <a:ext cx="15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PRIMAR S-102 viewer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323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8282" y="1297577"/>
            <a:ext cx="8292353" cy="4302034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S-102 data in the PRIMAR Chart Catalogue.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281" y="598197"/>
            <a:ext cx="7783569" cy="69938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PRIMAR S-102 Project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1" y="1840046"/>
            <a:ext cx="8912058" cy="43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8282" y="1297577"/>
            <a:ext cx="8292353" cy="4302034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S-102 data selection in the PRIMAR Chart Catalogue.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281" y="598197"/>
            <a:ext cx="7783569" cy="699380"/>
          </a:xfrm>
        </p:spPr>
        <p:txBody>
          <a:bodyPr/>
          <a:lstStyle/>
          <a:p>
            <a:r>
              <a:rPr lang="en-US" sz="3200" b="1" dirty="0" smtClean="0">
                <a:latin typeface="Helvetica" pitchFamily="34" charset="0"/>
              </a:rPr>
              <a:t>PRIMAR S-102 Project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1"/>
          <a:stretch/>
        </p:blipFill>
        <p:spPr>
          <a:xfrm>
            <a:off x="142127" y="1880374"/>
            <a:ext cx="8879953" cy="43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 ny design</Template>
  <TotalTime>10698</TotalTime>
  <Words>711</Words>
  <Application>Microsoft Office PowerPoint</Application>
  <PresentationFormat>Skjermfremvisning (4:3)</PresentationFormat>
  <Paragraphs>179</Paragraphs>
  <Slides>17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Courier New</vt:lpstr>
      <vt:lpstr>Helvetica</vt:lpstr>
      <vt:lpstr>Helvetica Condensed</vt:lpstr>
      <vt:lpstr>Helvetica Light</vt:lpstr>
      <vt:lpstr>Times New Roman</vt:lpstr>
      <vt:lpstr>Wingdings</vt:lpstr>
      <vt:lpstr>Office-tema</vt:lpstr>
      <vt:lpstr>PRIMAR MBSHC 21  Hans Chr. Lauritzen, Director PRIMAR</vt:lpstr>
      <vt:lpstr>PRIMAR RENC value chain</vt:lpstr>
      <vt:lpstr>2018 Financial Issues</vt:lpstr>
      <vt:lpstr>2019 Financial Issues</vt:lpstr>
      <vt:lpstr>PRIMAR Current and Future Services</vt:lpstr>
      <vt:lpstr>PRIMAR S-100 Projects</vt:lpstr>
      <vt:lpstr>PRIMAR S-102 Project</vt:lpstr>
      <vt:lpstr>PRIMAR S-102 Project</vt:lpstr>
      <vt:lpstr>PRIMAR S-102 Project</vt:lpstr>
      <vt:lpstr>Pilot Project Overview:</vt:lpstr>
      <vt:lpstr>Pilot Project Objectives:</vt:lpstr>
      <vt:lpstr>CHS S-102 data in PRIMAR Viewer:</vt:lpstr>
      <vt:lpstr>CHS S-102 data in Kongsberg S-102 demo:</vt:lpstr>
      <vt:lpstr>PRIMAR S-101 Project</vt:lpstr>
      <vt:lpstr>S-101 Project Proposal - timeline</vt:lpstr>
      <vt:lpstr>Targets for 2019</vt:lpstr>
      <vt:lpstr>Thank you for your attention  Questions?</vt:lpstr>
    </vt:vector>
  </TitlesOfParts>
  <Company>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Dag  Svihus</dc:creator>
  <cp:lastModifiedBy>Hans Christoffer Lauritzen</cp:lastModifiedBy>
  <cp:revision>633</cp:revision>
  <cp:lastPrinted>2019-02-10T10:07:13Z</cp:lastPrinted>
  <dcterms:created xsi:type="dcterms:W3CDTF">2011-08-10T20:50:18Z</dcterms:created>
  <dcterms:modified xsi:type="dcterms:W3CDTF">2019-06-11T14:02:22Z</dcterms:modified>
</cp:coreProperties>
</file>