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82" r:id="rId1"/>
  </p:sldMasterIdLst>
  <p:notesMasterIdLst>
    <p:notesMasterId r:id="rId16"/>
  </p:notesMasterIdLst>
  <p:handoutMasterIdLst>
    <p:handoutMasterId r:id="rId17"/>
  </p:handoutMasterIdLst>
  <p:sldIdLst>
    <p:sldId id="827" r:id="rId2"/>
    <p:sldId id="869" r:id="rId3"/>
    <p:sldId id="837" r:id="rId4"/>
    <p:sldId id="841" r:id="rId5"/>
    <p:sldId id="842" r:id="rId6"/>
    <p:sldId id="840" r:id="rId7"/>
    <p:sldId id="846" r:id="rId8"/>
    <p:sldId id="849" r:id="rId9"/>
    <p:sldId id="850" r:id="rId10"/>
    <p:sldId id="848" r:id="rId11"/>
    <p:sldId id="870" r:id="rId12"/>
    <p:sldId id="871" r:id="rId13"/>
    <p:sldId id="872" r:id="rId14"/>
    <p:sldId id="873" r:id="rId15"/>
  </p:sldIdLst>
  <p:sldSz cx="12192000" cy="6858000"/>
  <p:notesSz cx="6810375" cy="9942513"/>
  <p:defaultTextStyle>
    <a:defPPr>
      <a:defRPr lang="da-DK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ens Peter Weiss Hartmann" initials="JEPH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8000"/>
    <a:srgbClr val="339933"/>
    <a:srgbClr val="FF0000"/>
    <a:srgbClr val="003300"/>
    <a:srgbClr val="FF00FF"/>
    <a:srgbClr val="1F5F1F"/>
    <a:srgbClr val="246E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5332" autoAdjust="0"/>
  </p:normalViewPr>
  <p:slideViewPr>
    <p:cSldViewPr>
      <p:cViewPr varScale="1">
        <p:scale>
          <a:sx n="65" d="100"/>
          <a:sy n="65" d="100"/>
        </p:scale>
        <p:origin x="840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11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87" tIns="45844" rIns="91687" bIns="45844" numCol="1" anchor="t" anchorCtr="0" compatLnSpc="1">
            <a:prstTxWarp prst="textNoShape">
              <a:avLst/>
            </a:prstTxWarp>
          </a:bodyPr>
          <a:lstStyle>
            <a:lvl1pPr defTabSz="917575">
              <a:defRPr sz="1200">
                <a:latin typeface="Verdana" charset="0"/>
                <a:ea typeface="+mn-ea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9213" y="0"/>
            <a:ext cx="29511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87" tIns="45844" rIns="91687" bIns="45844" numCol="1" anchor="t" anchorCtr="0" compatLnSpc="1">
            <a:prstTxWarp prst="textNoShape">
              <a:avLst/>
            </a:prstTxWarp>
          </a:bodyPr>
          <a:lstStyle>
            <a:lvl1pPr algn="r" defTabSz="917575">
              <a:defRPr sz="1200">
                <a:latin typeface="Verdana" charset="0"/>
                <a:ea typeface="+mn-ea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57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7213"/>
            <a:ext cx="29511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87" tIns="45844" rIns="91687" bIns="45844" numCol="1" anchor="b" anchorCtr="0" compatLnSpc="1">
            <a:prstTxWarp prst="textNoShape">
              <a:avLst/>
            </a:prstTxWarp>
          </a:bodyPr>
          <a:lstStyle>
            <a:lvl1pPr defTabSz="917575">
              <a:defRPr sz="1200">
                <a:latin typeface="Verdana" charset="0"/>
                <a:ea typeface="+mn-ea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57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9213" y="9447213"/>
            <a:ext cx="29511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87" tIns="45844" rIns="91687" bIns="45844" numCol="1" anchor="b" anchorCtr="0" compatLnSpc="1">
            <a:prstTxWarp prst="textNoShape">
              <a:avLst/>
            </a:prstTxWarp>
          </a:bodyPr>
          <a:lstStyle>
            <a:lvl1pPr algn="r" defTabSz="917575">
              <a:defRPr sz="1200"/>
            </a:lvl1pPr>
          </a:lstStyle>
          <a:p>
            <a:fld id="{E645BA17-D55A-4FF3-8D6A-198F3BC73E3E}" type="slidenum">
              <a:rPr lang="da-DK" altLang="da-DK"/>
              <a:pPr/>
              <a:t>‹#›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41540056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11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87" tIns="45844" rIns="91687" bIns="45844" numCol="1" anchor="t" anchorCtr="0" compatLnSpc="1">
            <a:prstTxWarp prst="textNoShape">
              <a:avLst/>
            </a:prstTxWarp>
          </a:bodyPr>
          <a:lstStyle>
            <a:lvl1pPr defTabSz="917575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9213" y="0"/>
            <a:ext cx="29511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87" tIns="45844" rIns="91687" bIns="45844" numCol="1" anchor="t" anchorCtr="0" compatLnSpc="1">
            <a:prstTxWarp prst="textNoShape">
              <a:avLst/>
            </a:prstTxWarp>
          </a:bodyPr>
          <a:lstStyle>
            <a:lvl1pPr algn="r" defTabSz="917575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250" y="746125"/>
            <a:ext cx="6624638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1225" y="4722813"/>
            <a:ext cx="4987925" cy="4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87" tIns="45844" rIns="91687" bIns="45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7213"/>
            <a:ext cx="29511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87" tIns="45844" rIns="91687" bIns="45844" numCol="1" anchor="b" anchorCtr="0" compatLnSpc="1">
            <a:prstTxWarp prst="textNoShape">
              <a:avLst/>
            </a:prstTxWarp>
          </a:bodyPr>
          <a:lstStyle>
            <a:lvl1pPr defTabSz="917575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9213" y="9447213"/>
            <a:ext cx="29511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87" tIns="45844" rIns="91687" bIns="45844" numCol="1" anchor="b" anchorCtr="0" compatLnSpc="1">
            <a:prstTxWarp prst="textNoShape">
              <a:avLst/>
            </a:prstTxWarp>
          </a:bodyPr>
          <a:lstStyle>
            <a:lvl1pPr algn="r" defTabSz="917575">
              <a:defRPr sz="1200">
                <a:latin typeface="Arial" charset="0"/>
              </a:defRPr>
            </a:lvl1pPr>
          </a:lstStyle>
          <a:p>
            <a:fld id="{89F1E0D1-3567-4890-996B-4677247D8148}" type="slidenum">
              <a:rPr lang="da-DK" altLang="da-DK"/>
              <a:pPr/>
              <a:t>‹#›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7923996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1E0D1-3567-4890-996B-4677247D8148}" type="slidenum">
              <a:rPr lang="da-DK" altLang="da-DK" smtClean="0"/>
              <a:pPr/>
              <a:t>1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830241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1E0D1-3567-4890-996B-4677247D8148}" type="slidenum">
              <a:rPr lang="da-DK" altLang="da-DK" smtClean="0"/>
              <a:pPr/>
              <a:t>6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394282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160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965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697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709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948B9-9DCB-44C6-8764-12B98EDB6511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1707978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image" Target="file:///C:\Users\B004145\AppData\Roaming\Microsoft\Signatures\EFKM-SDFE.png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cid:image002.jpg@01D4BE2F.9712D080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nergi-, Forsynings- og Klimaministeriet"/>
          <p:cNvPicPr/>
          <p:nvPr userDrawn="1"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2" y="5949280"/>
            <a:ext cx="768085" cy="64119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ktangel 3"/>
          <p:cNvSpPr/>
          <p:nvPr userDrawn="1"/>
        </p:nvSpPr>
        <p:spPr>
          <a:xfrm>
            <a:off x="143339" y="6581002"/>
            <a:ext cx="85449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b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Danish Geodata Agency</a:t>
            </a:r>
          </a:p>
        </p:txBody>
      </p:sp>
      <p:pic>
        <p:nvPicPr>
          <p:cNvPr id="5" name="Picture 2" descr="cid:image002.jpg@01D4BE2F.9712D080"/>
          <p:cNvPicPr>
            <a:picLocks noChangeAspect="1" noChangeArrowheads="1"/>
          </p:cNvPicPr>
          <p:nvPr userDrawn="1"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18" y="44624"/>
            <a:ext cx="1058863" cy="105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513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9" r:id="rId3"/>
    <p:sldLayoutId id="2147483692" r:id="rId4"/>
    <p:sldLayoutId id="2147483693" r:id="rId5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felt 1"/>
          <p:cNvSpPr txBox="1"/>
          <p:nvPr/>
        </p:nvSpPr>
        <p:spPr>
          <a:xfrm>
            <a:off x="8258101" y="2768272"/>
            <a:ext cx="1289050" cy="12249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endParaRPr lang="da-DK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279576" y="263301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279576" y="3090217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292535" y="1689833"/>
            <a:ext cx="11903968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da-DK" b="1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Agenda </a:t>
            </a:r>
            <a:r>
              <a:rPr lang="en-US" altLang="da-DK" b="1" dirty="0" smtClean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item B.1.2</a:t>
            </a:r>
          </a:p>
          <a:p>
            <a:pPr lvl="0" algn="ctr"/>
            <a:r>
              <a:rPr lang="en-US" altLang="da-DK" b="1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US" altLang="da-DK" b="1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altLang="da-DK" b="1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63rd Meeting of the Nordic Hydrographic Commission Meeting</a:t>
            </a:r>
          </a:p>
          <a:p>
            <a:pPr lvl="0" algn="ctr"/>
            <a:r>
              <a:rPr lang="en-US" altLang="da-DK" b="1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9 – 11 April 2019, Helsinki, Finland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60700" algn="ctr"/>
                <a:tab pos="6119813" algn="r"/>
              </a:tabLst>
            </a:pPr>
            <a:endParaRPr kumimoji="0" lang="en-US" altLang="da-DK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altLang="da-DK" sz="3200" b="1" dirty="0" smtClean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Strategy </a:t>
            </a:r>
            <a:r>
              <a:rPr lang="en-US" altLang="da-DK" sz="3200" b="1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review, outcome from Nordic workshop</a:t>
            </a:r>
            <a:endParaRPr kumimoji="0" lang="en-US" altLang="da-DK" sz="4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27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274257" y="2043324"/>
            <a:ext cx="1872044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SWOT </a:t>
            </a:r>
            <a:r>
              <a:rPr lang="en-GB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analysis =&gt;</a:t>
            </a:r>
          </a:p>
          <a:p>
            <a:r>
              <a:rPr lang="en-GB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Nordic SWOT</a:t>
            </a:r>
            <a:endParaRPr lang="da-DK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262927" y="1388722"/>
            <a:ext cx="1872044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Vision, Mission </a:t>
            </a:r>
            <a:r>
              <a:rPr lang="en-GB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GB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GB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en-GB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</a:t>
            </a:r>
          </a:p>
        </p:txBody>
      </p:sp>
      <p:cxnSp>
        <p:nvCxnSpPr>
          <p:cNvPr id="37" name="Lige forbindelse 36"/>
          <p:cNvCxnSpPr/>
          <p:nvPr/>
        </p:nvCxnSpPr>
        <p:spPr>
          <a:xfrm>
            <a:off x="2999656" y="393396"/>
            <a:ext cx="0" cy="626469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Lige forbindelse 41"/>
          <p:cNvCxnSpPr/>
          <p:nvPr/>
        </p:nvCxnSpPr>
        <p:spPr>
          <a:xfrm>
            <a:off x="6816080" y="428565"/>
            <a:ext cx="0" cy="626469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Billede 5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176" y="428565"/>
            <a:ext cx="2423242" cy="19385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8" name="Billede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175" y="2500410"/>
            <a:ext cx="2423243" cy="20274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9" name="Rektangel 58"/>
          <p:cNvSpPr/>
          <p:nvPr/>
        </p:nvSpPr>
        <p:spPr>
          <a:xfrm>
            <a:off x="7669436" y="260648"/>
            <a:ext cx="1581373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 at NHC63</a:t>
            </a: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Billede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403" y="4679387"/>
            <a:ext cx="2413015" cy="19304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8" name="Picture 5" descr="sweetspo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214" y="2041389"/>
            <a:ext cx="3603203" cy="360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Billed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352" y="2909384"/>
            <a:ext cx="2579821" cy="2735207"/>
          </a:xfrm>
          <a:prstGeom prst="rect">
            <a:avLst/>
          </a:prstGeom>
        </p:spPr>
      </p:pic>
      <p:sp>
        <p:nvSpPr>
          <p:cNvPr id="40" name="Rektangel 39"/>
          <p:cNvSpPr/>
          <p:nvPr/>
        </p:nvSpPr>
        <p:spPr>
          <a:xfrm>
            <a:off x="10132105" y="1135246"/>
            <a:ext cx="1872044" cy="11695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are the most important challenges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possibilities from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HO perspective </a:t>
            </a:r>
            <a:endParaRPr lang="en-GB" sz="14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ktangel 40"/>
          <p:cNvSpPr/>
          <p:nvPr/>
        </p:nvSpPr>
        <p:spPr>
          <a:xfrm>
            <a:off x="10122079" y="5427676"/>
            <a:ext cx="1872044" cy="7386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are the future role of a Nordic HO? </a:t>
            </a:r>
          </a:p>
        </p:txBody>
      </p:sp>
    </p:spTree>
    <p:extLst>
      <p:ext uri="{BB962C8B-B14F-4D97-AF65-F5344CB8AC3E}">
        <p14:creationId xmlns:p14="http://schemas.microsoft.com/office/powerpoint/2010/main" val="316669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188640"/>
            <a:ext cx="9073008" cy="657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5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600" y="260648"/>
            <a:ext cx="9505056" cy="6401816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42184" y="1268760"/>
            <a:ext cx="2495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a-DK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Group Work 4.</a:t>
            </a:r>
          </a:p>
          <a:p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Discussion on how the requirements agreed in group work 1 to 3 will influence on the Nordic HOs and how to prioritise these requirements </a:t>
            </a:r>
            <a:endParaRPr lang="da-DK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6c030a49-f37d-4858-9df0-0eab8b872af0@eurprd0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6" r="9045"/>
          <a:stretch/>
        </p:blipFill>
        <p:spPr bwMode="auto">
          <a:xfrm>
            <a:off x="177424" y="4347106"/>
            <a:ext cx="2225120" cy="1962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39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648" y="629687"/>
            <a:ext cx="8871988" cy="3672408"/>
          </a:xfrm>
          <a:prstGeom prst="rect">
            <a:avLst/>
          </a:prstGeom>
        </p:spPr>
      </p:pic>
      <p:pic>
        <p:nvPicPr>
          <p:cNvPr id="3" name="Picture 2" descr="6c030a49-f37d-4858-9df0-0eab8b872af0@eurprd0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6" r="9045"/>
          <a:stretch/>
        </p:blipFill>
        <p:spPr bwMode="auto">
          <a:xfrm>
            <a:off x="191344" y="1484784"/>
            <a:ext cx="2225120" cy="1962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lipse 3"/>
          <p:cNvSpPr/>
          <p:nvPr/>
        </p:nvSpPr>
        <p:spPr>
          <a:xfrm>
            <a:off x="623392" y="1844824"/>
            <a:ext cx="1296144" cy="1224136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6" name="Lige pilforbindelse 5"/>
          <p:cNvCxnSpPr/>
          <p:nvPr/>
        </p:nvCxnSpPr>
        <p:spPr>
          <a:xfrm flipV="1">
            <a:off x="1919536" y="2348880"/>
            <a:ext cx="928976" cy="21704"/>
          </a:xfrm>
          <a:prstGeom prst="straightConnector1">
            <a:avLst/>
          </a:prstGeom>
          <a:ln w="38100">
            <a:solidFill>
              <a:srgbClr val="00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le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7568" y="4630638"/>
            <a:ext cx="7925939" cy="219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9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weetsp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196752"/>
            <a:ext cx="504056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4"/>
          <p:cNvSpPr/>
          <p:nvPr/>
        </p:nvSpPr>
        <p:spPr>
          <a:xfrm>
            <a:off x="5951984" y="2348880"/>
            <a:ext cx="5328592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endParaRPr lang="en-US" sz="1400" b="1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are the most important challenges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possibilities from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HO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perspective?</a:t>
            </a:r>
          </a:p>
          <a:p>
            <a:endParaRPr lang="en-GB" sz="14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5951984" y="3789040"/>
            <a:ext cx="5328592" cy="7386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endParaRPr lang="en-US" sz="1400" b="1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are the future role of a Nordic HO? </a:t>
            </a:r>
            <a:endParaRPr lang="en-US" sz="1400" b="1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802" y="5100893"/>
            <a:ext cx="4372669" cy="156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7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ubrik 1"/>
          <p:cNvSpPr>
            <a:spLocks noGrp="1"/>
          </p:cNvSpPr>
          <p:nvPr>
            <p:ph type="title"/>
          </p:nvPr>
        </p:nvSpPr>
        <p:spPr>
          <a:xfrm>
            <a:off x="2121838" y="188640"/>
            <a:ext cx="7772400" cy="3414712"/>
          </a:xfrm>
        </p:spPr>
        <p:txBody>
          <a:bodyPr/>
          <a:lstStyle/>
          <a:p>
            <a:pPr algn="ctr"/>
            <a:r>
              <a:rPr lang="sv-SE" altLang="sv-SE" sz="2800" dirty="0" err="1">
                <a:solidFill>
                  <a:srgbClr val="002060"/>
                </a:solidFill>
              </a:rPr>
              <a:t>Welcome</a:t>
            </a:r>
            <a:r>
              <a:rPr lang="sv-SE" altLang="sv-SE" sz="2800" dirty="0">
                <a:solidFill>
                  <a:srgbClr val="002060"/>
                </a:solidFill>
              </a:rPr>
              <a:t> to NHC - </a:t>
            </a:r>
            <a:r>
              <a:rPr lang="sv-SE" altLang="sv-SE" sz="2800" dirty="0" err="1">
                <a:solidFill>
                  <a:srgbClr val="002060"/>
                </a:solidFill>
              </a:rPr>
              <a:t>Strategic</a:t>
            </a:r>
            <a:r>
              <a:rPr lang="sv-SE" altLang="sv-SE" sz="2800" dirty="0">
                <a:solidFill>
                  <a:srgbClr val="002060"/>
                </a:solidFill>
              </a:rPr>
              <a:t> Workshop</a:t>
            </a:r>
            <a:br>
              <a:rPr lang="sv-SE" altLang="sv-SE" sz="2800" dirty="0">
                <a:solidFill>
                  <a:srgbClr val="002060"/>
                </a:solidFill>
              </a:rPr>
            </a:br>
            <a:r>
              <a:rPr lang="sv-SE" altLang="sv-SE" sz="2000" dirty="0">
                <a:solidFill>
                  <a:srgbClr val="002060"/>
                </a:solidFill>
              </a:rPr>
              <a:t>at</a:t>
            </a:r>
            <a:br>
              <a:rPr lang="sv-SE" altLang="sv-SE" sz="2000" dirty="0">
                <a:solidFill>
                  <a:srgbClr val="002060"/>
                </a:solidFill>
              </a:rPr>
            </a:br>
            <a:r>
              <a:rPr lang="sv-SE" altLang="sv-SE" sz="2000" dirty="0">
                <a:solidFill>
                  <a:srgbClr val="002060"/>
                </a:solidFill>
              </a:rPr>
              <a:t>World Maritime University 20-21 </a:t>
            </a:r>
            <a:r>
              <a:rPr lang="sv-SE" altLang="sv-SE" sz="2000" dirty="0" err="1">
                <a:solidFill>
                  <a:srgbClr val="002060"/>
                </a:solidFill>
              </a:rPr>
              <a:t>March</a:t>
            </a:r>
            <a:r>
              <a:rPr lang="sv-SE" altLang="sv-SE" sz="2000" dirty="0">
                <a:solidFill>
                  <a:srgbClr val="002060"/>
                </a:solidFill>
              </a:rPr>
              <a:t> 2019</a:t>
            </a:r>
            <a:endParaRPr lang="sv-SE" altLang="sv-SE" dirty="0" smtClean="0">
              <a:solidFill>
                <a:srgbClr val="002060"/>
              </a:solidFill>
            </a:endParaRPr>
          </a:p>
        </p:txBody>
      </p:sp>
      <p:pic>
        <p:nvPicPr>
          <p:cNvPr id="1027" name="Picture 3" descr="Bille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08671" y="4028631"/>
            <a:ext cx="3132705" cy="234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Bille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5" y="4028631"/>
            <a:ext cx="3069354" cy="230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Bille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420" y="1620800"/>
            <a:ext cx="3117208" cy="228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Billed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628800"/>
            <a:ext cx="3119323" cy="2339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Billed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555" r="10935" b="3938"/>
          <a:stretch/>
        </p:blipFill>
        <p:spPr bwMode="auto">
          <a:xfrm>
            <a:off x="2999656" y="1620800"/>
            <a:ext cx="6120680" cy="476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902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335360" y="1268760"/>
            <a:ext cx="11737304" cy="4888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2000" b="1" u="sng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Aim.</a:t>
            </a:r>
            <a:endParaRPr lang="da-DK" sz="20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aim of the NHC strategic workshop is to establish a strategic framework for the NHC MS in a Nordic perspective within the timeframe 2026/30.</a:t>
            </a:r>
            <a:endParaRPr lang="da-DK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a-DK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GB" sz="2000" b="1" u="sng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Preparation for the workshop.</a:t>
            </a:r>
            <a:endParaRPr lang="da-DK" sz="20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Each NHC MS to prepare a presentation and to complete a questionnaire about the present status and expectation for the future before the Workshop. </a:t>
            </a:r>
            <a:endParaRPr lang="da-DK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a-DK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National presentation at the workshop:</a:t>
            </a:r>
            <a:endParaRPr lang="da-DK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 NHC MS to prepare and give a presentation of their SWOT analysis at the workshop.</a:t>
            </a:r>
            <a:endParaRPr lang="da-DK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Please describe your HOs Vision, Mission and Object, and present these at the Workshop. </a:t>
            </a:r>
            <a:endParaRPr lang="da-DK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Pinpoint the three most important UN Sustainable Development Goals from a national HO perspective. </a:t>
            </a:r>
            <a:endParaRPr lang="da-DK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Describe </a:t>
            </a: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you as a HO can support these three important goals and present it at the workshop.</a:t>
            </a:r>
            <a:endParaRPr lang="da-DK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da-DK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37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374719" y="2222337"/>
            <a:ext cx="1872044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SWOT analysis </a:t>
            </a:r>
            <a:endParaRPr lang="en-GB" sz="1400" b="1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a-DK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374719" y="1350690"/>
            <a:ext cx="1872044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Vision, Mission </a:t>
            </a:r>
            <a:r>
              <a:rPr lang="en-GB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GB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GB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en-GB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</a:t>
            </a:r>
          </a:p>
        </p:txBody>
      </p:sp>
      <p:sp>
        <p:nvSpPr>
          <p:cNvPr id="5" name="Rektangel 4"/>
          <p:cNvSpPr/>
          <p:nvPr/>
        </p:nvSpPr>
        <p:spPr>
          <a:xfrm>
            <a:off x="374723" y="3212976"/>
            <a:ext cx="190468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 Sustainable </a:t>
            </a:r>
            <a:r>
              <a:rPr lang="en-GB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GB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GB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Development </a:t>
            </a:r>
            <a:r>
              <a:rPr lang="en-GB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Goals </a:t>
            </a:r>
            <a:endParaRPr lang="da-DK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374719" y="4576424"/>
            <a:ext cx="190469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Nordic HO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from a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2030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perspective</a:t>
            </a:r>
            <a:endParaRPr lang="da-DK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2855640" y="3212976"/>
            <a:ext cx="1440160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Group Work 1</a:t>
            </a:r>
          </a:p>
          <a:p>
            <a:endParaRPr lang="da-DK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2850882" y="4149080"/>
            <a:ext cx="1440160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Group Work 2</a:t>
            </a:r>
          </a:p>
          <a:p>
            <a:endParaRPr lang="da-DK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2850882" y="5013176"/>
            <a:ext cx="1440160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Group Work 3</a:t>
            </a:r>
          </a:p>
          <a:p>
            <a:endParaRPr lang="da-DK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ktangel 13"/>
          <p:cNvSpPr/>
          <p:nvPr/>
        </p:nvSpPr>
        <p:spPr>
          <a:xfrm>
            <a:off x="5231904" y="4181454"/>
            <a:ext cx="1440160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Group Work 4</a:t>
            </a:r>
          </a:p>
          <a:p>
            <a:endParaRPr lang="da-DK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ktangel 14"/>
          <p:cNvSpPr/>
          <p:nvPr/>
        </p:nvSpPr>
        <p:spPr>
          <a:xfrm>
            <a:off x="374719" y="5973548"/>
            <a:ext cx="144016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Home Work</a:t>
            </a:r>
          </a:p>
          <a:p>
            <a:endParaRPr lang="da-DK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ktangel 15"/>
          <p:cNvSpPr/>
          <p:nvPr/>
        </p:nvSpPr>
        <p:spPr>
          <a:xfrm>
            <a:off x="2850882" y="5973548"/>
            <a:ext cx="144016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Looking outside in</a:t>
            </a:r>
            <a:endParaRPr lang="da-DK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ktangel 16"/>
          <p:cNvSpPr/>
          <p:nvPr/>
        </p:nvSpPr>
        <p:spPr>
          <a:xfrm>
            <a:off x="5327045" y="5952371"/>
            <a:ext cx="144016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Looking inside out</a:t>
            </a:r>
            <a:endParaRPr lang="da-DK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Lige pilforbindelse 19"/>
          <p:cNvCxnSpPr/>
          <p:nvPr/>
        </p:nvCxnSpPr>
        <p:spPr>
          <a:xfrm>
            <a:off x="4486786" y="4443064"/>
            <a:ext cx="673110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Lige pilforbindelse 20"/>
          <p:cNvCxnSpPr/>
          <p:nvPr/>
        </p:nvCxnSpPr>
        <p:spPr>
          <a:xfrm>
            <a:off x="2346826" y="3501008"/>
            <a:ext cx="504056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Lige pilforbindelse 21"/>
          <p:cNvCxnSpPr/>
          <p:nvPr/>
        </p:nvCxnSpPr>
        <p:spPr>
          <a:xfrm>
            <a:off x="2368088" y="4593262"/>
            <a:ext cx="504056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Lige pilforbindelse 22"/>
          <p:cNvCxnSpPr/>
          <p:nvPr/>
        </p:nvCxnSpPr>
        <p:spPr>
          <a:xfrm>
            <a:off x="2346826" y="5082796"/>
            <a:ext cx="504056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Lige pilforbindelse 23"/>
          <p:cNvCxnSpPr/>
          <p:nvPr/>
        </p:nvCxnSpPr>
        <p:spPr>
          <a:xfrm>
            <a:off x="4486786" y="3501008"/>
            <a:ext cx="673110" cy="79208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Lige pilforbindelse 25"/>
          <p:cNvCxnSpPr/>
          <p:nvPr/>
        </p:nvCxnSpPr>
        <p:spPr>
          <a:xfrm flipV="1">
            <a:off x="4475820" y="4576424"/>
            <a:ext cx="684076" cy="69836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Lige pilforbindelse 30"/>
          <p:cNvCxnSpPr/>
          <p:nvPr/>
        </p:nvCxnSpPr>
        <p:spPr>
          <a:xfrm>
            <a:off x="4486786" y="2488361"/>
            <a:ext cx="745118" cy="158871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Lige forbindelse 33"/>
          <p:cNvCxnSpPr/>
          <p:nvPr/>
        </p:nvCxnSpPr>
        <p:spPr>
          <a:xfrm>
            <a:off x="2368088" y="2483947"/>
            <a:ext cx="2118698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Lige forbindelse 36"/>
          <p:cNvCxnSpPr/>
          <p:nvPr/>
        </p:nvCxnSpPr>
        <p:spPr>
          <a:xfrm>
            <a:off x="7104112" y="368660"/>
            <a:ext cx="0" cy="626469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Lige forbindelse 41"/>
          <p:cNvCxnSpPr/>
          <p:nvPr/>
        </p:nvCxnSpPr>
        <p:spPr>
          <a:xfrm>
            <a:off x="9696400" y="342238"/>
            <a:ext cx="0" cy="626469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uppe 63"/>
          <p:cNvGrpSpPr/>
          <p:nvPr/>
        </p:nvGrpSpPr>
        <p:grpSpPr>
          <a:xfrm>
            <a:off x="2368088" y="461043"/>
            <a:ext cx="9632404" cy="5998919"/>
            <a:chOff x="2368088" y="476672"/>
            <a:chExt cx="9632404" cy="5998919"/>
          </a:xfrm>
        </p:grpSpPr>
        <p:sp>
          <p:nvSpPr>
            <p:cNvPr id="40" name="Rektangel 39"/>
            <p:cNvSpPr/>
            <p:nvPr/>
          </p:nvSpPr>
          <p:spPr>
            <a:xfrm>
              <a:off x="10108951" y="2509897"/>
              <a:ext cx="1872044" cy="95410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What are the most important challenges from a HO perspective </a:t>
              </a:r>
              <a:endParaRPr lang="en-GB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ektangel 40"/>
            <p:cNvSpPr/>
            <p:nvPr/>
          </p:nvSpPr>
          <p:spPr>
            <a:xfrm>
              <a:off x="10128448" y="3672005"/>
              <a:ext cx="1872044" cy="73866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400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What </a:t>
              </a:r>
              <a:r>
                <a:rPr lang="en-US" sz="1400" b="1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are the future role of a Nordic HO? </a:t>
              </a:r>
            </a:p>
          </p:txBody>
        </p:sp>
        <p:sp>
          <p:nvSpPr>
            <p:cNvPr id="43" name="Rektangel 42"/>
            <p:cNvSpPr/>
            <p:nvPr/>
          </p:nvSpPr>
          <p:spPr>
            <a:xfrm>
              <a:off x="10344390" y="5921092"/>
              <a:ext cx="1440160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400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NHC63</a:t>
              </a:r>
            </a:p>
            <a:p>
              <a:endParaRPr lang="da-DK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ktangel 44"/>
            <p:cNvSpPr/>
            <p:nvPr/>
          </p:nvSpPr>
          <p:spPr>
            <a:xfrm>
              <a:off x="7796232" y="5952371"/>
              <a:ext cx="1440160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400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Preparation for NHC63</a:t>
              </a:r>
              <a:endParaRPr lang="da-DK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6" name="Lige pilforbindelse 45"/>
            <p:cNvCxnSpPr/>
            <p:nvPr/>
          </p:nvCxnSpPr>
          <p:spPr>
            <a:xfrm>
              <a:off x="2423592" y="1556792"/>
              <a:ext cx="4536504" cy="0"/>
            </a:xfrm>
            <a:prstGeom prst="straightConnector1">
              <a:avLst/>
            </a:prstGeom>
            <a:ln w="50800"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Lige pilforbindelse 50"/>
            <p:cNvCxnSpPr/>
            <p:nvPr/>
          </p:nvCxnSpPr>
          <p:spPr>
            <a:xfrm>
              <a:off x="2368088" y="2348880"/>
              <a:ext cx="4592008" cy="0"/>
            </a:xfrm>
            <a:prstGeom prst="straightConnector1">
              <a:avLst/>
            </a:prstGeom>
            <a:ln w="50800"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Lige pilforbindelse 51"/>
            <p:cNvCxnSpPr/>
            <p:nvPr/>
          </p:nvCxnSpPr>
          <p:spPr>
            <a:xfrm flipV="1">
              <a:off x="6700402" y="4401537"/>
              <a:ext cx="259694" cy="9132"/>
            </a:xfrm>
            <a:prstGeom prst="straightConnector1">
              <a:avLst/>
            </a:prstGeom>
            <a:ln w="50800"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ktangel 55"/>
            <p:cNvSpPr/>
            <p:nvPr/>
          </p:nvSpPr>
          <p:spPr>
            <a:xfrm>
              <a:off x="7702476" y="476672"/>
              <a:ext cx="1581373" cy="5232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da-DK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Strategic Analysis</a:t>
              </a:r>
              <a:endParaRPr lang="da-DK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7" name="Billede 5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1880" y="1315087"/>
              <a:ext cx="1614882" cy="129190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8" name="Billede 5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6205" y="2799981"/>
              <a:ext cx="1658146" cy="138731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9" name="Rektangel 58"/>
            <p:cNvSpPr/>
            <p:nvPr/>
          </p:nvSpPr>
          <p:spPr>
            <a:xfrm>
              <a:off x="10098210" y="476672"/>
              <a:ext cx="1581373" cy="5232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Discussion at NHC63</a:t>
              </a:r>
              <a:endPara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0" name="Billede 5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8804" y="4401537"/>
              <a:ext cx="1617958" cy="129436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cxnSp>
        <p:nvCxnSpPr>
          <p:cNvPr id="61" name="Lige forbindelse 60"/>
          <p:cNvCxnSpPr/>
          <p:nvPr/>
        </p:nvCxnSpPr>
        <p:spPr>
          <a:xfrm flipV="1">
            <a:off x="119336" y="5831956"/>
            <a:ext cx="11881156" cy="4094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10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271464" y="116632"/>
            <a:ext cx="1051316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National presentations </a:t>
            </a:r>
            <a:endParaRPr lang="en-GB" sz="2400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GB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NHC MS to prepare and give a presentation of their SWOT analysis at the workshop</a:t>
            </a:r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0"/>
              </a:spcAft>
            </a:pPr>
            <a:endParaRPr lang="en-GB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GB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The Nordic SWOT general trends.</a:t>
            </a:r>
          </a:p>
          <a:p>
            <a:pPr>
              <a:spcAft>
                <a:spcPts val="0"/>
              </a:spcAft>
            </a:pPr>
            <a:endParaRPr lang="da-DK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en-GB" sz="2000" i="1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da-DK" sz="24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1501764"/>
            <a:ext cx="8640960" cy="539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2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68" y="1772816"/>
            <a:ext cx="8230226" cy="4961756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0" y="1268760"/>
            <a:ext cx="568863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AU" sz="20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International Hydrographic Organization (IHO) Strategic Plan version </a:t>
            </a:r>
            <a:r>
              <a:rPr lang="en-AU" sz="2000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x.x</a:t>
            </a:r>
            <a:endParaRPr lang="da-DK" sz="2400" dirty="0"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AU" sz="20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2020-2026</a:t>
            </a:r>
            <a:endParaRPr lang="da-DK" sz="2400" dirty="0"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AU" sz="20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(For consideration by the 2</a:t>
            </a:r>
            <a:r>
              <a:rPr lang="en-AU" sz="2000" b="1" u="sng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AU" sz="20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IHO Assembly)</a:t>
            </a:r>
            <a:endParaRPr lang="da-DK" sz="2400" dirty="0">
              <a:effectLst/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3071664" y="529516"/>
            <a:ext cx="8160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Strategic Plan Review Working Group (SPRWG)</a:t>
            </a:r>
            <a:endParaRPr lang="da-DK" dirty="0"/>
          </a:p>
        </p:txBody>
      </p:sp>
      <p:pic>
        <p:nvPicPr>
          <p:cNvPr id="13" name="Billede 12"/>
          <p:cNvPicPr>
            <a:picLocks noChangeAspect="1"/>
          </p:cNvPicPr>
          <p:nvPr/>
        </p:nvPicPr>
        <p:blipFill rotWithShape="1">
          <a:blip r:embed="rId4"/>
          <a:srcRect b="57017"/>
          <a:stretch/>
        </p:blipFill>
        <p:spPr>
          <a:xfrm>
            <a:off x="191344" y="4005064"/>
            <a:ext cx="3889122" cy="25785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155313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127448" y="692696"/>
            <a:ext cx="1106455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Group Work 2.</a:t>
            </a:r>
          </a:p>
          <a:p>
            <a:r>
              <a:rPr lang="en-GB" sz="18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GB" sz="1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Nordic HO from a 2026/2030 perspective. </a:t>
            </a:r>
            <a:r>
              <a:rPr lang="en-GB" sz="18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Looking </a:t>
            </a:r>
            <a:r>
              <a:rPr lang="en-GB" sz="1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outside and in, from three perspectives</a:t>
            </a:r>
            <a:r>
              <a:rPr lang="en-GB" sz="18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GB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1.</a:t>
            </a:r>
            <a:endParaRPr lang="da-DK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3fa80564-4e4a-4921-bdcc-545660881542@eurprd0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5" r="9183" b="3926"/>
          <a:stretch/>
        </p:blipFill>
        <p:spPr bwMode="auto">
          <a:xfrm>
            <a:off x="360041" y="1556056"/>
            <a:ext cx="5589189" cy="4825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a5ddcfe4-72f4-4c84-b815-692bdf4084dd@eurprd0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4" r="14324" b="8652"/>
          <a:stretch/>
        </p:blipFill>
        <p:spPr bwMode="auto">
          <a:xfrm>
            <a:off x="6384032" y="1556792"/>
            <a:ext cx="5504887" cy="4837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417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1199456" y="692696"/>
            <a:ext cx="110892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Group Work 3.</a:t>
            </a:r>
            <a:br>
              <a:rPr lang="en-GB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GB" sz="18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GB" sz="1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Nordic HO from a 2026/2030 perspective. </a:t>
            </a:r>
            <a:r>
              <a:rPr lang="en-GB" sz="18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Looking </a:t>
            </a:r>
            <a:r>
              <a:rPr lang="en-GB" sz="1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outside and in, from three perspectives</a:t>
            </a:r>
            <a:r>
              <a:rPr lang="en-GB" sz="18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GB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2</a:t>
            </a:r>
            <a:r>
              <a:rPr lang="en-GB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a-DK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5b5a1db7-f68c-4c45-8cce-340e3966e06f@eurprd0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6" r="4803"/>
          <a:stretch/>
        </p:blipFill>
        <p:spPr bwMode="auto">
          <a:xfrm>
            <a:off x="263352" y="1652020"/>
            <a:ext cx="5700516" cy="4958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8f224465-c0ff-4826-8a29-3708a41101de@eurprd0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1" r="5502" b="3926"/>
          <a:stretch/>
        </p:blipFill>
        <p:spPr bwMode="auto">
          <a:xfrm>
            <a:off x="6240016" y="1646803"/>
            <a:ext cx="5783069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30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191344" y="1412776"/>
            <a:ext cx="46805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a-DK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Group Work 4.</a:t>
            </a:r>
            <a:endParaRPr lang="da-DK" sz="24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Discussion on how the requirements agreed in group work 1 to 3 will influence on the Nordic HOs and how to prioritise these requirements </a:t>
            </a:r>
            <a:endParaRPr lang="da-DK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6c030a49-f37d-4858-9df0-0eab8b872af0@eurprd0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6" r="9045"/>
          <a:stretch/>
        </p:blipFill>
        <p:spPr bwMode="auto">
          <a:xfrm>
            <a:off x="4871864" y="404664"/>
            <a:ext cx="7056784" cy="622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688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rugerdefineret design">
  <a:themeElements>
    <a:clrScheme name="Varm blå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ontor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13393</TotalTime>
  <Words>295</Words>
  <Application>Microsoft Office PowerPoint</Application>
  <PresentationFormat>Widescreen</PresentationFormat>
  <Paragraphs>62</Paragraphs>
  <Slides>14</Slides>
  <Notes>2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14</vt:i4>
      </vt:variant>
    </vt:vector>
  </HeadingPairs>
  <TitlesOfParts>
    <vt:vector size="22" baseType="lpstr">
      <vt:lpstr>ＭＳ Ｐゴシック</vt:lpstr>
      <vt:lpstr>Arial</vt:lpstr>
      <vt:lpstr>Calibri</vt:lpstr>
      <vt:lpstr>MS Mincho</vt:lpstr>
      <vt:lpstr>Symbol</vt:lpstr>
      <vt:lpstr>Times New Roman</vt:lpstr>
      <vt:lpstr>Verdana</vt:lpstr>
      <vt:lpstr>Brugerdefineret design</vt:lpstr>
      <vt:lpstr>PowerPoint-presentasjon</vt:lpstr>
      <vt:lpstr>Welcome to NHC - Strategic Workshop at World Maritime University 20-21 March 2019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KMS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Beredskabsportalen - Nordisk Chefmøde 2007</dc:title>
  <dc:creator>tbh</dc:creator>
  <cp:lastModifiedBy>Evert Flier</cp:lastModifiedBy>
  <cp:revision>770</cp:revision>
  <dcterms:created xsi:type="dcterms:W3CDTF">2011-12-12T13:11:48Z</dcterms:created>
  <dcterms:modified xsi:type="dcterms:W3CDTF">2019-04-10T11:39:55Z</dcterms:modified>
</cp:coreProperties>
</file>