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4" r:id="rId2"/>
    <p:sldId id="300" r:id="rId3"/>
    <p:sldId id="291" r:id="rId4"/>
    <p:sldId id="265" r:id="rId5"/>
    <p:sldId id="293" r:id="rId6"/>
    <p:sldId id="282" r:id="rId7"/>
    <p:sldId id="283" r:id="rId8"/>
    <p:sldId id="285" r:id="rId9"/>
    <p:sldId id="301" r:id="rId10"/>
    <p:sldId id="302" r:id="rId11"/>
    <p:sldId id="303" r:id="rId12"/>
    <p:sldId id="294" r:id="rId13"/>
    <p:sldId id="286" r:id="rId14"/>
    <p:sldId id="287" r:id="rId15"/>
    <p:sldId id="288" r:id="rId16"/>
    <p:sldId id="304" r:id="rId17"/>
    <p:sldId id="289" r:id="rId18"/>
    <p:sldId id="305" r:id="rId19"/>
    <p:sldId id="306" r:id="rId20"/>
    <p:sldId id="307" r:id="rId21"/>
    <p:sldId id="290" r:id="rId22"/>
    <p:sldId id="295" r:id="rId23"/>
    <p:sldId id="272" r:id="rId24"/>
    <p:sldId id="273" r:id="rId25"/>
    <p:sldId id="274" r:id="rId26"/>
    <p:sldId id="296" r:id="rId27"/>
    <p:sldId id="277" r:id="rId28"/>
    <p:sldId id="278" r:id="rId29"/>
    <p:sldId id="279"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1122" autoAdjust="0"/>
  </p:normalViewPr>
  <p:slideViewPr>
    <p:cSldViewPr snapToGrid="0">
      <p:cViewPr varScale="1">
        <p:scale>
          <a:sx n="62" d="100"/>
          <a:sy n="62" d="100"/>
        </p:scale>
        <p:origin x="1349" y="58"/>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B98C1-48DA-474F-B230-9B60ADAE12A9}" type="datetimeFigureOut">
              <a:rPr lang="da-DK" smtClean="0"/>
              <a:t>10-04-2019</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14DE57-2283-4775-BACD-27B86230C594}" type="slidenum">
              <a:rPr lang="da-DK" smtClean="0"/>
              <a:t>‹nr.›</a:t>
            </a:fld>
            <a:endParaRPr lang="da-DK"/>
          </a:p>
        </p:txBody>
      </p:sp>
    </p:spTree>
    <p:extLst>
      <p:ext uri="{BB962C8B-B14F-4D97-AF65-F5344CB8AC3E}">
        <p14:creationId xmlns:p14="http://schemas.microsoft.com/office/powerpoint/2010/main" val="394063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D7408-6C0A-495B-96F4-C34363A16C6D}" type="datetimeFigureOut">
              <a:rPr lang="da-DK" smtClean="0"/>
              <a:t>10-04-2019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E02D1-E171-419A-901F-DF8601FDA876}" type="slidenum">
              <a:rPr lang="da-DK" smtClean="0"/>
              <a:t>‹nr.›</a:t>
            </a:fld>
            <a:endParaRPr lang="da-DK"/>
          </a:p>
        </p:txBody>
      </p:sp>
    </p:spTree>
    <p:extLst>
      <p:ext uri="{BB962C8B-B14F-4D97-AF65-F5344CB8AC3E}">
        <p14:creationId xmlns:p14="http://schemas.microsoft.com/office/powerpoint/2010/main" val="56737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smtClean="0"/>
              <a:t>Traffic Separation Scheme (TSS) "</a:t>
            </a:r>
            <a:r>
              <a:rPr lang="en-US" dirty="0" err="1" smtClean="0"/>
              <a:t>Skagen</a:t>
            </a:r>
            <a:r>
              <a:rPr lang="en-US" dirty="0" smtClean="0"/>
              <a:t> West" and TSS "</a:t>
            </a:r>
            <a:r>
              <a:rPr lang="en-US" dirty="0" err="1" smtClean="0"/>
              <a:t>Skagen</a:t>
            </a:r>
            <a:r>
              <a:rPr lang="en-US" dirty="0" smtClean="0"/>
              <a:t> East" with the associated precautionary area are established to organize traffic flow in the area north of </a:t>
            </a:r>
            <a:r>
              <a:rPr lang="en-US" dirty="0" err="1" smtClean="0"/>
              <a:t>Skagen</a:t>
            </a:r>
            <a:r>
              <a:rPr lang="en-US" dirty="0" smtClean="0"/>
              <a:t>.</a:t>
            </a:r>
          </a:p>
          <a:p>
            <a:endParaRPr lang="en-US" dirty="0" smtClean="0"/>
          </a:p>
          <a:p>
            <a:r>
              <a:rPr lang="en-US" dirty="0" smtClean="0"/>
              <a:t>The two recommended routes, route A and route B, off the west coast of Denmark are introduced to allow the traffic to navigate safely to and from the traffic</a:t>
            </a:r>
            <a:r>
              <a:rPr lang="en-US" baseline="0" dirty="0" smtClean="0"/>
              <a:t> separation schemes</a:t>
            </a:r>
            <a:r>
              <a:rPr lang="en-US" dirty="0" smtClean="0"/>
              <a:t> north of </a:t>
            </a:r>
            <a:r>
              <a:rPr lang="en-US" dirty="0" err="1" smtClean="0"/>
              <a:t>Skagen</a:t>
            </a:r>
            <a:r>
              <a:rPr lang="en-US" dirty="0" smtClean="0"/>
              <a:t>.</a:t>
            </a:r>
          </a:p>
          <a:p>
            <a:r>
              <a:rPr lang="en-US" dirty="0" smtClean="0"/>
              <a:t>The recommended routes enable the traffic to sail in areas with advocate water depth and give wide berth to the coastline which consists of areas with limited depth and uncertain soundings.</a:t>
            </a:r>
          </a:p>
          <a:p>
            <a:endParaRPr lang="en-US" dirty="0" smtClean="0"/>
          </a:p>
          <a:p>
            <a:r>
              <a:rPr lang="en-US" dirty="0" smtClean="0"/>
              <a:t>Recommended route S is introduced for traffic between </a:t>
            </a:r>
            <a:r>
              <a:rPr lang="en-US" dirty="0" err="1" smtClean="0"/>
              <a:t>Skagen</a:t>
            </a:r>
            <a:r>
              <a:rPr lang="en-US" dirty="0" smtClean="0"/>
              <a:t> and the Sound. It follows the existing traffic flow off the Swedish coast as it exists today, but traffic is expected to increase with the introduction of route S. </a:t>
            </a:r>
          </a:p>
          <a:p>
            <a:r>
              <a:rPr lang="en-US" dirty="0" smtClean="0"/>
              <a:t>At the current date the traffic situation in Kattegat – particularly in route T – is congested and close to areas with limited water depth.</a:t>
            </a:r>
          </a:p>
          <a:p>
            <a:r>
              <a:rPr lang="en-US" dirty="0" smtClean="0"/>
              <a:t>The introduction of route S will spread the traffic over a larger area, allow more sea room for ships sailing in the area and is expected to improve the safety of navigation as it reduces the risk of collisions and grounding.</a:t>
            </a:r>
          </a:p>
          <a:p>
            <a:r>
              <a:rPr lang="en-US" dirty="0" smtClean="0"/>
              <a:t>Traffic separation scheme (TSS) "</a:t>
            </a:r>
            <a:r>
              <a:rPr lang="en-US" dirty="0" err="1" smtClean="0"/>
              <a:t>Fladen</a:t>
            </a:r>
            <a:r>
              <a:rPr lang="en-US" dirty="0" smtClean="0"/>
              <a:t>", TSS "</a:t>
            </a:r>
            <a:r>
              <a:rPr lang="en-US" dirty="0" err="1" smtClean="0"/>
              <a:t>Lilla</a:t>
            </a:r>
            <a:r>
              <a:rPr lang="en-US" dirty="0" smtClean="0"/>
              <a:t> </a:t>
            </a:r>
            <a:r>
              <a:rPr lang="en-US" dirty="0" err="1" smtClean="0"/>
              <a:t>Middelgrund</a:t>
            </a:r>
            <a:r>
              <a:rPr lang="en-US" dirty="0" smtClean="0"/>
              <a:t>" and TSS "Entrance to the Sound" are established in order to separate opposing streams of traffic, to reduce the danger of collision or groundings and to organize safe traffic in environmentally sensitive areas in and around the new recommended route S.</a:t>
            </a:r>
          </a:p>
          <a:p>
            <a:r>
              <a:rPr lang="en-US" dirty="0" smtClean="0"/>
              <a:t>The recommended route S holds a minimum water depth of 12.5 </a:t>
            </a:r>
            <a:r>
              <a:rPr lang="en-US" dirty="0" err="1" smtClean="0"/>
              <a:t>metres</a:t>
            </a:r>
            <a:r>
              <a:rPr lang="en-US" dirty="0" smtClean="0"/>
              <a:t>. With the introduction of route S, ships with a draught of 10 </a:t>
            </a:r>
            <a:r>
              <a:rPr lang="en-US" dirty="0" err="1" smtClean="0"/>
              <a:t>metres</a:t>
            </a:r>
            <a:r>
              <a:rPr lang="en-US" dirty="0" smtClean="0"/>
              <a:t> or less sailing between </a:t>
            </a:r>
            <a:r>
              <a:rPr lang="en-US" dirty="0" err="1" smtClean="0"/>
              <a:t>Skagen</a:t>
            </a:r>
            <a:r>
              <a:rPr lang="en-US" dirty="0" smtClean="0"/>
              <a:t> and the Sound are recommended to use the recommended route S.</a:t>
            </a:r>
          </a:p>
          <a:p>
            <a:endParaRPr lang="en-US" dirty="0" smtClean="0"/>
          </a:p>
          <a:p>
            <a:r>
              <a:rPr lang="en-US" dirty="0" smtClean="0"/>
              <a:t>Today the nationally implemented route T is used by almost all ships sailing to and from the Great Belt and the Sound. The Kattegat consists of several environmentally sensitive areas and areas of shallow waters. In order to avoid accidents and incidents, there is a need to further spread the traffic in the Kattegat and to separate deep-draught ships from ships with a smaller draught.</a:t>
            </a:r>
          </a:p>
          <a:p>
            <a:r>
              <a:rPr lang="en-US" dirty="0" smtClean="0"/>
              <a:t>A deep-water route (DW) "Kattegat North", with a minimum depth of 19 </a:t>
            </a:r>
            <a:r>
              <a:rPr lang="en-US" dirty="0" err="1" smtClean="0"/>
              <a:t>metres</a:t>
            </a:r>
            <a:r>
              <a:rPr lang="en-US" dirty="0" smtClean="0"/>
              <a:t>, is established in the northern part of the recommended route T.</a:t>
            </a:r>
          </a:p>
          <a:p>
            <a:r>
              <a:rPr lang="en-US" dirty="0" smtClean="0"/>
              <a:t>A deep-water route (DW) "Kattegat South", with a minimum depth of 19 </a:t>
            </a:r>
            <a:r>
              <a:rPr lang="en-US" dirty="0" err="1" smtClean="0"/>
              <a:t>metres</a:t>
            </a:r>
            <a:r>
              <a:rPr lang="en-US" dirty="0" smtClean="0"/>
              <a:t>, is established in the southern part of the recommended route T.</a:t>
            </a:r>
          </a:p>
          <a:p>
            <a:r>
              <a:rPr lang="en-US" dirty="0" smtClean="0"/>
              <a:t>Recommended route T will be established connecting the proposed TSS "</a:t>
            </a:r>
            <a:r>
              <a:rPr lang="en-US" dirty="0" err="1" smtClean="0"/>
              <a:t>Skagen</a:t>
            </a:r>
            <a:r>
              <a:rPr lang="en-US" dirty="0" smtClean="0"/>
              <a:t> East", the deep-water routes "Kattegat North" and "Kattegat South" and joining the nationally implemented Route T north of the TSS "at Hatter Barn".</a:t>
            </a:r>
          </a:p>
          <a:p>
            <a:endParaRPr lang="en-GB" dirty="0"/>
          </a:p>
        </p:txBody>
      </p:sp>
      <p:sp>
        <p:nvSpPr>
          <p:cNvPr id="4" name="Pladsholder til diasnummer 3"/>
          <p:cNvSpPr>
            <a:spLocks noGrp="1"/>
          </p:cNvSpPr>
          <p:nvPr>
            <p:ph type="sldNum" sz="quarter" idx="10"/>
          </p:nvPr>
        </p:nvSpPr>
        <p:spPr/>
        <p:txBody>
          <a:bodyPr/>
          <a:lstStyle/>
          <a:p>
            <a:fld id="{CE201E17-9508-4F75-8DF4-D058B0EAC3C9}" type="slidenum">
              <a:rPr lang="en-GB" smtClean="0"/>
              <a:t>6</a:t>
            </a:fld>
            <a:endParaRPr lang="en-GB" dirty="0"/>
          </a:p>
        </p:txBody>
      </p:sp>
    </p:spTree>
    <p:extLst>
      <p:ext uri="{BB962C8B-B14F-4D97-AF65-F5344CB8AC3E}">
        <p14:creationId xmlns:p14="http://schemas.microsoft.com/office/powerpoint/2010/main" val="300426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This is</a:t>
            </a:r>
            <a:r>
              <a:rPr lang="da-DK" baseline="0" dirty="0" smtClean="0"/>
              <a:t> </a:t>
            </a:r>
            <a:r>
              <a:rPr lang="da-DK" baseline="0" dirty="0" err="1" smtClean="0"/>
              <a:t>where</a:t>
            </a:r>
            <a:r>
              <a:rPr lang="da-DK" baseline="0" dirty="0" smtClean="0"/>
              <a:t> </a:t>
            </a:r>
            <a:r>
              <a:rPr lang="da-DK" baseline="0" dirty="0" err="1" smtClean="0"/>
              <a:t>we</a:t>
            </a:r>
            <a:r>
              <a:rPr lang="da-DK" baseline="0" dirty="0" smtClean="0"/>
              <a:t> </a:t>
            </a:r>
            <a:r>
              <a:rPr lang="da-DK" baseline="0" dirty="0" err="1" smtClean="0"/>
              <a:t>move</a:t>
            </a:r>
            <a:r>
              <a:rPr lang="da-DK" baseline="0" dirty="0" smtClean="0"/>
              <a:t> </a:t>
            </a:r>
            <a:r>
              <a:rPr lang="da-DK" baseline="0" dirty="0" err="1" smtClean="0"/>
              <a:t>production</a:t>
            </a:r>
            <a:r>
              <a:rPr lang="da-DK" baseline="0" dirty="0" smtClean="0"/>
              <a:t> over to the new system.</a:t>
            </a:r>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20</a:t>
            </a:fld>
            <a:endParaRPr lang="da-DK"/>
          </a:p>
        </p:txBody>
      </p:sp>
    </p:spTree>
    <p:extLst>
      <p:ext uri="{BB962C8B-B14F-4D97-AF65-F5344CB8AC3E}">
        <p14:creationId xmlns:p14="http://schemas.microsoft.com/office/powerpoint/2010/main" val="246162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21</a:t>
            </a:fld>
            <a:endParaRPr lang="da-DK"/>
          </a:p>
        </p:txBody>
      </p:sp>
    </p:spTree>
    <p:extLst>
      <p:ext uri="{BB962C8B-B14F-4D97-AF65-F5344CB8AC3E}">
        <p14:creationId xmlns:p14="http://schemas.microsoft.com/office/powerpoint/2010/main" val="185946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23</a:t>
            </a:fld>
            <a:endParaRPr lang="da-DK"/>
          </a:p>
        </p:txBody>
      </p:sp>
    </p:spTree>
    <p:extLst>
      <p:ext uri="{BB962C8B-B14F-4D97-AF65-F5344CB8AC3E}">
        <p14:creationId xmlns:p14="http://schemas.microsoft.com/office/powerpoint/2010/main" val="163748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24</a:t>
            </a:fld>
            <a:endParaRPr lang="da-DK"/>
          </a:p>
        </p:txBody>
      </p:sp>
    </p:spTree>
    <p:extLst>
      <p:ext uri="{BB962C8B-B14F-4D97-AF65-F5344CB8AC3E}">
        <p14:creationId xmlns:p14="http://schemas.microsoft.com/office/powerpoint/2010/main" val="132729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25</a:t>
            </a:fld>
            <a:endParaRPr lang="da-DK"/>
          </a:p>
        </p:txBody>
      </p:sp>
    </p:spTree>
    <p:extLst>
      <p:ext uri="{BB962C8B-B14F-4D97-AF65-F5344CB8AC3E}">
        <p14:creationId xmlns:p14="http://schemas.microsoft.com/office/powerpoint/2010/main" val="1727015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27</a:t>
            </a:fld>
            <a:endParaRPr lang="da-DK"/>
          </a:p>
        </p:txBody>
      </p:sp>
    </p:spTree>
    <p:extLst>
      <p:ext uri="{BB962C8B-B14F-4D97-AF65-F5344CB8AC3E}">
        <p14:creationId xmlns:p14="http://schemas.microsoft.com/office/powerpoint/2010/main" val="1311902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28</a:t>
            </a:fld>
            <a:endParaRPr lang="da-DK"/>
          </a:p>
        </p:txBody>
      </p:sp>
    </p:spTree>
    <p:extLst>
      <p:ext uri="{BB962C8B-B14F-4D97-AF65-F5344CB8AC3E}">
        <p14:creationId xmlns:p14="http://schemas.microsoft.com/office/powerpoint/2010/main" val="2124200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29</a:t>
            </a:fld>
            <a:endParaRPr lang="da-DK"/>
          </a:p>
        </p:txBody>
      </p:sp>
    </p:spTree>
    <p:extLst>
      <p:ext uri="{BB962C8B-B14F-4D97-AF65-F5344CB8AC3E}">
        <p14:creationId xmlns:p14="http://schemas.microsoft.com/office/powerpoint/2010/main" val="30044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831" indent="-342831" algn="l">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This date allows sufficient time to complete hydrographical surveys, production of new charts, and to inform ship traffic thoroughly in due time.</a:t>
            </a:r>
          </a:p>
          <a:p>
            <a:pPr marL="342831" indent="-342831" algn="l">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There is a need for new and updated paper charts and ENCs in the concerned area, and to synchronize depth information, such as specific depth contours between Danish and Swedish waters.</a:t>
            </a:r>
          </a:p>
          <a:p>
            <a:pPr marL="342831" indent="-342831" algn="l">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The hydrographical authorities in Denmark and Sweden are allocating resources for this matter. </a:t>
            </a:r>
            <a:endParaRPr lang="da-DK" dirty="0" smtClean="0">
              <a:solidFill>
                <a:srgbClr val="002060"/>
              </a:solidFill>
              <a:latin typeface="Arial" panose="020B0604020202020204" pitchFamily="34" charset="0"/>
              <a:cs typeface="Arial" panose="020B0604020202020204" pitchFamily="34" charset="0"/>
            </a:endParaRPr>
          </a:p>
          <a:p>
            <a:endParaRPr lang="en-GB" dirty="0"/>
          </a:p>
        </p:txBody>
      </p:sp>
      <p:sp>
        <p:nvSpPr>
          <p:cNvPr id="4" name="Pladsholder til diasnummer 3"/>
          <p:cNvSpPr>
            <a:spLocks noGrp="1"/>
          </p:cNvSpPr>
          <p:nvPr>
            <p:ph type="sldNum" sz="quarter" idx="10"/>
          </p:nvPr>
        </p:nvSpPr>
        <p:spPr/>
        <p:txBody>
          <a:bodyPr/>
          <a:lstStyle/>
          <a:p>
            <a:fld id="{CE201E17-9508-4F75-8DF4-D058B0EAC3C9}" type="slidenum">
              <a:rPr lang="en-GB" smtClean="0"/>
              <a:t>7</a:t>
            </a:fld>
            <a:endParaRPr lang="en-GB" dirty="0"/>
          </a:p>
        </p:txBody>
      </p:sp>
    </p:spTree>
    <p:extLst>
      <p:ext uri="{BB962C8B-B14F-4D97-AF65-F5344CB8AC3E}">
        <p14:creationId xmlns:p14="http://schemas.microsoft.com/office/powerpoint/2010/main" val="39662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noProof="0" dirty="0" smtClean="0"/>
              <a:t>Venstre</a:t>
            </a:r>
            <a:r>
              <a:rPr lang="da-DK" i="1" baseline="0" noProof="0" dirty="0" smtClean="0"/>
              <a:t> illustration - h</a:t>
            </a:r>
            <a:r>
              <a:rPr lang="da-DK" i="1" noProof="0" dirty="0" smtClean="0"/>
              <a:t>armonisering af svenske og danske elektroniske søkort (ENC) I Kattegat</a:t>
            </a:r>
          </a:p>
          <a:p>
            <a:r>
              <a:rPr lang="da-DK" noProof="0" dirty="0" smtClean="0"/>
              <a:t>Den svenske del af Kattegat er for nuværende dækket af celler</a:t>
            </a:r>
            <a:r>
              <a:rPr lang="da-DK" baseline="0" noProof="0" dirty="0" smtClean="0"/>
              <a:t> i navigation bands General (SE2), </a:t>
            </a:r>
            <a:r>
              <a:rPr lang="da-DK" baseline="0" noProof="0" dirty="0" err="1" smtClean="0"/>
              <a:t>Coastal</a:t>
            </a:r>
            <a:r>
              <a:rPr lang="da-DK" baseline="0" noProof="0" dirty="0" smtClean="0"/>
              <a:t> (SE3) og Approach (SE4).</a:t>
            </a:r>
          </a:p>
          <a:p>
            <a:r>
              <a:rPr lang="da-DK" noProof="0" dirty="0" smtClean="0"/>
              <a:t>Den danske del af Kattegat er for nuværende dækket af celler</a:t>
            </a:r>
            <a:r>
              <a:rPr lang="da-DK" baseline="0" noProof="0" dirty="0" smtClean="0"/>
              <a:t> i navigation bands General (DK2) og Approach (SE4).</a:t>
            </a:r>
          </a:p>
          <a:p>
            <a:r>
              <a:rPr lang="da-DK" baseline="0" noProof="0" dirty="0" smtClean="0"/>
              <a:t>I den danske del af Kattegat mangler således dækning i navigation band </a:t>
            </a:r>
            <a:r>
              <a:rPr lang="da-DK" baseline="0" noProof="0" dirty="0" err="1" smtClean="0"/>
              <a:t>Coastal</a:t>
            </a:r>
            <a:r>
              <a:rPr lang="da-DK" baseline="0" noProof="0" dirty="0" smtClean="0"/>
              <a:t> (DK3).</a:t>
            </a:r>
          </a:p>
          <a:p>
            <a:endParaRPr lang="da-DK" baseline="0" noProof="0" dirty="0" smtClean="0"/>
          </a:p>
          <a:p>
            <a:r>
              <a:rPr lang="da-DK" baseline="0" noProof="0" dirty="0" smtClean="0"/>
              <a:t>Søfarende oplever ved brug af danske og svenske ENC I ECDIS, at danske og svenske dybdedata ikke præsenteres ensartet og harmonisk på tværs af </a:t>
            </a:r>
            <a:r>
              <a:rPr lang="da-DK" baseline="0" noProof="0" dirty="0" err="1" smtClean="0"/>
              <a:t>søgrænsen</a:t>
            </a:r>
            <a:r>
              <a:rPr lang="da-DK" baseline="0" noProof="0" dirty="0" smtClean="0"/>
              <a:t>.</a:t>
            </a:r>
          </a:p>
          <a:p>
            <a:pPr marL="0" marR="0" lvl="0" indent="0" algn="l" defTabSz="917142" rtl="0" eaLnBrk="1" fontAlgn="auto" latinLnBrk="0" hangingPunct="1">
              <a:lnSpc>
                <a:spcPct val="100000"/>
              </a:lnSpc>
              <a:spcBef>
                <a:spcPts val="0"/>
              </a:spcBef>
              <a:spcAft>
                <a:spcPts val="0"/>
              </a:spcAft>
              <a:buClrTx/>
              <a:buSzTx/>
              <a:buFontTx/>
              <a:buNone/>
              <a:tabLst/>
              <a:defRPr/>
            </a:pPr>
            <a:r>
              <a:rPr lang="da-DK" baseline="0" noProof="0" dirty="0" smtClean="0"/>
              <a:t>En del af denne udfordring er, at der på danske side præsenteres 20 m og 40 m dybdekurver, mens der på svensk side præsenteres 30 m og 50 m dybdekurver. </a:t>
            </a:r>
          </a:p>
          <a:p>
            <a:endParaRPr lang="da-DK" baseline="0" noProof="0" dirty="0" smtClean="0"/>
          </a:p>
          <a:p>
            <a:r>
              <a:rPr lang="da-DK" baseline="0" noProof="0" dirty="0" smtClean="0"/>
              <a:t>For at afhjælpe den situation er det danske søkortkontor I gang med at fremstille celler i navigation band </a:t>
            </a:r>
            <a:r>
              <a:rPr lang="da-DK" baseline="0" noProof="0" dirty="0" err="1" smtClean="0"/>
              <a:t>Coastal</a:t>
            </a:r>
            <a:r>
              <a:rPr lang="da-DK" baseline="0" noProof="0" dirty="0" smtClean="0"/>
              <a:t> (DK3). Det sker i et løbende </a:t>
            </a:r>
            <a:r>
              <a:rPr lang="da-DK" baseline="0" noProof="0" dirty="0" err="1" smtClean="0"/>
              <a:t>samrbejde</a:t>
            </a:r>
            <a:r>
              <a:rPr lang="da-DK" baseline="0" noProof="0" dirty="0" smtClean="0"/>
              <a:t> med det svenske søkortkontor.</a:t>
            </a:r>
          </a:p>
          <a:p>
            <a:r>
              <a:rPr lang="da-DK" baseline="0" noProof="0" dirty="0" smtClean="0"/>
              <a:t>30 m og 50 m dybdekurver implementeres i samme ombæring i danske ENC.</a:t>
            </a:r>
          </a:p>
          <a:p>
            <a:endParaRPr lang="da-DK" baseline="0" noProof="0" dirty="0" smtClean="0"/>
          </a:p>
          <a:p>
            <a:r>
              <a:rPr lang="da-DK" i="1" baseline="0" noProof="0" dirty="0" smtClean="0"/>
              <a:t>Højre illustration – fremstilling af nye danske papirsøkort og justering af eksisterende papirsøkort</a:t>
            </a:r>
            <a:r>
              <a:rPr lang="da-DK" baseline="0" noProof="0" dirty="0" smtClean="0"/>
              <a:t>  </a:t>
            </a:r>
          </a:p>
          <a:p>
            <a:r>
              <a:rPr lang="da-DK" baseline="0" noProof="0" dirty="0" smtClean="0"/>
              <a:t>Skagerrak og Nordsøen er for nuværende kun dækket af papirsøkort i lille målestok (kort 92 – Skagerrak – 1:360 000 og kort 93 – Nordsøen – 1:375 000).</a:t>
            </a:r>
          </a:p>
          <a:p>
            <a:r>
              <a:rPr lang="da-DK" baseline="0" noProof="0" dirty="0" smtClean="0"/>
              <a:t>Særligt de nye trafikseparationer inklusiv ITZ (</a:t>
            </a:r>
            <a:r>
              <a:rPr lang="da-DK" baseline="0" noProof="0" dirty="0" err="1" smtClean="0"/>
              <a:t>Inshore</a:t>
            </a:r>
            <a:r>
              <a:rPr lang="da-DK" baseline="0" noProof="0" dirty="0" smtClean="0"/>
              <a:t> </a:t>
            </a:r>
            <a:r>
              <a:rPr lang="da-DK" baseline="0" noProof="0" dirty="0" err="1" smtClean="0"/>
              <a:t>traffic</a:t>
            </a:r>
            <a:r>
              <a:rPr lang="da-DK" baseline="0" noProof="0" dirty="0" smtClean="0"/>
              <a:t> Zone = kysttrafikzone, til lokal trafik rundt Grenen) ved Skagen vil ikke kunne præsenteres fyldestgørende i kort 92.</a:t>
            </a:r>
          </a:p>
          <a:p>
            <a:endParaRPr lang="da-DK" baseline="0" noProof="0" dirty="0" smtClean="0"/>
          </a:p>
          <a:p>
            <a:r>
              <a:rPr lang="da-DK" baseline="0" noProof="0" dirty="0" smtClean="0"/>
              <a:t>Eksisterende papirsøkort over Læsø og Anholt (kort 123 og kort 124 – begge i 1:75 000) har ikke en dækning, som rækker ud til justerede rute T. </a:t>
            </a:r>
          </a:p>
          <a:p>
            <a:endParaRPr lang="da-DK" baseline="0" noProof="0" dirty="0" smtClean="0"/>
          </a:p>
          <a:p>
            <a:r>
              <a:rPr lang="da-DK" baseline="0" noProof="0" dirty="0" smtClean="0"/>
              <a:t>For at afhjælpe den situation er det danske søkortkontor i gang med at fremstille 3 nye papirsøkort (kort 64 – Hanstholm, kort 65 – Hirtshals og kort 121 Skagen – alle i 1.100 000).</a:t>
            </a:r>
          </a:p>
          <a:p>
            <a:r>
              <a:rPr lang="da-DK" baseline="0" noProof="0" dirty="0" smtClean="0"/>
              <a:t>Vi er desuden ved at justere dækningen af papirsøkort over Læsø og Anholt (nu 1:100 000).</a:t>
            </a:r>
          </a:p>
          <a:p>
            <a:r>
              <a:rPr lang="da-DK" baseline="0" noProof="0" dirty="0" smtClean="0"/>
              <a:t>     </a:t>
            </a:r>
          </a:p>
          <a:p>
            <a:r>
              <a:rPr lang="da-DK" baseline="0" noProof="0" dirty="0" smtClean="0"/>
              <a:t> </a:t>
            </a:r>
            <a:r>
              <a:rPr lang="da-DK" noProof="0" dirty="0" smtClean="0"/>
              <a:t> </a:t>
            </a:r>
          </a:p>
          <a:p>
            <a:r>
              <a:rPr lang="da-DK" baseline="0" noProof="0" dirty="0" smtClean="0"/>
              <a:t> </a:t>
            </a:r>
            <a:r>
              <a:rPr lang="da-DK" noProof="0" dirty="0" smtClean="0"/>
              <a:t> </a:t>
            </a:r>
          </a:p>
          <a:p>
            <a:endParaRPr lang="en-GB" dirty="0"/>
          </a:p>
        </p:txBody>
      </p:sp>
      <p:sp>
        <p:nvSpPr>
          <p:cNvPr id="4" name="Pladsholder til diasnummer 3"/>
          <p:cNvSpPr>
            <a:spLocks noGrp="1"/>
          </p:cNvSpPr>
          <p:nvPr>
            <p:ph type="sldNum" sz="quarter" idx="10"/>
          </p:nvPr>
        </p:nvSpPr>
        <p:spPr/>
        <p:txBody>
          <a:bodyPr/>
          <a:lstStyle/>
          <a:p>
            <a:fld id="{CE201E17-9508-4F75-8DF4-D058B0EAC3C9}" type="slidenum">
              <a:rPr lang="en-GB" smtClean="0"/>
              <a:t>8</a:t>
            </a:fld>
            <a:endParaRPr lang="en-GB" dirty="0"/>
          </a:p>
        </p:txBody>
      </p:sp>
    </p:spTree>
    <p:extLst>
      <p:ext uri="{BB962C8B-B14F-4D97-AF65-F5344CB8AC3E}">
        <p14:creationId xmlns:p14="http://schemas.microsoft.com/office/powerpoint/2010/main" val="210424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t>
            </a:r>
            <a:r>
              <a:rPr lang="da-DK" baseline="0" dirty="0" smtClean="0"/>
              <a:t>   </a:t>
            </a:r>
            <a:r>
              <a:rPr lang="da-DK" dirty="0" err="1" smtClean="0"/>
              <a:t>Political</a:t>
            </a:r>
            <a:r>
              <a:rPr lang="da-DK" dirty="0" smtClean="0"/>
              <a:t> agreement </a:t>
            </a:r>
            <a:r>
              <a:rPr lang="en-US" dirty="0" smtClean="0"/>
              <a:t>with Greenland from 2009, on the cooperation on spatial data was “renewed/updated” in 2017.</a:t>
            </a:r>
          </a:p>
          <a:p>
            <a:pPr marL="171450" indent="-171450">
              <a:buFontTx/>
              <a:buChar char="-"/>
            </a:pPr>
            <a:r>
              <a:rPr lang="en-US" dirty="0" smtClean="0"/>
              <a:t>The</a:t>
            </a:r>
            <a:r>
              <a:rPr lang="en-US" baseline="0" dirty="0" smtClean="0"/>
              <a:t> agreement </a:t>
            </a:r>
            <a:r>
              <a:rPr lang="en-US" dirty="0" smtClean="0"/>
              <a:t>includes</a:t>
            </a:r>
            <a:r>
              <a:rPr lang="en-US" baseline="0" dirty="0" smtClean="0"/>
              <a:t> among others </a:t>
            </a:r>
            <a:r>
              <a:rPr lang="en-US" dirty="0" smtClean="0"/>
              <a:t>rectification and digitization of 73 charts in Southwest Greenland </a:t>
            </a:r>
            <a:r>
              <a:rPr lang="en-US" baseline="0" dirty="0" smtClean="0"/>
              <a:t>- equals the distance from the northern tip of Denmark to South France.</a:t>
            </a:r>
          </a:p>
          <a:p>
            <a:pPr marL="171450" indent="-171450">
              <a:buFontTx/>
              <a:buChar char="-"/>
            </a:pPr>
            <a:r>
              <a:rPr lang="en-US" baseline="0" dirty="0" smtClean="0"/>
              <a:t>New production plan to be completed before end of 2018</a:t>
            </a:r>
          </a:p>
          <a:p>
            <a:pPr marL="171450" indent="-171450">
              <a:buFontTx/>
              <a:buChar char="-"/>
            </a:pPr>
            <a:r>
              <a:rPr lang="en-US" baseline="0" dirty="0" smtClean="0"/>
              <a:t>Remaining areas surrounding Greenland to the East and North will be completed afterwards. </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endParaRPr lang="en-US" dirty="0" smtClean="0"/>
          </a:p>
        </p:txBody>
      </p:sp>
      <p:sp>
        <p:nvSpPr>
          <p:cNvPr id="4" name="Pladsholder til diasnummer 3"/>
          <p:cNvSpPr>
            <a:spLocks noGrp="1"/>
          </p:cNvSpPr>
          <p:nvPr>
            <p:ph type="sldNum" sz="quarter" idx="10"/>
          </p:nvPr>
        </p:nvSpPr>
        <p:spPr/>
        <p:txBody>
          <a:bodyPr/>
          <a:lstStyle/>
          <a:p>
            <a:fld id="{CE201E17-9508-4F75-8DF4-D058B0EAC3C9}" type="slidenum">
              <a:rPr lang="da-DK" smtClean="0"/>
              <a:t>10</a:t>
            </a:fld>
            <a:endParaRPr lang="da-DK"/>
          </a:p>
        </p:txBody>
      </p:sp>
    </p:spTree>
    <p:extLst>
      <p:ext uri="{BB962C8B-B14F-4D97-AF65-F5344CB8AC3E}">
        <p14:creationId xmlns:p14="http://schemas.microsoft.com/office/powerpoint/2010/main" val="213143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b="1" dirty="0" err="1" smtClean="0"/>
              <a:t>Left</a:t>
            </a:r>
            <a:r>
              <a:rPr lang="da-DK" sz="1400" b="1" dirty="0" smtClean="0"/>
              <a:t> </a:t>
            </a:r>
            <a:r>
              <a:rPr lang="da-DK" sz="1400" b="1" dirty="0" err="1" smtClean="0"/>
              <a:t>picture</a:t>
            </a:r>
            <a:r>
              <a:rPr lang="da-DK" sz="1400" b="1" dirty="0" smtClean="0"/>
              <a:t> + Tekst under tabel: </a:t>
            </a:r>
          </a:p>
          <a:p>
            <a:pPr marL="342660" indent="-342660" algn="l" defTabSz="914400" rtl="0" eaLnBrk="1" latinLnBrk="0" hangingPunct="1">
              <a:buFont typeface="Arial" panose="020B0604020202020204" pitchFamily="34" charset="0"/>
              <a:buChar char="•"/>
            </a:pPr>
            <a:r>
              <a:rPr lang="da-DK" sz="1400" kern="1200" dirty="0" err="1" smtClean="0">
                <a:solidFill>
                  <a:schemeClr val="tx1"/>
                </a:solidFill>
                <a:latin typeface="+mn-lt"/>
                <a:ea typeface="+mn-ea"/>
                <a:cs typeface="+mn-cs"/>
              </a:rPr>
              <a:t>Overview</a:t>
            </a:r>
            <a:r>
              <a:rPr lang="da-DK" sz="1400" kern="1200" dirty="0" smtClean="0">
                <a:solidFill>
                  <a:schemeClr val="tx1"/>
                </a:solidFill>
                <a:latin typeface="+mn-lt"/>
                <a:ea typeface="+mn-ea"/>
                <a:cs typeface="+mn-cs"/>
              </a:rPr>
              <a:t> of the </a:t>
            </a:r>
            <a:r>
              <a:rPr lang="da-DK" sz="1400" kern="1200" dirty="0" err="1" smtClean="0">
                <a:solidFill>
                  <a:schemeClr val="tx1"/>
                </a:solidFill>
                <a:latin typeface="+mn-lt"/>
                <a:ea typeface="+mn-ea"/>
                <a:cs typeface="+mn-cs"/>
              </a:rPr>
              <a:t>prioritized</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areas</a:t>
            </a:r>
            <a:r>
              <a:rPr lang="da-DK" sz="1400" kern="1200" dirty="0" smtClean="0">
                <a:solidFill>
                  <a:schemeClr val="tx1"/>
                </a:solidFill>
                <a:latin typeface="+mn-lt"/>
                <a:ea typeface="+mn-ea"/>
                <a:cs typeface="+mn-cs"/>
              </a:rPr>
              <a:t> in Southwest Greenland. </a:t>
            </a:r>
            <a:r>
              <a:rPr lang="da-DK" sz="1400" kern="1200" dirty="0" err="1" smtClean="0">
                <a:solidFill>
                  <a:schemeClr val="tx1"/>
                </a:solidFill>
                <a:latin typeface="+mn-lt"/>
                <a:ea typeface="+mn-ea"/>
                <a:cs typeface="+mn-cs"/>
              </a:rPr>
              <a:t>Area</a:t>
            </a:r>
            <a:r>
              <a:rPr lang="da-DK" sz="1400" kern="1200" dirty="0" smtClean="0">
                <a:solidFill>
                  <a:schemeClr val="tx1"/>
                </a:solidFill>
                <a:latin typeface="+mn-lt"/>
                <a:ea typeface="+mn-ea"/>
                <a:cs typeface="+mn-cs"/>
              </a:rPr>
              <a:t> A had the </a:t>
            </a:r>
            <a:r>
              <a:rPr lang="da-DK" sz="1400" kern="1200" dirty="0" err="1" smtClean="0">
                <a:solidFill>
                  <a:schemeClr val="tx1"/>
                </a:solidFill>
                <a:latin typeface="+mn-lt"/>
                <a:ea typeface="+mn-ea"/>
                <a:cs typeface="+mn-cs"/>
              </a:rPr>
              <a:t>highest</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priority</a:t>
            </a:r>
            <a:r>
              <a:rPr lang="da-DK" sz="1400" kern="1200" dirty="0" smtClean="0">
                <a:solidFill>
                  <a:schemeClr val="tx1"/>
                </a:solidFill>
                <a:latin typeface="+mn-lt"/>
                <a:ea typeface="+mn-ea"/>
                <a:cs typeface="+mn-cs"/>
              </a:rPr>
              <a:t> due to </a:t>
            </a:r>
            <a:r>
              <a:rPr lang="da-DK" sz="1400" kern="1200" dirty="0" err="1" smtClean="0">
                <a:solidFill>
                  <a:schemeClr val="tx1"/>
                </a:solidFill>
                <a:latin typeface="+mn-lt"/>
                <a:ea typeface="+mn-ea"/>
                <a:cs typeface="+mn-cs"/>
              </a:rPr>
              <a:t>possible</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mining</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projects</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beeing</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developed</a:t>
            </a:r>
            <a:r>
              <a:rPr lang="da-DK" sz="1400" kern="1200" dirty="0" smtClean="0">
                <a:solidFill>
                  <a:schemeClr val="tx1"/>
                </a:solidFill>
                <a:latin typeface="+mn-lt"/>
                <a:ea typeface="+mn-ea"/>
                <a:cs typeface="+mn-cs"/>
              </a:rPr>
              <a:t> and </a:t>
            </a:r>
            <a:r>
              <a:rPr lang="da-DK" sz="1400" kern="1200" dirty="0" err="1" smtClean="0">
                <a:solidFill>
                  <a:schemeClr val="tx1"/>
                </a:solidFill>
                <a:latin typeface="+mn-lt"/>
                <a:ea typeface="+mn-ea"/>
                <a:cs typeface="+mn-cs"/>
              </a:rPr>
              <a:t>unpublished</a:t>
            </a:r>
            <a:r>
              <a:rPr lang="da-DK" sz="1400" kern="1200" dirty="0" smtClean="0">
                <a:solidFill>
                  <a:schemeClr val="tx1"/>
                </a:solidFill>
                <a:latin typeface="+mn-lt"/>
                <a:ea typeface="+mn-ea"/>
                <a:cs typeface="+mn-cs"/>
              </a:rPr>
              <a:t> new </a:t>
            </a:r>
            <a:r>
              <a:rPr lang="da-DK" sz="1400" kern="1200" dirty="0" err="1" smtClean="0">
                <a:solidFill>
                  <a:schemeClr val="tx1"/>
                </a:solidFill>
                <a:latin typeface="+mn-lt"/>
                <a:ea typeface="+mn-ea"/>
                <a:cs typeface="+mn-cs"/>
              </a:rPr>
              <a:t>multibeam</a:t>
            </a:r>
            <a:r>
              <a:rPr lang="da-DK" sz="1400" kern="1200" dirty="0" smtClean="0">
                <a:solidFill>
                  <a:schemeClr val="tx1"/>
                </a:solidFill>
                <a:latin typeface="+mn-lt"/>
                <a:ea typeface="+mn-ea"/>
                <a:cs typeface="+mn-cs"/>
              </a:rPr>
              <a:t> data. </a:t>
            </a:r>
            <a:r>
              <a:rPr lang="da-DK" sz="1400" kern="1200" dirty="0" err="1" smtClean="0">
                <a:solidFill>
                  <a:schemeClr val="tx1"/>
                </a:solidFill>
                <a:latin typeface="+mn-lt"/>
                <a:ea typeface="+mn-ea"/>
                <a:cs typeface="+mn-cs"/>
              </a:rPr>
              <a:t>Area</a:t>
            </a:r>
            <a:r>
              <a:rPr lang="da-DK" sz="1400" kern="1200" dirty="0" smtClean="0">
                <a:solidFill>
                  <a:schemeClr val="tx1"/>
                </a:solidFill>
                <a:latin typeface="+mn-lt"/>
                <a:ea typeface="+mn-ea"/>
                <a:cs typeface="+mn-cs"/>
              </a:rPr>
              <a:t> A is </a:t>
            </a:r>
            <a:r>
              <a:rPr lang="da-DK" sz="1400" kern="1200" dirty="0" err="1" smtClean="0">
                <a:solidFill>
                  <a:schemeClr val="tx1"/>
                </a:solidFill>
                <a:latin typeface="+mn-lt"/>
                <a:ea typeface="+mn-ea"/>
                <a:cs typeface="+mn-cs"/>
              </a:rPr>
              <a:t>expected</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finalized</a:t>
            </a:r>
            <a:r>
              <a:rPr lang="da-DK" sz="1400" kern="1200" dirty="0" smtClean="0">
                <a:solidFill>
                  <a:schemeClr val="tx1"/>
                </a:solidFill>
                <a:latin typeface="+mn-lt"/>
                <a:ea typeface="+mn-ea"/>
                <a:cs typeface="+mn-cs"/>
              </a:rPr>
              <a:t> in 2022. </a:t>
            </a:r>
            <a:r>
              <a:rPr lang="da-DK" sz="1400" kern="1200" dirty="0" err="1" smtClean="0">
                <a:solidFill>
                  <a:schemeClr val="tx1"/>
                </a:solidFill>
                <a:latin typeface="+mn-lt"/>
                <a:ea typeface="+mn-ea"/>
                <a:cs typeface="+mn-cs"/>
              </a:rPr>
              <a:t>Next</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area</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will</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probably</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be</a:t>
            </a:r>
            <a:r>
              <a:rPr lang="da-DK" sz="1400" kern="1200" dirty="0" smtClean="0">
                <a:solidFill>
                  <a:schemeClr val="tx1"/>
                </a:solidFill>
                <a:latin typeface="+mn-lt"/>
                <a:ea typeface="+mn-ea"/>
                <a:cs typeface="+mn-cs"/>
              </a:rPr>
              <a:t> </a:t>
            </a:r>
            <a:r>
              <a:rPr lang="da-DK" sz="1400" kern="1200" dirty="0" err="1" smtClean="0">
                <a:solidFill>
                  <a:schemeClr val="tx1"/>
                </a:solidFill>
                <a:latin typeface="+mn-lt"/>
                <a:ea typeface="+mn-ea"/>
                <a:cs typeface="+mn-cs"/>
              </a:rPr>
              <a:t>Area</a:t>
            </a:r>
            <a:r>
              <a:rPr lang="da-DK" sz="1400" kern="1200" dirty="0" smtClean="0">
                <a:solidFill>
                  <a:schemeClr val="tx1"/>
                </a:solidFill>
                <a:latin typeface="+mn-lt"/>
                <a:ea typeface="+mn-ea"/>
                <a:cs typeface="+mn-cs"/>
              </a:rPr>
              <a:t> C </a:t>
            </a:r>
            <a:r>
              <a:rPr lang="da-DK" sz="1400" kern="1200" dirty="0" err="1" smtClean="0">
                <a:solidFill>
                  <a:schemeClr val="tx1"/>
                </a:solidFill>
                <a:latin typeface="+mn-lt"/>
                <a:ea typeface="+mn-ea"/>
                <a:cs typeface="+mn-cs"/>
              </a:rPr>
              <a:t>according</a:t>
            </a:r>
            <a:r>
              <a:rPr lang="da-DK" sz="1400" kern="1200" dirty="0" smtClean="0">
                <a:solidFill>
                  <a:schemeClr val="tx1"/>
                </a:solidFill>
                <a:latin typeface="+mn-lt"/>
                <a:ea typeface="+mn-ea"/>
                <a:cs typeface="+mn-cs"/>
              </a:rPr>
              <a:t> to recent </a:t>
            </a:r>
            <a:r>
              <a:rPr lang="da-DK" sz="1400" kern="1200" dirty="0" err="1" smtClean="0">
                <a:solidFill>
                  <a:schemeClr val="tx1"/>
                </a:solidFill>
                <a:latin typeface="+mn-lt"/>
                <a:ea typeface="+mn-ea"/>
                <a:cs typeface="+mn-cs"/>
              </a:rPr>
              <a:t>discussions</a:t>
            </a:r>
            <a:r>
              <a:rPr lang="da-DK" sz="1400" kern="1200" dirty="0" smtClean="0">
                <a:solidFill>
                  <a:schemeClr val="tx1"/>
                </a:solidFill>
                <a:latin typeface="+mn-lt"/>
                <a:ea typeface="+mn-ea"/>
                <a:cs typeface="+mn-cs"/>
              </a:rPr>
              <a:t> with the Greenland </a:t>
            </a:r>
            <a:r>
              <a:rPr lang="da-DK" sz="1400" kern="1200" dirty="0" err="1" smtClean="0">
                <a:solidFill>
                  <a:schemeClr val="tx1"/>
                </a:solidFill>
                <a:latin typeface="+mn-lt"/>
                <a:ea typeface="+mn-ea"/>
                <a:cs typeface="+mn-cs"/>
              </a:rPr>
              <a:t>Government</a:t>
            </a:r>
            <a:r>
              <a:rPr lang="da-DK" sz="1400" kern="1200" dirty="0" smtClean="0">
                <a:solidFill>
                  <a:schemeClr val="tx1"/>
                </a:solidFill>
                <a:latin typeface="+mn-lt"/>
                <a:ea typeface="+mn-ea"/>
                <a:cs typeface="+mn-cs"/>
              </a:rPr>
              <a:t>.</a:t>
            </a:r>
          </a:p>
          <a:p>
            <a:pPr marL="342660" indent="-342660">
              <a:buFont typeface="Arial" panose="020B0604020202020204" pitchFamily="34" charset="0"/>
              <a:buChar char="•"/>
            </a:pPr>
            <a:r>
              <a:rPr lang="da-DK" sz="1400" dirty="0" smtClean="0"/>
              <a:t>Charts </a:t>
            </a:r>
            <a:r>
              <a:rPr lang="da-DK" sz="1400" dirty="0" err="1" smtClean="0"/>
              <a:t>are</a:t>
            </a:r>
            <a:r>
              <a:rPr lang="da-DK" sz="1400" dirty="0" smtClean="0"/>
              <a:t> </a:t>
            </a:r>
            <a:r>
              <a:rPr lang="da-DK" sz="1400" dirty="0" err="1" smtClean="0"/>
              <a:t>produced</a:t>
            </a:r>
            <a:r>
              <a:rPr lang="da-DK" sz="1400" dirty="0" smtClean="0"/>
              <a:t> in </a:t>
            </a:r>
            <a:r>
              <a:rPr lang="da-DK" sz="1400" dirty="0" err="1" smtClean="0"/>
              <a:t>clusters</a:t>
            </a:r>
            <a:r>
              <a:rPr lang="da-DK" sz="1400" dirty="0" smtClean="0"/>
              <a:t> </a:t>
            </a:r>
            <a:r>
              <a:rPr lang="da-DK" sz="1400" dirty="0" err="1" smtClean="0"/>
              <a:t>according</a:t>
            </a:r>
            <a:r>
              <a:rPr lang="da-DK" sz="1400" dirty="0" smtClean="0"/>
              <a:t> to </a:t>
            </a:r>
            <a:r>
              <a:rPr lang="da-DK" sz="1400" dirty="0" err="1" smtClean="0"/>
              <a:t>area</a:t>
            </a:r>
            <a:r>
              <a:rPr lang="da-DK" sz="1400" dirty="0" smtClean="0"/>
              <a:t> – </a:t>
            </a:r>
            <a:r>
              <a:rPr lang="da-DK" sz="1400" dirty="0" err="1" smtClean="0"/>
              <a:t>safety</a:t>
            </a:r>
            <a:r>
              <a:rPr lang="da-DK" sz="1400" dirty="0" smtClean="0"/>
              <a:t> of navigation &amp; </a:t>
            </a:r>
            <a:r>
              <a:rPr lang="da-DK" sz="1400" dirty="0" err="1" smtClean="0"/>
              <a:t>efficiency</a:t>
            </a:r>
            <a:r>
              <a:rPr lang="da-DK" sz="1400" dirty="0" smtClean="0"/>
              <a:t>.</a:t>
            </a:r>
          </a:p>
          <a:p>
            <a:pPr marL="342660" indent="-342660">
              <a:buFont typeface="Arial" panose="020B0604020202020204" pitchFamily="34" charset="0"/>
              <a:buChar char="•"/>
            </a:pPr>
            <a:r>
              <a:rPr lang="da-DK" sz="1400" dirty="0" smtClean="0"/>
              <a:t>Charts in </a:t>
            </a:r>
            <a:r>
              <a:rPr lang="da-DK" sz="1400" dirty="0" err="1" smtClean="0"/>
              <a:t>best</a:t>
            </a:r>
            <a:r>
              <a:rPr lang="da-DK" sz="1400" dirty="0" smtClean="0"/>
              <a:t> </a:t>
            </a:r>
            <a:r>
              <a:rPr lang="da-DK" sz="1400" dirty="0" err="1" smtClean="0"/>
              <a:t>scale</a:t>
            </a:r>
            <a:r>
              <a:rPr lang="da-DK" sz="1400" dirty="0" smtClean="0"/>
              <a:t> has </a:t>
            </a:r>
            <a:r>
              <a:rPr lang="da-DK" sz="1400" dirty="0" err="1" smtClean="0"/>
              <a:t>first</a:t>
            </a:r>
            <a:r>
              <a:rPr lang="da-DK" sz="1400" dirty="0" smtClean="0"/>
              <a:t> </a:t>
            </a:r>
            <a:r>
              <a:rPr lang="da-DK" sz="1400" dirty="0" err="1" smtClean="0"/>
              <a:t>priority</a:t>
            </a:r>
            <a:r>
              <a:rPr lang="da-DK" sz="1400" dirty="0" smtClean="0"/>
              <a:t>.</a:t>
            </a:r>
          </a:p>
          <a:p>
            <a:pPr marL="342660" indent="-342660">
              <a:buFont typeface="Arial" panose="020B0604020202020204" pitchFamily="34" charset="0"/>
              <a:buChar char="•"/>
            </a:pPr>
            <a:r>
              <a:rPr lang="da-DK" sz="1400" dirty="0" err="1" smtClean="0"/>
              <a:t>ENCs</a:t>
            </a:r>
            <a:r>
              <a:rPr lang="da-DK" sz="1400" dirty="0" smtClean="0"/>
              <a:t> &amp; </a:t>
            </a:r>
            <a:r>
              <a:rPr lang="da-DK" sz="1400" dirty="0" err="1" smtClean="0"/>
              <a:t>papercharts</a:t>
            </a:r>
            <a:r>
              <a:rPr lang="da-DK" sz="1400" dirty="0" smtClean="0"/>
              <a:t> </a:t>
            </a:r>
            <a:r>
              <a:rPr lang="da-DK" sz="1400" dirty="0" err="1" smtClean="0"/>
              <a:t>are</a:t>
            </a:r>
            <a:r>
              <a:rPr lang="da-DK" sz="1400" dirty="0" smtClean="0"/>
              <a:t> </a:t>
            </a:r>
            <a:r>
              <a:rPr lang="da-DK" sz="1400" dirty="0" err="1" smtClean="0"/>
              <a:t>produced</a:t>
            </a:r>
            <a:r>
              <a:rPr lang="da-DK" sz="1400" dirty="0" smtClean="0"/>
              <a:t> at the same time.</a:t>
            </a:r>
          </a:p>
          <a:p>
            <a:endParaRPr lang="da-DK" sz="1400" b="0" dirty="0" smtClean="0"/>
          </a:p>
          <a:p>
            <a:endParaRPr lang="da-DK" sz="1400" b="1" dirty="0" smtClean="0"/>
          </a:p>
          <a:p>
            <a:pPr marL="0" indent="0">
              <a:buFont typeface="Arial" panose="020B0604020202020204" pitchFamily="34" charset="0"/>
              <a:buNone/>
            </a:pPr>
            <a:r>
              <a:rPr lang="da-DK" sz="1400" b="1" dirty="0" err="1" smtClean="0"/>
              <a:t>Table</a:t>
            </a:r>
            <a:r>
              <a:rPr lang="da-DK" sz="1400" b="1" dirty="0" smtClean="0"/>
              <a:t> – New </a:t>
            </a:r>
            <a:r>
              <a:rPr lang="da-DK" sz="1400" b="1" dirty="0" err="1" smtClean="0"/>
              <a:t>Production</a:t>
            </a:r>
            <a:r>
              <a:rPr lang="da-DK" sz="1400" b="1" dirty="0" smtClean="0"/>
              <a:t> Plan:</a:t>
            </a:r>
          </a:p>
          <a:p>
            <a:pPr marL="342900" indent="-342900">
              <a:buFont typeface="Arial" panose="020B0604020202020204" pitchFamily="34" charset="0"/>
              <a:buChar char="•"/>
            </a:pPr>
            <a:r>
              <a:rPr lang="en-GB" sz="1200" dirty="0" smtClean="0"/>
              <a:t>34 </a:t>
            </a:r>
            <a:r>
              <a:rPr lang="en-GB" sz="1200" dirty="0" err="1" smtClean="0"/>
              <a:t>papercharts</a:t>
            </a:r>
            <a:r>
              <a:rPr lang="en-GB" sz="1200" dirty="0" smtClean="0"/>
              <a:t> out of 73 - ultimo 2018</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dirty="0" smtClean="0"/>
              <a:t>3 </a:t>
            </a:r>
            <a:r>
              <a:rPr lang="da-DK" b="0" dirty="0" err="1" smtClean="0"/>
              <a:t>charts</a:t>
            </a:r>
            <a:r>
              <a:rPr lang="da-DK" b="0" dirty="0" smtClean="0"/>
              <a:t> </a:t>
            </a:r>
            <a:r>
              <a:rPr lang="da-DK" b="0" dirty="0" err="1" smtClean="0"/>
              <a:t>planned</a:t>
            </a:r>
            <a:r>
              <a:rPr lang="da-DK" b="0" dirty="0" smtClean="0"/>
              <a:t> in 2019</a:t>
            </a:r>
          </a:p>
          <a:p>
            <a:pPr marL="342900" marR="0" lvl="0" indent="-342900" algn="l" defTabSz="9175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smtClean="0"/>
              <a:t>Maximum </a:t>
            </a:r>
            <a:r>
              <a:rPr lang="da-DK" sz="1200" b="0" dirty="0" err="1" smtClean="0"/>
              <a:t>production</a:t>
            </a:r>
            <a:r>
              <a:rPr lang="da-DK" sz="1200" b="0" dirty="0" smtClean="0"/>
              <a:t> </a:t>
            </a:r>
            <a:r>
              <a:rPr lang="da-DK" sz="1200" b="0" dirty="0" err="1" smtClean="0"/>
              <a:t>capacity</a:t>
            </a:r>
            <a:r>
              <a:rPr lang="da-DK" sz="1200" b="0" dirty="0" smtClean="0"/>
              <a:t> </a:t>
            </a:r>
            <a:r>
              <a:rPr lang="da-DK" sz="1200" b="0" dirty="0" err="1" smtClean="0"/>
              <a:t>reached</a:t>
            </a:r>
            <a:r>
              <a:rPr lang="da-DK" sz="1200" b="0" dirty="0" smtClean="0"/>
              <a:t> in 2021</a:t>
            </a:r>
          </a:p>
          <a:p>
            <a:pPr marL="342900" marR="0" lvl="0" indent="-342900" algn="l" defTabSz="9175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smtClean="0"/>
              <a:t>Last </a:t>
            </a:r>
            <a:r>
              <a:rPr lang="da-DK" sz="1200" b="0" dirty="0" err="1" smtClean="0"/>
              <a:t>charts</a:t>
            </a:r>
            <a:r>
              <a:rPr lang="da-DK" sz="1200" b="0" dirty="0" smtClean="0"/>
              <a:t> </a:t>
            </a:r>
            <a:r>
              <a:rPr lang="da-DK" sz="1200" b="0" dirty="0" err="1" smtClean="0"/>
              <a:t>will</a:t>
            </a:r>
            <a:r>
              <a:rPr lang="da-DK" sz="1200" b="0" dirty="0" smtClean="0"/>
              <a:t> </a:t>
            </a:r>
            <a:r>
              <a:rPr lang="da-DK" sz="1200" b="0" dirty="0" err="1" smtClean="0"/>
              <a:t>be</a:t>
            </a:r>
            <a:r>
              <a:rPr lang="da-DK" sz="1200" b="0" dirty="0" smtClean="0"/>
              <a:t> </a:t>
            </a:r>
            <a:r>
              <a:rPr lang="da-DK" sz="1200" b="0" dirty="0" err="1" smtClean="0"/>
              <a:t>produced</a:t>
            </a:r>
            <a:r>
              <a:rPr lang="da-DK" sz="1200" b="0" dirty="0" smtClean="0"/>
              <a:t> in 2026</a:t>
            </a:r>
          </a:p>
          <a:p>
            <a:endParaRPr lang="da-DK" dirty="0"/>
          </a:p>
        </p:txBody>
      </p:sp>
      <p:sp>
        <p:nvSpPr>
          <p:cNvPr id="4" name="Pladsholder til diasnummer 3"/>
          <p:cNvSpPr>
            <a:spLocks noGrp="1"/>
          </p:cNvSpPr>
          <p:nvPr>
            <p:ph type="sldNum" sz="quarter" idx="10"/>
          </p:nvPr>
        </p:nvSpPr>
        <p:spPr/>
        <p:txBody>
          <a:bodyPr/>
          <a:lstStyle/>
          <a:p>
            <a:fld id="{CE201E17-9508-4F75-8DF4-D058B0EAC3C9}" type="slidenum">
              <a:rPr lang="da-DK" smtClean="0"/>
              <a:t>11</a:t>
            </a:fld>
            <a:endParaRPr lang="da-DK"/>
          </a:p>
        </p:txBody>
      </p:sp>
    </p:spTree>
    <p:extLst>
      <p:ext uri="{BB962C8B-B14F-4D97-AF65-F5344CB8AC3E}">
        <p14:creationId xmlns:p14="http://schemas.microsoft.com/office/powerpoint/2010/main" val="153048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On </a:t>
            </a:r>
            <a:r>
              <a:rPr lang="da-DK" dirty="0" err="1" smtClean="0"/>
              <a:t>this</a:t>
            </a:r>
            <a:r>
              <a:rPr lang="da-DK" dirty="0" smtClean="0"/>
              <a:t> </a:t>
            </a:r>
            <a:r>
              <a:rPr lang="da-DK" dirty="0" err="1" smtClean="0"/>
              <a:t>background</a:t>
            </a:r>
            <a:r>
              <a:rPr lang="da-DK" dirty="0" smtClean="0"/>
              <a:t> </a:t>
            </a:r>
            <a:r>
              <a:rPr lang="da-DK" dirty="0" err="1" smtClean="0"/>
              <a:t>we</a:t>
            </a:r>
            <a:r>
              <a:rPr lang="da-DK" dirty="0" smtClean="0"/>
              <a:t> have</a:t>
            </a:r>
            <a:r>
              <a:rPr lang="da-DK" baseline="0" dirty="0" smtClean="0"/>
              <a:t> </a:t>
            </a:r>
            <a:r>
              <a:rPr lang="da-DK" baseline="0" dirty="0" err="1" smtClean="0"/>
              <a:t>formulated</a:t>
            </a:r>
            <a:r>
              <a:rPr lang="da-DK" baseline="0" dirty="0" smtClean="0"/>
              <a:t> a vision for the </a:t>
            </a:r>
            <a:r>
              <a:rPr lang="da-DK" baseline="0" dirty="0" err="1" smtClean="0"/>
              <a:t>production</a:t>
            </a:r>
            <a:r>
              <a:rPr lang="da-DK" baseline="0" dirty="0" smtClean="0"/>
              <a:t> in </a:t>
            </a:r>
            <a:r>
              <a:rPr lang="da-DK" baseline="0" dirty="0" err="1" smtClean="0"/>
              <a:t>our</a:t>
            </a:r>
            <a:r>
              <a:rPr lang="da-DK" baseline="0" dirty="0" smtClean="0"/>
              <a:t> </a:t>
            </a:r>
            <a:r>
              <a:rPr lang="da-DK" baseline="0" dirty="0" err="1" smtClean="0"/>
              <a:t>hydrographic</a:t>
            </a:r>
            <a:r>
              <a:rPr lang="da-DK" baseline="0" dirty="0" smtClean="0"/>
              <a:t> </a:t>
            </a:r>
            <a:r>
              <a:rPr lang="da-DK" baseline="0" dirty="0" err="1" smtClean="0"/>
              <a:t>office</a:t>
            </a:r>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13</a:t>
            </a:fld>
            <a:endParaRPr lang="da-DK"/>
          </a:p>
        </p:txBody>
      </p:sp>
    </p:spTree>
    <p:extLst>
      <p:ext uri="{BB962C8B-B14F-4D97-AF65-F5344CB8AC3E}">
        <p14:creationId xmlns:p14="http://schemas.microsoft.com/office/powerpoint/2010/main" val="9868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14</a:t>
            </a:fld>
            <a:endParaRPr lang="da-DK"/>
          </a:p>
        </p:txBody>
      </p:sp>
    </p:spTree>
    <p:extLst>
      <p:ext uri="{BB962C8B-B14F-4D97-AF65-F5344CB8AC3E}">
        <p14:creationId xmlns:p14="http://schemas.microsoft.com/office/powerpoint/2010/main" val="24809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Proposed</a:t>
            </a:r>
            <a:r>
              <a:rPr lang="da-DK" baseline="0" dirty="0" smtClean="0"/>
              <a:t> Schedule. Kevin Ingram </a:t>
            </a:r>
            <a:r>
              <a:rPr lang="da-DK" baseline="0" dirty="0" err="1" smtClean="0"/>
              <a:t>will</a:t>
            </a:r>
            <a:r>
              <a:rPr lang="da-DK" baseline="0" dirty="0" smtClean="0"/>
              <a:t> </a:t>
            </a:r>
            <a:r>
              <a:rPr lang="da-DK" baseline="0" dirty="0" err="1" smtClean="0"/>
              <a:t>be</a:t>
            </a:r>
            <a:r>
              <a:rPr lang="da-DK" baseline="0" dirty="0" smtClean="0"/>
              <a:t> present in Aalborg </a:t>
            </a:r>
            <a:r>
              <a:rPr lang="da-DK" baseline="0" dirty="0" err="1" smtClean="0"/>
              <a:t>after</a:t>
            </a:r>
            <a:r>
              <a:rPr lang="da-DK" baseline="0" dirty="0" smtClean="0"/>
              <a:t> the </a:t>
            </a:r>
            <a:r>
              <a:rPr lang="da-DK" baseline="0" dirty="0" err="1" smtClean="0"/>
              <a:t>kickoff</a:t>
            </a:r>
            <a:r>
              <a:rPr lang="da-DK" baseline="0" dirty="0" smtClean="0"/>
              <a:t> meeting. Geoinfo </a:t>
            </a:r>
            <a:r>
              <a:rPr lang="da-DK" baseline="0" dirty="0" err="1" smtClean="0"/>
              <a:t>will</a:t>
            </a:r>
            <a:r>
              <a:rPr lang="da-DK" baseline="0" dirty="0" smtClean="0"/>
              <a:t> provide a more </a:t>
            </a:r>
            <a:r>
              <a:rPr lang="da-DK" baseline="0" dirty="0" err="1" smtClean="0"/>
              <a:t>detailed</a:t>
            </a:r>
            <a:r>
              <a:rPr lang="da-DK" baseline="0" dirty="0" smtClean="0"/>
              <a:t> time </a:t>
            </a:r>
            <a:r>
              <a:rPr lang="da-DK" baseline="0" dirty="0" err="1" smtClean="0"/>
              <a:t>schedule</a:t>
            </a:r>
            <a:r>
              <a:rPr lang="da-DK" baseline="0" dirty="0" smtClean="0"/>
              <a:t> for the </a:t>
            </a:r>
            <a:r>
              <a:rPr lang="da-DK" baseline="0" dirty="0" err="1" smtClean="0"/>
              <a:t>steering</a:t>
            </a:r>
            <a:r>
              <a:rPr lang="da-DK" baseline="0" dirty="0" smtClean="0"/>
              <a:t> </a:t>
            </a:r>
            <a:r>
              <a:rPr lang="da-DK" baseline="0" dirty="0" err="1" smtClean="0"/>
              <a:t>committee</a:t>
            </a:r>
            <a:r>
              <a:rPr lang="da-DK" baseline="0" dirty="0" smtClean="0"/>
              <a:t> to </a:t>
            </a:r>
            <a:r>
              <a:rPr lang="da-DK" baseline="0" dirty="0" err="1" smtClean="0"/>
              <a:t>approve</a:t>
            </a:r>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18</a:t>
            </a:fld>
            <a:endParaRPr lang="da-DK"/>
          </a:p>
        </p:txBody>
      </p:sp>
    </p:spTree>
    <p:extLst>
      <p:ext uri="{BB962C8B-B14F-4D97-AF65-F5344CB8AC3E}">
        <p14:creationId xmlns:p14="http://schemas.microsoft.com/office/powerpoint/2010/main" val="425651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We</a:t>
            </a:r>
            <a:r>
              <a:rPr lang="da-DK" dirty="0" smtClean="0"/>
              <a:t> </a:t>
            </a:r>
            <a:r>
              <a:rPr lang="da-DK" dirty="0" err="1" smtClean="0"/>
              <a:t>agreed</a:t>
            </a:r>
            <a:r>
              <a:rPr lang="da-DK" dirty="0" smtClean="0"/>
              <a:t> </a:t>
            </a:r>
            <a:r>
              <a:rPr lang="da-DK" dirty="0" err="1" smtClean="0"/>
              <a:t>that</a:t>
            </a:r>
            <a:r>
              <a:rPr lang="da-DK" dirty="0" smtClean="0"/>
              <a:t> </a:t>
            </a:r>
            <a:r>
              <a:rPr lang="da-DK" dirty="0" err="1" smtClean="0"/>
              <a:t>there</a:t>
            </a:r>
            <a:r>
              <a:rPr lang="da-DK" dirty="0" smtClean="0"/>
              <a:t> </a:t>
            </a:r>
            <a:r>
              <a:rPr lang="da-DK" dirty="0" err="1" smtClean="0"/>
              <a:t>will</a:t>
            </a:r>
            <a:r>
              <a:rPr lang="da-DK" dirty="0" smtClean="0"/>
              <a:t> </a:t>
            </a:r>
            <a:r>
              <a:rPr lang="da-DK" dirty="0" err="1" smtClean="0"/>
              <a:t>be</a:t>
            </a:r>
            <a:r>
              <a:rPr lang="da-DK" dirty="0" smtClean="0"/>
              <a:t> an iterative </a:t>
            </a:r>
            <a:r>
              <a:rPr lang="da-DK" dirty="0" err="1" smtClean="0"/>
              <a:t>process</a:t>
            </a:r>
            <a:r>
              <a:rPr lang="da-DK" dirty="0" smtClean="0"/>
              <a:t> </a:t>
            </a:r>
            <a:r>
              <a:rPr lang="da-DK" dirty="0" err="1" smtClean="0"/>
              <a:t>during</a:t>
            </a:r>
            <a:r>
              <a:rPr lang="da-DK" baseline="0" dirty="0" smtClean="0"/>
              <a:t> the </a:t>
            </a:r>
            <a:r>
              <a:rPr lang="da-DK" baseline="0" dirty="0" err="1" smtClean="0"/>
              <a:t>configuration</a:t>
            </a:r>
            <a:r>
              <a:rPr lang="da-DK" baseline="0" dirty="0" smtClean="0"/>
              <a:t> time lines, </a:t>
            </a:r>
            <a:r>
              <a:rPr lang="da-DK" baseline="0" dirty="0" err="1" smtClean="0"/>
              <a:t>where</a:t>
            </a:r>
            <a:r>
              <a:rPr lang="da-DK" baseline="0" dirty="0" smtClean="0"/>
              <a:t> </a:t>
            </a:r>
            <a:r>
              <a:rPr lang="da-DK" baseline="0" dirty="0" err="1" smtClean="0"/>
              <a:t>Esri</a:t>
            </a:r>
            <a:r>
              <a:rPr lang="da-DK" baseline="0" dirty="0" smtClean="0"/>
              <a:t> and GST </a:t>
            </a:r>
            <a:r>
              <a:rPr lang="da-DK" baseline="0" dirty="0" err="1" smtClean="0"/>
              <a:t>are</a:t>
            </a:r>
            <a:r>
              <a:rPr lang="da-DK" baseline="0" dirty="0" smtClean="0"/>
              <a:t> in dialog. </a:t>
            </a:r>
            <a:endParaRPr lang="da-DK" dirty="0"/>
          </a:p>
        </p:txBody>
      </p:sp>
      <p:sp>
        <p:nvSpPr>
          <p:cNvPr id="4" name="Pladsholder til slidenummer 3"/>
          <p:cNvSpPr>
            <a:spLocks noGrp="1"/>
          </p:cNvSpPr>
          <p:nvPr>
            <p:ph type="sldNum" sz="quarter" idx="10"/>
          </p:nvPr>
        </p:nvSpPr>
        <p:spPr/>
        <p:txBody>
          <a:bodyPr/>
          <a:lstStyle/>
          <a:p>
            <a:fld id="{4F9E02D1-E171-419A-901F-DF8601FDA876}" type="slidenum">
              <a:rPr lang="da-DK" smtClean="0"/>
              <a:t>19</a:t>
            </a:fld>
            <a:endParaRPr lang="da-DK"/>
          </a:p>
        </p:txBody>
      </p:sp>
    </p:spTree>
    <p:extLst>
      <p:ext uri="{BB962C8B-B14F-4D97-AF65-F5344CB8AC3E}">
        <p14:creationId xmlns:p14="http://schemas.microsoft.com/office/powerpoint/2010/main" val="377188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a-DK" smtClean="0"/>
              <a:t>Klik for at redigere undertiteltypografien i masteren</a:t>
            </a:r>
            <a:endParaRPr lang="da-DK"/>
          </a:p>
        </p:txBody>
      </p:sp>
      <p:sp>
        <p:nvSpPr>
          <p:cNvPr id="6" name="Pladsholder til slidenummer 5"/>
          <p:cNvSpPr>
            <a:spLocks noGrp="1"/>
          </p:cNvSpPr>
          <p:nvPr>
            <p:ph type="sldNum" sz="quarter" idx="12"/>
          </p:nvPr>
        </p:nvSpPr>
        <p:spPr/>
        <p:txBody>
          <a:bodyPr/>
          <a:lstStyle/>
          <a:p>
            <a:fld id="{08A759C6-3EE1-4998-BD76-199F1939D0C0}" type="slidenum">
              <a:rPr lang="da-DK" smtClean="0"/>
              <a:t>‹nr.›</a:t>
            </a:fld>
            <a:endParaRPr lang="da-DK"/>
          </a:p>
        </p:txBody>
      </p:sp>
    </p:spTree>
    <p:extLst>
      <p:ext uri="{BB962C8B-B14F-4D97-AF65-F5344CB8AC3E}">
        <p14:creationId xmlns:p14="http://schemas.microsoft.com/office/powerpoint/2010/main" val="119499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219205" y="1502233"/>
            <a:ext cx="10134599" cy="732157"/>
          </a:xfrm>
          <a:prstGeom prst="rect">
            <a:avLst/>
          </a:prstGeom>
        </p:spPr>
        <p:txBody>
          <a:bodyPr/>
          <a:lstStyle>
            <a:lvl1pPr>
              <a:defRPr sz="4000"/>
            </a:lvl1pPr>
          </a:lstStyle>
          <a:p>
            <a:r>
              <a:rPr lang="da-DK" smtClean="0"/>
              <a:t>Klik for at redigere i master</a:t>
            </a:r>
            <a:endParaRPr lang="da-DK" dirty="0"/>
          </a:p>
        </p:txBody>
      </p:sp>
      <p:sp>
        <p:nvSpPr>
          <p:cNvPr id="3" name="Pladsholder til indhold 2"/>
          <p:cNvSpPr>
            <a:spLocks noGrp="1"/>
          </p:cNvSpPr>
          <p:nvPr>
            <p:ph idx="1"/>
          </p:nvPr>
        </p:nvSpPr>
        <p:spPr>
          <a:xfrm>
            <a:off x="1219204" y="2397217"/>
            <a:ext cx="8471065" cy="3682313"/>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slidenummer 5"/>
          <p:cNvSpPr>
            <a:spLocks noGrp="1"/>
          </p:cNvSpPr>
          <p:nvPr>
            <p:ph type="sldNum" sz="quarter" idx="12"/>
          </p:nvPr>
        </p:nvSpPr>
        <p:spPr/>
        <p:txBody>
          <a:bodyPr/>
          <a:lstStyle/>
          <a:p>
            <a:fld id="{08A759C6-3EE1-4998-BD76-199F1939D0C0}" type="slidenum">
              <a:rPr lang="da-DK" smtClean="0"/>
              <a:t>‹nr.›</a:t>
            </a:fld>
            <a:endParaRPr lang="da-DK"/>
          </a:p>
        </p:txBody>
      </p:sp>
    </p:spTree>
    <p:extLst>
      <p:ext uri="{BB962C8B-B14F-4D97-AF65-F5344CB8AC3E}">
        <p14:creationId xmlns:p14="http://schemas.microsoft.com/office/powerpoint/2010/main" val="19336888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4"/>
            <a:ext cx="10515600" cy="2852737"/>
          </a:xfrm>
          <a:prstGeom prst="rect">
            <a:avLst/>
          </a:prstGeo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1" y="4589469"/>
            <a:ext cx="10515600" cy="1500187"/>
          </a:xfrm>
          <a:prstGeom prst="rect">
            <a:avLst/>
          </a:prstGeo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da-DK" smtClean="0"/>
              <a:t>Rediger typografien i masterens</a:t>
            </a:r>
          </a:p>
        </p:txBody>
      </p:sp>
      <p:sp>
        <p:nvSpPr>
          <p:cNvPr id="6" name="Pladsholder til slidenummer 5"/>
          <p:cNvSpPr>
            <a:spLocks noGrp="1"/>
          </p:cNvSpPr>
          <p:nvPr>
            <p:ph type="sldNum" sz="quarter" idx="12"/>
          </p:nvPr>
        </p:nvSpPr>
        <p:spPr/>
        <p:txBody>
          <a:bodyPr/>
          <a:lstStyle/>
          <a:p>
            <a:fld id="{08A759C6-3EE1-4998-BD76-199F1939D0C0}" type="slidenum">
              <a:rPr lang="da-DK" smtClean="0"/>
              <a:t>‹nr.›</a:t>
            </a:fld>
            <a:endParaRPr lang="da-DK"/>
          </a:p>
        </p:txBody>
      </p:sp>
    </p:spTree>
    <p:extLst>
      <p:ext uri="{BB962C8B-B14F-4D97-AF65-F5344CB8AC3E}">
        <p14:creationId xmlns:p14="http://schemas.microsoft.com/office/powerpoint/2010/main" val="2848927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9"/>
            <a:ext cx="10515600" cy="1325563"/>
          </a:xfrm>
          <a:prstGeom prst="rect">
            <a:avLst/>
          </a:prstGeom>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slidenummer 6"/>
          <p:cNvSpPr>
            <a:spLocks noGrp="1"/>
          </p:cNvSpPr>
          <p:nvPr>
            <p:ph type="sldNum" sz="quarter" idx="12"/>
          </p:nvPr>
        </p:nvSpPr>
        <p:spPr/>
        <p:txBody>
          <a:bodyPr/>
          <a:lstStyle/>
          <a:p>
            <a:fld id="{08A759C6-3EE1-4998-BD76-199F1939D0C0}" type="slidenum">
              <a:rPr lang="da-DK" smtClean="0"/>
              <a:t>‹nr.›</a:t>
            </a:fld>
            <a:endParaRPr lang="da-DK"/>
          </a:p>
        </p:txBody>
      </p:sp>
    </p:spTree>
    <p:extLst>
      <p:ext uri="{BB962C8B-B14F-4D97-AF65-F5344CB8AC3E}">
        <p14:creationId xmlns:p14="http://schemas.microsoft.com/office/powerpoint/2010/main" val="34796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9"/>
            <a:ext cx="10515600" cy="1325563"/>
          </a:xfrm>
          <a:prstGeom prst="rect">
            <a:avLst/>
          </a:prstGeo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9" y="2505075"/>
            <a:ext cx="5157787" cy="368458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3" y="2505075"/>
            <a:ext cx="5183188" cy="368458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ladsholder til slidenummer 8"/>
          <p:cNvSpPr>
            <a:spLocks noGrp="1"/>
          </p:cNvSpPr>
          <p:nvPr>
            <p:ph type="sldNum" sz="quarter" idx="12"/>
          </p:nvPr>
        </p:nvSpPr>
        <p:spPr/>
        <p:txBody>
          <a:bodyPr/>
          <a:lstStyle/>
          <a:p>
            <a:fld id="{08A759C6-3EE1-4998-BD76-199F1939D0C0}" type="slidenum">
              <a:rPr lang="da-DK" smtClean="0"/>
              <a:t>‹nr.›</a:t>
            </a:fld>
            <a:endParaRPr lang="da-DK"/>
          </a:p>
        </p:txBody>
      </p:sp>
    </p:spTree>
    <p:extLst>
      <p:ext uri="{BB962C8B-B14F-4D97-AF65-F5344CB8AC3E}">
        <p14:creationId xmlns:p14="http://schemas.microsoft.com/office/powerpoint/2010/main" val="260619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dsholder til slidenumm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759C6-3EE1-4998-BD76-199F1939D0C0}" type="slidenum">
              <a:rPr lang="da-DK" smtClean="0"/>
              <a:t>‹nr.›</a:t>
            </a:fld>
            <a:endParaRPr lang="da-DK"/>
          </a:p>
        </p:txBody>
      </p:sp>
      <p:pic>
        <p:nvPicPr>
          <p:cNvPr id="7" name="Billed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18556" y="4"/>
            <a:ext cx="4073445" cy="6857999"/>
          </a:xfrm>
          <a:prstGeom prst="rect">
            <a:avLst/>
          </a:prstGeom>
        </p:spPr>
      </p:pic>
      <p:sp>
        <p:nvSpPr>
          <p:cNvPr id="10" name="Ellipse 9"/>
          <p:cNvSpPr/>
          <p:nvPr userDrawn="1"/>
        </p:nvSpPr>
        <p:spPr>
          <a:xfrm>
            <a:off x="8985504" y="3907869"/>
            <a:ext cx="2389632" cy="2356782"/>
          </a:xfrm>
          <a:prstGeom prst="ellipse">
            <a:avLst/>
          </a:prstGeom>
          <a:solidFill>
            <a:schemeClr val="bg1"/>
          </a:solidFill>
          <a:ln>
            <a:noFill/>
          </a:ln>
          <a:effectLst>
            <a:outerShdw blurRad="215900" dist="2286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1" name="Ellipse 10"/>
          <p:cNvSpPr/>
          <p:nvPr userDrawn="1"/>
        </p:nvSpPr>
        <p:spPr>
          <a:xfrm>
            <a:off x="10203631" y="3232679"/>
            <a:ext cx="1565239" cy="1543721"/>
          </a:xfrm>
          <a:prstGeom prst="ellipse">
            <a:avLst/>
          </a:prstGeom>
          <a:solidFill>
            <a:srgbClr val="0091EA">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2" name="Ellipse 11"/>
          <p:cNvSpPr/>
          <p:nvPr userDrawn="1"/>
        </p:nvSpPr>
        <p:spPr>
          <a:xfrm>
            <a:off x="8392883" y="5870314"/>
            <a:ext cx="775504" cy="764843"/>
          </a:xfrm>
          <a:prstGeom prst="ellipse">
            <a:avLst/>
          </a:prstGeom>
          <a:solidFill>
            <a:srgbClr val="0097A7"/>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4" name="Pladsholder til dato 3"/>
          <p:cNvSpPr txBox="1">
            <a:spLocks/>
          </p:cNvSpPr>
          <p:nvPr userDrawn="1"/>
        </p:nvSpPr>
        <p:spPr>
          <a:xfrm>
            <a:off x="4721155" y="6146871"/>
            <a:ext cx="2743200" cy="365125"/>
          </a:xfrm>
          <a:prstGeom prst="rect">
            <a:avLst/>
          </a:prstGeom>
        </p:spPr>
        <p:txBody>
          <a:bodyPr/>
          <a:lstStyle>
            <a:defPPr>
              <a:defRPr lang="da-DK"/>
            </a:defPPr>
            <a:lvl1pPr marL="0" algn="ctr" defTabSz="914400" rtl="0" eaLnBrk="1" latinLnBrk="0" hangingPunct="1">
              <a:defRPr sz="800" kern="1200">
                <a:solidFill>
                  <a:schemeClr val="bg1"/>
                </a:solidFill>
                <a:latin typeface="Neue Haas Unica Pro Heavy" panose="020B0904030206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54E371-238F-4A1E-B80C-48FD2C92EB34}" type="datetimeFigureOut">
              <a:rPr lang="da-DK" sz="800" b="1" smtClean="0">
                <a:latin typeface="Arial" panose="020B0604020202020204" pitchFamily="34" charset="0"/>
                <a:cs typeface="Arial" panose="020B0604020202020204" pitchFamily="34" charset="0"/>
              </a:rPr>
              <a:pPr/>
              <a:t>10-04-2019</a:t>
            </a:fld>
            <a:endParaRPr lang="da-DK" sz="800" b="1" dirty="0">
              <a:latin typeface="Arial" panose="020B0604020202020204" pitchFamily="34" charset="0"/>
              <a:cs typeface="Arial" panose="020B0604020202020204" pitchFamily="34" charset="0"/>
            </a:endParaRPr>
          </a:p>
        </p:txBody>
      </p:sp>
      <p:sp>
        <p:nvSpPr>
          <p:cNvPr id="15" name="Pladsholder til slidenummer 5"/>
          <p:cNvSpPr txBox="1">
            <a:spLocks/>
          </p:cNvSpPr>
          <p:nvPr userDrawn="1"/>
        </p:nvSpPr>
        <p:spPr>
          <a:xfrm>
            <a:off x="10924033" y="6148108"/>
            <a:ext cx="844835" cy="365125"/>
          </a:xfrm>
          <a:prstGeom prst="rect">
            <a:avLst/>
          </a:prstGeom>
        </p:spPr>
        <p:txBody>
          <a:bodyPr/>
          <a:lstStyle>
            <a:defPPr>
              <a:defRPr lang="da-DK"/>
            </a:defPPr>
            <a:lvl1pPr marL="0" algn="l" defTabSz="914400" rtl="0" eaLnBrk="1" latinLnBrk="0" hangingPunct="1">
              <a:defRPr sz="800" kern="1200">
                <a:solidFill>
                  <a:schemeClr val="bg1"/>
                </a:solidFill>
                <a:latin typeface="Neue Haas Unica Pro Heavy" panose="020B0904030206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88692A-0311-498C-8DCE-5313F6D7D03E}" type="slidenum">
              <a:rPr lang="da-DK" sz="800" b="1" smtClean="0">
                <a:latin typeface="Arial" panose="020B0604020202020204" pitchFamily="34" charset="0"/>
                <a:cs typeface="Arial" panose="020B0604020202020204" pitchFamily="34" charset="0"/>
              </a:rPr>
              <a:pPr algn="r"/>
              <a:t>‹nr.›</a:t>
            </a:fld>
            <a:endParaRPr lang="da-DK" sz="800" b="1" dirty="0">
              <a:latin typeface="Arial" panose="020B0604020202020204" pitchFamily="34" charset="0"/>
              <a:cs typeface="Arial" panose="020B0604020202020204" pitchFamily="34" charset="0"/>
            </a:endParaRPr>
          </a:p>
        </p:txBody>
      </p:sp>
      <p:pic>
        <p:nvPicPr>
          <p:cNvPr id="16" name="Billede 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05513" y="214075"/>
            <a:ext cx="2283855" cy="76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164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xml"/><Relationship Id="rId7" Type="http://schemas.openxmlformats.org/officeDocument/2006/relationships/image" Target="../media/image20.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5.xml"/><Relationship Id="rId4" Type="http://schemas.openxmlformats.org/officeDocument/2006/relationships/slideLayout" Target="../slideLayouts/slideLayout2.xml"/><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0.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1hK0N3JMdMY#action=sha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1913" y="4075628"/>
            <a:ext cx="10803925" cy="2387600"/>
          </a:xfrm>
        </p:spPr>
        <p:txBody>
          <a:bodyPr>
            <a:normAutofit fontScale="90000"/>
          </a:bodyPr>
          <a:lstStyle/>
          <a:p>
            <a:r>
              <a:rPr lang="en-GB" b="1" dirty="0">
                <a:solidFill>
                  <a:srgbClr val="002060"/>
                </a:solidFill>
                <a:latin typeface="Arial" panose="020B0604020202020204" pitchFamily="34" charset="0"/>
                <a:cs typeface="Arial" panose="020B0604020202020204" pitchFamily="34" charset="0"/>
              </a:rPr>
              <a:t>National Report of </a:t>
            </a:r>
            <a:r>
              <a:rPr lang="en-GB" b="1" dirty="0" smtClean="0">
                <a:solidFill>
                  <a:srgbClr val="002060"/>
                </a:solidFill>
                <a:latin typeface="Arial" panose="020B0604020202020204" pitchFamily="34" charset="0"/>
                <a:cs typeface="Arial" panose="020B0604020202020204" pitchFamily="34" charset="0"/>
              </a:rPr>
              <a:t>Denmark</a:t>
            </a:r>
            <a:br>
              <a:rPr lang="en-GB" b="1" dirty="0" smtClean="0">
                <a:solidFill>
                  <a:srgbClr val="002060"/>
                </a:solidFill>
                <a:latin typeface="Arial" panose="020B0604020202020204" pitchFamily="34" charset="0"/>
                <a:cs typeface="Arial" panose="020B0604020202020204" pitchFamily="34" charset="0"/>
              </a:rPr>
            </a:br>
            <a:r>
              <a:rPr lang="en-GB" b="1" dirty="0" smtClean="0">
                <a:solidFill>
                  <a:srgbClr val="002060"/>
                </a:solidFill>
                <a:latin typeface="Arial" panose="020B0604020202020204" pitchFamily="34" charset="0"/>
                <a:cs typeface="Arial" panose="020B0604020202020204" pitchFamily="34" charset="0"/>
              </a:rPr>
              <a:t/>
            </a:r>
            <a:br>
              <a:rPr lang="en-GB" b="1" dirty="0" smtClean="0">
                <a:solidFill>
                  <a:srgbClr val="002060"/>
                </a:solidFill>
                <a:latin typeface="Arial" panose="020B0604020202020204" pitchFamily="34" charset="0"/>
                <a:cs typeface="Arial" panose="020B0604020202020204" pitchFamily="34" charset="0"/>
              </a:rPr>
            </a:br>
            <a:r>
              <a:rPr lang="en-GB" sz="3100" dirty="0" smtClean="0">
                <a:solidFill>
                  <a:srgbClr val="002060"/>
                </a:solidFill>
                <a:latin typeface="Arial" panose="020B0604020202020204" pitchFamily="34" charset="0"/>
                <a:cs typeface="Arial" panose="020B0604020202020204" pitchFamily="34" charset="0"/>
              </a:rPr>
              <a:t>63rd </a:t>
            </a:r>
            <a:r>
              <a:rPr lang="en-GB" sz="3100" dirty="0">
                <a:solidFill>
                  <a:srgbClr val="002060"/>
                </a:solidFill>
                <a:latin typeface="Arial" panose="020B0604020202020204" pitchFamily="34" charset="0"/>
                <a:cs typeface="Arial" panose="020B0604020202020204" pitchFamily="34" charset="0"/>
              </a:rPr>
              <a:t>Meeting of the Nordic Hydrographic Commission Meeting</a:t>
            </a:r>
            <a:r>
              <a:rPr lang="da-DK" sz="3600" dirty="0">
                <a:solidFill>
                  <a:srgbClr val="002060"/>
                </a:solidFill>
                <a:latin typeface="Arial" panose="020B0604020202020204" pitchFamily="34" charset="0"/>
                <a:cs typeface="Arial" panose="020B0604020202020204" pitchFamily="34" charset="0"/>
              </a:rPr>
              <a:t/>
            </a:r>
            <a:br>
              <a:rPr lang="da-DK" sz="3600" dirty="0">
                <a:solidFill>
                  <a:srgbClr val="002060"/>
                </a:solidFill>
                <a:latin typeface="Arial" panose="020B0604020202020204" pitchFamily="34" charset="0"/>
                <a:cs typeface="Arial" panose="020B0604020202020204" pitchFamily="34" charset="0"/>
              </a:rPr>
            </a:br>
            <a:r>
              <a:rPr lang="en-GB" sz="3100" dirty="0">
                <a:solidFill>
                  <a:srgbClr val="002060"/>
                </a:solidFill>
                <a:latin typeface="Arial" panose="020B0604020202020204" pitchFamily="34" charset="0"/>
                <a:cs typeface="Arial" panose="020B0604020202020204" pitchFamily="34" charset="0"/>
              </a:rPr>
              <a:t>9 – 11 April 2019, </a:t>
            </a:r>
            <a:br>
              <a:rPr lang="en-GB" sz="3100" dirty="0">
                <a:solidFill>
                  <a:srgbClr val="002060"/>
                </a:solidFill>
                <a:latin typeface="Arial" panose="020B0604020202020204" pitchFamily="34" charset="0"/>
                <a:cs typeface="Arial" panose="020B0604020202020204" pitchFamily="34" charset="0"/>
              </a:rPr>
            </a:br>
            <a:r>
              <a:rPr lang="en-GB" sz="3100" dirty="0">
                <a:solidFill>
                  <a:srgbClr val="002060"/>
                </a:solidFill>
                <a:latin typeface="Arial" panose="020B0604020202020204" pitchFamily="34" charset="0"/>
                <a:cs typeface="Arial" panose="020B0604020202020204" pitchFamily="34" charset="0"/>
              </a:rPr>
              <a:t>Helsinki, Finland</a:t>
            </a:r>
            <a:r>
              <a:rPr lang="da-DK" dirty="0">
                <a:solidFill>
                  <a:srgbClr val="002060"/>
                </a:solidFill>
                <a:latin typeface="Arial" panose="020B0604020202020204" pitchFamily="34" charset="0"/>
                <a:cs typeface="Arial" panose="020B0604020202020204" pitchFamily="34" charset="0"/>
              </a:rPr>
              <a:t/>
            </a:r>
            <a:br>
              <a:rPr lang="da-DK" dirty="0">
                <a:solidFill>
                  <a:srgbClr val="002060"/>
                </a:solidFill>
                <a:latin typeface="Arial" panose="020B0604020202020204" pitchFamily="34" charset="0"/>
                <a:cs typeface="Arial" panose="020B0604020202020204" pitchFamily="34" charset="0"/>
              </a:rPr>
            </a:br>
            <a:r>
              <a:rPr lang="da-DK" b="1" dirty="0">
                <a:solidFill>
                  <a:srgbClr val="002060"/>
                </a:solidFill>
                <a:latin typeface="Arial" panose="020B0604020202020204" pitchFamily="34" charset="0"/>
                <a:cs typeface="Arial" panose="020B0604020202020204" pitchFamily="34" charset="0"/>
              </a:rPr>
              <a:t/>
            </a:r>
            <a:br>
              <a:rPr lang="da-DK" b="1" dirty="0">
                <a:solidFill>
                  <a:srgbClr val="002060"/>
                </a:solidFill>
                <a:latin typeface="Arial" panose="020B0604020202020204" pitchFamily="34" charset="0"/>
                <a:cs typeface="Arial" panose="020B0604020202020204" pitchFamily="34" charset="0"/>
              </a:rPr>
            </a:br>
            <a:r>
              <a:rPr lang="en-US" dirty="0" smtClean="0"/>
              <a:t/>
            </a:r>
            <a:br>
              <a:rPr lang="en-US" dirty="0" smtClean="0"/>
            </a:br>
            <a:endParaRPr lang="en-US" dirty="0"/>
          </a:p>
        </p:txBody>
      </p:sp>
    </p:spTree>
    <p:extLst>
      <p:ext uri="{BB962C8B-B14F-4D97-AF65-F5344CB8AC3E}">
        <p14:creationId xmlns:p14="http://schemas.microsoft.com/office/powerpoint/2010/main" val="1388501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p:txBody>
          <a:bodyPr/>
          <a:lstStyle/>
          <a:p>
            <a:r>
              <a:rPr lang="da-DK"/>
              <a:t>Side </a:t>
            </a:r>
            <a:fld id="{8E044AEF-F590-47CE-BE8F-5C241A59BA2A}" type="slidenum">
              <a:rPr lang="da-DK" smtClean="0"/>
              <a:pPr/>
              <a:t>10</a:t>
            </a:fld>
            <a:endParaRPr lang="da-DK" dirty="0"/>
          </a:p>
        </p:txBody>
      </p:sp>
      <p:sp>
        <p:nvSpPr>
          <p:cNvPr id="9" name="Pladsholder til indhold 8"/>
          <p:cNvSpPr>
            <a:spLocks noGrp="1"/>
          </p:cNvSpPr>
          <p:nvPr>
            <p:ph idx="1"/>
          </p:nvPr>
        </p:nvSpPr>
        <p:spPr/>
        <p:txBody>
          <a:bodyPr/>
          <a:lstStyle/>
          <a:p>
            <a:endParaRPr lang="da-DK"/>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52245" cy="70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versigt"/>
          <p:cNvPicPr>
            <a:picLocks noChangeAspect="1" noChangeArrowheads="1"/>
          </p:cNvPicPr>
          <p:nvPr/>
        </p:nvPicPr>
        <p:blipFill>
          <a:blip r:embed="rId4">
            <a:extLst>
              <a:ext uri="{28A0092B-C50C-407E-A947-70E740481C1C}">
                <a14:useLocalDpi xmlns:a14="http://schemas.microsoft.com/office/drawing/2010/main" val="0"/>
              </a:ext>
            </a:extLst>
          </a:blip>
          <a:srcRect r="6749"/>
          <a:stretch>
            <a:fillRect/>
          </a:stretch>
        </p:blipFill>
        <p:spPr bwMode="auto">
          <a:xfrm>
            <a:off x="929024" y="3550611"/>
            <a:ext cx="2295898" cy="3285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Billede 10"/>
          <p:cNvPicPr>
            <a:picLocks noChangeAspect="1"/>
          </p:cNvPicPr>
          <p:nvPr/>
        </p:nvPicPr>
        <p:blipFill>
          <a:blip r:embed="rId5"/>
          <a:stretch>
            <a:fillRect/>
          </a:stretch>
        </p:blipFill>
        <p:spPr>
          <a:xfrm>
            <a:off x="3419876" y="3550611"/>
            <a:ext cx="2607201" cy="3285072"/>
          </a:xfrm>
          <a:prstGeom prst="rect">
            <a:avLst/>
          </a:prstGeom>
          <a:ln>
            <a:noFill/>
          </a:ln>
          <a:effectLst>
            <a:outerShdw blurRad="292100" dist="139700" dir="2700000" algn="tl" rotWithShape="0">
              <a:srgbClr val="333333">
                <a:alpha val="65000"/>
              </a:srgbClr>
            </a:outerShdw>
          </a:effectLst>
        </p:spPr>
      </p:pic>
      <p:sp>
        <p:nvSpPr>
          <p:cNvPr id="8" name="Rektangel 7"/>
          <p:cNvSpPr/>
          <p:nvPr/>
        </p:nvSpPr>
        <p:spPr>
          <a:xfrm>
            <a:off x="7848963" y="5357485"/>
            <a:ext cx="3335003" cy="1015663"/>
          </a:xfrm>
          <a:prstGeom prst="rect">
            <a:avLst/>
          </a:prstGeom>
        </p:spPr>
        <p:txBody>
          <a:bodyPr wrap="square">
            <a:spAutoFit/>
          </a:bodyPr>
          <a:lstStyle/>
          <a:p>
            <a:r>
              <a:rPr lang="da-DK" sz="2000" b="1" dirty="0" smtClean="0">
                <a:solidFill>
                  <a:prstClr val="black"/>
                </a:solidFill>
              </a:rPr>
              <a:t>Denmark</a:t>
            </a:r>
            <a:r>
              <a:rPr lang="da-DK" sz="2000" b="1" dirty="0">
                <a:solidFill>
                  <a:prstClr val="black"/>
                </a:solidFill>
              </a:rPr>
              <a:t>: 105.000 km2	         </a:t>
            </a:r>
          </a:p>
          <a:p>
            <a:endParaRPr lang="da-DK" sz="2000" b="1" dirty="0">
              <a:solidFill>
                <a:prstClr val="black"/>
              </a:solidFill>
            </a:endParaRPr>
          </a:p>
          <a:p>
            <a:r>
              <a:rPr lang="da-DK" sz="2000" b="1" dirty="0" smtClean="0">
                <a:solidFill>
                  <a:prstClr val="black"/>
                </a:solidFill>
              </a:rPr>
              <a:t>Greenland</a:t>
            </a:r>
            <a:r>
              <a:rPr lang="da-DK" sz="2000" b="1" dirty="0">
                <a:solidFill>
                  <a:prstClr val="black"/>
                </a:solidFill>
              </a:rPr>
              <a:t>: </a:t>
            </a:r>
            <a:r>
              <a:rPr lang="da-DK" altLang="da-DK" sz="2000" b="1" dirty="0">
                <a:solidFill>
                  <a:prstClr val="black"/>
                </a:solidFill>
              </a:rPr>
              <a:t>&gt; 2.000.000 km2</a:t>
            </a:r>
            <a:endParaRPr lang="da-DK" sz="2000" b="1" dirty="0">
              <a:solidFill>
                <a:prstClr val="black"/>
              </a:solidFill>
            </a:endParaRPr>
          </a:p>
        </p:txBody>
      </p:sp>
      <p:sp>
        <p:nvSpPr>
          <p:cNvPr id="2" name="Titel 1"/>
          <p:cNvSpPr>
            <a:spLocks noGrp="1"/>
          </p:cNvSpPr>
          <p:nvPr>
            <p:ph type="title"/>
          </p:nvPr>
        </p:nvSpPr>
        <p:spPr>
          <a:xfrm>
            <a:off x="200025" y="262847"/>
            <a:ext cx="10741244" cy="1307663"/>
          </a:xfrm>
        </p:spPr>
        <p:txBody>
          <a:bodyPr/>
          <a:lstStyle/>
          <a:p>
            <a:r>
              <a:rPr lang="da-DK" sz="3198" b="1" dirty="0" smtClean="0">
                <a:solidFill>
                  <a:srgbClr val="002060"/>
                </a:solidFill>
                <a:latin typeface="Arial" panose="020B0604020202020204" pitchFamily="34" charset="0"/>
                <a:cs typeface="Arial" panose="020B0604020202020204" pitchFamily="34" charset="0"/>
              </a:rPr>
              <a:t>Chart </a:t>
            </a:r>
            <a:r>
              <a:rPr lang="da-DK" sz="3198" b="1" dirty="0" err="1" smtClean="0">
                <a:solidFill>
                  <a:srgbClr val="002060"/>
                </a:solidFill>
                <a:latin typeface="Arial" panose="020B0604020202020204" pitchFamily="34" charset="0"/>
                <a:cs typeface="Arial" panose="020B0604020202020204" pitchFamily="34" charset="0"/>
              </a:rPr>
              <a:t>production</a:t>
            </a:r>
            <a:r>
              <a:rPr lang="da-DK" sz="3198" b="1" dirty="0" smtClean="0">
                <a:solidFill>
                  <a:srgbClr val="002060"/>
                </a:solidFill>
                <a:latin typeface="Arial" panose="020B0604020202020204" pitchFamily="34" charset="0"/>
                <a:cs typeface="Arial" panose="020B0604020202020204" pitchFamily="34" charset="0"/>
              </a:rPr>
              <a:t> in Greenland </a:t>
            </a:r>
            <a:r>
              <a:rPr lang="da-DK" sz="3198" b="1" dirty="0">
                <a:solidFill>
                  <a:srgbClr val="002060"/>
                </a:solidFill>
                <a:latin typeface="Arial" panose="020B0604020202020204" pitchFamily="34" charset="0"/>
                <a:cs typeface="Arial" panose="020B0604020202020204" pitchFamily="34" charset="0"/>
              </a:rPr>
              <a:t>– </a:t>
            </a:r>
            <a:r>
              <a:rPr lang="da-DK" sz="3198" b="1" dirty="0" smtClean="0">
                <a:solidFill>
                  <a:srgbClr val="002060"/>
                </a:solidFill>
                <a:latin typeface="Arial" panose="020B0604020202020204" pitchFamily="34" charset="0"/>
                <a:cs typeface="Arial" panose="020B0604020202020204" pitchFamily="34" charset="0"/>
              </a:rPr>
              <a:t>New agreement with Greenland</a:t>
            </a:r>
            <a:endParaRPr lang="da-DK" sz="3198"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586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875" y="15769"/>
            <a:ext cx="12049124" cy="684068"/>
          </a:xfrm>
          <a:solidFill>
            <a:schemeClr val="bg1"/>
          </a:solidFill>
        </p:spPr>
        <p:txBody>
          <a:bodyPr/>
          <a:lstStyle/>
          <a:p>
            <a:r>
              <a:rPr lang="da-DK" sz="3198" b="1" dirty="0" smtClean="0">
                <a:solidFill>
                  <a:srgbClr val="002060"/>
                </a:solidFill>
                <a:latin typeface="Arial" panose="020B0604020202020204" pitchFamily="34" charset="0"/>
                <a:cs typeface="Arial" panose="020B0604020202020204" pitchFamily="34" charset="0"/>
              </a:rPr>
              <a:t>New </a:t>
            </a:r>
            <a:r>
              <a:rPr lang="da-DK" sz="3198" b="1" dirty="0" err="1" smtClean="0">
                <a:solidFill>
                  <a:srgbClr val="002060"/>
                </a:solidFill>
                <a:latin typeface="Arial" panose="020B0604020202020204" pitchFamily="34" charset="0"/>
                <a:cs typeface="Arial" panose="020B0604020202020204" pitchFamily="34" charset="0"/>
              </a:rPr>
              <a:t>production</a:t>
            </a:r>
            <a:r>
              <a:rPr lang="da-DK" sz="3198" b="1" dirty="0" smtClean="0">
                <a:solidFill>
                  <a:srgbClr val="002060"/>
                </a:solidFill>
                <a:latin typeface="Arial" panose="020B0604020202020204" pitchFamily="34" charset="0"/>
                <a:cs typeface="Arial" panose="020B0604020202020204" pitchFamily="34" charset="0"/>
              </a:rPr>
              <a:t> plan </a:t>
            </a:r>
            <a:r>
              <a:rPr lang="da-DK" sz="3198" b="1" dirty="0">
                <a:solidFill>
                  <a:srgbClr val="002060"/>
                </a:solidFill>
                <a:latin typeface="Arial" panose="020B0604020202020204" pitchFamily="34" charset="0"/>
                <a:cs typeface="Arial" panose="020B0604020202020204" pitchFamily="34" charset="0"/>
              </a:rPr>
              <a:t>for </a:t>
            </a:r>
            <a:r>
              <a:rPr lang="da-DK" sz="3198" b="1" dirty="0" smtClean="0">
                <a:solidFill>
                  <a:srgbClr val="002060"/>
                </a:solidFill>
                <a:latin typeface="Arial" panose="020B0604020202020204" pitchFamily="34" charset="0"/>
                <a:cs typeface="Arial" panose="020B0604020202020204" pitchFamily="34" charset="0"/>
              </a:rPr>
              <a:t>Greenland Paper Charts</a:t>
            </a:r>
            <a:endParaRPr lang="da-DK" sz="3198" b="1" dirty="0">
              <a:solidFill>
                <a:srgbClr val="002060"/>
              </a:solidFill>
              <a:latin typeface="Arial" panose="020B0604020202020204" pitchFamily="34" charset="0"/>
              <a:cs typeface="Arial" panose="020B0604020202020204" pitchFamily="34" charset="0"/>
            </a:endParaRPr>
          </a:p>
        </p:txBody>
      </p:sp>
      <p:sp>
        <p:nvSpPr>
          <p:cNvPr id="10" name="Tekstboks 2"/>
          <p:cNvSpPr txBox="1"/>
          <p:nvPr/>
        </p:nvSpPr>
        <p:spPr>
          <a:xfrm>
            <a:off x="4976242" y="5988504"/>
            <a:ext cx="2772510" cy="369332"/>
          </a:xfrm>
          <a:prstGeom prst="rect">
            <a:avLst/>
          </a:prstGeom>
          <a:noFill/>
          <a:ln>
            <a:solidFill>
              <a:schemeClr val="tx1"/>
            </a:solidFill>
          </a:ln>
        </p:spPr>
        <p:txBody>
          <a:bodyPr wrap="square" rtlCol="0">
            <a:spAutoFit/>
          </a:bodyPr>
          <a:lstStyle/>
          <a:p>
            <a:r>
              <a:rPr lang="da-DK" dirty="0" smtClean="0">
                <a:solidFill>
                  <a:srgbClr val="002060"/>
                </a:solidFill>
                <a:latin typeface="Arial" panose="020B0604020202020204" pitchFamily="34" charset="0"/>
                <a:cs typeface="Arial" panose="020B0604020202020204" pitchFamily="34" charset="0"/>
              </a:rPr>
              <a:t>3 </a:t>
            </a:r>
            <a:r>
              <a:rPr lang="da-DK" dirty="0" err="1" smtClean="0">
                <a:solidFill>
                  <a:srgbClr val="002060"/>
                </a:solidFill>
                <a:latin typeface="Arial" panose="020B0604020202020204" pitchFamily="34" charset="0"/>
                <a:cs typeface="Arial" panose="020B0604020202020204" pitchFamily="34" charset="0"/>
              </a:rPr>
              <a:t>charts</a:t>
            </a:r>
            <a:r>
              <a:rPr lang="da-DK" dirty="0" smtClean="0">
                <a:solidFill>
                  <a:srgbClr val="002060"/>
                </a:solidFill>
                <a:latin typeface="Arial" panose="020B0604020202020204" pitchFamily="34" charset="0"/>
                <a:cs typeface="Arial" panose="020B0604020202020204" pitchFamily="34" charset="0"/>
              </a:rPr>
              <a:t> </a:t>
            </a:r>
            <a:r>
              <a:rPr lang="da-DK" dirty="0" err="1" smtClean="0">
                <a:solidFill>
                  <a:srgbClr val="002060"/>
                </a:solidFill>
                <a:latin typeface="Arial" panose="020B0604020202020204" pitchFamily="34" charset="0"/>
                <a:cs typeface="Arial" panose="020B0604020202020204" pitchFamily="34" charset="0"/>
              </a:rPr>
              <a:t>planned</a:t>
            </a:r>
            <a:r>
              <a:rPr lang="da-DK" dirty="0" smtClean="0">
                <a:solidFill>
                  <a:srgbClr val="002060"/>
                </a:solidFill>
                <a:latin typeface="Arial" panose="020B0604020202020204" pitchFamily="34" charset="0"/>
                <a:cs typeface="Arial" panose="020B0604020202020204" pitchFamily="34" charset="0"/>
              </a:rPr>
              <a:t> in 2019</a:t>
            </a:r>
            <a:endParaRPr lang="da-DK" dirty="0">
              <a:solidFill>
                <a:srgbClr val="002060"/>
              </a:solidFill>
              <a:latin typeface="Arial" panose="020B0604020202020204" pitchFamily="34" charset="0"/>
              <a:cs typeface="Arial" panose="020B0604020202020204" pitchFamily="34" charset="0"/>
            </a:endParaRPr>
          </a:p>
        </p:txBody>
      </p:sp>
      <p:pic>
        <p:nvPicPr>
          <p:cNvPr id="13" name="Picture 2" descr="https://gst.dk/media/2919217/prioriteret-soekort-lille-308-x-4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 y="537196"/>
            <a:ext cx="4434642" cy="63208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 6"/>
          <p:cNvGraphicFramePr>
            <a:graphicFrameLocks noGrp="1"/>
          </p:cNvGraphicFramePr>
          <p:nvPr>
            <p:extLst/>
          </p:nvPr>
        </p:nvGraphicFramePr>
        <p:xfrm>
          <a:off x="4544707" y="732886"/>
          <a:ext cx="6992089" cy="1474024"/>
        </p:xfrm>
        <a:graphic>
          <a:graphicData uri="http://schemas.openxmlformats.org/drawingml/2006/table">
            <a:tbl>
              <a:tblPr firstRow="1" firstCol="1" bandRow="1">
                <a:effectLst>
                  <a:outerShdw blurRad="50800" dist="38100" dir="13500000" algn="br" rotWithShape="0">
                    <a:prstClr val="black">
                      <a:alpha val="40000"/>
                    </a:prstClr>
                  </a:outerShdw>
                </a:effectLst>
                <a:tableStyleId>{5C22544A-7EE6-4342-B048-85BDC9FD1C3A}</a:tableStyleId>
              </a:tblPr>
              <a:tblGrid>
                <a:gridCol w="1768353">
                  <a:extLst>
                    <a:ext uri="{9D8B030D-6E8A-4147-A177-3AD203B41FA5}">
                      <a16:colId xmlns:a16="http://schemas.microsoft.com/office/drawing/2014/main" val="3046294130"/>
                    </a:ext>
                  </a:extLst>
                </a:gridCol>
                <a:gridCol w="583274">
                  <a:extLst>
                    <a:ext uri="{9D8B030D-6E8A-4147-A177-3AD203B41FA5}">
                      <a16:colId xmlns:a16="http://schemas.microsoft.com/office/drawing/2014/main" val="1234579754"/>
                    </a:ext>
                  </a:extLst>
                </a:gridCol>
                <a:gridCol w="583274">
                  <a:extLst>
                    <a:ext uri="{9D8B030D-6E8A-4147-A177-3AD203B41FA5}">
                      <a16:colId xmlns:a16="http://schemas.microsoft.com/office/drawing/2014/main" val="3899292863"/>
                    </a:ext>
                  </a:extLst>
                </a:gridCol>
                <a:gridCol w="583274">
                  <a:extLst>
                    <a:ext uri="{9D8B030D-6E8A-4147-A177-3AD203B41FA5}">
                      <a16:colId xmlns:a16="http://schemas.microsoft.com/office/drawing/2014/main" val="124840984"/>
                    </a:ext>
                  </a:extLst>
                </a:gridCol>
                <a:gridCol w="584132">
                  <a:extLst>
                    <a:ext uri="{9D8B030D-6E8A-4147-A177-3AD203B41FA5}">
                      <a16:colId xmlns:a16="http://schemas.microsoft.com/office/drawing/2014/main" val="1755142218"/>
                    </a:ext>
                  </a:extLst>
                </a:gridCol>
                <a:gridCol w="584132">
                  <a:extLst>
                    <a:ext uri="{9D8B030D-6E8A-4147-A177-3AD203B41FA5}">
                      <a16:colId xmlns:a16="http://schemas.microsoft.com/office/drawing/2014/main" val="3986847920"/>
                    </a:ext>
                  </a:extLst>
                </a:gridCol>
                <a:gridCol w="584132">
                  <a:extLst>
                    <a:ext uri="{9D8B030D-6E8A-4147-A177-3AD203B41FA5}">
                      <a16:colId xmlns:a16="http://schemas.microsoft.com/office/drawing/2014/main" val="1199806474"/>
                    </a:ext>
                  </a:extLst>
                </a:gridCol>
                <a:gridCol w="584132">
                  <a:extLst>
                    <a:ext uri="{9D8B030D-6E8A-4147-A177-3AD203B41FA5}">
                      <a16:colId xmlns:a16="http://schemas.microsoft.com/office/drawing/2014/main" val="1017843047"/>
                    </a:ext>
                  </a:extLst>
                </a:gridCol>
                <a:gridCol w="584132">
                  <a:extLst>
                    <a:ext uri="{9D8B030D-6E8A-4147-A177-3AD203B41FA5}">
                      <a16:colId xmlns:a16="http://schemas.microsoft.com/office/drawing/2014/main" val="1713305207"/>
                    </a:ext>
                  </a:extLst>
                </a:gridCol>
                <a:gridCol w="553254">
                  <a:extLst>
                    <a:ext uri="{9D8B030D-6E8A-4147-A177-3AD203B41FA5}">
                      <a16:colId xmlns:a16="http://schemas.microsoft.com/office/drawing/2014/main" val="3127884086"/>
                    </a:ext>
                  </a:extLst>
                </a:gridCol>
              </a:tblGrid>
              <a:tr h="351008">
                <a:tc>
                  <a:txBody>
                    <a:bodyPr/>
                    <a:lstStyle/>
                    <a:p>
                      <a:pPr algn="l">
                        <a:lnSpc>
                          <a:spcPts val="1400"/>
                        </a:lnSpc>
                        <a:spcAft>
                          <a:spcPts val="0"/>
                        </a:spcAft>
                      </a:pPr>
                      <a:r>
                        <a:rPr lang="da-DK" sz="1800" dirty="0" smtClean="0">
                          <a:effectLst/>
                          <a:latin typeface="+mn-lt"/>
                          <a:ea typeface="+mn-ea"/>
                          <a:cs typeface="+mn-cs"/>
                        </a:rPr>
                        <a:t>Year</a:t>
                      </a: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400" dirty="0">
                          <a:effectLst/>
                        </a:rPr>
                        <a:t>2018</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400" dirty="0">
                          <a:effectLst/>
                        </a:rPr>
                        <a:t>2019</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400" dirty="0">
                          <a:effectLst/>
                        </a:rPr>
                        <a:t>2020</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400" dirty="0">
                          <a:effectLst/>
                        </a:rPr>
                        <a:t>2021</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400" dirty="0">
                          <a:effectLst/>
                        </a:rPr>
                        <a:t>2022</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400" dirty="0">
                          <a:effectLst/>
                        </a:rPr>
                        <a:t>2023</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400" dirty="0">
                          <a:effectLst/>
                        </a:rPr>
                        <a:t>2024</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400" dirty="0">
                          <a:effectLst/>
                        </a:rPr>
                        <a:t>2025</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400" dirty="0">
                          <a:effectLst/>
                        </a:rPr>
                        <a:t>2026</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extLst>
                  <a:ext uri="{0D108BD9-81ED-4DB2-BD59-A6C34878D82A}">
                    <a16:rowId xmlns:a16="http://schemas.microsoft.com/office/drawing/2014/main" val="1798471367"/>
                  </a:ext>
                </a:extLst>
              </a:tr>
              <a:tr h="561508">
                <a:tc>
                  <a:txBody>
                    <a:bodyPr/>
                    <a:lstStyle/>
                    <a:p>
                      <a:pPr algn="l">
                        <a:lnSpc>
                          <a:spcPct val="100000"/>
                        </a:lnSpc>
                        <a:spcAft>
                          <a:spcPts val="0"/>
                        </a:spcAft>
                      </a:pPr>
                      <a:r>
                        <a:rPr lang="da-DK" sz="1600" dirty="0" err="1" smtClean="0">
                          <a:effectLst/>
                        </a:rPr>
                        <a:t>Planned</a:t>
                      </a:r>
                      <a:r>
                        <a:rPr lang="da-DK" sz="1600" dirty="0" smtClean="0">
                          <a:effectLst/>
                        </a:rPr>
                        <a:t> </a:t>
                      </a:r>
                      <a:r>
                        <a:rPr lang="da-DK" sz="1600" dirty="0" err="1" smtClean="0">
                          <a:effectLst/>
                        </a:rPr>
                        <a:t>yearly</a:t>
                      </a:r>
                      <a:r>
                        <a:rPr lang="da-DK" sz="1600" dirty="0" smtClean="0">
                          <a:effectLst/>
                        </a:rPr>
                        <a:t> </a:t>
                      </a:r>
                      <a:r>
                        <a:rPr lang="da-DK" sz="1600" dirty="0" err="1" smtClean="0">
                          <a:effectLst/>
                        </a:rPr>
                        <a:t>production</a:t>
                      </a:r>
                      <a:r>
                        <a:rPr lang="da-DK" sz="1600" baseline="0" dirty="0" smtClean="0">
                          <a:effectLst/>
                        </a:rPr>
                        <a:t> rate</a:t>
                      </a:r>
                      <a:endParaRPr lang="da-DK"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tc>
                <a:tc>
                  <a:txBody>
                    <a:bodyPr/>
                    <a:lstStyle/>
                    <a:p>
                      <a:pPr algn="ctr">
                        <a:lnSpc>
                          <a:spcPts val="1400"/>
                        </a:lnSpc>
                        <a:spcAft>
                          <a:spcPts val="0"/>
                        </a:spcAft>
                      </a:pPr>
                      <a:r>
                        <a:rPr lang="da-DK" sz="1600" b="1" dirty="0">
                          <a:effectLst/>
                        </a:rPr>
                        <a:t>2</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3</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4</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6</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6</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6</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6</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6</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2</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extLst>
                  <a:ext uri="{0D108BD9-81ED-4DB2-BD59-A6C34878D82A}">
                    <a16:rowId xmlns:a16="http://schemas.microsoft.com/office/drawing/2014/main" val="1733308603"/>
                  </a:ext>
                </a:extLst>
              </a:tr>
              <a:tr h="561508">
                <a:tc>
                  <a:txBody>
                    <a:bodyPr/>
                    <a:lstStyle/>
                    <a:p>
                      <a:pPr algn="l">
                        <a:lnSpc>
                          <a:spcPct val="100000"/>
                        </a:lnSpc>
                        <a:spcAft>
                          <a:spcPts val="0"/>
                        </a:spcAft>
                      </a:pPr>
                      <a:r>
                        <a:rPr lang="da-DK" sz="1600" dirty="0" err="1" smtClean="0">
                          <a:effectLst/>
                        </a:rPr>
                        <a:t>Planned</a:t>
                      </a:r>
                      <a:r>
                        <a:rPr lang="da-DK" sz="1600" dirty="0" smtClean="0">
                          <a:effectLst/>
                        </a:rPr>
                        <a:t> – </a:t>
                      </a:r>
                      <a:r>
                        <a:rPr lang="da-DK" sz="1600" dirty="0" err="1" smtClean="0">
                          <a:effectLst/>
                        </a:rPr>
                        <a:t>accumulated</a:t>
                      </a:r>
                      <a:endParaRPr lang="da-DK"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tc>
                <a:tc>
                  <a:txBody>
                    <a:bodyPr/>
                    <a:lstStyle/>
                    <a:p>
                      <a:pPr algn="ctr">
                        <a:lnSpc>
                          <a:spcPts val="1400"/>
                        </a:lnSpc>
                        <a:spcAft>
                          <a:spcPts val="0"/>
                        </a:spcAft>
                      </a:pPr>
                      <a:r>
                        <a:rPr lang="da-DK" sz="1600" b="1" dirty="0">
                          <a:effectLst/>
                        </a:rPr>
                        <a:t>34</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37</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41</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47</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53</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59</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a:effectLst/>
                        </a:rPr>
                        <a:t>65</a:t>
                      </a:r>
                      <a:endParaRPr lang="da-DK"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a:effectLst/>
                        </a:rPr>
                        <a:t>71</a:t>
                      </a:r>
                      <a:endParaRPr lang="da-DK"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tc>
                  <a:txBody>
                    <a:bodyPr/>
                    <a:lstStyle/>
                    <a:p>
                      <a:pPr algn="ctr">
                        <a:lnSpc>
                          <a:spcPts val="1400"/>
                        </a:lnSpc>
                        <a:spcAft>
                          <a:spcPts val="0"/>
                        </a:spcAft>
                      </a:pPr>
                      <a:r>
                        <a:rPr lang="da-DK" sz="1600" b="1" dirty="0">
                          <a:effectLst/>
                        </a:rPr>
                        <a:t>73</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2" marR="68532" marT="0" marB="0" anchor="ctr"/>
                </a:tc>
                <a:extLst>
                  <a:ext uri="{0D108BD9-81ED-4DB2-BD59-A6C34878D82A}">
                    <a16:rowId xmlns:a16="http://schemas.microsoft.com/office/drawing/2014/main" val="993200100"/>
                  </a:ext>
                </a:extLst>
              </a:tr>
            </a:tbl>
          </a:graphicData>
        </a:graphic>
      </p:graphicFrame>
      <p:sp>
        <p:nvSpPr>
          <p:cNvPr id="5" name="Tekstfelt 4"/>
          <p:cNvSpPr txBox="1"/>
          <p:nvPr/>
        </p:nvSpPr>
        <p:spPr>
          <a:xfrm>
            <a:off x="4561181" y="2574213"/>
            <a:ext cx="7630818" cy="3046988"/>
          </a:xfrm>
          <a:prstGeom prst="rect">
            <a:avLst/>
          </a:prstGeom>
          <a:solidFill>
            <a:srgbClr val="FFFFFF">
              <a:alpha val="74902"/>
            </a:srgbClr>
          </a:solidFill>
        </p:spPr>
        <p:txBody>
          <a:bodyPr wrap="square" rtlCol="0">
            <a:spAutoFit/>
          </a:bodyPr>
          <a:lstStyle/>
          <a:p>
            <a:r>
              <a:rPr lang="da-DK" sz="2400" b="1" dirty="0" err="1" smtClean="0">
                <a:solidFill>
                  <a:srgbClr val="002060"/>
                </a:solidFill>
                <a:latin typeface="Arial" panose="020B0604020202020204" pitchFamily="34" charset="0"/>
                <a:cs typeface="Arial" panose="020B0604020202020204" pitchFamily="34" charset="0"/>
              </a:rPr>
              <a:t>Prioritization</a:t>
            </a:r>
            <a:r>
              <a:rPr lang="da-DK" sz="2400" b="1" dirty="0" smtClean="0">
                <a:solidFill>
                  <a:srgbClr val="002060"/>
                </a:solidFill>
                <a:latin typeface="Arial" panose="020B0604020202020204" pitchFamily="34" charset="0"/>
                <a:cs typeface="Arial" panose="020B0604020202020204" pitchFamily="34" charset="0"/>
              </a:rPr>
              <a:t> list </a:t>
            </a:r>
            <a:r>
              <a:rPr lang="da-DK" sz="2400" b="1" dirty="0" err="1" smtClean="0">
                <a:solidFill>
                  <a:srgbClr val="002060"/>
                </a:solidFill>
                <a:latin typeface="Arial" panose="020B0604020202020204" pitchFamily="34" charset="0"/>
                <a:cs typeface="Arial" panose="020B0604020202020204" pitchFamily="34" charset="0"/>
              </a:rPr>
              <a:t>according</a:t>
            </a:r>
            <a:r>
              <a:rPr lang="da-DK" sz="2400" b="1" dirty="0" smtClean="0">
                <a:solidFill>
                  <a:srgbClr val="002060"/>
                </a:solidFill>
                <a:latin typeface="Arial" panose="020B0604020202020204" pitchFamily="34" charset="0"/>
                <a:cs typeface="Arial" panose="020B0604020202020204" pitchFamily="34" charset="0"/>
              </a:rPr>
              <a:t> to agreement with Greenland</a:t>
            </a:r>
            <a:endParaRPr lang="da-DK" sz="2400" b="1" dirty="0">
              <a:solidFill>
                <a:srgbClr val="002060"/>
              </a:solidFill>
              <a:latin typeface="Arial" panose="020B0604020202020204" pitchFamily="34" charset="0"/>
              <a:cs typeface="Arial" panose="020B0604020202020204" pitchFamily="34" charset="0"/>
            </a:endParaRPr>
          </a:p>
          <a:p>
            <a:pPr marL="342660" indent="-342660">
              <a:buFont typeface="Arial" panose="020B0604020202020204" pitchFamily="34" charset="0"/>
              <a:buChar char="•"/>
            </a:pPr>
            <a:r>
              <a:rPr lang="da-DK" sz="2400" dirty="0" err="1" smtClean="0">
                <a:solidFill>
                  <a:srgbClr val="002060"/>
                </a:solidFill>
                <a:latin typeface="Arial" panose="020B0604020202020204" pitchFamily="34" charset="0"/>
                <a:cs typeface="Arial" panose="020B0604020202020204" pitchFamily="34" charset="0"/>
              </a:rPr>
              <a:t>Possible</a:t>
            </a:r>
            <a:r>
              <a:rPr lang="da-DK" sz="2400" dirty="0" smtClean="0">
                <a:solidFill>
                  <a:srgbClr val="002060"/>
                </a:solidFill>
                <a:latin typeface="Arial" panose="020B0604020202020204" pitchFamily="34" charset="0"/>
                <a:cs typeface="Arial" panose="020B0604020202020204" pitchFamily="34" charset="0"/>
              </a:rPr>
              <a:t> Mining </a:t>
            </a:r>
            <a:r>
              <a:rPr lang="da-DK" sz="2400" dirty="0" err="1" smtClean="0">
                <a:solidFill>
                  <a:srgbClr val="002060"/>
                </a:solidFill>
                <a:latin typeface="Arial" panose="020B0604020202020204" pitchFamily="34" charset="0"/>
                <a:cs typeface="Arial" panose="020B0604020202020204" pitchFamily="34" charset="0"/>
              </a:rPr>
              <a:t>projects</a:t>
            </a:r>
            <a:r>
              <a:rPr lang="da-DK" sz="2400" dirty="0" smtClean="0">
                <a:solidFill>
                  <a:srgbClr val="002060"/>
                </a:solidFill>
                <a:latin typeface="Arial" panose="020B0604020202020204" pitchFamily="34" charset="0"/>
                <a:cs typeface="Arial" panose="020B0604020202020204" pitchFamily="34" charset="0"/>
              </a:rPr>
              <a:t> in </a:t>
            </a:r>
            <a:r>
              <a:rPr lang="da-DK" sz="2400" dirty="0" err="1" smtClean="0">
                <a:solidFill>
                  <a:srgbClr val="002060"/>
                </a:solidFill>
                <a:latin typeface="Arial" panose="020B0604020202020204" pitchFamily="34" charset="0"/>
                <a:cs typeface="Arial" panose="020B0604020202020204" pitchFamily="34" charset="0"/>
              </a:rPr>
              <a:t>area</a:t>
            </a:r>
            <a:r>
              <a:rPr lang="da-DK" sz="2400" dirty="0" smtClean="0">
                <a:solidFill>
                  <a:srgbClr val="002060"/>
                </a:solidFill>
                <a:latin typeface="Arial" panose="020B0604020202020204" pitchFamily="34" charset="0"/>
                <a:cs typeface="Arial" panose="020B0604020202020204" pitchFamily="34" charset="0"/>
              </a:rPr>
              <a:t> A </a:t>
            </a:r>
          </a:p>
          <a:p>
            <a:pPr marL="342660" indent="-342660">
              <a:buFont typeface="Arial" panose="020B0604020202020204" pitchFamily="34" charset="0"/>
              <a:buChar char="•"/>
            </a:pPr>
            <a:r>
              <a:rPr lang="da-DK" sz="2400" dirty="0" err="1" smtClean="0">
                <a:solidFill>
                  <a:srgbClr val="002060"/>
                </a:solidFill>
                <a:latin typeface="Arial" panose="020B0604020202020204" pitchFamily="34" charset="0"/>
                <a:cs typeface="Arial" panose="020B0604020202020204" pitchFamily="34" charset="0"/>
              </a:rPr>
              <a:t>Areas</a:t>
            </a:r>
            <a:r>
              <a:rPr lang="da-DK" sz="2400" dirty="0" smtClean="0">
                <a:solidFill>
                  <a:srgbClr val="002060"/>
                </a:solidFill>
                <a:latin typeface="Arial" panose="020B0604020202020204" pitchFamily="34" charset="0"/>
                <a:cs typeface="Arial" panose="020B0604020202020204" pitchFamily="34" charset="0"/>
              </a:rPr>
              <a:t> with </a:t>
            </a:r>
            <a:r>
              <a:rPr lang="da-DK" sz="2400" dirty="0" err="1" smtClean="0">
                <a:solidFill>
                  <a:srgbClr val="002060"/>
                </a:solidFill>
                <a:latin typeface="Arial" panose="020B0604020202020204" pitchFamily="34" charset="0"/>
                <a:cs typeface="Arial" panose="020B0604020202020204" pitchFamily="34" charset="0"/>
              </a:rPr>
              <a:t>unpublished</a:t>
            </a:r>
            <a:r>
              <a:rPr lang="da-DK" sz="2400" dirty="0" smtClean="0">
                <a:solidFill>
                  <a:srgbClr val="002060"/>
                </a:solidFill>
                <a:latin typeface="Arial" panose="020B0604020202020204" pitchFamily="34" charset="0"/>
                <a:cs typeface="Arial" panose="020B0604020202020204" pitchFamily="34" charset="0"/>
              </a:rPr>
              <a:t> new </a:t>
            </a:r>
            <a:r>
              <a:rPr lang="da-DK" sz="2400" dirty="0" err="1" smtClean="0">
                <a:solidFill>
                  <a:srgbClr val="002060"/>
                </a:solidFill>
                <a:latin typeface="Arial" panose="020B0604020202020204" pitchFamily="34" charset="0"/>
                <a:cs typeface="Arial" panose="020B0604020202020204" pitchFamily="34" charset="0"/>
              </a:rPr>
              <a:t>multibeam</a:t>
            </a:r>
            <a:r>
              <a:rPr lang="da-DK" sz="2400" dirty="0" smtClean="0">
                <a:solidFill>
                  <a:srgbClr val="002060"/>
                </a:solidFill>
                <a:latin typeface="Arial" panose="020B0604020202020204" pitchFamily="34" charset="0"/>
                <a:cs typeface="Arial" panose="020B0604020202020204" pitchFamily="34" charset="0"/>
              </a:rPr>
              <a:t> data</a:t>
            </a:r>
            <a:endParaRPr lang="da-DK" sz="2400" dirty="0">
              <a:solidFill>
                <a:srgbClr val="002060"/>
              </a:solidFill>
              <a:latin typeface="Arial" panose="020B0604020202020204" pitchFamily="34" charset="0"/>
              <a:cs typeface="Arial" panose="020B0604020202020204" pitchFamily="34" charset="0"/>
            </a:endParaRPr>
          </a:p>
          <a:p>
            <a:pPr marL="342660" indent="-342660">
              <a:buFont typeface="Arial" panose="020B0604020202020204" pitchFamily="34" charset="0"/>
              <a:buChar char="•"/>
            </a:pPr>
            <a:r>
              <a:rPr lang="da-DK" sz="2400" dirty="0" smtClean="0">
                <a:solidFill>
                  <a:srgbClr val="002060"/>
                </a:solidFill>
                <a:latin typeface="Arial" panose="020B0604020202020204" pitchFamily="34" charset="0"/>
                <a:cs typeface="Arial" panose="020B0604020202020204" pitchFamily="34" charset="0"/>
              </a:rPr>
              <a:t>Charts </a:t>
            </a:r>
            <a:r>
              <a:rPr lang="da-DK" sz="2400" dirty="0" err="1" smtClean="0">
                <a:solidFill>
                  <a:srgbClr val="002060"/>
                </a:solidFill>
                <a:latin typeface="Arial" panose="020B0604020202020204" pitchFamily="34" charset="0"/>
                <a:cs typeface="Arial" panose="020B0604020202020204" pitchFamily="34" charset="0"/>
              </a:rPr>
              <a:t>are</a:t>
            </a:r>
            <a:r>
              <a:rPr lang="da-DK" sz="2400" dirty="0" smtClean="0">
                <a:solidFill>
                  <a:srgbClr val="002060"/>
                </a:solidFill>
                <a:latin typeface="Arial" panose="020B0604020202020204" pitchFamily="34" charset="0"/>
                <a:cs typeface="Arial" panose="020B0604020202020204" pitchFamily="34" charset="0"/>
              </a:rPr>
              <a:t> </a:t>
            </a:r>
            <a:r>
              <a:rPr lang="da-DK" sz="2400" dirty="0" err="1" smtClean="0">
                <a:solidFill>
                  <a:srgbClr val="002060"/>
                </a:solidFill>
                <a:latin typeface="Arial" panose="020B0604020202020204" pitchFamily="34" charset="0"/>
                <a:cs typeface="Arial" panose="020B0604020202020204" pitchFamily="34" charset="0"/>
              </a:rPr>
              <a:t>produced</a:t>
            </a:r>
            <a:r>
              <a:rPr lang="da-DK" sz="2400" dirty="0" smtClean="0">
                <a:solidFill>
                  <a:srgbClr val="002060"/>
                </a:solidFill>
                <a:latin typeface="Arial" panose="020B0604020202020204" pitchFamily="34" charset="0"/>
                <a:cs typeface="Arial" panose="020B0604020202020204" pitchFamily="34" charset="0"/>
              </a:rPr>
              <a:t> in </a:t>
            </a:r>
            <a:r>
              <a:rPr lang="da-DK" sz="2400" dirty="0" err="1" smtClean="0">
                <a:solidFill>
                  <a:srgbClr val="002060"/>
                </a:solidFill>
                <a:latin typeface="Arial" panose="020B0604020202020204" pitchFamily="34" charset="0"/>
                <a:cs typeface="Arial" panose="020B0604020202020204" pitchFamily="34" charset="0"/>
              </a:rPr>
              <a:t>clusters</a:t>
            </a:r>
            <a:r>
              <a:rPr lang="da-DK" sz="2400" dirty="0" smtClean="0">
                <a:solidFill>
                  <a:srgbClr val="002060"/>
                </a:solidFill>
                <a:latin typeface="Arial" panose="020B0604020202020204" pitchFamily="34" charset="0"/>
                <a:cs typeface="Arial" panose="020B0604020202020204" pitchFamily="34" charset="0"/>
              </a:rPr>
              <a:t> </a:t>
            </a:r>
            <a:r>
              <a:rPr lang="da-DK" sz="2400" dirty="0" err="1" smtClean="0">
                <a:solidFill>
                  <a:srgbClr val="002060"/>
                </a:solidFill>
                <a:latin typeface="Arial" panose="020B0604020202020204" pitchFamily="34" charset="0"/>
                <a:cs typeface="Arial" panose="020B0604020202020204" pitchFamily="34" charset="0"/>
              </a:rPr>
              <a:t>according</a:t>
            </a:r>
            <a:r>
              <a:rPr lang="da-DK" sz="2400" dirty="0" smtClean="0">
                <a:solidFill>
                  <a:srgbClr val="002060"/>
                </a:solidFill>
                <a:latin typeface="Arial" panose="020B0604020202020204" pitchFamily="34" charset="0"/>
                <a:cs typeface="Arial" panose="020B0604020202020204" pitchFamily="34" charset="0"/>
              </a:rPr>
              <a:t> to </a:t>
            </a:r>
            <a:r>
              <a:rPr lang="da-DK" sz="2400" dirty="0" err="1" smtClean="0">
                <a:solidFill>
                  <a:srgbClr val="002060"/>
                </a:solidFill>
                <a:latin typeface="Arial" panose="020B0604020202020204" pitchFamily="34" charset="0"/>
                <a:cs typeface="Arial" panose="020B0604020202020204" pitchFamily="34" charset="0"/>
              </a:rPr>
              <a:t>area</a:t>
            </a:r>
            <a:r>
              <a:rPr lang="da-DK" sz="2400" dirty="0" smtClean="0">
                <a:solidFill>
                  <a:srgbClr val="002060"/>
                </a:solidFill>
                <a:latin typeface="Arial" panose="020B0604020202020204" pitchFamily="34" charset="0"/>
                <a:cs typeface="Arial" panose="020B0604020202020204" pitchFamily="34" charset="0"/>
              </a:rPr>
              <a:t> – </a:t>
            </a:r>
            <a:r>
              <a:rPr lang="da-DK" sz="2400" dirty="0">
                <a:solidFill>
                  <a:srgbClr val="002060"/>
                </a:solidFill>
                <a:latin typeface="Arial" panose="020B0604020202020204" pitchFamily="34" charset="0"/>
                <a:cs typeface="Arial" panose="020B0604020202020204" pitchFamily="34" charset="0"/>
              </a:rPr>
              <a:t>S</a:t>
            </a:r>
            <a:r>
              <a:rPr lang="da-DK" sz="2400" dirty="0" smtClean="0">
                <a:solidFill>
                  <a:srgbClr val="002060"/>
                </a:solidFill>
                <a:latin typeface="Arial" panose="020B0604020202020204" pitchFamily="34" charset="0"/>
                <a:cs typeface="Arial" panose="020B0604020202020204" pitchFamily="34" charset="0"/>
              </a:rPr>
              <a:t>afety of Navigation </a:t>
            </a:r>
            <a:r>
              <a:rPr lang="da-DK" sz="2400" dirty="0">
                <a:solidFill>
                  <a:srgbClr val="002060"/>
                </a:solidFill>
                <a:latin typeface="Arial" panose="020B0604020202020204" pitchFamily="34" charset="0"/>
                <a:cs typeface="Arial" panose="020B0604020202020204" pitchFamily="34" charset="0"/>
              </a:rPr>
              <a:t>&amp; </a:t>
            </a:r>
            <a:r>
              <a:rPr lang="da-DK" sz="2400" dirty="0" err="1" smtClean="0">
                <a:solidFill>
                  <a:srgbClr val="002060"/>
                </a:solidFill>
                <a:latin typeface="Arial" panose="020B0604020202020204" pitchFamily="34" charset="0"/>
                <a:cs typeface="Arial" panose="020B0604020202020204" pitchFamily="34" charset="0"/>
              </a:rPr>
              <a:t>efficiency</a:t>
            </a:r>
            <a:r>
              <a:rPr lang="da-DK" sz="2400" dirty="0" smtClean="0">
                <a:solidFill>
                  <a:srgbClr val="002060"/>
                </a:solidFill>
                <a:latin typeface="Arial" panose="020B0604020202020204" pitchFamily="34" charset="0"/>
                <a:cs typeface="Arial" panose="020B0604020202020204" pitchFamily="34" charset="0"/>
              </a:rPr>
              <a:t>.</a:t>
            </a:r>
            <a:endParaRPr lang="da-DK" sz="2400" dirty="0">
              <a:solidFill>
                <a:srgbClr val="002060"/>
              </a:solidFill>
              <a:latin typeface="Arial" panose="020B0604020202020204" pitchFamily="34" charset="0"/>
              <a:cs typeface="Arial" panose="020B0604020202020204" pitchFamily="34" charset="0"/>
            </a:endParaRPr>
          </a:p>
          <a:p>
            <a:pPr marL="342660" indent="-342660">
              <a:buFont typeface="Arial" panose="020B0604020202020204" pitchFamily="34" charset="0"/>
              <a:buChar char="•"/>
            </a:pPr>
            <a:r>
              <a:rPr lang="da-DK" sz="2400" dirty="0" smtClean="0">
                <a:solidFill>
                  <a:srgbClr val="002060"/>
                </a:solidFill>
                <a:latin typeface="Arial" panose="020B0604020202020204" pitchFamily="34" charset="0"/>
                <a:cs typeface="Arial" panose="020B0604020202020204" pitchFamily="34" charset="0"/>
              </a:rPr>
              <a:t>Charts in </a:t>
            </a:r>
            <a:r>
              <a:rPr lang="da-DK" sz="2400" dirty="0" err="1" smtClean="0">
                <a:solidFill>
                  <a:srgbClr val="002060"/>
                </a:solidFill>
                <a:latin typeface="Arial" panose="020B0604020202020204" pitchFamily="34" charset="0"/>
                <a:cs typeface="Arial" panose="020B0604020202020204" pitchFamily="34" charset="0"/>
              </a:rPr>
              <a:t>best</a:t>
            </a:r>
            <a:r>
              <a:rPr lang="da-DK" sz="2400" dirty="0" smtClean="0">
                <a:solidFill>
                  <a:srgbClr val="002060"/>
                </a:solidFill>
                <a:latin typeface="Arial" panose="020B0604020202020204" pitchFamily="34" charset="0"/>
                <a:cs typeface="Arial" panose="020B0604020202020204" pitchFamily="34" charset="0"/>
              </a:rPr>
              <a:t> </a:t>
            </a:r>
            <a:r>
              <a:rPr lang="da-DK" sz="2400" dirty="0" err="1" smtClean="0">
                <a:solidFill>
                  <a:srgbClr val="002060"/>
                </a:solidFill>
                <a:latin typeface="Arial" panose="020B0604020202020204" pitchFamily="34" charset="0"/>
                <a:cs typeface="Arial" panose="020B0604020202020204" pitchFamily="34" charset="0"/>
              </a:rPr>
              <a:t>scale</a:t>
            </a:r>
            <a:r>
              <a:rPr lang="da-DK" sz="2400" dirty="0" smtClean="0">
                <a:solidFill>
                  <a:srgbClr val="002060"/>
                </a:solidFill>
                <a:latin typeface="Arial" panose="020B0604020202020204" pitchFamily="34" charset="0"/>
                <a:cs typeface="Arial" panose="020B0604020202020204" pitchFamily="34" charset="0"/>
              </a:rPr>
              <a:t> has </a:t>
            </a:r>
            <a:r>
              <a:rPr lang="da-DK" sz="2400" dirty="0" err="1" smtClean="0">
                <a:solidFill>
                  <a:srgbClr val="002060"/>
                </a:solidFill>
                <a:latin typeface="Arial" panose="020B0604020202020204" pitchFamily="34" charset="0"/>
                <a:cs typeface="Arial" panose="020B0604020202020204" pitchFamily="34" charset="0"/>
              </a:rPr>
              <a:t>first</a:t>
            </a:r>
            <a:r>
              <a:rPr lang="da-DK" sz="2400" dirty="0" smtClean="0">
                <a:solidFill>
                  <a:srgbClr val="002060"/>
                </a:solidFill>
                <a:latin typeface="Arial" panose="020B0604020202020204" pitchFamily="34" charset="0"/>
                <a:cs typeface="Arial" panose="020B0604020202020204" pitchFamily="34" charset="0"/>
              </a:rPr>
              <a:t> </a:t>
            </a:r>
            <a:r>
              <a:rPr lang="da-DK" sz="2400" dirty="0" err="1" smtClean="0">
                <a:solidFill>
                  <a:srgbClr val="002060"/>
                </a:solidFill>
                <a:latin typeface="Arial" panose="020B0604020202020204" pitchFamily="34" charset="0"/>
                <a:cs typeface="Arial" panose="020B0604020202020204" pitchFamily="34" charset="0"/>
              </a:rPr>
              <a:t>priority</a:t>
            </a:r>
            <a:r>
              <a:rPr lang="da-DK" sz="2400" dirty="0" smtClean="0">
                <a:solidFill>
                  <a:srgbClr val="002060"/>
                </a:solidFill>
                <a:latin typeface="Arial" panose="020B0604020202020204" pitchFamily="34" charset="0"/>
                <a:cs typeface="Arial" panose="020B0604020202020204" pitchFamily="34" charset="0"/>
              </a:rPr>
              <a:t>.</a:t>
            </a:r>
            <a:endParaRPr lang="da-DK" sz="2400" dirty="0">
              <a:solidFill>
                <a:srgbClr val="002060"/>
              </a:solidFill>
              <a:latin typeface="Arial" panose="020B0604020202020204" pitchFamily="34" charset="0"/>
              <a:cs typeface="Arial" panose="020B0604020202020204" pitchFamily="34" charset="0"/>
            </a:endParaRPr>
          </a:p>
          <a:p>
            <a:pPr marL="342660" indent="-342660">
              <a:buFont typeface="Arial" panose="020B0604020202020204" pitchFamily="34" charset="0"/>
              <a:buChar char="•"/>
            </a:pPr>
            <a:r>
              <a:rPr lang="da-DK" sz="2400" dirty="0" err="1" smtClean="0">
                <a:solidFill>
                  <a:srgbClr val="002060"/>
                </a:solidFill>
                <a:latin typeface="Arial" panose="020B0604020202020204" pitchFamily="34" charset="0"/>
                <a:cs typeface="Arial" panose="020B0604020202020204" pitchFamily="34" charset="0"/>
              </a:rPr>
              <a:t>ENCs</a:t>
            </a:r>
            <a:r>
              <a:rPr lang="da-DK" sz="2400" dirty="0" smtClean="0">
                <a:solidFill>
                  <a:srgbClr val="002060"/>
                </a:solidFill>
                <a:latin typeface="Arial" panose="020B0604020202020204" pitchFamily="34" charset="0"/>
                <a:cs typeface="Arial" panose="020B0604020202020204" pitchFamily="34" charset="0"/>
              </a:rPr>
              <a:t> &amp; </a:t>
            </a:r>
            <a:r>
              <a:rPr lang="da-DK" sz="2400" dirty="0" err="1" smtClean="0">
                <a:solidFill>
                  <a:srgbClr val="002060"/>
                </a:solidFill>
                <a:latin typeface="Arial" panose="020B0604020202020204" pitchFamily="34" charset="0"/>
                <a:cs typeface="Arial" panose="020B0604020202020204" pitchFamily="34" charset="0"/>
              </a:rPr>
              <a:t>papercharts</a:t>
            </a:r>
            <a:r>
              <a:rPr lang="da-DK" sz="2400" dirty="0" smtClean="0">
                <a:solidFill>
                  <a:srgbClr val="002060"/>
                </a:solidFill>
                <a:latin typeface="Arial" panose="020B0604020202020204" pitchFamily="34" charset="0"/>
                <a:cs typeface="Arial" panose="020B0604020202020204" pitchFamily="34" charset="0"/>
              </a:rPr>
              <a:t> </a:t>
            </a:r>
            <a:r>
              <a:rPr lang="da-DK" sz="2400" dirty="0" err="1" smtClean="0">
                <a:solidFill>
                  <a:srgbClr val="002060"/>
                </a:solidFill>
                <a:latin typeface="Arial" panose="020B0604020202020204" pitchFamily="34" charset="0"/>
                <a:cs typeface="Arial" panose="020B0604020202020204" pitchFamily="34" charset="0"/>
              </a:rPr>
              <a:t>are</a:t>
            </a:r>
            <a:r>
              <a:rPr lang="da-DK" sz="2400" dirty="0" smtClean="0">
                <a:solidFill>
                  <a:srgbClr val="002060"/>
                </a:solidFill>
                <a:latin typeface="Arial" panose="020B0604020202020204" pitchFamily="34" charset="0"/>
                <a:cs typeface="Arial" panose="020B0604020202020204" pitchFamily="34" charset="0"/>
              </a:rPr>
              <a:t> </a:t>
            </a:r>
            <a:r>
              <a:rPr lang="da-DK" sz="2400" dirty="0" err="1" smtClean="0">
                <a:solidFill>
                  <a:srgbClr val="002060"/>
                </a:solidFill>
                <a:latin typeface="Arial" panose="020B0604020202020204" pitchFamily="34" charset="0"/>
                <a:cs typeface="Arial" panose="020B0604020202020204" pitchFamily="34" charset="0"/>
              </a:rPr>
              <a:t>produced</a:t>
            </a:r>
            <a:r>
              <a:rPr lang="da-DK" sz="2400" dirty="0" smtClean="0">
                <a:solidFill>
                  <a:srgbClr val="002060"/>
                </a:solidFill>
                <a:latin typeface="Arial" panose="020B0604020202020204" pitchFamily="34" charset="0"/>
                <a:cs typeface="Arial" panose="020B0604020202020204" pitchFamily="34" charset="0"/>
              </a:rPr>
              <a:t> at the same time.</a:t>
            </a:r>
            <a:endParaRPr lang="da-DK"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941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da-DK" dirty="0" smtClean="0"/>
              <a:t>New </a:t>
            </a:r>
            <a:r>
              <a:rPr lang="da-DK" dirty="0" err="1"/>
              <a:t>P</a:t>
            </a:r>
            <a:r>
              <a:rPr lang="da-DK" dirty="0" err="1" smtClean="0"/>
              <a:t>roduction</a:t>
            </a:r>
            <a:r>
              <a:rPr lang="da-DK" dirty="0" smtClean="0"/>
              <a:t> System</a:t>
            </a:r>
            <a:endParaRPr lang="da-DK" dirty="0"/>
          </a:p>
        </p:txBody>
      </p:sp>
      <p:sp>
        <p:nvSpPr>
          <p:cNvPr id="5" name="Pladsholder til tekst 4"/>
          <p:cNvSpPr>
            <a:spLocks noGrp="1"/>
          </p:cNvSpPr>
          <p:nvPr>
            <p:ph type="body" idx="1"/>
          </p:nvPr>
        </p:nvSpPr>
        <p:spPr/>
        <p:txBody>
          <a:bodyPr/>
          <a:lstStyle/>
          <a:p>
            <a:endParaRPr lang="da-DK"/>
          </a:p>
        </p:txBody>
      </p:sp>
    </p:spTree>
    <p:extLst>
      <p:ext uri="{BB962C8B-B14F-4D97-AF65-F5344CB8AC3E}">
        <p14:creationId xmlns:p14="http://schemas.microsoft.com/office/powerpoint/2010/main" val="1924893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266" y="1473472"/>
            <a:ext cx="10810102" cy="732157"/>
          </a:xfrm>
        </p:spPr>
        <p:txBody>
          <a:bodyPr/>
          <a:lstStyle/>
          <a:p>
            <a:r>
              <a:rPr lang="da-DK" sz="3600" b="1" dirty="0" smtClean="0">
                <a:solidFill>
                  <a:srgbClr val="002060"/>
                </a:solidFill>
                <a:latin typeface="Arial" panose="020B0604020202020204" pitchFamily="34" charset="0"/>
                <a:cs typeface="Arial" panose="020B0604020202020204" pitchFamily="34" charset="0"/>
              </a:rPr>
              <a:t>Background for a </a:t>
            </a:r>
            <a:r>
              <a:rPr lang="en-US" sz="3600" b="1" dirty="0" smtClean="0">
                <a:solidFill>
                  <a:srgbClr val="002060"/>
                </a:solidFill>
                <a:latin typeface="Arial" panose="020B0604020202020204" pitchFamily="34" charset="0"/>
                <a:cs typeface="Arial" panose="020B0604020202020204" pitchFamily="34" charset="0"/>
              </a:rPr>
              <a:t>new </a:t>
            </a:r>
            <a:r>
              <a:rPr lang="en-US" sz="3600" b="1" dirty="0">
                <a:solidFill>
                  <a:srgbClr val="002060"/>
                </a:solidFill>
                <a:latin typeface="Arial" panose="020B0604020202020204" pitchFamily="34" charset="0"/>
                <a:cs typeface="Arial" panose="020B0604020202020204" pitchFamily="34" charset="0"/>
              </a:rPr>
              <a:t>production system in GST</a:t>
            </a:r>
            <a:endParaRPr lang="da-DK" sz="3600" b="1" dirty="0">
              <a:solidFill>
                <a:srgbClr val="002060"/>
              </a:solidFill>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667266" y="2397217"/>
            <a:ext cx="9023004" cy="3682313"/>
          </a:xfrm>
        </p:spPr>
        <p:txBody>
          <a:bodyPr>
            <a:noAutofit/>
          </a:bodyPr>
          <a:lstStyle/>
          <a:p>
            <a:r>
              <a:rPr lang="en-US" sz="2400" dirty="0" smtClean="0">
                <a:solidFill>
                  <a:srgbClr val="002060"/>
                </a:solidFill>
                <a:latin typeface="Arial" panose="020B0604020202020204" pitchFamily="34" charset="0"/>
                <a:cs typeface="Arial" panose="020B0604020202020204" pitchFamily="34" charset="0"/>
              </a:rPr>
              <a:t>Today GST has two separate production lines and use two separate production systems – one file-based and one database-based</a:t>
            </a:r>
          </a:p>
          <a:p>
            <a:r>
              <a:rPr lang="en-US" sz="2400" dirty="0" smtClean="0">
                <a:solidFill>
                  <a:srgbClr val="002060"/>
                </a:solidFill>
                <a:latin typeface="Arial" panose="020B0604020202020204" pitchFamily="34" charset="0"/>
                <a:cs typeface="Arial" panose="020B0604020202020204" pitchFamily="34" charset="0"/>
              </a:rPr>
              <a:t>GST wishes to have one single, data-centric production system for ENCs and paper charts</a:t>
            </a:r>
          </a:p>
        </p:txBody>
      </p:sp>
    </p:spTree>
    <p:extLst>
      <p:ext uri="{BB962C8B-B14F-4D97-AF65-F5344CB8AC3E}">
        <p14:creationId xmlns:p14="http://schemas.microsoft.com/office/powerpoint/2010/main" val="3493533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550477"/>
            <a:ext cx="10515600" cy="1460500"/>
          </a:xfrm>
        </p:spPr>
        <p:txBody>
          <a:bodyPr>
            <a:normAutofit/>
          </a:bodyPr>
          <a:lstStyle/>
          <a:p>
            <a:r>
              <a:rPr lang="en-US" sz="3600" b="1" dirty="0" smtClean="0">
                <a:solidFill>
                  <a:srgbClr val="002060"/>
                </a:solidFill>
                <a:latin typeface="Arial" panose="020B0604020202020204" pitchFamily="34" charset="0"/>
                <a:cs typeface="Arial" panose="020B0604020202020204" pitchFamily="34" charset="0"/>
              </a:rPr>
              <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Main goals for a new production system in GST</a:t>
            </a:r>
            <a:endParaRPr lang="en-US" sz="3600" b="1" dirty="0">
              <a:solidFill>
                <a:srgbClr val="002060"/>
              </a:solidFill>
              <a:latin typeface="Arial" panose="020B0604020202020204" pitchFamily="34" charset="0"/>
              <a:cs typeface="Arial" panose="020B0604020202020204" pitchFamily="34" charset="0"/>
            </a:endParaRPr>
          </a:p>
        </p:txBody>
      </p:sp>
      <p:sp>
        <p:nvSpPr>
          <p:cNvPr id="3" name="Pladsholder til indhold 2"/>
          <p:cNvSpPr>
            <a:spLocks noGrp="1"/>
          </p:cNvSpPr>
          <p:nvPr>
            <p:ph sz="half" idx="1"/>
          </p:nvPr>
        </p:nvSpPr>
        <p:spPr>
          <a:xfrm>
            <a:off x="838199" y="1825625"/>
            <a:ext cx="5612027" cy="4351338"/>
          </a:xfrm>
        </p:spPr>
        <p:txBody>
          <a:bodyPr>
            <a:normAutofit/>
          </a:bodyPr>
          <a:lstStyle/>
          <a:p>
            <a:pPr fontAlgn="ctr"/>
            <a:endParaRPr lang="en-GB" dirty="0" smtClean="0"/>
          </a:p>
          <a:p>
            <a:pPr marL="514350" indent="-514350" fontAlgn="ctr">
              <a:buFont typeface="+mj-lt"/>
              <a:buAutoNum type="arabicPeriod"/>
            </a:pPr>
            <a:r>
              <a:rPr lang="en-GB" dirty="0" smtClean="0">
                <a:solidFill>
                  <a:srgbClr val="002060"/>
                </a:solidFill>
                <a:latin typeface="Arial" panose="020B0604020202020204" pitchFamily="34" charset="0"/>
                <a:cs typeface="Arial" panose="020B0604020202020204" pitchFamily="34" charset="0"/>
              </a:rPr>
              <a:t>One </a:t>
            </a:r>
            <a:r>
              <a:rPr lang="en-GB" dirty="0">
                <a:solidFill>
                  <a:srgbClr val="002060"/>
                </a:solidFill>
                <a:latin typeface="Arial" panose="020B0604020202020204" pitchFamily="34" charset="0"/>
                <a:cs typeface="Arial" panose="020B0604020202020204" pitchFamily="34" charset="0"/>
              </a:rPr>
              <a:t>production system for ENCs and paper charts for all of GST’s geographic areas </a:t>
            </a:r>
          </a:p>
          <a:p>
            <a:pPr marL="514350" indent="-514350" fontAlgn="ctr">
              <a:buFont typeface="+mj-lt"/>
              <a:buAutoNum type="arabicPeriod"/>
            </a:pPr>
            <a:r>
              <a:rPr lang="en-GB" dirty="0">
                <a:solidFill>
                  <a:srgbClr val="002060"/>
                </a:solidFill>
                <a:latin typeface="Arial" panose="020B0604020202020204" pitchFamily="34" charset="0"/>
                <a:cs typeface="Arial" panose="020B0604020202020204" pitchFamily="34" charset="0"/>
              </a:rPr>
              <a:t>An efficient production system, where redundancy and manual steps are minimized</a:t>
            </a:r>
          </a:p>
          <a:p>
            <a:pPr marL="514350" indent="-514350" fontAlgn="ctr">
              <a:buFont typeface="+mj-lt"/>
              <a:buAutoNum type="arabicPeriod"/>
            </a:pPr>
            <a:r>
              <a:rPr lang="en-GB" dirty="0">
                <a:solidFill>
                  <a:srgbClr val="002060"/>
                </a:solidFill>
                <a:latin typeface="Arial" panose="020B0604020202020204" pitchFamily="34" charset="0"/>
                <a:cs typeface="Arial" panose="020B0604020202020204" pitchFamily="34" charset="0"/>
              </a:rPr>
              <a:t>A production system prepared for a data driven production flow</a:t>
            </a:r>
          </a:p>
          <a:p>
            <a:endParaRPr lang="da-DK" dirty="0"/>
          </a:p>
        </p:txBody>
      </p:sp>
      <p:pic>
        <p:nvPicPr>
          <p:cNvPr id="5" name="Picture 4" descr="DeDanskeFarvande"/>
          <p:cNvPicPr>
            <a:picLocks noGrp="1"/>
          </p:cNvPicPr>
          <p:nvPr>
            <p:ph sz="half" idx="2"/>
          </p:nvPr>
        </p:nvPicPr>
        <p:blipFill>
          <a:blip r:embed="rId3" cstate="print">
            <a:extLst>
              <a:ext uri="{28A0092B-C50C-407E-A947-70E740481C1C}">
                <a14:useLocalDpi xmlns:a14="http://schemas.microsoft.com/office/drawing/2010/main" val="0"/>
              </a:ext>
            </a:extLst>
          </a:blip>
          <a:srcRect l="11681" t="1642" r="11681" b="2336"/>
          <a:stretch>
            <a:fillRect/>
          </a:stretch>
        </p:blipFill>
        <p:spPr bwMode="auto">
          <a:xfrm>
            <a:off x="6909311" y="1581218"/>
            <a:ext cx="5119556" cy="5109357"/>
          </a:xfrm>
          <a:prstGeom prst="rect">
            <a:avLst/>
          </a:prstGeom>
          <a:noFill/>
          <a:ln>
            <a:noFill/>
          </a:ln>
          <a:extLst/>
        </p:spPr>
      </p:pic>
    </p:spTree>
    <p:extLst>
      <p:ext uri="{BB962C8B-B14F-4D97-AF65-F5344CB8AC3E}">
        <p14:creationId xmlns:p14="http://schemas.microsoft.com/office/powerpoint/2010/main" val="3990992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081" y="1292168"/>
            <a:ext cx="10134599" cy="732157"/>
          </a:xfrm>
        </p:spPr>
        <p:txBody>
          <a:bodyPr/>
          <a:lstStyle/>
          <a:p>
            <a:r>
              <a:rPr lang="da-DK" sz="3600" b="1" dirty="0" err="1" smtClean="0">
                <a:solidFill>
                  <a:srgbClr val="002060"/>
                </a:solidFill>
                <a:latin typeface="Arial" panose="020B0604020202020204" pitchFamily="34" charset="0"/>
                <a:cs typeface="Arial" panose="020B0604020202020204" pitchFamily="34" charset="0"/>
              </a:rPr>
              <a:t>Scope</a:t>
            </a:r>
            <a:r>
              <a:rPr lang="da-DK" sz="3600" b="1" dirty="0" smtClean="0">
                <a:solidFill>
                  <a:srgbClr val="002060"/>
                </a:solidFill>
                <a:latin typeface="Arial" panose="020B0604020202020204" pitchFamily="34" charset="0"/>
                <a:cs typeface="Arial" panose="020B0604020202020204" pitchFamily="34" charset="0"/>
              </a:rPr>
              <a:t> of the NCPS </a:t>
            </a:r>
            <a:r>
              <a:rPr lang="da-DK" sz="3600" b="1" dirty="0" err="1" smtClean="0">
                <a:solidFill>
                  <a:srgbClr val="002060"/>
                </a:solidFill>
                <a:latin typeface="Arial" panose="020B0604020202020204" pitchFamily="34" charset="0"/>
                <a:cs typeface="Arial" panose="020B0604020202020204" pitchFamily="34" charset="0"/>
              </a:rPr>
              <a:t>project</a:t>
            </a:r>
            <a:endParaRPr lang="da-DK" sz="3600" b="1" dirty="0">
              <a:solidFill>
                <a:srgbClr val="002060"/>
              </a:solidFill>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383060" y="2397217"/>
            <a:ext cx="10824518" cy="3682313"/>
          </a:xfrm>
        </p:spPr>
        <p:txBody>
          <a:bodyPr>
            <a:normAutofit/>
          </a:bodyPr>
          <a:lstStyle/>
          <a:p>
            <a:r>
              <a:rPr lang="en-GB" sz="2800" dirty="0" smtClean="0">
                <a:solidFill>
                  <a:srgbClr val="002060"/>
                </a:solidFill>
                <a:latin typeface="Arial" panose="020B0604020202020204" pitchFamily="34" charset="0"/>
                <a:cs typeface="Arial" panose="020B0604020202020204" pitchFamily="34" charset="0"/>
              </a:rPr>
              <a:t>A </a:t>
            </a:r>
            <a:r>
              <a:rPr lang="en-GB" sz="2800" dirty="0">
                <a:solidFill>
                  <a:srgbClr val="002060"/>
                </a:solidFill>
                <a:latin typeface="Arial" panose="020B0604020202020204" pitchFamily="34" charset="0"/>
                <a:cs typeface="Arial" panose="020B0604020202020204" pitchFamily="34" charset="0"/>
              </a:rPr>
              <a:t>fully installed, configured and operational Nautical Chart Production </a:t>
            </a:r>
            <a:r>
              <a:rPr lang="en-GB" sz="2800" dirty="0" smtClean="0">
                <a:solidFill>
                  <a:srgbClr val="002060"/>
                </a:solidFill>
                <a:latin typeface="Arial" panose="020B0604020202020204" pitchFamily="34" charset="0"/>
                <a:cs typeface="Arial" panose="020B0604020202020204" pitchFamily="34" charset="0"/>
              </a:rPr>
              <a:t>Environment comprising:</a:t>
            </a:r>
          </a:p>
          <a:p>
            <a:pPr marL="971527" lvl="1" indent="-514350" hangingPunct="0">
              <a:buFont typeface="+mj-lt"/>
              <a:buAutoNum type="arabicPeriod"/>
            </a:pPr>
            <a:r>
              <a:rPr lang="en-GB" sz="2800" dirty="0">
                <a:solidFill>
                  <a:srgbClr val="002060"/>
                </a:solidFill>
                <a:latin typeface="Arial" panose="020B0604020202020204" pitchFamily="34" charset="0"/>
                <a:cs typeface="Arial" panose="020B0604020202020204" pitchFamily="34" charset="0"/>
              </a:rPr>
              <a:t>Development and Education system</a:t>
            </a:r>
            <a:endParaRPr lang="da-DK" sz="2800" dirty="0">
              <a:solidFill>
                <a:srgbClr val="002060"/>
              </a:solidFill>
              <a:latin typeface="Arial" panose="020B0604020202020204" pitchFamily="34" charset="0"/>
              <a:cs typeface="Arial" panose="020B0604020202020204" pitchFamily="34" charset="0"/>
            </a:endParaRPr>
          </a:p>
          <a:p>
            <a:pPr marL="971527" lvl="1" indent="-514350" hangingPunct="0">
              <a:buFont typeface="+mj-lt"/>
              <a:buAutoNum type="arabicPeriod"/>
            </a:pPr>
            <a:r>
              <a:rPr lang="en-GB" sz="2800" dirty="0">
                <a:solidFill>
                  <a:srgbClr val="002060"/>
                </a:solidFill>
                <a:latin typeface="Arial" panose="020B0604020202020204" pitchFamily="34" charset="0"/>
                <a:cs typeface="Arial" panose="020B0604020202020204" pitchFamily="34" charset="0"/>
              </a:rPr>
              <a:t>Production System – manage incoming data sources, store and clean data, production and updates for ENC and paper chart, workflow </a:t>
            </a:r>
            <a:r>
              <a:rPr lang="en-GB" sz="2800" dirty="0" smtClean="0">
                <a:solidFill>
                  <a:srgbClr val="002060"/>
                </a:solidFill>
                <a:latin typeface="Arial" panose="020B0604020202020204" pitchFamily="34" charset="0"/>
                <a:cs typeface="Arial" panose="020B0604020202020204" pitchFamily="34" charset="0"/>
              </a:rPr>
              <a:t>management</a:t>
            </a:r>
            <a:endParaRPr lang="en-GB"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040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5" y="1502233"/>
            <a:ext cx="10134599" cy="1240967"/>
          </a:xfrm>
        </p:spPr>
        <p:txBody>
          <a:bodyPr/>
          <a:lstStyle/>
          <a:p>
            <a:r>
              <a:rPr lang="da-DK" sz="3600" b="1" dirty="0">
                <a:solidFill>
                  <a:srgbClr val="002060"/>
                </a:solidFill>
                <a:latin typeface="Arial" panose="020B0604020202020204" pitchFamily="34" charset="0"/>
                <a:cs typeface="Arial" panose="020B0604020202020204" pitchFamily="34" charset="0"/>
              </a:rPr>
              <a:t>DGA has </a:t>
            </a:r>
            <a:r>
              <a:rPr lang="da-DK" sz="3600" b="1" dirty="0" err="1">
                <a:solidFill>
                  <a:srgbClr val="002060"/>
                </a:solidFill>
                <a:latin typeface="Arial" panose="020B0604020202020204" pitchFamily="34" charset="0"/>
                <a:cs typeface="Arial" panose="020B0604020202020204" pitchFamily="34" charset="0"/>
              </a:rPr>
              <a:t>choosen</a:t>
            </a:r>
            <a:r>
              <a:rPr lang="da-DK" sz="3600" b="1" dirty="0">
                <a:solidFill>
                  <a:srgbClr val="002060"/>
                </a:solidFill>
                <a:latin typeface="Arial" panose="020B0604020202020204" pitchFamily="34" charset="0"/>
                <a:cs typeface="Arial" panose="020B0604020202020204" pitchFamily="34" charset="0"/>
              </a:rPr>
              <a:t> </a:t>
            </a:r>
            <a:r>
              <a:rPr lang="da-DK" sz="3600" b="1" dirty="0" err="1">
                <a:solidFill>
                  <a:srgbClr val="002060"/>
                </a:solidFill>
                <a:latin typeface="Arial" panose="020B0604020202020204" pitchFamily="34" charset="0"/>
                <a:cs typeface="Arial" panose="020B0604020202020204" pitchFamily="34" charset="0"/>
              </a:rPr>
              <a:t>Esri</a:t>
            </a:r>
            <a:r>
              <a:rPr lang="da-DK" sz="3600" b="1" dirty="0">
                <a:solidFill>
                  <a:srgbClr val="002060"/>
                </a:solidFill>
                <a:latin typeface="Arial" panose="020B0604020202020204" pitchFamily="34" charset="0"/>
                <a:cs typeface="Arial" panose="020B0604020202020204" pitchFamily="34" charset="0"/>
              </a:rPr>
              <a:t> </a:t>
            </a:r>
            <a:r>
              <a:rPr lang="da-DK" sz="3600" b="1" dirty="0" err="1">
                <a:solidFill>
                  <a:srgbClr val="002060"/>
                </a:solidFill>
                <a:latin typeface="Arial" panose="020B0604020202020204" pitchFamily="34" charset="0"/>
                <a:cs typeface="Arial" panose="020B0604020202020204" pitchFamily="34" charset="0"/>
              </a:rPr>
              <a:t>ArcGis</a:t>
            </a:r>
            <a:r>
              <a:rPr lang="da-DK" sz="3600" b="1" dirty="0">
                <a:solidFill>
                  <a:srgbClr val="002060"/>
                </a:solidFill>
                <a:latin typeface="Arial" panose="020B0604020202020204" pitchFamily="34" charset="0"/>
                <a:cs typeface="Arial" panose="020B0604020202020204" pitchFamily="34" charset="0"/>
              </a:rPr>
              <a:t> for Maritime </a:t>
            </a:r>
            <a:r>
              <a:rPr lang="da-DK" sz="3600" b="1" dirty="0" err="1">
                <a:solidFill>
                  <a:srgbClr val="002060"/>
                </a:solidFill>
                <a:latin typeface="Arial" panose="020B0604020202020204" pitchFamily="34" charset="0"/>
                <a:cs typeface="Arial" panose="020B0604020202020204" pitchFamily="34" charset="0"/>
              </a:rPr>
              <a:t>because</a:t>
            </a:r>
            <a:r>
              <a:rPr lang="da-DK" sz="3600" b="1" dirty="0">
                <a:solidFill>
                  <a:srgbClr val="002060"/>
                </a:solidFill>
                <a:latin typeface="Arial" panose="020B0604020202020204" pitchFamily="34" charset="0"/>
                <a:cs typeface="Arial" panose="020B0604020202020204" pitchFamily="34" charset="0"/>
              </a:rPr>
              <a:t>…</a:t>
            </a:r>
            <a:br>
              <a:rPr lang="da-DK" sz="3600" b="1" dirty="0">
                <a:solidFill>
                  <a:srgbClr val="002060"/>
                </a:solidFill>
                <a:latin typeface="Arial" panose="020B0604020202020204" pitchFamily="34" charset="0"/>
                <a:cs typeface="Arial" panose="020B0604020202020204" pitchFamily="34" charset="0"/>
              </a:rPr>
            </a:br>
            <a:endParaRPr lang="da-DK" sz="3600" b="1" dirty="0">
              <a:solidFill>
                <a:srgbClr val="002060"/>
              </a:solidFill>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729050" y="2533135"/>
            <a:ext cx="9959546" cy="4324865"/>
          </a:xfrm>
        </p:spPr>
        <p:txBody>
          <a:bodyPr>
            <a:noAutofit/>
          </a:bodyPr>
          <a:lstStyle/>
          <a:p>
            <a:pPr>
              <a:lnSpc>
                <a:spcPct val="110000"/>
              </a:lnSpc>
            </a:pPr>
            <a:r>
              <a:rPr lang="en-US" sz="2200" dirty="0"/>
              <a:t>One goal </a:t>
            </a:r>
            <a:r>
              <a:rPr lang="en-US" sz="2200" dirty="0" smtClean="0"/>
              <a:t>for DGA is </a:t>
            </a:r>
            <a:r>
              <a:rPr lang="en-US" sz="2200" dirty="0"/>
              <a:t>to have a data-driven production flow with open and well-defined interfaces between the different parts of the production </a:t>
            </a:r>
            <a:r>
              <a:rPr lang="en-US" sz="2200" dirty="0" smtClean="0"/>
              <a:t>chain.</a:t>
            </a:r>
          </a:p>
          <a:p>
            <a:pPr>
              <a:lnSpc>
                <a:spcPct val="110000"/>
              </a:lnSpc>
            </a:pPr>
            <a:r>
              <a:rPr lang="en-US" sz="2200" dirty="0" err="1" smtClean="0"/>
              <a:t>Esri</a:t>
            </a:r>
            <a:r>
              <a:rPr lang="en-US" sz="2200" dirty="0" smtClean="0"/>
              <a:t> </a:t>
            </a:r>
            <a:r>
              <a:rPr lang="en-US" sz="2200" dirty="0"/>
              <a:t>and ArcGIS for Maritime live up to our requirements and the vision that GST has for future production:</a:t>
            </a:r>
            <a:endParaRPr lang="da-DK" sz="2200" dirty="0"/>
          </a:p>
          <a:p>
            <a:pPr lvl="1"/>
            <a:r>
              <a:rPr lang="en-US" sz="2200" dirty="0"/>
              <a:t>Open </a:t>
            </a:r>
            <a:r>
              <a:rPr lang="en-US" sz="2200" dirty="0"/>
              <a:t>and well-defined interfaces so that the overall production flow can be linked together and optimized over time.</a:t>
            </a:r>
            <a:endParaRPr lang="da-DK" sz="2200" dirty="0"/>
          </a:p>
          <a:p>
            <a:pPr lvl="1"/>
            <a:r>
              <a:rPr lang="en-US" sz="2200" dirty="0"/>
              <a:t>Automation of processes, which in the long term can reduce the risk of errors.</a:t>
            </a:r>
            <a:endParaRPr lang="da-DK" sz="2200" dirty="0"/>
          </a:p>
          <a:p>
            <a:pPr lvl="1"/>
            <a:r>
              <a:rPr lang="en-US" sz="2200" dirty="0"/>
              <a:t>Possibility of a data-driven production. With data-driven production, changes in data automatically bring about end-product changes. Parts of the workflow can still be manual.</a:t>
            </a:r>
            <a:endParaRPr lang="da-DK" sz="2200" dirty="0"/>
          </a:p>
          <a:p>
            <a:pPr>
              <a:lnSpc>
                <a:spcPct val="110000"/>
              </a:lnSpc>
            </a:pPr>
            <a:r>
              <a:rPr lang="da-DK" sz="2200" dirty="0" smtClean="0"/>
              <a:t>DGA </a:t>
            </a:r>
            <a:r>
              <a:rPr lang="da-DK" sz="2200" dirty="0"/>
              <a:t>has </a:t>
            </a:r>
            <a:r>
              <a:rPr lang="da-DK" sz="2200" dirty="0" err="1"/>
              <a:t>experience</a:t>
            </a:r>
            <a:r>
              <a:rPr lang="da-DK" sz="2200" dirty="0"/>
              <a:t> with the system </a:t>
            </a:r>
            <a:r>
              <a:rPr lang="da-DK" sz="2200" dirty="0" err="1"/>
              <a:t>already</a:t>
            </a:r>
            <a:endParaRPr lang="da-DK" sz="2200" dirty="0"/>
          </a:p>
          <a:p>
            <a:endParaRPr lang="da-DK" sz="2200" dirty="0"/>
          </a:p>
        </p:txBody>
      </p:sp>
    </p:spTree>
    <p:extLst>
      <p:ext uri="{BB962C8B-B14F-4D97-AF65-F5344CB8AC3E}">
        <p14:creationId xmlns:p14="http://schemas.microsoft.com/office/powerpoint/2010/main" val="51966893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4" y="1255097"/>
            <a:ext cx="10134599" cy="732157"/>
          </a:xfrm>
        </p:spPr>
        <p:txBody>
          <a:bodyPr/>
          <a:lstStyle/>
          <a:p>
            <a:r>
              <a:rPr lang="da-DK" sz="3600" b="1" dirty="0" smtClean="0">
                <a:solidFill>
                  <a:srgbClr val="002060"/>
                </a:solidFill>
                <a:latin typeface="Arial" panose="020B0604020202020204" pitchFamily="34" charset="0"/>
                <a:cs typeface="Arial" panose="020B0604020202020204" pitchFamily="34" charset="0"/>
              </a:rPr>
              <a:t>Milestones</a:t>
            </a:r>
            <a:endParaRPr lang="da-DK" sz="3600" b="1" dirty="0">
              <a:solidFill>
                <a:srgbClr val="002060"/>
              </a:solidFill>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p:txBody>
          <a:bodyPr>
            <a:normAutofit/>
          </a:bodyPr>
          <a:lstStyle/>
          <a:p>
            <a:r>
              <a:rPr lang="en-US" sz="2400" dirty="0" smtClean="0">
                <a:solidFill>
                  <a:srgbClr val="002060"/>
                </a:solidFill>
                <a:latin typeface="Arial" panose="020B0604020202020204" pitchFamily="34" charset="0"/>
                <a:cs typeface="Arial" panose="020B0604020202020204" pitchFamily="34" charset="0"/>
              </a:rPr>
              <a:t>Design and planning phase until June 2019</a:t>
            </a:r>
          </a:p>
          <a:p>
            <a:r>
              <a:rPr lang="en-US" sz="2400" dirty="0" smtClean="0">
                <a:solidFill>
                  <a:srgbClr val="002060"/>
                </a:solidFill>
                <a:latin typeface="Arial" panose="020B0604020202020204" pitchFamily="34" charset="0"/>
                <a:cs typeface="Arial" panose="020B0604020202020204" pitchFamily="34" charset="0"/>
              </a:rPr>
              <a:t>Implementation phase June – December 2019</a:t>
            </a:r>
          </a:p>
          <a:p>
            <a:r>
              <a:rPr lang="en-US" sz="2400" dirty="0" smtClean="0">
                <a:solidFill>
                  <a:srgbClr val="002060"/>
                </a:solidFill>
                <a:latin typeface="Arial" panose="020B0604020202020204" pitchFamily="34" charset="0"/>
                <a:cs typeface="Arial" panose="020B0604020202020204" pitchFamily="34" charset="0"/>
              </a:rPr>
              <a:t>Production and Final acceptance of the Delivery phase Jan – April 2020</a:t>
            </a:r>
          </a:p>
          <a:p>
            <a:pPr marL="0" indent="0">
              <a:buNone/>
            </a:pPr>
            <a:endParaRPr lang="en-US" sz="2400" dirty="0" smtClean="0">
              <a:solidFill>
                <a:srgbClr val="002060"/>
              </a:solidFill>
              <a:latin typeface="Arial" panose="020B0604020202020204" pitchFamily="34" charset="0"/>
              <a:cs typeface="Arial" panose="020B0604020202020204" pitchFamily="34" charset="0"/>
            </a:endParaRPr>
          </a:p>
          <a:p>
            <a:pPr marL="0" indent="0">
              <a:buNone/>
            </a:pPr>
            <a:r>
              <a:rPr lang="en-US" sz="2400" dirty="0" smtClean="0">
                <a:solidFill>
                  <a:srgbClr val="002060"/>
                </a:solidFill>
                <a:latin typeface="Arial" panose="020B0604020202020204" pitchFamily="34" charset="0"/>
                <a:cs typeface="Arial" panose="020B0604020202020204" pitchFamily="34" charset="0"/>
              </a:rPr>
              <a:t>Project expected to end June 2020</a:t>
            </a:r>
          </a:p>
          <a:p>
            <a:endParaRPr lang="da-DK" dirty="0"/>
          </a:p>
        </p:txBody>
      </p:sp>
    </p:spTree>
    <p:extLst>
      <p:ext uri="{BB962C8B-B14F-4D97-AF65-F5344CB8AC3E}">
        <p14:creationId xmlns:p14="http://schemas.microsoft.com/office/powerpoint/2010/main" val="2461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pic>
        <p:nvPicPr>
          <p:cNvPr id="4" name="Billede 3"/>
          <p:cNvPicPr>
            <a:picLocks noChangeAspect="1"/>
          </p:cNvPicPr>
          <p:nvPr/>
        </p:nvPicPr>
        <p:blipFill>
          <a:blip r:embed="rId3"/>
          <a:stretch>
            <a:fillRect/>
          </a:stretch>
        </p:blipFill>
        <p:spPr>
          <a:xfrm>
            <a:off x="7545" y="0"/>
            <a:ext cx="12184455" cy="6862249"/>
          </a:xfrm>
          <a:prstGeom prst="rect">
            <a:avLst/>
          </a:prstGeom>
        </p:spPr>
      </p:pic>
    </p:spTree>
    <p:extLst>
      <p:ext uri="{BB962C8B-B14F-4D97-AF65-F5344CB8AC3E}">
        <p14:creationId xmlns:p14="http://schemas.microsoft.com/office/powerpoint/2010/main" val="2743382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Billede 3"/>
          <p:cNvPicPr>
            <a:picLocks noChangeAspect="1"/>
          </p:cNvPicPr>
          <p:nvPr/>
        </p:nvPicPr>
        <p:blipFill>
          <a:blip r:embed="rId3"/>
          <a:stretch>
            <a:fillRect/>
          </a:stretch>
        </p:blipFill>
        <p:spPr>
          <a:xfrm>
            <a:off x="0" y="-9481"/>
            <a:ext cx="12191999" cy="6876962"/>
          </a:xfrm>
          <a:prstGeom prst="rect">
            <a:avLst/>
          </a:prstGeom>
        </p:spPr>
      </p:pic>
    </p:spTree>
    <p:extLst>
      <p:ext uri="{BB962C8B-B14F-4D97-AF65-F5344CB8AC3E}">
        <p14:creationId xmlns:p14="http://schemas.microsoft.com/office/powerpoint/2010/main" val="28726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a:t>
            </a:r>
            <a:r>
              <a:rPr lang="da-DK" dirty="0" smtClean="0"/>
              <a:t>tems</a:t>
            </a:r>
            <a:endParaRPr lang="da-DK" dirty="0"/>
          </a:p>
        </p:txBody>
      </p:sp>
      <p:sp>
        <p:nvSpPr>
          <p:cNvPr id="3" name="Pladsholder til indhold 2"/>
          <p:cNvSpPr>
            <a:spLocks noGrp="1"/>
          </p:cNvSpPr>
          <p:nvPr>
            <p:ph idx="1"/>
          </p:nvPr>
        </p:nvSpPr>
        <p:spPr/>
        <p:txBody>
          <a:bodyPr>
            <a:noAutofit/>
          </a:bodyPr>
          <a:lstStyle/>
          <a:p>
            <a:r>
              <a:rPr lang="da-DK" sz="3200" dirty="0" err="1" smtClean="0"/>
              <a:t>Surveys</a:t>
            </a:r>
            <a:r>
              <a:rPr lang="da-DK" sz="3200" dirty="0" smtClean="0"/>
              <a:t> – new </a:t>
            </a:r>
            <a:r>
              <a:rPr lang="da-DK" sz="3200" dirty="0" err="1" smtClean="0"/>
              <a:t>ships</a:t>
            </a:r>
            <a:endParaRPr lang="da-DK" sz="3200" dirty="0" smtClean="0"/>
          </a:p>
          <a:p>
            <a:r>
              <a:rPr lang="da-DK" sz="3200" dirty="0" smtClean="0"/>
              <a:t>New </a:t>
            </a:r>
            <a:r>
              <a:rPr lang="da-DK" sz="3200" dirty="0" err="1" smtClean="0"/>
              <a:t>ship</a:t>
            </a:r>
            <a:r>
              <a:rPr lang="da-DK" sz="3200" dirty="0" smtClean="0"/>
              <a:t> route system in the Skagerrak and Kattegat</a:t>
            </a:r>
          </a:p>
          <a:p>
            <a:r>
              <a:rPr lang="da-DK" sz="3200" dirty="0" err="1"/>
              <a:t>Greenlandic</a:t>
            </a:r>
            <a:r>
              <a:rPr lang="da-DK" sz="3200" dirty="0"/>
              <a:t> Chart </a:t>
            </a:r>
            <a:r>
              <a:rPr lang="da-DK" sz="3200" dirty="0" err="1" smtClean="0"/>
              <a:t>Production</a:t>
            </a:r>
            <a:endParaRPr lang="da-DK" sz="3200" dirty="0"/>
          </a:p>
          <a:p>
            <a:r>
              <a:rPr lang="da-DK" sz="3200" dirty="0" smtClean="0"/>
              <a:t>New </a:t>
            </a:r>
            <a:r>
              <a:rPr lang="da-DK" sz="3200" dirty="0" err="1"/>
              <a:t>P</a:t>
            </a:r>
            <a:r>
              <a:rPr lang="da-DK" sz="3200" dirty="0" err="1" smtClean="0"/>
              <a:t>roduction</a:t>
            </a:r>
            <a:r>
              <a:rPr lang="da-DK" sz="3200" dirty="0" smtClean="0"/>
              <a:t> System</a:t>
            </a:r>
          </a:p>
          <a:p>
            <a:r>
              <a:rPr lang="da-DK" sz="3200" dirty="0" smtClean="0"/>
              <a:t>MSDI business Case</a:t>
            </a:r>
          </a:p>
          <a:p>
            <a:r>
              <a:rPr lang="da-DK" sz="3200" dirty="0" err="1" smtClean="0"/>
              <a:t>Free</a:t>
            </a:r>
            <a:r>
              <a:rPr lang="da-DK" sz="3200" dirty="0" smtClean="0"/>
              <a:t> data </a:t>
            </a:r>
            <a:r>
              <a:rPr lang="da-DK" sz="3200" dirty="0" err="1" smtClean="0"/>
              <a:t>analysis</a:t>
            </a:r>
            <a:endParaRPr lang="da-DK" sz="3200" dirty="0" smtClean="0"/>
          </a:p>
          <a:p>
            <a:endParaRPr lang="da-DK" sz="3200" dirty="0" smtClean="0"/>
          </a:p>
          <a:p>
            <a:endParaRPr lang="da-DK" sz="3200" dirty="0"/>
          </a:p>
        </p:txBody>
      </p:sp>
    </p:spTree>
    <p:extLst>
      <p:ext uri="{BB962C8B-B14F-4D97-AF65-F5344CB8AC3E}">
        <p14:creationId xmlns:p14="http://schemas.microsoft.com/office/powerpoint/2010/main" val="107489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3"/>
          <a:stretch>
            <a:fillRect/>
          </a:stretch>
        </p:blipFill>
        <p:spPr>
          <a:xfrm>
            <a:off x="-1" y="0"/>
            <a:ext cx="12219129" cy="6858000"/>
          </a:xfrm>
          <a:prstGeom prst="rect">
            <a:avLst/>
          </a:prstGeom>
        </p:spPr>
      </p:pic>
    </p:spTree>
    <p:extLst>
      <p:ext uri="{BB962C8B-B14F-4D97-AF65-F5344CB8AC3E}">
        <p14:creationId xmlns:p14="http://schemas.microsoft.com/office/powerpoint/2010/main" val="2749739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7864" y="1477520"/>
            <a:ext cx="10134599" cy="732157"/>
          </a:xfrm>
        </p:spPr>
        <p:txBody>
          <a:bodyPr/>
          <a:lstStyle/>
          <a:p>
            <a:r>
              <a:rPr lang="da-DK" sz="3600" b="1" dirty="0" err="1" smtClean="0">
                <a:solidFill>
                  <a:srgbClr val="002060"/>
                </a:solidFill>
                <a:latin typeface="Arial" panose="020B0604020202020204" pitchFamily="34" charset="0"/>
                <a:cs typeface="Arial" panose="020B0604020202020204" pitchFamily="34" charset="0"/>
              </a:rPr>
              <a:t>Deliverables</a:t>
            </a:r>
            <a:endParaRPr lang="da-DK" sz="3600" b="1" dirty="0">
              <a:solidFill>
                <a:srgbClr val="002060"/>
              </a:solidFill>
              <a:latin typeface="Arial" panose="020B0604020202020204" pitchFamily="34" charset="0"/>
              <a:cs typeface="Arial" panose="020B0604020202020204" pitchFamily="34" charset="0"/>
            </a:endParaRPr>
          </a:p>
        </p:txBody>
      </p:sp>
      <p:sp>
        <p:nvSpPr>
          <p:cNvPr id="3" name="Pladsholder til indhold 2"/>
          <p:cNvSpPr>
            <a:spLocks noGrp="1"/>
          </p:cNvSpPr>
          <p:nvPr>
            <p:ph idx="1"/>
          </p:nvPr>
        </p:nvSpPr>
        <p:spPr>
          <a:xfrm>
            <a:off x="580768" y="2397217"/>
            <a:ext cx="9109501" cy="3682313"/>
          </a:xfrm>
        </p:spPr>
        <p:txBody>
          <a:bodyPr>
            <a:normAutofit/>
          </a:bodyPr>
          <a:lstStyle/>
          <a:p>
            <a:r>
              <a:rPr lang="en-US" sz="2400" dirty="0" smtClean="0">
                <a:solidFill>
                  <a:srgbClr val="002060"/>
                </a:solidFill>
                <a:latin typeface="Arial" panose="020B0604020202020204" pitchFamily="34" charset="0"/>
                <a:cs typeface="Arial" panose="020B0604020202020204" pitchFamily="34" charset="0"/>
              </a:rPr>
              <a:t>Installation and configuration of the system</a:t>
            </a:r>
          </a:p>
          <a:p>
            <a:r>
              <a:rPr lang="en-US" sz="2400" dirty="0" smtClean="0">
                <a:solidFill>
                  <a:srgbClr val="002060"/>
                </a:solidFill>
                <a:latin typeface="Arial" panose="020B0604020202020204" pitchFamily="34" charset="0"/>
                <a:cs typeface="Arial" panose="020B0604020202020204" pitchFamily="34" charset="0"/>
              </a:rPr>
              <a:t>Data migration</a:t>
            </a:r>
          </a:p>
          <a:p>
            <a:pPr marL="0" indent="0">
              <a:buNone/>
            </a:pPr>
            <a:r>
              <a:rPr lang="en-US" sz="2400" dirty="0" smtClean="0">
                <a:solidFill>
                  <a:srgbClr val="002060"/>
                </a:solidFill>
                <a:latin typeface="Arial" panose="020B0604020202020204" pitchFamily="34" charset="0"/>
                <a:cs typeface="Arial" panose="020B0604020202020204" pitchFamily="34" charset="0"/>
              </a:rPr>
              <a:t>	- Danish waters</a:t>
            </a:r>
          </a:p>
          <a:p>
            <a:pPr marL="0" indent="0">
              <a:buNone/>
            </a:pPr>
            <a:r>
              <a:rPr lang="en-US" sz="2400" dirty="0" smtClean="0">
                <a:solidFill>
                  <a:srgbClr val="002060"/>
                </a:solidFill>
                <a:latin typeface="Arial" panose="020B0604020202020204" pitchFamily="34" charset="0"/>
                <a:cs typeface="Arial" panose="020B0604020202020204" pitchFamily="34" charset="0"/>
              </a:rPr>
              <a:t>	- Faroe Island waters</a:t>
            </a:r>
          </a:p>
          <a:p>
            <a:pPr marL="0" indent="0">
              <a:buNone/>
            </a:pPr>
            <a:r>
              <a:rPr lang="en-US" sz="2400" dirty="0" smtClean="0">
                <a:solidFill>
                  <a:srgbClr val="002060"/>
                </a:solidFill>
                <a:latin typeface="Arial" panose="020B0604020202020204" pitchFamily="34" charset="0"/>
                <a:cs typeface="Arial" panose="020B0604020202020204" pitchFamily="34" charset="0"/>
              </a:rPr>
              <a:t>	- Greenlandic waters</a:t>
            </a:r>
          </a:p>
          <a:p>
            <a:r>
              <a:rPr lang="en-US" sz="2400" dirty="0" smtClean="0">
                <a:solidFill>
                  <a:srgbClr val="002060"/>
                </a:solidFill>
                <a:latin typeface="Arial" panose="020B0604020202020204" pitchFamily="34" charset="0"/>
                <a:cs typeface="Arial" panose="020B0604020202020204" pitchFamily="34" charset="0"/>
              </a:rPr>
              <a:t>Training</a:t>
            </a:r>
          </a:p>
          <a:p>
            <a:r>
              <a:rPr lang="en-US" sz="2400" dirty="0" smtClean="0">
                <a:solidFill>
                  <a:srgbClr val="002060"/>
                </a:solidFill>
                <a:latin typeface="Arial" panose="020B0604020202020204" pitchFamily="34" charset="0"/>
                <a:cs typeface="Arial" panose="020B0604020202020204" pitchFamily="34" charset="0"/>
              </a:rPr>
              <a:t>Configuration of workflows (to be decided in the design phase)</a:t>
            </a:r>
          </a:p>
        </p:txBody>
      </p:sp>
    </p:spTree>
    <p:extLst>
      <p:ext uri="{BB962C8B-B14F-4D97-AF65-F5344CB8AC3E}">
        <p14:creationId xmlns:p14="http://schemas.microsoft.com/office/powerpoint/2010/main" val="20225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MSDI Business case</a:t>
            </a:r>
            <a:endParaRPr lang="da-DK" dirty="0"/>
          </a:p>
        </p:txBody>
      </p:sp>
      <p:sp>
        <p:nvSpPr>
          <p:cNvPr id="3" name="Pladsholder til tekst 2"/>
          <p:cNvSpPr>
            <a:spLocks noGrp="1"/>
          </p:cNvSpPr>
          <p:nvPr>
            <p:ph type="body" idx="1"/>
          </p:nvPr>
        </p:nvSpPr>
        <p:spPr/>
        <p:txBody>
          <a:bodyPr/>
          <a:lstStyle/>
          <a:p>
            <a:endParaRPr lang="da-DK"/>
          </a:p>
        </p:txBody>
      </p:sp>
    </p:spTree>
    <p:extLst>
      <p:ext uri="{BB962C8B-B14F-4D97-AF65-F5344CB8AC3E}">
        <p14:creationId xmlns:p14="http://schemas.microsoft.com/office/powerpoint/2010/main" val="15241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558" y="5"/>
            <a:ext cx="4073445" cy="6857999"/>
          </a:xfrm>
          <a:prstGeom prst="rect">
            <a:avLst/>
          </a:prstGeom>
        </p:spPr>
      </p:pic>
      <p:sp>
        <p:nvSpPr>
          <p:cNvPr id="5" name="Rektangel 4"/>
          <p:cNvSpPr/>
          <p:nvPr/>
        </p:nvSpPr>
        <p:spPr>
          <a:xfrm>
            <a:off x="0" y="6184800"/>
            <a:ext cx="12192000" cy="144000"/>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8985504" y="3907873"/>
            <a:ext cx="2389632" cy="2356783"/>
          </a:xfrm>
          <a:prstGeom prst="ellipse">
            <a:avLst/>
          </a:prstGeom>
          <a:solidFill>
            <a:schemeClr val="bg1"/>
          </a:solidFill>
          <a:ln>
            <a:noFill/>
          </a:ln>
          <a:effectLst>
            <a:outerShdw blurRad="215900" dist="2286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10203632" y="3232678"/>
            <a:ext cx="1565239" cy="1543721"/>
          </a:xfrm>
          <a:prstGeom prst="ellipse">
            <a:avLst/>
          </a:prstGeom>
          <a:solidFill>
            <a:srgbClr val="0091EA">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8392883" y="5870311"/>
            <a:ext cx="775504" cy="764843"/>
          </a:xfrm>
          <a:prstGeom prst="ellipse">
            <a:avLst/>
          </a:prstGeom>
          <a:solidFill>
            <a:srgbClr val="0097A7"/>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Undertitel 2"/>
          <p:cNvSpPr txBox="1">
            <a:spLocks/>
          </p:cNvSpPr>
          <p:nvPr/>
        </p:nvSpPr>
        <p:spPr>
          <a:xfrm>
            <a:off x="259493" y="1363615"/>
            <a:ext cx="10277139" cy="636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Neue Haas Unica Pro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3600" b="1" dirty="0">
                <a:solidFill>
                  <a:srgbClr val="002060"/>
                </a:solidFill>
                <a:latin typeface="Arial" panose="020B0604020202020204" pitchFamily="34" charset="0"/>
                <a:cs typeface="Arial" panose="020B0604020202020204" pitchFamily="34" charset="0"/>
              </a:rPr>
              <a:t>Danish MSDI – Business case</a:t>
            </a:r>
          </a:p>
        </p:txBody>
      </p:sp>
      <p:sp>
        <p:nvSpPr>
          <p:cNvPr id="11" name="Pladsholder til indhold 19"/>
          <p:cNvSpPr>
            <a:spLocks noGrp="1"/>
          </p:cNvSpPr>
          <p:nvPr>
            <p:ph sz="quarter" idx="4294967295"/>
          </p:nvPr>
        </p:nvSpPr>
        <p:spPr>
          <a:xfrm>
            <a:off x="259493" y="2214025"/>
            <a:ext cx="6409356" cy="3857939"/>
          </a:xfrm>
          <a:prstGeom prst="rect">
            <a:avLst/>
          </a:prstGeom>
        </p:spPr>
        <p:txBody>
          <a:bodyPr>
            <a:noAutofit/>
          </a:bodyPr>
          <a:lstStyle>
            <a:lvl1pPr>
              <a:defRPr sz="1800">
                <a:latin typeface="Neue Haas Unica Pro Light" panose="020B0404030206020203" pitchFamily="34" charset="0"/>
              </a:defRPr>
            </a:lvl1pPr>
            <a:lvl2pPr>
              <a:defRPr sz="1800">
                <a:latin typeface="Neue Haas Unica Pro Light" panose="020B0404030206020203" pitchFamily="34" charset="0"/>
              </a:defRPr>
            </a:lvl2pPr>
            <a:lvl3pPr>
              <a:defRPr sz="1800">
                <a:latin typeface="Neue Haas Unica Pro Light" panose="020B0404030206020203" pitchFamily="34" charset="0"/>
              </a:defRPr>
            </a:lvl3pPr>
            <a:lvl4pPr>
              <a:defRPr sz="1800">
                <a:latin typeface="Neue Haas Unica Pro Light" panose="020B0404030206020203" pitchFamily="34" charset="0"/>
              </a:defRPr>
            </a:lvl4pPr>
            <a:lvl5pPr>
              <a:defRPr sz="1800">
                <a:latin typeface="Neue Haas Unica Pro Light" panose="020B0404030206020203" pitchFamily="34" charset="0"/>
              </a:defRPr>
            </a:lvl5pPr>
          </a:lstStyle>
          <a:p>
            <a:pPr marL="0" indent="0">
              <a:buNone/>
            </a:pP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Today the Danish MSDI are only accessible for the 11 marine authorities that participated in development of the MSDI.</a:t>
            </a:r>
          </a:p>
          <a:p>
            <a:pPr marL="0" indent="0">
              <a:buNone/>
            </a:pP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Business case: </a:t>
            </a:r>
            <a:r>
              <a:rPr lang="en-US" sz="2000" i="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Benefits </a:t>
            </a:r>
            <a:r>
              <a:rPr lang="en-US" sz="2000" i="1" dirty="0">
                <a:solidFill>
                  <a:srgbClr val="002060"/>
                </a:solidFill>
                <a:latin typeface="Arial" panose="020B0604020202020204" pitchFamily="34" charset="0"/>
                <a:ea typeface="Times New Roman" panose="02020603050405020304" pitchFamily="18" charset="0"/>
                <a:cs typeface="Arial" panose="020B0604020202020204" pitchFamily="34" charset="0"/>
              </a:rPr>
              <a:t>of and costs associated with the further development of the MSDI</a:t>
            </a:r>
            <a:endParaRPr lang="en-US" sz="2000" i="1" dirty="0" smtClean="0">
              <a:solidFill>
                <a:srgbClr val="002060"/>
              </a:solidFill>
              <a:latin typeface="Arial" panose="020B0604020202020204" pitchFamily="34" charset="0"/>
              <a:cs typeface="Arial" panose="020B0604020202020204" pitchFamily="34" charset="0"/>
            </a:endParaRPr>
          </a:p>
          <a:p>
            <a:pPr marL="0" lvl="0" indent="0">
              <a:buNone/>
            </a:pPr>
            <a:r>
              <a:rPr lang="en-US" sz="2000" dirty="0" smtClean="0">
                <a:solidFill>
                  <a:srgbClr val="002060"/>
                </a:solidFill>
                <a:latin typeface="Arial" panose="020B0604020202020204" pitchFamily="34" charset="0"/>
                <a:cs typeface="Arial" panose="020B0604020202020204" pitchFamily="34" charset="0"/>
              </a:rPr>
              <a:t>Three-step </a:t>
            </a:r>
            <a:r>
              <a:rPr lang="en-US" sz="2000" dirty="0">
                <a:solidFill>
                  <a:srgbClr val="002060"/>
                </a:solidFill>
                <a:latin typeface="Arial" panose="020B0604020202020204" pitchFamily="34" charset="0"/>
                <a:cs typeface="Arial" panose="020B0604020202020204" pitchFamily="34" charset="0"/>
              </a:rPr>
              <a:t>development plan </a:t>
            </a:r>
            <a:endParaRPr lang="en-US" sz="2000" dirty="0" smtClean="0">
              <a:solidFill>
                <a:srgbClr val="002060"/>
              </a:solidFill>
              <a:latin typeface="Arial" panose="020B0604020202020204" pitchFamily="34" charset="0"/>
              <a:cs typeface="Arial" panose="020B0604020202020204" pitchFamily="34" charset="0"/>
            </a:endParaRPr>
          </a:p>
          <a:p>
            <a:pPr marL="800060" lvl="1" indent="-342882">
              <a:buFont typeface="+mj-lt"/>
              <a:buAutoNum type="arabicPeriod"/>
            </a:pPr>
            <a:r>
              <a:rPr lang="da-DK" sz="2000" dirty="0" smtClean="0">
                <a:solidFill>
                  <a:srgbClr val="002060"/>
                </a:solidFill>
                <a:latin typeface="Arial" panose="020B0604020202020204" pitchFamily="34" charset="0"/>
                <a:cs typeface="Arial" panose="020B0604020202020204" pitchFamily="34" charset="0"/>
              </a:rPr>
              <a:t>Open MSDI solution for all</a:t>
            </a:r>
            <a:r>
              <a:rPr lang="en-GB" sz="2000" dirty="0" smtClean="0">
                <a:solidFill>
                  <a:srgbClr val="002060"/>
                </a:solidFill>
                <a:latin typeface="Arial" panose="020B0604020202020204" pitchFamily="34" charset="0"/>
                <a:cs typeface="Arial" panose="020B0604020202020204" pitchFamily="34" charset="0"/>
              </a:rPr>
              <a:t>, e.g. authorities, businesses and citizens</a:t>
            </a:r>
          </a:p>
          <a:p>
            <a:pPr marL="800060" lvl="1" indent="-342882">
              <a:buFont typeface="+mj-lt"/>
              <a:buAutoNum type="arabicPeriod"/>
            </a:pPr>
            <a:r>
              <a:rPr lang="en-GB" sz="2000" dirty="0" smtClean="0">
                <a:solidFill>
                  <a:srgbClr val="002060"/>
                </a:solidFill>
                <a:latin typeface="Arial" panose="020B0604020202020204" pitchFamily="34" charset="0"/>
                <a:cs typeface="Arial" panose="020B0604020202020204" pitchFamily="34" charset="0"/>
              </a:rPr>
              <a:t>Introduce</a:t>
            </a:r>
            <a:r>
              <a:rPr lang="da-DK" sz="2000" dirty="0" smtClean="0">
                <a:solidFill>
                  <a:srgbClr val="002060"/>
                </a:solidFill>
                <a:latin typeface="Arial" panose="020B0604020202020204" pitchFamily="34" charset="0"/>
                <a:cs typeface="Arial" panose="020B0604020202020204" pitchFamily="34" charset="0"/>
              </a:rPr>
              <a:t> more marine data</a:t>
            </a:r>
          </a:p>
          <a:p>
            <a:pPr marL="800060" lvl="1" indent="-342882">
              <a:buFont typeface="+mj-lt"/>
              <a:buAutoNum type="arabicPeriod"/>
            </a:pPr>
            <a:r>
              <a:rPr lang="en-GB" sz="2000" dirty="0" smtClean="0">
                <a:solidFill>
                  <a:srgbClr val="002060"/>
                </a:solidFill>
                <a:latin typeface="Arial" panose="020B0604020202020204" pitchFamily="34" charset="0"/>
                <a:cs typeface="Arial" panose="020B0604020202020204" pitchFamily="34" charset="0"/>
              </a:rPr>
              <a:t>Enhanced</a:t>
            </a:r>
            <a:r>
              <a:rPr lang="da-DK" sz="2000" dirty="0" smtClean="0">
                <a:solidFill>
                  <a:srgbClr val="002060"/>
                </a:solidFill>
                <a:latin typeface="Arial" panose="020B0604020202020204" pitchFamily="34" charset="0"/>
                <a:cs typeface="Arial" panose="020B0604020202020204" pitchFamily="34" charset="0"/>
              </a:rPr>
              <a:t> </a:t>
            </a:r>
            <a:r>
              <a:rPr lang="en-GB" sz="2000" dirty="0" smtClean="0">
                <a:solidFill>
                  <a:srgbClr val="002060"/>
                </a:solidFill>
                <a:latin typeface="Arial" panose="020B0604020202020204" pitchFamily="34" charset="0"/>
                <a:cs typeface="Arial" panose="020B0604020202020204" pitchFamily="34" charset="0"/>
              </a:rPr>
              <a:t>technical</a:t>
            </a:r>
            <a:r>
              <a:rPr lang="da-DK" sz="2000" dirty="0" smtClean="0">
                <a:solidFill>
                  <a:srgbClr val="002060"/>
                </a:solidFill>
                <a:latin typeface="Arial" panose="020B0604020202020204" pitchFamily="34" charset="0"/>
                <a:cs typeface="Arial" panose="020B0604020202020204" pitchFamily="34" charset="0"/>
              </a:rPr>
              <a:t> solution with </a:t>
            </a:r>
            <a:r>
              <a:rPr lang="en-GB" sz="2000" dirty="0" smtClean="0">
                <a:solidFill>
                  <a:srgbClr val="002060"/>
                </a:solidFill>
                <a:latin typeface="Arial" panose="020B0604020202020204" pitchFamily="34" charset="0"/>
                <a:cs typeface="Arial" panose="020B0604020202020204" pitchFamily="34" charset="0"/>
              </a:rPr>
              <a:t>tools</a:t>
            </a:r>
            <a:r>
              <a:rPr lang="da-DK" sz="2000" dirty="0" smtClean="0">
                <a:solidFill>
                  <a:srgbClr val="002060"/>
                </a:solidFill>
                <a:latin typeface="Arial" panose="020B0604020202020204" pitchFamily="34" charset="0"/>
                <a:cs typeface="Arial" panose="020B0604020202020204" pitchFamily="34" charset="0"/>
              </a:rPr>
              <a:t> and time-series data. </a:t>
            </a:r>
            <a:endParaRPr lang="da-DK" sz="2000" dirty="0">
              <a:solidFill>
                <a:srgbClr val="002060"/>
              </a:solidFill>
              <a:latin typeface="Arial" panose="020B0604020202020204" pitchFamily="34" charset="0"/>
              <a:cs typeface="Arial" panose="020B0604020202020204" pitchFamily="34" charset="0"/>
            </a:endParaRPr>
          </a:p>
        </p:txBody>
      </p:sp>
      <p:sp>
        <p:nvSpPr>
          <p:cNvPr id="12" name="Pladsholder til sidefod 4"/>
          <p:cNvSpPr>
            <a:spLocks noGrp="1"/>
          </p:cNvSpPr>
          <p:nvPr>
            <p:ph type="ftr" sz="quarter" idx="4294967295"/>
          </p:nvPr>
        </p:nvSpPr>
        <p:spPr>
          <a:xfrm>
            <a:off x="1308848" y="6074347"/>
            <a:ext cx="2348752" cy="365125"/>
          </a:xfrm>
          <a:prstGeom prst="rect">
            <a:avLst/>
          </a:prstGeom>
        </p:spPr>
        <p:txBody>
          <a:bodyPr/>
          <a:lstStyle>
            <a:lvl1pPr algn="l">
              <a:defRPr sz="800">
                <a:solidFill>
                  <a:schemeClr val="bg1"/>
                </a:solidFill>
                <a:latin typeface="Neue Haas Unica Pro Heavy" panose="020B0904030206020203" pitchFamily="34" charset="0"/>
              </a:defRPr>
            </a:lvl1pPr>
          </a:lstStyle>
          <a:p>
            <a:r>
              <a:rPr lang="da-DK" b="1" dirty="0" smtClean="0">
                <a:latin typeface="Arial" panose="020B0604020202020204" pitchFamily="34" charset="0"/>
                <a:cs typeface="Arial" panose="020B0604020202020204" pitchFamily="34" charset="0"/>
              </a:rPr>
              <a:t>Danish Geodata Agency</a:t>
            </a:r>
            <a:endParaRPr lang="da-DK" b="1" dirty="0">
              <a:latin typeface="Arial" panose="020B0604020202020204" pitchFamily="34" charset="0"/>
              <a:cs typeface="Arial" panose="020B0604020202020204" pitchFamily="34" charset="0"/>
            </a:endParaRPr>
          </a:p>
        </p:txBody>
      </p:sp>
      <p:sp>
        <p:nvSpPr>
          <p:cNvPr id="13" name="Pladsholder til dato 3"/>
          <p:cNvSpPr>
            <a:spLocks noGrp="1"/>
          </p:cNvSpPr>
          <p:nvPr>
            <p:ph type="dt" sz="half" idx="4294967295"/>
          </p:nvPr>
        </p:nvSpPr>
        <p:spPr>
          <a:xfrm>
            <a:off x="4720213" y="6071966"/>
            <a:ext cx="2743200" cy="365125"/>
          </a:xfrm>
          <a:prstGeom prst="rect">
            <a:avLst/>
          </a:prstGeom>
        </p:spPr>
        <p:txBody>
          <a:bodyPr/>
          <a:lstStyle>
            <a:lvl1pPr algn="ctr">
              <a:defRPr sz="800">
                <a:solidFill>
                  <a:schemeClr val="bg1"/>
                </a:solidFill>
                <a:latin typeface="Neue Haas Unica Pro Heavy" panose="020B0904030206020203" pitchFamily="34" charset="0"/>
              </a:defRPr>
            </a:lvl1pPr>
          </a:lstStyle>
          <a:p>
            <a:fld id="{6F54E371-238F-4A1E-B80C-48FD2C92EB34}" type="datetimeFigureOut">
              <a:rPr lang="da-DK" b="1" smtClean="0">
                <a:latin typeface="Arial" panose="020B0604020202020204" pitchFamily="34" charset="0"/>
                <a:cs typeface="Arial" panose="020B0604020202020204" pitchFamily="34" charset="0"/>
              </a:rPr>
              <a:pPr/>
              <a:t>10-04-2019</a:t>
            </a:fld>
            <a:endParaRPr lang="da-DK" b="1" dirty="0">
              <a:latin typeface="Arial" panose="020B0604020202020204" pitchFamily="34" charset="0"/>
              <a:cs typeface="Arial" panose="020B0604020202020204" pitchFamily="34" charset="0"/>
            </a:endParaRPr>
          </a:p>
        </p:txBody>
      </p:sp>
      <p:sp>
        <p:nvSpPr>
          <p:cNvPr id="14" name="Pladsholder til slidenummer 5"/>
          <p:cNvSpPr>
            <a:spLocks noGrp="1"/>
          </p:cNvSpPr>
          <p:nvPr>
            <p:ph type="sldNum" sz="quarter" idx="12"/>
          </p:nvPr>
        </p:nvSpPr>
        <p:spPr>
          <a:xfrm>
            <a:off x="10924033" y="6071964"/>
            <a:ext cx="844835" cy="365125"/>
          </a:xfrm>
          <a:prstGeom prst="rect">
            <a:avLst/>
          </a:prstGeom>
        </p:spPr>
        <p:txBody>
          <a:bodyPr/>
          <a:lstStyle>
            <a:lvl1pPr>
              <a:defRPr sz="800">
                <a:solidFill>
                  <a:schemeClr val="bg1"/>
                </a:solidFill>
                <a:latin typeface="Neue Haas Unica Pro Heavy" panose="020B0904030206020203" pitchFamily="34" charset="0"/>
              </a:defRPr>
            </a:lvl1pPr>
          </a:lstStyle>
          <a:p>
            <a:fld id="{1488692A-0311-498C-8DCE-5313F6D7D03E}" type="slidenum">
              <a:rPr lang="da-DK" b="1" smtClean="0">
                <a:latin typeface="Arial" panose="020B0604020202020204" pitchFamily="34" charset="0"/>
                <a:cs typeface="Arial" panose="020B0604020202020204" pitchFamily="34" charset="0"/>
              </a:rPr>
              <a:pPr/>
              <a:t>23</a:t>
            </a:fld>
            <a:endParaRPr lang="da-DK" b="1"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a:stretch>
            <a:fillRect/>
          </a:stretch>
        </p:blipFill>
        <p:spPr>
          <a:xfrm>
            <a:off x="6783737" y="3363699"/>
            <a:ext cx="5293696" cy="3305736"/>
          </a:xfrm>
          <a:prstGeom prst="rect">
            <a:avLst/>
          </a:prstGeom>
        </p:spPr>
      </p:pic>
      <p:pic>
        <p:nvPicPr>
          <p:cNvPr id="15" name="Billede 14"/>
          <p:cNvPicPr>
            <a:picLocks noChangeAspect="1"/>
          </p:cNvPicPr>
          <p:nvPr/>
        </p:nvPicPr>
        <p:blipFill>
          <a:blip r:embed="rId5"/>
          <a:stretch>
            <a:fillRect/>
          </a:stretch>
        </p:blipFill>
        <p:spPr>
          <a:xfrm>
            <a:off x="10063844" y="64364"/>
            <a:ext cx="2013271" cy="3225897"/>
          </a:xfrm>
          <a:prstGeom prst="rect">
            <a:avLst/>
          </a:prstGeom>
        </p:spPr>
      </p:pic>
    </p:spTree>
    <p:extLst>
      <p:ext uri="{BB962C8B-B14F-4D97-AF65-F5344CB8AC3E}">
        <p14:creationId xmlns:p14="http://schemas.microsoft.com/office/powerpoint/2010/main" val="144104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558" y="5"/>
            <a:ext cx="4073445" cy="6857999"/>
          </a:xfrm>
          <a:prstGeom prst="rect">
            <a:avLst/>
          </a:prstGeom>
        </p:spPr>
      </p:pic>
      <p:sp>
        <p:nvSpPr>
          <p:cNvPr id="5" name="Rektangel 4"/>
          <p:cNvSpPr/>
          <p:nvPr/>
        </p:nvSpPr>
        <p:spPr>
          <a:xfrm>
            <a:off x="0" y="6184800"/>
            <a:ext cx="12192000" cy="144000"/>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8985504" y="3907873"/>
            <a:ext cx="2389632" cy="2356783"/>
          </a:xfrm>
          <a:prstGeom prst="ellipse">
            <a:avLst/>
          </a:prstGeom>
          <a:solidFill>
            <a:schemeClr val="bg1"/>
          </a:solidFill>
          <a:ln>
            <a:noFill/>
          </a:ln>
          <a:effectLst>
            <a:outerShdw blurRad="215900" dist="2286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10203632" y="3232678"/>
            <a:ext cx="1565239" cy="1543721"/>
          </a:xfrm>
          <a:prstGeom prst="ellipse">
            <a:avLst/>
          </a:prstGeom>
          <a:solidFill>
            <a:srgbClr val="0091EA">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8392883" y="5870311"/>
            <a:ext cx="775504" cy="764843"/>
          </a:xfrm>
          <a:prstGeom prst="ellipse">
            <a:avLst/>
          </a:prstGeom>
          <a:solidFill>
            <a:srgbClr val="0097A7"/>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Undertitel 2"/>
          <p:cNvSpPr txBox="1">
            <a:spLocks/>
          </p:cNvSpPr>
          <p:nvPr/>
        </p:nvSpPr>
        <p:spPr>
          <a:xfrm>
            <a:off x="420130" y="1635702"/>
            <a:ext cx="10277139" cy="636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Neue Haas Unica Pro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3600" b="1" dirty="0">
                <a:solidFill>
                  <a:srgbClr val="002060"/>
                </a:solidFill>
                <a:latin typeface="Arial" panose="020B0604020202020204" pitchFamily="34" charset="0"/>
                <a:cs typeface="Arial" panose="020B0604020202020204" pitchFamily="34" charset="0"/>
              </a:rPr>
              <a:t>Danish MSDI – Business case</a:t>
            </a:r>
          </a:p>
        </p:txBody>
      </p:sp>
      <p:sp>
        <p:nvSpPr>
          <p:cNvPr id="11" name="Pladsholder til indhold 19"/>
          <p:cNvSpPr>
            <a:spLocks noGrp="1"/>
          </p:cNvSpPr>
          <p:nvPr>
            <p:ph sz="quarter" idx="4294967295"/>
          </p:nvPr>
        </p:nvSpPr>
        <p:spPr>
          <a:xfrm>
            <a:off x="-1" y="2512373"/>
            <a:ext cx="8736227" cy="4246773"/>
          </a:xfrm>
          <a:prstGeom prst="rect">
            <a:avLst/>
          </a:prstGeom>
          <a:solidFill>
            <a:schemeClr val="bg1"/>
          </a:solidFill>
        </p:spPr>
        <p:txBody>
          <a:bodyPr>
            <a:normAutofit lnSpcReduction="10000"/>
          </a:bodyPr>
          <a:lstStyle>
            <a:lvl1pPr>
              <a:defRPr sz="1800">
                <a:latin typeface="Neue Haas Unica Pro Light" panose="020B0404030206020203" pitchFamily="34" charset="0"/>
              </a:defRPr>
            </a:lvl1pPr>
            <a:lvl2pPr>
              <a:defRPr sz="1800">
                <a:latin typeface="Neue Haas Unica Pro Light" panose="020B0404030206020203" pitchFamily="34" charset="0"/>
              </a:defRPr>
            </a:lvl2pPr>
            <a:lvl3pPr>
              <a:defRPr sz="1800">
                <a:latin typeface="Neue Haas Unica Pro Light" panose="020B0404030206020203" pitchFamily="34" charset="0"/>
              </a:defRPr>
            </a:lvl3pPr>
            <a:lvl4pPr>
              <a:defRPr sz="1800">
                <a:latin typeface="Neue Haas Unica Pro Light" panose="020B0404030206020203" pitchFamily="34" charset="0"/>
              </a:defRPr>
            </a:lvl4pPr>
            <a:lvl5pPr>
              <a:defRPr sz="1800">
                <a:latin typeface="Neue Haas Unica Pro Light" panose="020B0404030206020203" pitchFamily="34" charset="0"/>
              </a:defRPr>
            </a:lvl5pPr>
          </a:lstStyle>
          <a:p>
            <a:pPr marL="0" indent="0">
              <a:buNone/>
            </a:pP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An </a:t>
            </a: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important step </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towards </a:t>
            </a:r>
            <a:r>
              <a:rPr lang="en-GB"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realising</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 the Danish Government’s growth plan for ‘The Blue Denmark’</a:t>
            </a:r>
          </a:p>
          <a:p>
            <a:pPr marL="0" indent="0">
              <a:buNone/>
            </a:pP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Indicated </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a </a:t>
            </a: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strong demand </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for a further development of the Danish MSDI as a free and open data infrastructure for marine </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data</a:t>
            </a:r>
          </a:p>
          <a:p>
            <a:pPr marL="0" indent="0">
              <a:buNone/>
            </a:pP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S</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howed </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an </a:t>
            </a: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annual net benefit of DKK 2 </a:t>
            </a:r>
            <a:r>
              <a:rPr lang="en-US" sz="2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million (€ 0.27 </a:t>
            </a:r>
            <a:r>
              <a:rPr lang="en-US" sz="20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mio</a:t>
            </a: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2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after implementation of the three-step development plan and a positive net value over an 8 year period. </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Implementation costs around DKK 7.1 million (€ 0.95 </a:t>
            </a:r>
            <a:r>
              <a:rPr lang="en-US" sz="200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mio</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Several </a:t>
            </a:r>
            <a:r>
              <a:rPr lang="en-US" sz="2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qualitative benefits</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e.g.</a:t>
            </a:r>
          </a:p>
          <a:p>
            <a:pPr lvl="1"/>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improving </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authorities communication of decisions, rules and </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guidelines</a:t>
            </a:r>
          </a:p>
          <a:p>
            <a:pPr lvl="1"/>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new </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business opportunities for </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entrepreneurs</a:t>
            </a:r>
          </a:p>
          <a:p>
            <a:pPr lvl="1"/>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improved </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data accessibility for </a:t>
            </a:r>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research</a:t>
            </a:r>
          </a:p>
          <a:p>
            <a:pPr lvl="1"/>
            <a:r>
              <a:rPr lang="en-US" sz="2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improvement </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of recreational apps and maps aimed at citizens.</a:t>
            </a:r>
            <a:endParaRPr lang="da-DK"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dirty="0">
              <a:latin typeface="Arial" panose="020B0604020202020204" pitchFamily="34" charset="0"/>
              <a:cs typeface="Arial" panose="020B0604020202020204" pitchFamily="34" charset="0"/>
            </a:endParaRPr>
          </a:p>
        </p:txBody>
      </p:sp>
      <p:sp>
        <p:nvSpPr>
          <p:cNvPr id="14" name="Pladsholder til slidenummer 5"/>
          <p:cNvSpPr>
            <a:spLocks noGrp="1"/>
          </p:cNvSpPr>
          <p:nvPr>
            <p:ph type="sldNum" sz="quarter" idx="12"/>
          </p:nvPr>
        </p:nvSpPr>
        <p:spPr>
          <a:xfrm>
            <a:off x="10924033" y="6071964"/>
            <a:ext cx="844835" cy="365125"/>
          </a:xfrm>
          <a:prstGeom prst="rect">
            <a:avLst/>
          </a:prstGeom>
        </p:spPr>
        <p:txBody>
          <a:bodyPr/>
          <a:lstStyle>
            <a:lvl1pPr>
              <a:defRPr sz="800">
                <a:solidFill>
                  <a:schemeClr val="bg1"/>
                </a:solidFill>
                <a:latin typeface="Neue Haas Unica Pro Heavy" panose="020B0904030206020203" pitchFamily="34" charset="0"/>
              </a:defRPr>
            </a:lvl1pPr>
          </a:lstStyle>
          <a:p>
            <a:fld id="{1488692A-0311-498C-8DCE-5313F6D7D03E}" type="slidenum">
              <a:rPr lang="da-DK" b="1" smtClean="0">
                <a:latin typeface="Arial" panose="020B0604020202020204" pitchFamily="34" charset="0"/>
                <a:cs typeface="Arial" panose="020B0604020202020204" pitchFamily="34" charset="0"/>
              </a:rPr>
              <a:pPr/>
              <a:t>24</a:t>
            </a:fld>
            <a:endParaRPr lang="da-DK" b="1" dirty="0">
              <a:latin typeface="Arial" panose="020B0604020202020204" pitchFamily="34" charset="0"/>
              <a:cs typeface="Arial" panose="020B0604020202020204" pitchFamily="34" charset="0"/>
            </a:endParaRPr>
          </a:p>
        </p:txBody>
      </p:sp>
      <p:pic>
        <p:nvPicPr>
          <p:cNvPr id="15" name="Billede 14"/>
          <p:cNvPicPr>
            <a:picLocks noChangeAspect="1"/>
          </p:cNvPicPr>
          <p:nvPr/>
        </p:nvPicPr>
        <p:blipFill>
          <a:blip r:embed="rId4"/>
          <a:stretch>
            <a:fillRect/>
          </a:stretch>
        </p:blipFill>
        <p:spPr>
          <a:xfrm>
            <a:off x="8736226" y="1318207"/>
            <a:ext cx="3457366" cy="5539794"/>
          </a:xfrm>
          <a:prstGeom prst="rect">
            <a:avLst/>
          </a:prstGeom>
        </p:spPr>
      </p:pic>
      <p:pic>
        <p:nvPicPr>
          <p:cNvPr id="2" name="Billede 1"/>
          <p:cNvPicPr>
            <a:picLocks noChangeAspect="1"/>
          </p:cNvPicPr>
          <p:nvPr/>
        </p:nvPicPr>
        <p:blipFill>
          <a:blip r:embed="rId5"/>
          <a:stretch>
            <a:fillRect/>
          </a:stretch>
        </p:blipFill>
        <p:spPr>
          <a:xfrm>
            <a:off x="2913011" y="-36236"/>
            <a:ext cx="6209216" cy="1671935"/>
          </a:xfrm>
          <a:prstGeom prst="rect">
            <a:avLst/>
          </a:prstGeom>
        </p:spPr>
      </p:pic>
    </p:spTree>
    <p:extLst>
      <p:ext uri="{BB962C8B-B14F-4D97-AF65-F5344CB8AC3E}">
        <p14:creationId xmlns:p14="http://schemas.microsoft.com/office/powerpoint/2010/main" val="1127087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558" y="5"/>
            <a:ext cx="4073445" cy="6857999"/>
          </a:xfrm>
          <a:prstGeom prst="rect">
            <a:avLst/>
          </a:prstGeom>
        </p:spPr>
      </p:pic>
      <p:sp>
        <p:nvSpPr>
          <p:cNvPr id="5" name="Rektangel 4"/>
          <p:cNvSpPr/>
          <p:nvPr/>
        </p:nvSpPr>
        <p:spPr>
          <a:xfrm>
            <a:off x="0" y="6184800"/>
            <a:ext cx="12192000" cy="144000"/>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8985504" y="3907873"/>
            <a:ext cx="2389632" cy="2356783"/>
          </a:xfrm>
          <a:prstGeom prst="ellipse">
            <a:avLst/>
          </a:prstGeom>
          <a:solidFill>
            <a:schemeClr val="bg1"/>
          </a:solidFill>
          <a:ln>
            <a:noFill/>
          </a:ln>
          <a:effectLst>
            <a:outerShdw blurRad="215900" dist="2286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10203632" y="3232678"/>
            <a:ext cx="1565239" cy="1543721"/>
          </a:xfrm>
          <a:prstGeom prst="ellipse">
            <a:avLst/>
          </a:prstGeom>
          <a:solidFill>
            <a:srgbClr val="0091EA">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8392883" y="5870311"/>
            <a:ext cx="775504" cy="764843"/>
          </a:xfrm>
          <a:prstGeom prst="ellipse">
            <a:avLst/>
          </a:prstGeom>
          <a:solidFill>
            <a:srgbClr val="0097A7"/>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Undertitel 2"/>
          <p:cNvSpPr txBox="1">
            <a:spLocks/>
          </p:cNvSpPr>
          <p:nvPr/>
        </p:nvSpPr>
        <p:spPr>
          <a:xfrm>
            <a:off x="152111" y="1231382"/>
            <a:ext cx="5092583" cy="12327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Neue Haas Unica Pro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3600" b="1" dirty="0">
                <a:solidFill>
                  <a:srgbClr val="002060"/>
                </a:solidFill>
                <a:latin typeface="Arial" panose="020B0604020202020204" pitchFamily="34" charset="0"/>
                <a:cs typeface="Arial" panose="020B0604020202020204" pitchFamily="34" charset="0"/>
              </a:rPr>
              <a:t>Danish MSDI </a:t>
            </a:r>
          </a:p>
        </p:txBody>
      </p:sp>
      <p:sp>
        <p:nvSpPr>
          <p:cNvPr id="12" name="Pladsholder til sidefod 4"/>
          <p:cNvSpPr>
            <a:spLocks noGrp="1"/>
          </p:cNvSpPr>
          <p:nvPr>
            <p:ph type="ftr" sz="quarter" idx="4294967295"/>
          </p:nvPr>
        </p:nvSpPr>
        <p:spPr>
          <a:xfrm>
            <a:off x="1308848" y="6074347"/>
            <a:ext cx="2348752" cy="365125"/>
          </a:xfrm>
          <a:prstGeom prst="rect">
            <a:avLst/>
          </a:prstGeom>
        </p:spPr>
        <p:txBody>
          <a:bodyPr/>
          <a:lstStyle>
            <a:lvl1pPr algn="l">
              <a:defRPr sz="800">
                <a:solidFill>
                  <a:schemeClr val="bg1"/>
                </a:solidFill>
                <a:latin typeface="Neue Haas Unica Pro Heavy" panose="020B0904030206020203" pitchFamily="34" charset="0"/>
              </a:defRPr>
            </a:lvl1pPr>
          </a:lstStyle>
          <a:p>
            <a:r>
              <a:rPr lang="da-DK" b="1" dirty="0" smtClean="0">
                <a:latin typeface="Arial" panose="020B0604020202020204" pitchFamily="34" charset="0"/>
                <a:cs typeface="Arial" panose="020B0604020202020204" pitchFamily="34" charset="0"/>
              </a:rPr>
              <a:t>Danish Geodata Agency</a:t>
            </a:r>
            <a:endParaRPr lang="da-DK" b="1" dirty="0">
              <a:latin typeface="Arial" panose="020B0604020202020204" pitchFamily="34" charset="0"/>
              <a:cs typeface="Arial" panose="020B0604020202020204" pitchFamily="34" charset="0"/>
            </a:endParaRPr>
          </a:p>
        </p:txBody>
      </p:sp>
      <p:sp>
        <p:nvSpPr>
          <p:cNvPr id="13" name="Pladsholder til dato 3"/>
          <p:cNvSpPr>
            <a:spLocks noGrp="1"/>
          </p:cNvSpPr>
          <p:nvPr>
            <p:ph type="dt" sz="half" idx="4294967295"/>
          </p:nvPr>
        </p:nvSpPr>
        <p:spPr>
          <a:xfrm>
            <a:off x="4720213" y="6071966"/>
            <a:ext cx="2743200" cy="365125"/>
          </a:xfrm>
          <a:prstGeom prst="rect">
            <a:avLst/>
          </a:prstGeom>
        </p:spPr>
        <p:txBody>
          <a:bodyPr/>
          <a:lstStyle>
            <a:lvl1pPr algn="ctr">
              <a:defRPr sz="800">
                <a:solidFill>
                  <a:schemeClr val="bg1"/>
                </a:solidFill>
                <a:latin typeface="Neue Haas Unica Pro Heavy" panose="020B0904030206020203" pitchFamily="34" charset="0"/>
              </a:defRPr>
            </a:lvl1pPr>
          </a:lstStyle>
          <a:p>
            <a:fld id="{6F54E371-238F-4A1E-B80C-48FD2C92EB34}" type="datetimeFigureOut">
              <a:rPr lang="da-DK" b="1" smtClean="0">
                <a:latin typeface="Arial" panose="020B0604020202020204" pitchFamily="34" charset="0"/>
                <a:cs typeface="Arial" panose="020B0604020202020204" pitchFamily="34" charset="0"/>
              </a:rPr>
              <a:pPr/>
              <a:t>10-04-2019</a:t>
            </a:fld>
            <a:endParaRPr lang="da-DK" b="1" dirty="0">
              <a:latin typeface="Arial" panose="020B0604020202020204" pitchFamily="34" charset="0"/>
              <a:cs typeface="Arial" panose="020B0604020202020204" pitchFamily="34" charset="0"/>
            </a:endParaRPr>
          </a:p>
        </p:txBody>
      </p:sp>
      <p:sp>
        <p:nvSpPr>
          <p:cNvPr id="14" name="Pladsholder til slidenummer 5"/>
          <p:cNvSpPr>
            <a:spLocks noGrp="1"/>
          </p:cNvSpPr>
          <p:nvPr>
            <p:ph type="sldNum" sz="quarter" idx="12"/>
          </p:nvPr>
        </p:nvSpPr>
        <p:spPr>
          <a:xfrm>
            <a:off x="10924033" y="6071964"/>
            <a:ext cx="844835" cy="365125"/>
          </a:xfrm>
          <a:prstGeom prst="rect">
            <a:avLst/>
          </a:prstGeom>
        </p:spPr>
        <p:txBody>
          <a:bodyPr/>
          <a:lstStyle>
            <a:lvl1pPr>
              <a:defRPr sz="800">
                <a:solidFill>
                  <a:schemeClr val="bg1"/>
                </a:solidFill>
                <a:latin typeface="Neue Haas Unica Pro Heavy" panose="020B0904030206020203" pitchFamily="34" charset="0"/>
              </a:defRPr>
            </a:lvl1pPr>
          </a:lstStyle>
          <a:p>
            <a:fld id="{1488692A-0311-498C-8DCE-5313F6D7D03E}" type="slidenum">
              <a:rPr lang="da-DK" b="1" smtClean="0">
                <a:latin typeface="Arial" panose="020B0604020202020204" pitchFamily="34" charset="0"/>
                <a:cs typeface="Arial" panose="020B0604020202020204" pitchFamily="34" charset="0"/>
              </a:rPr>
              <a:pPr/>
              <a:t>25</a:t>
            </a:fld>
            <a:endParaRPr lang="da-DK" b="1"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4"/>
          <a:stretch>
            <a:fillRect/>
          </a:stretch>
        </p:blipFill>
        <p:spPr>
          <a:xfrm>
            <a:off x="4577183" y="3"/>
            <a:ext cx="7614821" cy="4736124"/>
          </a:xfrm>
          <a:prstGeom prst="rect">
            <a:avLst/>
          </a:prstGeom>
        </p:spPr>
      </p:pic>
      <p:sp>
        <p:nvSpPr>
          <p:cNvPr id="17" name="Pladsholder til indhold 19"/>
          <p:cNvSpPr>
            <a:spLocks noGrp="1"/>
          </p:cNvSpPr>
          <p:nvPr>
            <p:ph sz="quarter" idx="4294967295"/>
          </p:nvPr>
        </p:nvSpPr>
        <p:spPr>
          <a:xfrm>
            <a:off x="172996" y="1927653"/>
            <a:ext cx="4404188" cy="4817477"/>
          </a:xfrm>
          <a:prstGeom prst="rect">
            <a:avLst/>
          </a:prstGeom>
        </p:spPr>
        <p:txBody>
          <a:bodyPr>
            <a:normAutofit/>
          </a:bodyPr>
          <a:lstStyle/>
          <a:p>
            <a:pPr marL="0" indent="0">
              <a:buNone/>
            </a:pPr>
            <a:r>
              <a:rPr lang="en-GB" dirty="0">
                <a:latin typeface="Arial" panose="020B0604020202020204" pitchFamily="34" charset="0"/>
                <a:cs typeface="Arial" panose="020B0604020202020204" pitchFamily="34" charset="0"/>
              </a:rPr>
              <a:t>S</a:t>
            </a:r>
            <a:r>
              <a:rPr lang="en-GB" sz="3200" dirty="0" smtClean="0">
                <a:solidFill>
                  <a:srgbClr val="002060"/>
                </a:solidFill>
                <a:latin typeface="Arial" panose="020B0604020202020204" pitchFamily="34" charset="0"/>
                <a:cs typeface="Arial" panose="020B0604020202020204" pitchFamily="34" charset="0"/>
              </a:rPr>
              <a:t>pecific profiles</a:t>
            </a:r>
          </a:p>
          <a:p>
            <a:pPr marL="0" indent="0">
              <a:buNone/>
            </a:pPr>
            <a:endParaRPr lang="en-GB" sz="900" dirty="0" smtClean="0">
              <a:solidFill>
                <a:srgbClr val="002060"/>
              </a:solidFill>
              <a:latin typeface="Arial" panose="020B0604020202020204" pitchFamily="34" charset="0"/>
              <a:cs typeface="Arial" panose="020B0604020202020204" pitchFamily="34" charset="0"/>
            </a:endParaRPr>
          </a:p>
          <a:p>
            <a:r>
              <a:rPr lang="en-US" sz="2000" dirty="0">
                <a:solidFill>
                  <a:srgbClr val="002060"/>
                </a:solidFill>
                <a:latin typeface="Arial" panose="020B0604020202020204" pitchFamily="34" charset="0"/>
                <a:cs typeface="Arial" panose="020B0604020202020204" pitchFamily="34" charset="0"/>
              </a:rPr>
              <a:t>Requests from marine authorities</a:t>
            </a:r>
          </a:p>
          <a:p>
            <a:r>
              <a:rPr lang="en-US" sz="2000" dirty="0">
                <a:solidFill>
                  <a:srgbClr val="002060"/>
                </a:solidFill>
                <a:latin typeface="Arial" panose="020B0604020202020204" pitchFamily="34" charset="0"/>
                <a:cs typeface="Arial" panose="020B0604020202020204" pitchFamily="34" charset="0"/>
              </a:rPr>
              <a:t>Separate profiles with selected datasets </a:t>
            </a:r>
            <a:r>
              <a:rPr lang="en-US" sz="2000" dirty="0" smtClean="0">
                <a:solidFill>
                  <a:srgbClr val="002060"/>
                </a:solidFill>
                <a:latin typeface="Arial" panose="020B0604020202020204" pitchFamily="34" charset="0"/>
                <a:cs typeface="Arial" panose="020B0604020202020204" pitchFamily="34" charset="0"/>
              </a:rPr>
              <a:t>which </a:t>
            </a:r>
            <a:r>
              <a:rPr lang="en-US" sz="2000" dirty="0">
                <a:solidFill>
                  <a:srgbClr val="002060"/>
                </a:solidFill>
                <a:latin typeface="Arial" panose="020B0604020202020204" pitchFamily="34" charset="0"/>
                <a:cs typeface="Arial" panose="020B0604020202020204" pitchFamily="34" charset="0"/>
              </a:rPr>
              <a:t>are relevant to a specific task</a:t>
            </a:r>
          </a:p>
          <a:p>
            <a:r>
              <a:rPr lang="en-US" sz="2000" dirty="0">
                <a:solidFill>
                  <a:srgbClr val="002060"/>
                </a:solidFill>
                <a:latin typeface="Arial" panose="020B0604020202020204" pitchFamily="34" charset="0"/>
                <a:cs typeface="Arial" panose="020B0604020202020204" pitchFamily="34" charset="0"/>
              </a:rPr>
              <a:t>Only access for </a:t>
            </a:r>
            <a:r>
              <a:rPr lang="en-US" sz="2000" dirty="0" smtClean="0">
                <a:solidFill>
                  <a:srgbClr val="002060"/>
                </a:solidFill>
                <a:latin typeface="Arial" panose="020B0604020202020204" pitchFamily="34" charset="0"/>
                <a:cs typeface="Arial" panose="020B0604020202020204" pitchFamily="34" charset="0"/>
              </a:rPr>
              <a:t>working group </a:t>
            </a:r>
            <a:r>
              <a:rPr lang="en-US" sz="2000" dirty="0">
                <a:solidFill>
                  <a:srgbClr val="002060"/>
                </a:solidFill>
                <a:latin typeface="Arial" panose="020B0604020202020204" pitchFamily="34" charset="0"/>
                <a:cs typeface="Arial" panose="020B0604020202020204" pitchFamily="34" charset="0"/>
              </a:rPr>
              <a:t>members, whereby </a:t>
            </a:r>
            <a:r>
              <a:rPr lang="en-US" sz="2000" dirty="0" smtClean="0">
                <a:solidFill>
                  <a:srgbClr val="002060"/>
                </a:solidFill>
                <a:latin typeface="Arial" panose="020B0604020202020204" pitchFamily="34" charset="0"/>
                <a:cs typeface="Arial" panose="020B0604020202020204" pitchFamily="34" charset="0"/>
              </a:rPr>
              <a:t>confidential </a:t>
            </a:r>
            <a:r>
              <a:rPr lang="en-US" sz="2000" dirty="0">
                <a:solidFill>
                  <a:srgbClr val="002060"/>
                </a:solidFill>
                <a:latin typeface="Arial" panose="020B0604020202020204" pitchFamily="34" charset="0"/>
                <a:cs typeface="Arial" panose="020B0604020202020204" pitchFamily="34" charset="0"/>
              </a:rPr>
              <a:t>GIS-dataset can be shared within the group</a:t>
            </a:r>
          </a:p>
          <a:p>
            <a:r>
              <a:rPr lang="en-US" sz="2000" dirty="0">
                <a:solidFill>
                  <a:srgbClr val="002060"/>
                </a:solidFill>
                <a:latin typeface="Arial" panose="020B0604020202020204" pitchFamily="34" charset="0"/>
                <a:cs typeface="Arial" panose="020B0604020202020204" pitchFamily="34" charset="0"/>
              </a:rPr>
              <a:t>Currently two profiles: Marine Spatial Planning and Marine Strategy</a:t>
            </a:r>
          </a:p>
          <a:p>
            <a:endParaRPr lang="en-US" dirty="0"/>
          </a:p>
          <a:p>
            <a:pPr marL="0" indent="0">
              <a:buNone/>
            </a:pPr>
            <a:endParaRPr lang="en-GB" dirty="0">
              <a:latin typeface="Arial" panose="020B0604020202020204" pitchFamily="34" charset="0"/>
              <a:cs typeface="Arial" panose="020B0604020202020204" pitchFamily="34" charset="0"/>
            </a:endParaRPr>
          </a:p>
          <a:p>
            <a:endParaRPr lang="da-DK" dirty="0"/>
          </a:p>
        </p:txBody>
      </p:sp>
      <p:sp>
        <p:nvSpPr>
          <p:cNvPr id="18" name="Pladsholder til indhold 19"/>
          <p:cNvSpPr>
            <a:spLocks noGrp="1"/>
          </p:cNvSpPr>
          <p:nvPr>
            <p:ph sz="quarter" idx="4294967295"/>
          </p:nvPr>
        </p:nvSpPr>
        <p:spPr>
          <a:xfrm>
            <a:off x="4577184" y="4849000"/>
            <a:ext cx="7580838" cy="1896131"/>
          </a:xfrm>
          <a:prstGeom prst="rect">
            <a:avLst/>
          </a:prstGeom>
          <a:solidFill>
            <a:schemeClr val="tx2">
              <a:lumMod val="20000"/>
              <a:lumOff val="80000"/>
            </a:schemeClr>
          </a:solidFill>
        </p:spPr>
        <p:txBody>
          <a:bodyPr>
            <a:normAutofit/>
          </a:bodyPr>
          <a:lstStyle/>
          <a:p>
            <a:pPr marL="0" indent="0">
              <a:buNone/>
            </a:pPr>
            <a:r>
              <a:rPr lang="en-GB" sz="2400" dirty="0"/>
              <a:t>Examples of datasets</a:t>
            </a:r>
          </a:p>
          <a:p>
            <a:r>
              <a:rPr lang="en-GB" sz="1800" b="1" dirty="0"/>
              <a:t>Sustainable Energy</a:t>
            </a:r>
            <a:r>
              <a:rPr lang="en-GB" sz="1800" dirty="0"/>
              <a:t>, e.g. Windmills; Oil and Gas</a:t>
            </a:r>
          </a:p>
          <a:p>
            <a:r>
              <a:rPr lang="en-GB" sz="1800" b="1" dirty="0"/>
              <a:t>Protected Areas</a:t>
            </a:r>
            <a:r>
              <a:rPr lang="en-GB" sz="1800" dirty="0"/>
              <a:t>, e.g.  Nature Reserve, Restricted Areas, Dumping grounds</a:t>
            </a:r>
          </a:p>
          <a:p>
            <a:r>
              <a:rPr lang="en-GB" sz="1800" b="1" dirty="0"/>
              <a:t>Environmental Data</a:t>
            </a:r>
            <a:r>
              <a:rPr lang="en-GB" sz="1800" dirty="0"/>
              <a:t>, e.g. Water Quality; Hazardous Substances; Flora and Fauna; Sediment </a:t>
            </a:r>
          </a:p>
          <a:p>
            <a:pPr marL="0" indent="0">
              <a:buNone/>
            </a:pPr>
            <a:endParaRPr lang="da-DK" sz="2400" dirty="0"/>
          </a:p>
        </p:txBody>
      </p:sp>
    </p:spTree>
    <p:extLst>
      <p:ext uri="{BB962C8B-B14F-4D97-AF65-F5344CB8AC3E}">
        <p14:creationId xmlns:p14="http://schemas.microsoft.com/office/powerpoint/2010/main" val="1725539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err="1" smtClean="0"/>
              <a:t>Free</a:t>
            </a:r>
            <a:r>
              <a:rPr lang="da-DK" dirty="0" smtClean="0"/>
              <a:t> data </a:t>
            </a:r>
            <a:r>
              <a:rPr lang="da-DK" dirty="0" err="1" smtClean="0"/>
              <a:t>analysis</a:t>
            </a:r>
            <a:endParaRPr lang="da-DK" dirty="0"/>
          </a:p>
        </p:txBody>
      </p:sp>
      <p:sp>
        <p:nvSpPr>
          <p:cNvPr id="3" name="Pladsholder til tekst 2"/>
          <p:cNvSpPr>
            <a:spLocks noGrp="1"/>
          </p:cNvSpPr>
          <p:nvPr>
            <p:ph type="body" idx="1"/>
          </p:nvPr>
        </p:nvSpPr>
        <p:spPr/>
        <p:txBody>
          <a:bodyPr/>
          <a:lstStyle/>
          <a:p>
            <a:endParaRPr lang="da-DK"/>
          </a:p>
        </p:txBody>
      </p:sp>
    </p:spTree>
    <p:extLst>
      <p:ext uri="{BB962C8B-B14F-4D97-AF65-F5344CB8AC3E}">
        <p14:creationId xmlns:p14="http://schemas.microsoft.com/office/powerpoint/2010/main" val="2347669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707540-6DD9-4009-B0A6-20FABBF92B7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7" name="think-cell Slide" r:id="rId6" imgW="530" imgH="531" progId="TCLayout.ActiveDocument.1">
                  <p:embed/>
                </p:oleObj>
              </mc:Choice>
              <mc:Fallback>
                <p:oleObj name="think-cell Slide" r:id="rId6" imgW="530" imgH="531" progId="TCLayout.ActiveDocument.1">
                  <p:embed/>
                  <p:pic>
                    <p:nvPicPr>
                      <p:cNvPr id="4" name="Object 3" hidden="1">
                        <a:extLst>
                          <a:ext uri="{FF2B5EF4-FFF2-40B4-BE49-F238E27FC236}">
                            <a16:creationId xmlns:a16="http://schemas.microsoft.com/office/drawing/2014/main" id="{15707540-6DD9-4009-B0A6-20FABBF92B7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AFDBE70-C233-4E93-8B15-7EFA27D5FB8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4000" dirty="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99AE0943-572C-4252-9F69-4FDDE9064D8F}"/>
              </a:ext>
            </a:extLst>
          </p:cNvPr>
          <p:cNvSpPr>
            <a:spLocks noGrp="1"/>
          </p:cNvSpPr>
          <p:nvPr>
            <p:ph type="title"/>
          </p:nvPr>
        </p:nvSpPr>
        <p:spPr>
          <a:xfrm>
            <a:off x="1219200" y="1182406"/>
            <a:ext cx="10134599" cy="732157"/>
          </a:xfrm>
        </p:spPr>
        <p:txBody>
          <a:bodyPr/>
          <a:lstStyle/>
          <a:p>
            <a:r>
              <a:rPr lang="da-DK" sz="3600" b="1" dirty="0">
                <a:solidFill>
                  <a:srgbClr val="002060"/>
                </a:solidFill>
                <a:latin typeface="Arial" panose="020B0604020202020204" pitchFamily="34" charset="0"/>
                <a:cs typeface="Arial" panose="020B0604020202020204" pitchFamily="34" charset="0"/>
              </a:rPr>
              <a:t>Great potentials from </a:t>
            </a:r>
            <a:r>
              <a:rPr lang="da-DK" sz="3600" b="1" dirty="0" err="1">
                <a:solidFill>
                  <a:srgbClr val="002060"/>
                </a:solidFill>
                <a:latin typeface="Arial" panose="020B0604020202020204" pitchFamily="34" charset="0"/>
                <a:cs typeface="Arial" panose="020B0604020202020204" pitchFamily="34" charset="0"/>
              </a:rPr>
              <a:t>free</a:t>
            </a:r>
            <a:r>
              <a:rPr lang="da-DK" sz="3600" b="1" dirty="0">
                <a:solidFill>
                  <a:srgbClr val="002060"/>
                </a:solidFill>
                <a:latin typeface="Arial" panose="020B0604020202020204" pitchFamily="34" charset="0"/>
                <a:cs typeface="Arial" panose="020B0604020202020204" pitchFamily="34" charset="0"/>
              </a:rPr>
              <a:t> </a:t>
            </a:r>
            <a:r>
              <a:rPr lang="da-DK" sz="3600" b="1" dirty="0" err="1" smtClean="0">
                <a:solidFill>
                  <a:srgbClr val="002060"/>
                </a:solidFill>
                <a:latin typeface="Arial" panose="020B0604020202020204" pitchFamily="34" charset="0"/>
                <a:cs typeface="Arial" panose="020B0604020202020204" pitchFamily="34" charset="0"/>
              </a:rPr>
              <a:t>hydrographic</a:t>
            </a:r>
            <a:r>
              <a:rPr lang="da-DK" sz="3600" b="1" dirty="0" smtClean="0">
                <a:solidFill>
                  <a:srgbClr val="002060"/>
                </a:solidFill>
                <a:latin typeface="Arial" panose="020B0604020202020204" pitchFamily="34" charset="0"/>
                <a:cs typeface="Arial" panose="020B0604020202020204" pitchFamily="34" charset="0"/>
              </a:rPr>
              <a:t> </a:t>
            </a:r>
            <a:r>
              <a:rPr lang="da-DK" sz="3600" b="1" dirty="0">
                <a:solidFill>
                  <a:srgbClr val="002060"/>
                </a:solidFill>
                <a:latin typeface="Arial" panose="020B0604020202020204" pitchFamily="34" charset="0"/>
                <a:cs typeface="Arial" panose="020B0604020202020204" pitchFamily="34" charset="0"/>
              </a:rPr>
              <a:t>data</a:t>
            </a:r>
          </a:p>
        </p:txBody>
      </p:sp>
      <p:sp>
        <p:nvSpPr>
          <p:cNvPr id="3" name="Content Placeholder 2">
            <a:extLst>
              <a:ext uri="{FF2B5EF4-FFF2-40B4-BE49-F238E27FC236}">
                <a16:creationId xmlns:a16="http://schemas.microsoft.com/office/drawing/2014/main" id="{1720FFA4-7FBA-4B94-B63E-038DC60DC752}"/>
              </a:ext>
            </a:extLst>
          </p:cNvPr>
          <p:cNvSpPr>
            <a:spLocks noGrp="1"/>
          </p:cNvSpPr>
          <p:nvPr>
            <p:ph idx="1"/>
          </p:nvPr>
        </p:nvSpPr>
        <p:spPr>
          <a:xfrm>
            <a:off x="1219200" y="2147702"/>
            <a:ext cx="8471065" cy="732157"/>
          </a:xfrm>
        </p:spPr>
        <p:txBody>
          <a:bodyPr>
            <a:normAutofit/>
          </a:bodyPr>
          <a:lstStyle/>
          <a:p>
            <a:pPr marL="0" indent="0">
              <a:buNone/>
            </a:pPr>
            <a:r>
              <a:rPr lang="da-DK" sz="2000" dirty="0" err="1">
                <a:solidFill>
                  <a:srgbClr val="002060"/>
                </a:solidFill>
                <a:latin typeface="Arial" panose="020B0604020202020204" pitchFamily="34" charset="0"/>
                <a:cs typeface="Arial" panose="020B0604020202020204" pitchFamily="34" charset="0"/>
              </a:rPr>
              <a:t>Free</a:t>
            </a:r>
            <a:r>
              <a:rPr lang="da-DK" sz="2000" dirty="0">
                <a:solidFill>
                  <a:srgbClr val="002060"/>
                </a:solidFill>
                <a:latin typeface="Arial" panose="020B0604020202020204" pitchFamily="34" charset="0"/>
                <a:cs typeface="Arial" panose="020B0604020202020204" pitchFamily="34" charset="0"/>
              </a:rPr>
              <a:t> </a:t>
            </a:r>
            <a:r>
              <a:rPr lang="da-DK" sz="2000" dirty="0" err="1" smtClean="0">
                <a:solidFill>
                  <a:srgbClr val="002060"/>
                </a:solidFill>
                <a:latin typeface="Arial" panose="020B0604020202020204" pitchFamily="34" charset="0"/>
                <a:cs typeface="Arial" panose="020B0604020202020204" pitchFamily="34" charset="0"/>
              </a:rPr>
              <a:t>hydrographic</a:t>
            </a:r>
            <a:r>
              <a:rPr lang="da-DK" sz="2000" dirty="0" smtClean="0">
                <a:solidFill>
                  <a:srgbClr val="002060"/>
                </a:solidFill>
                <a:latin typeface="Arial" panose="020B0604020202020204" pitchFamily="34" charset="0"/>
                <a:cs typeface="Arial" panose="020B0604020202020204" pitchFamily="34" charset="0"/>
              </a:rPr>
              <a:t> data </a:t>
            </a:r>
            <a:r>
              <a:rPr lang="da-DK" sz="2000" dirty="0">
                <a:solidFill>
                  <a:srgbClr val="002060"/>
                </a:solidFill>
                <a:latin typeface="Arial" panose="020B0604020202020204" pitchFamily="34" charset="0"/>
                <a:cs typeface="Arial" panose="020B0604020202020204" pitchFamily="34" charset="0"/>
              </a:rPr>
              <a:t>is </a:t>
            </a:r>
            <a:r>
              <a:rPr lang="da-DK" sz="2000" dirty="0" err="1">
                <a:solidFill>
                  <a:srgbClr val="002060"/>
                </a:solidFill>
                <a:latin typeface="Arial" panose="020B0604020202020204" pitchFamily="34" charset="0"/>
                <a:cs typeface="Arial" panose="020B0604020202020204" pitchFamily="34" charset="0"/>
              </a:rPr>
              <a:t>associated</a:t>
            </a:r>
            <a:r>
              <a:rPr lang="da-DK" sz="2000" dirty="0">
                <a:solidFill>
                  <a:srgbClr val="002060"/>
                </a:solidFill>
                <a:latin typeface="Arial" panose="020B0604020202020204" pitchFamily="34" charset="0"/>
                <a:cs typeface="Arial" panose="020B0604020202020204" pitchFamily="34" charset="0"/>
              </a:rPr>
              <a:t> with </a:t>
            </a:r>
            <a:r>
              <a:rPr lang="da-DK" sz="2000" dirty="0" err="1">
                <a:solidFill>
                  <a:srgbClr val="002060"/>
                </a:solidFill>
                <a:latin typeface="Arial" panose="020B0604020202020204" pitchFamily="34" charset="0"/>
                <a:cs typeface="Arial" panose="020B0604020202020204" pitchFamily="34" charset="0"/>
              </a:rPr>
              <a:t>great</a:t>
            </a:r>
            <a:r>
              <a:rPr lang="da-DK" sz="2000" dirty="0">
                <a:solidFill>
                  <a:srgbClr val="002060"/>
                </a:solidFill>
                <a:latin typeface="Arial" panose="020B0604020202020204" pitchFamily="34" charset="0"/>
                <a:cs typeface="Arial" panose="020B0604020202020204" pitchFamily="34" charset="0"/>
              </a:rPr>
              <a:t> potentials from </a:t>
            </a:r>
            <a:r>
              <a:rPr lang="da-DK" sz="2000" dirty="0" err="1">
                <a:solidFill>
                  <a:srgbClr val="002060"/>
                </a:solidFill>
                <a:latin typeface="Arial" panose="020B0604020202020204" pitchFamily="34" charset="0"/>
                <a:cs typeface="Arial" panose="020B0604020202020204" pitchFamily="34" charset="0"/>
              </a:rPr>
              <a:t>both</a:t>
            </a:r>
            <a:r>
              <a:rPr lang="da-DK" sz="2000" dirty="0">
                <a:solidFill>
                  <a:srgbClr val="002060"/>
                </a:solidFill>
                <a:latin typeface="Arial" panose="020B0604020202020204" pitchFamily="34" charset="0"/>
                <a:cs typeface="Arial" panose="020B0604020202020204" pitchFamily="34" charset="0"/>
              </a:rPr>
              <a:t> </a:t>
            </a:r>
            <a:r>
              <a:rPr lang="da-DK" sz="2000" dirty="0" smtClean="0">
                <a:solidFill>
                  <a:srgbClr val="002060"/>
                </a:solidFill>
                <a:latin typeface="Arial" panose="020B0604020202020204" pitchFamily="34" charset="0"/>
                <a:cs typeface="Arial" panose="020B0604020202020204" pitchFamily="34" charset="0"/>
              </a:rPr>
              <a:t>a </a:t>
            </a:r>
            <a:r>
              <a:rPr lang="da-DK" sz="2000" dirty="0" err="1">
                <a:solidFill>
                  <a:srgbClr val="002060"/>
                </a:solidFill>
                <a:latin typeface="Arial" panose="020B0604020202020204" pitchFamily="34" charset="0"/>
                <a:cs typeface="Arial" panose="020B0604020202020204" pitchFamily="34" charset="0"/>
              </a:rPr>
              <a:t>welfare</a:t>
            </a:r>
            <a:r>
              <a:rPr lang="da-DK" sz="2000" dirty="0">
                <a:solidFill>
                  <a:srgbClr val="002060"/>
                </a:solidFill>
                <a:latin typeface="Arial" panose="020B0604020202020204" pitchFamily="34" charset="0"/>
                <a:cs typeface="Arial" panose="020B0604020202020204" pitchFamily="34" charset="0"/>
              </a:rPr>
              <a:t> </a:t>
            </a:r>
            <a:r>
              <a:rPr lang="da-DK" sz="2000" dirty="0" err="1">
                <a:solidFill>
                  <a:srgbClr val="002060"/>
                </a:solidFill>
                <a:latin typeface="Arial" panose="020B0604020202020204" pitchFamily="34" charset="0"/>
                <a:cs typeface="Arial" panose="020B0604020202020204" pitchFamily="34" charset="0"/>
              </a:rPr>
              <a:t>economic</a:t>
            </a:r>
            <a:r>
              <a:rPr lang="da-DK" sz="2000" dirty="0">
                <a:solidFill>
                  <a:srgbClr val="002060"/>
                </a:solidFill>
                <a:latin typeface="Arial" panose="020B0604020202020204" pitchFamily="34" charset="0"/>
                <a:cs typeface="Arial" panose="020B0604020202020204" pitchFamily="34" charset="0"/>
              </a:rPr>
              <a:t>, </a:t>
            </a:r>
            <a:r>
              <a:rPr lang="da-DK" sz="2000" dirty="0" err="1">
                <a:solidFill>
                  <a:srgbClr val="002060"/>
                </a:solidFill>
                <a:latin typeface="Arial" panose="020B0604020202020204" pitchFamily="34" charset="0"/>
                <a:cs typeface="Arial" panose="020B0604020202020204" pitchFamily="34" charset="0"/>
              </a:rPr>
              <a:t>environmental</a:t>
            </a:r>
            <a:r>
              <a:rPr lang="da-DK" sz="2000" dirty="0">
                <a:solidFill>
                  <a:srgbClr val="002060"/>
                </a:solidFill>
                <a:latin typeface="Arial" panose="020B0604020202020204" pitchFamily="34" charset="0"/>
                <a:cs typeface="Arial" panose="020B0604020202020204" pitchFamily="34" charset="0"/>
              </a:rPr>
              <a:t> and </a:t>
            </a:r>
            <a:r>
              <a:rPr lang="da-DK" sz="2000" dirty="0" err="1">
                <a:solidFill>
                  <a:srgbClr val="002060"/>
                </a:solidFill>
                <a:latin typeface="Arial" panose="020B0604020202020204" pitchFamily="34" charset="0"/>
                <a:cs typeface="Arial" panose="020B0604020202020204" pitchFamily="34" charset="0"/>
              </a:rPr>
              <a:t>financial</a:t>
            </a:r>
            <a:r>
              <a:rPr lang="da-DK" sz="2000" dirty="0">
                <a:solidFill>
                  <a:srgbClr val="002060"/>
                </a:solidFill>
                <a:latin typeface="Arial" panose="020B0604020202020204" pitchFamily="34" charset="0"/>
                <a:cs typeface="Arial" panose="020B0604020202020204" pitchFamily="34" charset="0"/>
              </a:rPr>
              <a:t> </a:t>
            </a:r>
            <a:r>
              <a:rPr lang="da-DK" sz="2000" dirty="0" err="1">
                <a:solidFill>
                  <a:srgbClr val="002060"/>
                </a:solidFill>
                <a:latin typeface="Arial" panose="020B0604020202020204" pitchFamily="34" charset="0"/>
                <a:cs typeface="Arial" panose="020B0604020202020204" pitchFamily="34" charset="0"/>
              </a:rPr>
              <a:t>perspective</a:t>
            </a:r>
            <a:endParaRPr lang="da-DK" sz="2000" dirty="0">
              <a:solidFill>
                <a:srgbClr val="002060"/>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41029656-EE9E-4C0A-8D41-B33C14AD9118}"/>
              </a:ext>
            </a:extLst>
          </p:cNvPr>
          <p:cNvSpPr txBox="1"/>
          <p:nvPr/>
        </p:nvSpPr>
        <p:spPr>
          <a:xfrm>
            <a:off x="852616" y="4727206"/>
            <a:ext cx="3115502" cy="1384995"/>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Welfare economic benefits</a:t>
            </a: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Improved safety at sea – and lower costs to sea rescues and insurance</a:t>
            </a: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Improved quality of sailing</a:t>
            </a: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Increased sailing tourism</a:t>
            </a:r>
          </a:p>
        </p:txBody>
      </p:sp>
      <p:sp>
        <p:nvSpPr>
          <p:cNvPr id="108" name="TextBox 107">
            <a:extLst>
              <a:ext uri="{FF2B5EF4-FFF2-40B4-BE49-F238E27FC236}">
                <a16:creationId xmlns:a16="http://schemas.microsoft.com/office/drawing/2014/main" id="{E3D2A1FE-D52A-4D92-8176-4FE2EE5FB2B8}"/>
              </a:ext>
            </a:extLst>
          </p:cNvPr>
          <p:cNvSpPr txBox="1"/>
          <p:nvPr/>
        </p:nvSpPr>
        <p:spPr>
          <a:xfrm>
            <a:off x="4234493" y="4727205"/>
            <a:ext cx="2748918" cy="1600438"/>
          </a:xfrm>
          <a:prstGeom prst="rect">
            <a:avLst/>
          </a:prstGeom>
          <a:noFill/>
        </p:spPr>
        <p:txBody>
          <a:bodyPr wrap="square" rtlCol="0">
            <a:spAutoFit/>
          </a:bodyPr>
          <a:lstStyle/>
          <a:p>
            <a:pPr algn="ctr"/>
            <a:r>
              <a:rPr lang="en-US" sz="1400" b="1" dirty="0">
                <a:solidFill>
                  <a:schemeClr val="tx2"/>
                </a:solidFill>
                <a:latin typeface="Arial" panose="020B0604020202020204" pitchFamily="34" charset="0"/>
                <a:cs typeface="Arial" panose="020B0604020202020204" pitchFamily="34" charset="0"/>
              </a:rPr>
              <a:t>Environmental benefits</a:t>
            </a:r>
          </a:p>
          <a:p>
            <a:pPr marL="171450" indent="-1714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Better flood forecasting</a:t>
            </a:r>
          </a:p>
          <a:p>
            <a:pPr marL="171450" indent="-1714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Research, e.g. within marine spatial planning</a:t>
            </a:r>
          </a:p>
          <a:p>
            <a:pPr marL="171450" indent="-1714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Reduced fuel consumption – due to better route planning and loading</a:t>
            </a:r>
          </a:p>
        </p:txBody>
      </p:sp>
      <p:grpSp>
        <p:nvGrpSpPr>
          <p:cNvPr id="109" name="Group 108">
            <a:extLst>
              <a:ext uri="{FF2B5EF4-FFF2-40B4-BE49-F238E27FC236}">
                <a16:creationId xmlns:a16="http://schemas.microsoft.com/office/drawing/2014/main" id="{29EC3DFC-BF9F-4FFD-ABC3-6F10C7C76DA4}"/>
              </a:ext>
            </a:extLst>
          </p:cNvPr>
          <p:cNvGrpSpPr/>
          <p:nvPr/>
        </p:nvGrpSpPr>
        <p:grpSpPr>
          <a:xfrm>
            <a:off x="1964937" y="3392311"/>
            <a:ext cx="1259946" cy="1259946"/>
            <a:chOff x="6650048" y="4011056"/>
            <a:chExt cx="1259946" cy="1259946"/>
          </a:xfrm>
          <a:solidFill>
            <a:schemeClr val="accent3"/>
          </a:solidFill>
        </p:grpSpPr>
        <p:sp>
          <p:nvSpPr>
            <p:cNvPr id="110" name="Oval 109">
              <a:extLst>
                <a:ext uri="{FF2B5EF4-FFF2-40B4-BE49-F238E27FC236}">
                  <a16:creationId xmlns:a16="http://schemas.microsoft.com/office/drawing/2014/main" id="{B6F85F58-AE51-4B51-A893-03A3D66EB9B6}"/>
                </a:ext>
              </a:extLst>
            </p:cNvPr>
            <p:cNvSpPr/>
            <p:nvPr/>
          </p:nvSpPr>
          <p:spPr>
            <a:xfrm>
              <a:off x="6650048" y="4011056"/>
              <a:ext cx="1259946" cy="1259946"/>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4" dirty="0"/>
            </a:p>
          </p:txBody>
        </p:sp>
        <p:pic>
          <p:nvPicPr>
            <p:cNvPr id="111" name="Picture 3" descr="\\Cagmasrv1\sso$\Gestion_Deloitte\Global_Brand\- Templates\Icons\Iconography Deloitte\Icon_Chain_MBlue.png">
              <a:extLst>
                <a:ext uri="{FF2B5EF4-FFF2-40B4-BE49-F238E27FC236}">
                  <a16:creationId xmlns:a16="http://schemas.microsoft.com/office/drawing/2014/main" id="{A7CBBE13-1CD4-48CD-88EF-CD6590CC9D27}"/>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897700" y="4244195"/>
              <a:ext cx="764644" cy="793667"/>
            </a:xfrm>
            <a:prstGeom prst="rect">
              <a:avLst/>
            </a:prstGeom>
            <a:grpFill/>
            <a:extLst/>
          </p:spPr>
        </p:pic>
      </p:grpSp>
      <p:sp>
        <p:nvSpPr>
          <p:cNvPr id="112" name="TextBox 111">
            <a:extLst>
              <a:ext uri="{FF2B5EF4-FFF2-40B4-BE49-F238E27FC236}">
                <a16:creationId xmlns:a16="http://schemas.microsoft.com/office/drawing/2014/main" id="{95D517F6-695C-4711-92CB-764EB9502404}"/>
              </a:ext>
            </a:extLst>
          </p:cNvPr>
          <p:cNvSpPr txBox="1"/>
          <p:nvPr/>
        </p:nvSpPr>
        <p:spPr>
          <a:xfrm>
            <a:off x="7249786" y="4727205"/>
            <a:ext cx="2746470" cy="1600438"/>
          </a:xfrm>
          <a:prstGeom prst="rect">
            <a:avLst/>
          </a:prstGeom>
          <a:solidFill>
            <a:schemeClr val="bg1"/>
          </a:solidFill>
        </p:spPr>
        <p:txBody>
          <a:bodyPr wrap="square" rtlCol="0">
            <a:spAutoFit/>
          </a:bodyPr>
          <a:lstStyle/>
          <a:p>
            <a:pPr algn="ctr"/>
            <a:r>
              <a:rPr lang="en-US" sz="1400" b="1" dirty="0">
                <a:solidFill>
                  <a:srgbClr val="002060"/>
                </a:solidFill>
              </a:rPr>
              <a:t>Financial benefits</a:t>
            </a:r>
          </a:p>
          <a:p>
            <a:pPr marL="171450" indent="-171450">
              <a:buFont typeface="Arial" panose="020B0604020202020204" pitchFamily="34" charset="0"/>
              <a:buChar char="•"/>
            </a:pPr>
            <a:r>
              <a:rPr lang="en-US" sz="1400" dirty="0">
                <a:solidFill>
                  <a:srgbClr val="002060"/>
                </a:solidFill>
              </a:rPr>
              <a:t>Increased turnover – both from improved quality of existing products and services and new products</a:t>
            </a:r>
          </a:p>
          <a:p>
            <a:pPr marL="171450" indent="-171450">
              <a:buFont typeface="Arial" panose="020B0604020202020204" pitchFamily="34" charset="0"/>
              <a:buChar char="•"/>
            </a:pPr>
            <a:r>
              <a:rPr lang="en-US" sz="1400" dirty="0">
                <a:solidFill>
                  <a:srgbClr val="002060"/>
                </a:solidFill>
              </a:rPr>
              <a:t>Effectivization, e.g. due to better planning tools</a:t>
            </a:r>
          </a:p>
        </p:txBody>
      </p:sp>
      <p:sp>
        <p:nvSpPr>
          <p:cNvPr id="116" name="Freeform 584">
            <a:extLst>
              <a:ext uri="{FF2B5EF4-FFF2-40B4-BE49-F238E27FC236}">
                <a16:creationId xmlns:a16="http://schemas.microsoft.com/office/drawing/2014/main" id="{DD74596F-BDFF-45E2-8D54-090CB3DFB460}"/>
              </a:ext>
            </a:extLst>
          </p:cNvPr>
          <p:cNvSpPr>
            <a:spLocks noChangeAspect="1" noEditPoints="1"/>
          </p:cNvSpPr>
          <p:nvPr/>
        </p:nvSpPr>
        <p:spPr bwMode="auto">
          <a:xfrm>
            <a:off x="7993021" y="3392311"/>
            <a:ext cx="1260000" cy="126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373 h 512"/>
              <a:gd name="T12" fmla="*/ 106 w 512"/>
              <a:gd name="T13" fmla="*/ 373 h 512"/>
              <a:gd name="T14" fmla="*/ 96 w 512"/>
              <a:gd name="T15" fmla="*/ 362 h 512"/>
              <a:gd name="T16" fmla="*/ 96 w 512"/>
              <a:gd name="T17" fmla="*/ 149 h 512"/>
              <a:gd name="T18" fmla="*/ 106 w 512"/>
              <a:gd name="T19" fmla="*/ 138 h 512"/>
              <a:gd name="T20" fmla="*/ 117 w 512"/>
              <a:gd name="T21" fmla="*/ 149 h 512"/>
              <a:gd name="T22" fmla="*/ 117 w 512"/>
              <a:gd name="T23" fmla="*/ 352 h 512"/>
              <a:gd name="T24" fmla="*/ 405 w 512"/>
              <a:gd name="T25" fmla="*/ 352 h 512"/>
              <a:gd name="T26" fmla="*/ 416 w 512"/>
              <a:gd name="T27" fmla="*/ 362 h 512"/>
              <a:gd name="T28" fmla="*/ 405 w 512"/>
              <a:gd name="T29" fmla="*/ 373 h 512"/>
              <a:gd name="T30" fmla="*/ 413 w 512"/>
              <a:gd name="T31" fmla="*/ 178 h 512"/>
              <a:gd name="T32" fmla="*/ 295 w 512"/>
              <a:gd name="T33" fmla="*/ 295 h 512"/>
              <a:gd name="T34" fmla="*/ 280 w 512"/>
              <a:gd name="T35" fmla="*/ 295 h 512"/>
              <a:gd name="T36" fmla="*/ 224 w 512"/>
              <a:gd name="T37" fmla="*/ 239 h 512"/>
              <a:gd name="T38" fmla="*/ 157 w 512"/>
              <a:gd name="T39" fmla="*/ 306 h 512"/>
              <a:gd name="T40" fmla="*/ 149 w 512"/>
              <a:gd name="T41" fmla="*/ 309 h 512"/>
              <a:gd name="T42" fmla="*/ 141 w 512"/>
              <a:gd name="T43" fmla="*/ 306 h 512"/>
              <a:gd name="T44" fmla="*/ 141 w 512"/>
              <a:gd name="T45" fmla="*/ 291 h 512"/>
              <a:gd name="T46" fmla="*/ 216 w 512"/>
              <a:gd name="T47" fmla="*/ 216 h 512"/>
              <a:gd name="T48" fmla="*/ 231 w 512"/>
              <a:gd name="T49" fmla="*/ 216 h 512"/>
              <a:gd name="T50" fmla="*/ 288 w 512"/>
              <a:gd name="T51" fmla="*/ 273 h 512"/>
              <a:gd name="T52" fmla="*/ 397 w 512"/>
              <a:gd name="T53" fmla="*/ 163 h 512"/>
              <a:gd name="T54" fmla="*/ 413 w 512"/>
              <a:gd name="T55" fmla="*/ 163 h 512"/>
              <a:gd name="T56" fmla="*/ 413 w 512"/>
              <a:gd name="T57" fmla="*/ 1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73"/>
                </a:moveTo>
                <a:cubicBezTo>
                  <a:pt x="106" y="373"/>
                  <a:pt x="106" y="373"/>
                  <a:pt x="106" y="373"/>
                </a:cubicBezTo>
                <a:cubicBezTo>
                  <a:pt x="100" y="373"/>
                  <a:pt x="96" y="368"/>
                  <a:pt x="96" y="362"/>
                </a:cubicBezTo>
                <a:cubicBezTo>
                  <a:pt x="96" y="149"/>
                  <a:pt x="96" y="149"/>
                  <a:pt x="96" y="149"/>
                </a:cubicBezTo>
                <a:cubicBezTo>
                  <a:pt x="96" y="143"/>
                  <a:pt x="100" y="138"/>
                  <a:pt x="106" y="138"/>
                </a:cubicBezTo>
                <a:cubicBezTo>
                  <a:pt x="112" y="138"/>
                  <a:pt x="117" y="143"/>
                  <a:pt x="117" y="149"/>
                </a:cubicBezTo>
                <a:cubicBezTo>
                  <a:pt x="117" y="352"/>
                  <a:pt x="117" y="352"/>
                  <a:pt x="117" y="352"/>
                </a:cubicBezTo>
                <a:cubicBezTo>
                  <a:pt x="405" y="352"/>
                  <a:pt x="405" y="352"/>
                  <a:pt x="405" y="352"/>
                </a:cubicBezTo>
                <a:cubicBezTo>
                  <a:pt x="411" y="352"/>
                  <a:pt x="416" y="356"/>
                  <a:pt x="416" y="362"/>
                </a:cubicBezTo>
                <a:cubicBezTo>
                  <a:pt x="416" y="368"/>
                  <a:pt x="411" y="373"/>
                  <a:pt x="405" y="373"/>
                </a:cubicBezTo>
                <a:close/>
                <a:moveTo>
                  <a:pt x="413" y="178"/>
                </a:moveTo>
                <a:cubicBezTo>
                  <a:pt x="295" y="295"/>
                  <a:pt x="295" y="295"/>
                  <a:pt x="295" y="295"/>
                </a:cubicBezTo>
                <a:cubicBezTo>
                  <a:pt x="291" y="299"/>
                  <a:pt x="284" y="299"/>
                  <a:pt x="280" y="295"/>
                </a:cubicBezTo>
                <a:cubicBezTo>
                  <a:pt x="224" y="239"/>
                  <a:pt x="224" y="239"/>
                  <a:pt x="224" y="239"/>
                </a:cubicBezTo>
                <a:cubicBezTo>
                  <a:pt x="157" y="306"/>
                  <a:pt x="157" y="306"/>
                  <a:pt x="157" y="306"/>
                </a:cubicBezTo>
                <a:cubicBezTo>
                  <a:pt x="154" y="308"/>
                  <a:pt x="152" y="309"/>
                  <a:pt x="149" y="309"/>
                </a:cubicBezTo>
                <a:cubicBezTo>
                  <a:pt x="146" y="309"/>
                  <a:pt x="144" y="308"/>
                  <a:pt x="141" y="306"/>
                </a:cubicBezTo>
                <a:cubicBezTo>
                  <a:pt x="137" y="302"/>
                  <a:pt x="137" y="295"/>
                  <a:pt x="141" y="291"/>
                </a:cubicBezTo>
                <a:cubicBezTo>
                  <a:pt x="216" y="216"/>
                  <a:pt x="216" y="216"/>
                  <a:pt x="216" y="216"/>
                </a:cubicBezTo>
                <a:cubicBezTo>
                  <a:pt x="220" y="212"/>
                  <a:pt x="227" y="212"/>
                  <a:pt x="231" y="216"/>
                </a:cubicBezTo>
                <a:cubicBezTo>
                  <a:pt x="288" y="273"/>
                  <a:pt x="288" y="273"/>
                  <a:pt x="288" y="273"/>
                </a:cubicBezTo>
                <a:cubicBezTo>
                  <a:pt x="397" y="163"/>
                  <a:pt x="397" y="163"/>
                  <a:pt x="397" y="163"/>
                </a:cubicBezTo>
                <a:cubicBezTo>
                  <a:pt x="402" y="159"/>
                  <a:pt x="408" y="159"/>
                  <a:pt x="413" y="163"/>
                </a:cubicBezTo>
                <a:cubicBezTo>
                  <a:pt x="417" y="167"/>
                  <a:pt x="417" y="174"/>
                  <a:pt x="413" y="17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697">
            <a:extLst>
              <a:ext uri="{FF2B5EF4-FFF2-40B4-BE49-F238E27FC236}">
                <a16:creationId xmlns:a16="http://schemas.microsoft.com/office/drawing/2014/main" id="{4EDA0C73-966A-4667-B158-91B22E5679F9}"/>
              </a:ext>
            </a:extLst>
          </p:cNvPr>
          <p:cNvSpPr>
            <a:spLocks noChangeAspect="1" noEditPoints="1"/>
          </p:cNvSpPr>
          <p:nvPr/>
        </p:nvSpPr>
        <p:spPr bwMode="auto">
          <a:xfrm>
            <a:off x="4978952" y="3392311"/>
            <a:ext cx="1260000" cy="1260000"/>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6"/>
          </a:solidFill>
          <a:ln>
            <a:solidFill>
              <a:schemeClr val="accent6"/>
            </a:solid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439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707540-6DD9-4009-B0A6-20FABBF92B7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0" name="think-cell Slide" r:id="rId6" imgW="530" imgH="531" progId="TCLayout.ActiveDocument.1">
                  <p:embed/>
                </p:oleObj>
              </mc:Choice>
              <mc:Fallback>
                <p:oleObj name="think-cell Slide" r:id="rId6" imgW="530" imgH="531" progId="TCLayout.ActiveDocument.1">
                  <p:embed/>
                  <p:pic>
                    <p:nvPicPr>
                      <p:cNvPr id="4" name="Object 3" hidden="1">
                        <a:extLst>
                          <a:ext uri="{FF2B5EF4-FFF2-40B4-BE49-F238E27FC236}">
                            <a16:creationId xmlns:a16="http://schemas.microsoft.com/office/drawing/2014/main" id="{15707540-6DD9-4009-B0A6-20FABBF92B7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AFDBE70-C233-4E93-8B15-7EFA27D5FB8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000" dirty="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99AE0943-572C-4252-9F69-4FDDE9064D8F}"/>
              </a:ext>
            </a:extLst>
          </p:cNvPr>
          <p:cNvSpPr>
            <a:spLocks noGrp="1"/>
          </p:cNvSpPr>
          <p:nvPr>
            <p:ph type="title"/>
          </p:nvPr>
        </p:nvSpPr>
        <p:spPr/>
        <p:txBody>
          <a:bodyPr>
            <a:normAutofit/>
          </a:bodyPr>
          <a:lstStyle/>
          <a:p>
            <a:r>
              <a:rPr lang="en-US" sz="3600" b="1" dirty="0">
                <a:solidFill>
                  <a:srgbClr val="002060"/>
                </a:solidFill>
                <a:latin typeface="Arial" panose="020B0604020202020204" pitchFamily="34" charset="0"/>
                <a:cs typeface="Arial" panose="020B0604020202020204" pitchFamily="34" charset="0"/>
              </a:rPr>
              <a:t>Benefits amounting to 145 million DKK </a:t>
            </a:r>
          </a:p>
        </p:txBody>
      </p:sp>
      <p:sp>
        <p:nvSpPr>
          <p:cNvPr id="3" name="Content Placeholder 2">
            <a:extLst>
              <a:ext uri="{FF2B5EF4-FFF2-40B4-BE49-F238E27FC236}">
                <a16:creationId xmlns:a16="http://schemas.microsoft.com/office/drawing/2014/main" id="{1720FFA4-7FBA-4B94-B63E-038DC60DC752}"/>
              </a:ext>
            </a:extLst>
          </p:cNvPr>
          <p:cNvSpPr>
            <a:spLocks noGrp="1"/>
          </p:cNvSpPr>
          <p:nvPr>
            <p:ph idx="1"/>
          </p:nvPr>
        </p:nvSpPr>
        <p:spPr>
          <a:xfrm>
            <a:off x="1219200" y="2181154"/>
            <a:ext cx="9197546" cy="3682313"/>
          </a:xfrm>
        </p:spPr>
        <p:txBody>
          <a:bodyPr/>
          <a:lstStyle/>
          <a:p>
            <a:pPr marL="0" indent="0">
              <a:buNone/>
            </a:pPr>
            <a:r>
              <a:rPr lang="en-US" dirty="0">
                <a:solidFill>
                  <a:srgbClr val="002060"/>
                </a:solidFill>
                <a:latin typeface="Arial" panose="020B0604020202020204" pitchFamily="34" charset="0"/>
                <a:cs typeface="Arial" panose="020B0604020202020204" pitchFamily="34" charset="0"/>
              </a:rPr>
              <a:t>A business case from Deloitte assess that there is a direct economic potential within three sectors amounting to 145 million DKK over a three year period – primarily driven by the availability of detailed </a:t>
            </a:r>
            <a:r>
              <a:rPr lang="en-US" dirty="0" smtClean="0">
                <a:solidFill>
                  <a:srgbClr val="002060"/>
                </a:solidFill>
                <a:latin typeface="Arial" panose="020B0604020202020204" pitchFamily="34" charset="0"/>
                <a:cs typeface="Arial" panose="020B0604020202020204" pitchFamily="34" charset="0"/>
              </a:rPr>
              <a:t>depth data </a:t>
            </a: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D3ACDB-2424-4663-97CE-B6E2451E7937}"/>
              </a:ext>
            </a:extLst>
          </p:cNvPr>
          <p:cNvSpPr txBox="1"/>
          <p:nvPr/>
        </p:nvSpPr>
        <p:spPr>
          <a:xfrm>
            <a:off x="1219200" y="4727205"/>
            <a:ext cx="2748918" cy="1169551"/>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Commercial sailing</a:t>
            </a: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Increased turnover in services based on new and more advanced route planning  models</a:t>
            </a:r>
          </a:p>
        </p:txBody>
      </p:sp>
      <p:sp>
        <p:nvSpPr>
          <p:cNvPr id="7" name="TextBox 6">
            <a:extLst>
              <a:ext uri="{FF2B5EF4-FFF2-40B4-BE49-F238E27FC236}">
                <a16:creationId xmlns:a16="http://schemas.microsoft.com/office/drawing/2014/main" id="{7044BFD3-0B26-4D40-B57D-733663A26E7A}"/>
              </a:ext>
            </a:extLst>
          </p:cNvPr>
          <p:cNvSpPr txBox="1"/>
          <p:nvPr/>
        </p:nvSpPr>
        <p:spPr>
          <a:xfrm>
            <a:off x="4234493" y="4849928"/>
            <a:ext cx="2748918" cy="1169551"/>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The energy sector</a:t>
            </a: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Reduced costs of offshore installations due to better data to be used in the screening and planning phase </a:t>
            </a:r>
          </a:p>
        </p:txBody>
      </p:sp>
      <p:sp>
        <p:nvSpPr>
          <p:cNvPr id="11" name="TextBox 10">
            <a:extLst>
              <a:ext uri="{FF2B5EF4-FFF2-40B4-BE49-F238E27FC236}">
                <a16:creationId xmlns:a16="http://schemas.microsoft.com/office/drawing/2014/main" id="{7EC6BD58-982A-49CE-877B-1B13CCDB5C3D}"/>
              </a:ext>
            </a:extLst>
          </p:cNvPr>
          <p:cNvSpPr txBox="1"/>
          <p:nvPr/>
        </p:nvSpPr>
        <p:spPr>
          <a:xfrm>
            <a:off x="7249786" y="4727205"/>
            <a:ext cx="2746470" cy="1600438"/>
          </a:xfrm>
          <a:prstGeom prst="rect">
            <a:avLst/>
          </a:prstGeom>
          <a:solidFill>
            <a:schemeClr val="bg1"/>
          </a:solid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Data companies</a:t>
            </a:r>
          </a:p>
          <a:p>
            <a:pPr marL="171450" indent="-1714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Increased turnover in companies providing services and products related to navigation and route planning – and reduced costs of input factors</a:t>
            </a:r>
          </a:p>
        </p:txBody>
      </p:sp>
      <p:grpSp>
        <p:nvGrpSpPr>
          <p:cNvPr id="14" name="Group 1025">
            <a:extLst>
              <a:ext uri="{FF2B5EF4-FFF2-40B4-BE49-F238E27FC236}">
                <a16:creationId xmlns:a16="http://schemas.microsoft.com/office/drawing/2014/main" id="{47061CB7-1DFB-44E0-85A2-ACE3058692CE}"/>
              </a:ext>
            </a:extLst>
          </p:cNvPr>
          <p:cNvGrpSpPr>
            <a:grpSpLocks noChangeAspect="1"/>
          </p:cNvGrpSpPr>
          <p:nvPr/>
        </p:nvGrpSpPr>
        <p:grpSpPr bwMode="auto">
          <a:xfrm>
            <a:off x="1963659" y="3392311"/>
            <a:ext cx="1260000" cy="1260000"/>
            <a:chOff x="787" y="3994"/>
            <a:chExt cx="340" cy="340"/>
          </a:xfrm>
          <a:solidFill>
            <a:schemeClr val="accent5"/>
          </a:solidFill>
        </p:grpSpPr>
        <p:sp>
          <p:nvSpPr>
            <p:cNvPr id="15" name="Freeform 1026">
              <a:extLst>
                <a:ext uri="{FF2B5EF4-FFF2-40B4-BE49-F238E27FC236}">
                  <a16:creationId xmlns:a16="http://schemas.microsoft.com/office/drawing/2014/main" id="{F71A4A40-627C-4061-9A90-2E619A605CDE}"/>
                </a:ext>
              </a:extLst>
            </p:cNvPr>
            <p:cNvSpPr>
              <a:spLocks/>
            </p:cNvSpPr>
            <p:nvPr/>
          </p:nvSpPr>
          <p:spPr bwMode="auto">
            <a:xfrm>
              <a:off x="893" y="4171"/>
              <a:ext cx="45" cy="33"/>
            </a:xfrm>
            <a:custGeom>
              <a:avLst/>
              <a:gdLst>
                <a:gd name="T0" fmla="*/ 67 w 67"/>
                <a:gd name="T1" fmla="*/ 4 h 50"/>
                <a:gd name="T2" fmla="*/ 66 w 67"/>
                <a:gd name="T3" fmla="*/ 0 h 50"/>
                <a:gd name="T4" fmla="*/ 64 w 67"/>
                <a:gd name="T5" fmla="*/ 0 h 50"/>
                <a:gd name="T6" fmla="*/ 0 w 67"/>
                <a:gd name="T7" fmla="*/ 0 h 50"/>
                <a:gd name="T8" fmla="*/ 21 w 67"/>
                <a:gd name="T9" fmla="*/ 50 h 50"/>
                <a:gd name="T10" fmla="*/ 66 w 67"/>
                <a:gd name="T11" fmla="*/ 5 h 50"/>
                <a:gd name="T12" fmla="*/ 67 w 67"/>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67" h="50">
                  <a:moveTo>
                    <a:pt x="67" y="4"/>
                  </a:moveTo>
                  <a:cubicBezTo>
                    <a:pt x="66" y="3"/>
                    <a:pt x="66" y="1"/>
                    <a:pt x="66" y="0"/>
                  </a:cubicBezTo>
                  <a:cubicBezTo>
                    <a:pt x="65" y="0"/>
                    <a:pt x="64" y="0"/>
                    <a:pt x="64" y="0"/>
                  </a:cubicBezTo>
                  <a:cubicBezTo>
                    <a:pt x="0" y="0"/>
                    <a:pt x="0" y="0"/>
                    <a:pt x="0" y="0"/>
                  </a:cubicBezTo>
                  <a:cubicBezTo>
                    <a:pt x="2" y="19"/>
                    <a:pt x="10" y="36"/>
                    <a:pt x="21" y="50"/>
                  </a:cubicBezTo>
                  <a:cubicBezTo>
                    <a:pt x="66" y="5"/>
                    <a:pt x="66" y="5"/>
                    <a:pt x="66" y="5"/>
                  </a:cubicBezTo>
                  <a:cubicBezTo>
                    <a:pt x="66" y="4"/>
                    <a:pt x="67" y="4"/>
                    <a:pt x="6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27">
              <a:extLst>
                <a:ext uri="{FF2B5EF4-FFF2-40B4-BE49-F238E27FC236}">
                  <a16:creationId xmlns:a16="http://schemas.microsoft.com/office/drawing/2014/main" id="{1C2EB2C1-9C9F-455A-8DDA-DDF42AD18000}"/>
                </a:ext>
              </a:extLst>
            </p:cNvPr>
            <p:cNvSpPr>
              <a:spLocks/>
            </p:cNvSpPr>
            <p:nvPr/>
          </p:nvSpPr>
          <p:spPr bwMode="auto">
            <a:xfrm>
              <a:off x="893" y="4124"/>
              <a:ext cx="45" cy="33"/>
            </a:xfrm>
            <a:custGeom>
              <a:avLst/>
              <a:gdLst>
                <a:gd name="T0" fmla="*/ 66 w 67"/>
                <a:gd name="T1" fmla="*/ 49 h 49"/>
                <a:gd name="T2" fmla="*/ 67 w 67"/>
                <a:gd name="T3" fmla="*/ 46 h 49"/>
                <a:gd name="T4" fmla="*/ 66 w 67"/>
                <a:gd name="T5" fmla="*/ 45 h 49"/>
                <a:gd name="T6" fmla="*/ 21 w 67"/>
                <a:gd name="T7" fmla="*/ 0 h 49"/>
                <a:gd name="T8" fmla="*/ 0 w 67"/>
                <a:gd name="T9" fmla="*/ 49 h 49"/>
                <a:gd name="T10" fmla="*/ 64 w 67"/>
                <a:gd name="T11" fmla="*/ 49 h 49"/>
                <a:gd name="T12" fmla="*/ 66 w 6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67" h="49">
                  <a:moveTo>
                    <a:pt x="66" y="49"/>
                  </a:moveTo>
                  <a:cubicBezTo>
                    <a:pt x="66" y="48"/>
                    <a:pt x="66" y="47"/>
                    <a:pt x="67" y="46"/>
                  </a:cubicBezTo>
                  <a:cubicBezTo>
                    <a:pt x="67" y="45"/>
                    <a:pt x="66" y="45"/>
                    <a:pt x="66" y="45"/>
                  </a:cubicBezTo>
                  <a:cubicBezTo>
                    <a:pt x="21" y="0"/>
                    <a:pt x="21" y="0"/>
                    <a:pt x="21" y="0"/>
                  </a:cubicBezTo>
                  <a:cubicBezTo>
                    <a:pt x="10" y="14"/>
                    <a:pt x="2" y="31"/>
                    <a:pt x="0" y="49"/>
                  </a:cubicBezTo>
                  <a:cubicBezTo>
                    <a:pt x="64" y="49"/>
                    <a:pt x="64" y="49"/>
                    <a:pt x="64" y="49"/>
                  </a:cubicBezTo>
                  <a:cubicBezTo>
                    <a:pt x="64" y="49"/>
                    <a:pt x="65" y="49"/>
                    <a:pt x="66"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28">
              <a:extLst>
                <a:ext uri="{FF2B5EF4-FFF2-40B4-BE49-F238E27FC236}">
                  <a16:creationId xmlns:a16="http://schemas.microsoft.com/office/drawing/2014/main" id="{08D14204-1E38-4113-A8DD-D33BD3BEF1D1}"/>
                </a:ext>
              </a:extLst>
            </p:cNvPr>
            <p:cNvSpPr>
              <a:spLocks/>
            </p:cNvSpPr>
            <p:nvPr/>
          </p:nvSpPr>
          <p:spPr bwMode="auto">
            <a:xfrm>
              <a:off x="917" y="4100"/>
              <a:ext cx="33" cy="45"/>
            </a:xfrm>
            <a:custGeom>
              <a:avLst/>
              <a:gdLst>
                <a:gd name="T0" fmla="*/ 46 w 49"/>
                <a:gd name="T1" fmla="*/ 67 h 67"/>
                <a:gd name="T2" fmla="*/ 49 w 49"/>
                <a:gd name="T3" fmla="*/ 66 h 67"/>
                <a:gd name="T4" fmla="*/ 49 w 49"/>
                <a:gd name="T5" fmla="*/ 64 h 67"/>
                <a:gd name="T6" fmla="*/ 49 w 49"/>
                <a:gd name="T7" fmla="*/ 0 h 67"/>
                <a:gd name="T8" fmla="*/ 0 w 49"/>
                <a:gd name="T9" fmla="*/ 21 h 67"/>
                <a:gd name="T10" fmla="*/ 45 w 49"/>
                <a:gd name="T11" fmla="*/ 66 h 67"/>
                <a:gd name="T12" fmla="*/ 46 w 4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49" h="67">
                  <a:moveTo>
                    <a:pt x="46" y="67"/>
                  </a:moveTo>
                  <a:cubicBezTo>
                    <a:pt x="47" y="66"/>
                    <a:pt x="48" y="66"/>
                    <a:pt x="49" y="66"/>
                  </a:cubicBezTo>
                  <a:cubicBezTo>
                    <a:pt x="49" y="65"/>
                    <a:pt x="49" y="64"/>
                    <a:pt x="49" y="64"/>
                  </a:cubicBezTo>
                  <a:cubicBezTo>
                    <a:pt x="49" y="0"/>
                    <a:pt x="49" y="0"/>
                    <a:pt x="49" y="0"/>
                  </a:cubicBezTo>
                  <a:cubicBezTo>
                    <a:pt x="31" y="2"/>
                    <a:pt x="14" y="10"/>
                    <a:pt x="0" y="21"/>
                  </a:cubicBezTo>
                  <a:cubicBezTo>
                    <a:pt x="45" y="66"/>
                    <a:pt x="45" y="66"/>
                    <a:pt x="45" y="66"/>
                  </a:cubicBezTo>
                  <a:cubicBezTo>
                    <a:pt x="45" y="66"/>
                    <a:pt x="45" y="67"/>
                    <a:pt x="46" y="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29">
              <a:extLst>
                <a:ext uri="{FF2B5EF4-FFF2-40B4-BE49-F238E27FC236}">
                  <a16:creationId xmlns:a16="http://schemas.microsoft.com/office/drawing/2014/main" id="{573FAAFB-E200-4BD4-991E-40E9C844F5BC}"/>
                </a:ext>
              </a:extLst>
            </p:cNvPr>
            <p:cNvSpPr>
              <a:spLocks/>
            </p:cNvSpPr>
            <p:nvPr/>
          </p:nvSpPr>
          <p:spPr bwMode="auto">
            <a:xfrm>
              <a:off x="964" y="4100"/>
              <a:ext cx="33" cy="45"/>
            </a:xfrm>
            <a:custGeom>
              <a:avLst/>
              <a:gdLst>
                <a:gd name="T0" fmla="*/ 5 w 50"/>
                <a:gd name="T1" fmla="*/ 66 h 67"/>
                <a:gd name="T2" fmla="*/ 50 w 50"/>
                <a:gd name="T3" fmla="*/ 21 h 67"/>
                <a:gd name="T4" fmla="*/ 0 w 50"/>
                <a:gd name="T5" fmla="*/ 0 h 67"/>
                <a:gd name="T6" fmla="*/ 0 w 50"/>
                <a:gd name="T7" fmla="*/ 64 h 67"/>
                <a:gd name="T8" fmla="*/ 0 w 50"/>
                <a:gd name="T9" fmla="*/ 66 h 67"/>
                <a:gd name="T10" fmla="*/ 4 w 50"/>
                <a:gd name="T11" fmla="*/ 67 h 67"/>
                <a:gd name="T12" fmla="*/ 5 w 50"/>
                <a:gd name="T13" fmla="*/ 66 h 67"/>
              </a:gdLst>
              <a:ahLst/>
              <a:cxnLst>
                <a:cxn ang="0">
                  <a:pos x="T0" y="T1"/>
                </a:cxn>
                <a:cxn ang="0">
                  <a:pos x="T2" y="T3"/>
                </a:cxn>
                <a:cxn ang="0">
                  <a:pos x="T4" y="T5"/>
                </a:cxn>
                <a:cxn ang="0">
                  <a:pos x="T6" y="T7"/>
                </a:cxn>
                <a:cxn ang="0">
                  <a:pos x="T8" y="T9"/>
                </a:cxn>
                <a:cxn ang="0">
                  <a:pos x="T10" y="T11"/>
                </a:cxn>
                <a:cxn ang="0">
                  <a:pos x="T12" y="T13"/>
                </a:cxn>
              </a:cxnLst>
              <a:rect l="0" t="0" r="r" b="b"/>
              <a:pathLst>
                <a:path w="50" h="67">
                  <a:moveTo>
                    <a:pt x="5" y="66"/>
                  </a:moveTo>
                  <a:cubicBezTo>
                    <a:pt x="50" y="21"/>
                    <a:pt x="50" y="21"/>
                    <a:pt x="50" y="21"/>
                  </a:cubicBezTo>
                  <a:cubicBezTo>
                    <a:pt x="36" y="10"/>
                    <a:pt x="19" y="2"/>
                    <a:pt x="0" y="0"/>
                  </a:cubicBezTo>
                  <a:cubicBezTo>
                    <a:pt x="0" y="64"/>
                    <a:pt x="0" y="64"/>
                    <a:pt x="0" y="64"/>
                  </a:cubicBezTo>
                  <a:cubicBezTo>
                    <a:pt x="0" y="64"/>
                    <a:pt x="0" y="65"/>
                    <a:pt x="0" y="66"/>
                  </a:cubicBezTo>
                  <a:cubicBezTo>
                    <a:pt x="1" y="66"/>
                    <a:pt x="3" y="66"/>
                    <a:pt x="4" y="67"/>
                  </a:cubicBezTo>
                  <a:cubicBezTo>
                    <a:pt x="4" y="67"/>
                    <a:pt x="4" y="66"/>
                    <a:pt x="5" y="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030">
              <a:extLst>
                <a:ext uri="{FF2B5EF4-FFF2-40B4-BE49-F238E27FC236}">
                  <a16:creationId xmlns:a16="http://schemas.microsoft.com/office/drawing/2014/main" id="{815E78A1-E3BD-48E8-9AE0-10F291651317}"/>
                </a:ext>
              </a:extLst>
            </p:cNvPr>
            <p:cNvSpPr>
              <a:spLocks/>
            </p:cNvSpPr>
            <p:nvPr/>
          </p:nvSpPr>
          <p:spPr bwMode="auto">
            <a:xfrm>
              <a:off x="917" y="4183"/>
              <a:ext cx="33" cy="44"/>
            </a:xfrm>
            <a:custGeom>
              <a:avLst/>
              <a:gdLst>
                <a:gd name="T0" fmla="*/ 45 w 49"/>
                <a:gd name="T1" fmla="*/ 2 h 67"/>
                <a:gd name="T2" fmla="*/ 0 w 49"/>
                <a:gd name="T3" fmla="*/ 47 h 67"/>
                <a:gd name="T4" fmla="*/ 49 w 49"/>
                <a:gd name="T5" fmla="*/ 67 h 67"/>
                <a:gd name="T6" fmla="*/ 49 w 49"/>
                <a:gd name="T7" fmla="*/ 4 h 67"/>
                <a:gd name="T8" fmla="*/ 49 w 49"/>
                <a:gd name="T9" fmla="*/ 2 h 67"/>
                <a:gd name="T10" fmla="*/ 46 w 49"/>
                <a:gd name="T11" fmla="*/ 0 h 67"/>
                <a:gd name="T12" fmla="*/ 45 w 49"/>
                <a:gd name="T13" fmla="*/ 2 h 67"/>
              </a:gdLst>
              <a:ahLst/>
              <a:cxnLst>
                <a:cxn ang="0">
                  <a:pos x="T0" y="T1"/>
                </a:cxn>
                <a:cxn ang="0">
                  <a:pos x="T2" y="T3"/>
                </a:cxn>
                <a:cxn ang="0">
                  <a:pos x="T4" y="T5"/>
                </a:cxn>
                <a:cxn ang="0">
                  <a:pos x="T6" y="T7"/>
                </a:cxn>
                <a:cxn ang="0">
                  <a:pos x="T8" y="T9"/>
                </a:cxn>
                <a:cxn ang="0">
                  <a:pos x="T10" y="T11"/>
                </a:cxn>
                <a:cxn ang="0">
                  <a:pos x="T12" y="T13"/>
                </a:cxn>
              </a:cxnLst>
              <a:rect l="0" t="0" r="r" b="b"/>
              <a:pathLst>
                <a:path w="49" h="67">
                  <a:moveTo>
                    <a:pt x="45" y="2"/>
                  </a:moveTo>
                  <a:cubicBezTo>
                    <a:pt x="0" y="47"/>
                    <a:pt x="0" y="47"/>
                    <a:pt x="0" y="47"/>
                  </a:cubicBezTo>
                  <a:cubicBezTo>
                    <a:pt x="14" y="58"/>
                    <a:pt x="31" y="65"/>
                    <a:pt x="49" y="67"/>
                  </a:cubicBezTo>
                  <a:cubicBezTo>
                    <a:pt x="49" y="4"/>
                    <a:pt x="49" y="4"/>
                    <a:pt x="49" y="4"/>
                  </a:cubicBezTo>
                  <a:cubicBezTo>
                    <a:pt x="49" y="3"/>
                    <a:pt x="49" y="2"/>
                    <a:pt x="49" y="2"/>
                  </a:cubicBezTo>
                  <a:cubicBezTo>
                    <a:pt x="48" y="1"/>
                    <a:pt x="47" y="1"/>
                    <a:pt x="46" y="0"/>
                  </a:cubicBezTo>
                  <a:cubicBezTo>
                    <a:pt x="45" y="1"/>
                    <a:pt x="45" y="1"/>
                    <a:pt x="45"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31">
              <a:extLst>
                <a:ext uri="{FF2B5EF4-FFF2-40B4-BE49-F238E27FC236}">
                  <a16:creationId xmlns:a16="http://schemas.microsoft.com/office/drawing/2014/main" id="{F5B82B2C-6BF7-4A4D-BF3F-01925301A5DC}"/>
                </a:ext>
              </a:extLst>
            </p:cNvPr>
            <p:cNvSpPr>
              <a:spLocks/>
            </p:cNvSpPr>
            <p:nvPr/>
          </p:nvSpPr>
          <p:spPr bwMode="auto">
            <a:xfrm>
              <a:off x="976" y="4171"/>
              <a:ext cx="44" cy="33"/>
            </a:xfrm>
            <a:custGeom>
              <a:avLst/>
              <a:gdLst>
                <a:gd name="T0" fmla="*/ 2 w 67"/>
                <a:gd name="T1" fmla="*/ 0 h 50"/>
                <a:gd name="T2" fmla="*/ 0 w 67"/>
                <a:gd name="T3" fmla="*/ 4 h 50"/>
                <a:gd name="T4" fmla="*/ 2 w 67"/>
                <a:gd name="T5" fmla="*/ 5 h 50"/>
                <a:gd name="T6" fmla="*/ 47 w 67"/>
                <a:gd name="T7" fmla="*/ 50 h 50"/>
                <a:gd name="T8" fmla="*/ 67 w 67"/>
                <a:gd name="T9" fmla="*/ 0 h 50"/>
                <a:gd name="T10" fmla="*/ 4 w 67"/>
                <a:gd name="T11" fmla="*/ 0 h 50"/>
                <a:gd name="T12" fmla="*/ 2 w 6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67" h="50">
                  <a:moveTo>
                    <a:pt x="2" y="0"/>
                  </a:moveTo>
                  <a:cubicBezTo>
                    <a:pt x="1" y="1"/>
                    <a:pt x="1" y="2"/>
                    <a:pt x="0" y="4"/>
                  </a:cubicBezTo>
                  <a:cubicBezTo>
                    <a:pt x="1" y="4"/>
                    <a:pt x="1" y="4"/>
                    <a:pt x="2" y="5"/>
                  </a:cubicBezTo>
                  <a:cubicBezTo>
                    <a:pt x="47" y="50"/>
                    <a:pt x="47" y="50"/>
                    <a:pt x="47" y="50"/>
                  </a:cubicBezTo>
                  <a:cubicBezTo>
                    <a:pt x="58" y="36"/>
                    <a:pt x="65" y="19"/>
                    <a:pt x="67" y="0"/>
                  </a:cubicBezTo>
                  <a:cubicBezTo>
                    <a:pt x="4" y="0"/>
                    <a:pt x="4" y="0"/>
                    <a:pt x="4" y="0"/>
                  </a:cubicBezTo>
                  <a:cubicBezTo>
                    <a:pt x="3"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032">
              <a:extLst>
                <a:ext uri="{FF2B5EF4-FFF2-40B4-BE49-F238E27FC236}">
                  <a16:creationId xmlns:a16="http://schemas.microsoft.com/office/drawing/2014/main" id="{C1A3C5ED-BB02-4927-AC07-46E79F45313E}"/>
                </a:ext>
              </a:extLst>
            </p:cNvPr>
            <p:cNvSpPr>
              <a:spLocks noChangeArrowheads="1"/>
            </p:cNvSpPr>
            <p:nvPr/>
          </p:nvSpPr>
          <p:spPr bwMode="auto">
            <a:xfrm>
              <a:off x="950" y="4157"/>
              <a:ext cx="14" cy="1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33">
              <a:extLst>
                <a:ext uri="{FF2B5EF4-FFF2-40B4-BE49-F238E27FC236}">
                  <a16:creationId xmlns:a16="http://schemas.microsoft.com/office/drawing/2014/main" id="{C0B6CA38-A855-44AF-9D8C-BC7A700613DE}"/>
                </a:ext>
              </a:extLst>
            </p:cNvPr>
            <p:cNvSpPr>
              <a:spLocks noEditPoints="1"/>
            </p:cNvSpPr>
            <p:nvPr/>
          </p:nvSpPr>
          <p:spPr bwMode="auto">
            <a:xfrm>
              <a:off x="787" y="3994"/>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266 h 512"/>
                <a:gd name="T12" fmla="*/ 372 w 512"/>
                <a:gd name="T13" fmla="*/ 266 h 512"/>
                <a:gd name="T14" fmla="*/ 346 w 512"/>
                <a:gd name="T15" fmla="*/ 331 h 512"/>
                <a:gd name="T16" fmla="*/ 370 w 512"/>
                <a:gd name="T17" fmla="*/ 355 h 512"/>
                <a:gd name="T18" fmla="*/ 370 w 512"/>
                <a:gd name="T19" fmla="*/ 370 h 512"/>
                <a:gd name="T20" fmla="*/ 362 w 512"/>
                <a:gd name="T21" fmla="*/ 373 h 512"/>
                <a:gd name="T22" fmla="*/ 355 w 512"/>
                <a:gd name="T23" fmla="*/ 370 h 512"/>
                <a:gd name="T24" fmla="*/ 331 w 512"/>
                <a:gd name="T25" fmla="*/ 346 h 512"/>
                <a:gd name="T26" fmla="*/ 266 w 512"/>
                <a:gd name="T27" fmla="*/ 372 h 512"/>
                <a:gd name="T28" fmla="*/ 266 w 512"/>
                <a:gd name="T29" fmla="*/ 405 h 512"/>
                <a:gd name="T30" fmla="*/ 256 w 512"/>
                <a:gd name="T31" fmla="*/ 416 h 512"/>
                <a:gd name="T32" fmla="*/ 245 w 512"/>
                <a:gd name="T33" fmla="*/ 405 h 512"/>
                <a:gd name="T34" fmla="*/ 245 w 512"/>
                <a:gd name="T35" fmla="*/ 372 h 512"/>
                <a:gd name="T36" fmla="*/ 181 w 512"/>
                <a:gd name="T37" fmla="*/ 346 h 512"/>
                <a:gd name="T38" fmla="*/ 157 w 512"/>
                <a:gd name="T39" fmla="*/ 370 h 512"/>
                <a:gd name="T40" fmla="*/ 149 w 512"/>
                <a:gd name="T41" fmla="*/ 373 h 512"/>
                <a:gd name="T42" fmla="*/ 141 w 512"/>
                <a:gd name="T43" fmla="*/ 370 h 512"/>
                <a:gd name="T44" fmla="*/ 141 w 512"/>
                <a:gd name="T45" fmla="*/ 355 h 512"/>
                <a:gd name="T46" fmla="*/ 166 w 512"/>
                <a:gd name="T47" fmla="*/ 331 h 512"/>
                <a:gd name="T48" fmla="*/ 139 w 512"/>
                <a:gd name="T49" fmla="*/ 266 h 512"/>
                <a:gd name="T50" fmla="*/ 106 w 512"/>
                <a:gd name="T51" fmla="*/ 266 h 512"/>
                <a:gd name="T52" fmla="*/ 96 w 512"/>
                <a:gd name="T53" fmla="*/ 256 h 512"/>
                <a:gd name="T54" fmla="*/ 106 w 512"/>
                <a:gd name="T55" fmla="*/ 245 h 512"/>
                <a:gd name="T56" fmla="*/ 139 w 512"/>
                <a:gd name="T57" fmla="*/ 245 h 512"/>
                <a:gd name="T58" fmla="*/ 166 w 512"/>
                <a:gd name="T59" fmla="*/ 181 h 512"/>
                <a:gd name="T60" fmla="*/ 141 w 512"/>
                <a:gd name="T61" fmla="*/ 157 h 512"/>
                <a:gd name="T62" fmla="*/ 141 w 512"/>
                <a:gd name="T63" fmla="*/ 141 h 512"/>
                <a:gd name="T64" fmla="*/ 157 w 512"/>
                <a:gd name="T65" fmla="*/ 141 h 512"/>
                <a:gd name="T66" fmla="*/ 181 w 512"/>
                <a:gd name="T67" fmla="*/ 166 h 512"/>
                <a:gd name="T68" fmla="*/ 245 w 512"/>
                <a:gd name="T69" fmla="*/ 139 h 512"/>
                <a:gd name="T70" fmla="*/ 245 w 512"/>
                <a:gd name="T71" fmla="*/ 106 h 512"/>
                <a:gd name="T72" fmla="*/ 256 w 512"/>
                <a:gd name="T73" fmla="*/ 96 h 512"/>
                <a:gd name="T74" fmla="*/ 266 w 512"/>
                <a:gd name="T75" fmla="*/ 106 h 512"/>
                <a:gd name="T76" fmla="*/ 266 w 512"/>
                <a:gd name="T77" fmla="*/ 139 h 512"/>
                <a:gd name="T78" fmla="*/ 331 w 512"/>
                <a:gd name="T79" fmla="*/ 166 h 512"/>
                <a:gd name="T80" fmla="*/ 355 w 512"/>
                <a:gd name="T81" fmla="*/ 141 h 512"/>
                <a:gd name="T82" fmla="*/ 370 w 512"/>
                <a:gd name="T83" fmla="*/ 141 h 512"/>
                <a:gd name="T84" fmla="*/ 370 w 512"/>
                <a:gd name="T85" fmla="*/ 157 h 512"/>
                <a:gd name="T86" fmla="*/ 346 w 512"/>
                <a:gd name="T87" fmla="*/ 181 h 512"/>
                <a:gd name="T88" fmla="*/ 372 w 512"/>
                <a:gd name="T89" fmla="*/ 245 h 512"/>
                <a:gd name="T90" fmla="*/ 405 w 512"/>
                <a:gd name="T91" fmla="*/ 245 h 512"/>
                <a:gd name="T92" fmla="*/ 416 w 512"/>
                <a:gd name="T93" fmla="*/ 256 h 512"/>
                <a:gd name="T94" fmla="*/ 405 w 512"/>
                <a:gd name="T95"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372" y="266"/>
                    <a:pt x="372" y="266"/>
                    <a:pt x="372" y="266"/>
                  </a:cubicBezTo>
                  <a:cubicBezTo>
                    <a:pt x="370" y="291"/>
                    <a:pt x="361" y="313"/>
                    <a:pt x="346" y="331"/>
                  </a:cubicBezTo>
                  <a:cubicBezTo>
                    <a:pt x="370" y="355"/>
                    <a:pt x="370" y="355"/>
                    <a:pt x="370" y="355"/>
                  </a:cubicBezTo>
                  <a:cubicBezTo>
                    <a:pt x="374" y="359"/>
                    <a:pt x="374" y="366"/>
                    <a:pt x="370" y="370"/>
                  </a:cubicBezTo>
                  <a:cubicBezTo>
                    <a:pt x="368" y="372"/>
                    <a:pt x="365" y="373"/>
                    <a:pt x="362" y="373"/>
                  </a:cubicBezTo>
                  <a:cubicBezTo>
                    <a:pt x="360" y="373"/>
                    <a:pt x="357" y="372"/>
                    <a:pt x="355" y="370"/>
                  </a:cubicBezTo>
                  <a:cubicBezTo>
                    <a:pt x="331" y="346"/>
                    <a:pt x="331" y="346"/>
                    <a:pt x="331" y="346"/>
                  </a:cubicBezTo>
                  <a:cubicBezTo>
                    <a:pt x="313" y="361"/>
                    <a:pt x="291" y="370"/>
                    <a:pt x="266" y="372"/>
                  </a:cubicBezTo>
                  <a:cubicBezTo>
                    <a:pt x="266" y="405"/>
                    <a:pt x="266" y="405"/>
                    <a:pt x="266" y="405"/>
                  </a:cubicBezTo>
                  <a:cubicBezTo>
                    <a:pt x="266" y="411"/>
                    <a:pt x="262" y="416"/>
                    <a:pt x="256" y="416"/>
                  </a:cubicBezTo>
                  <a:cubicBezTo>
                    <a:pt x="250" y="416"/>
                    <a:pt x="245" y="411"/>
                    <a:pt x="245" y="405"/>
                  </a:cubicBezTo>
                  <a:cubicBezTo>
                    <a:pt x="245" y="372"/>
                    <a:pt x="245" y="372"/>
                    <a:pt x="245" y="372"/>
                  </a:cubicBezTo>
                  <a:cubicBezTo>
                    <a:pt x="221" y="370"/>
                    <a:pt x="198" y="361"/>
                    <a:pt x="181" y="346"/>
                  </a:cubicBezTo>
                  <a:cubicBezTo>
                    <a:pt x="157" y="370"/>
                    <a:pt x="157" y="370"/>
                    <a:pt x="157" y="370"/>
                  </a:cubicBezTo>
                  <a:cubicBezTo>
                    <a:pt x="154" y="372"/>
                    <a:pt x="152" y="373"/>
                    <a:pt x="149" y="373"/>
                  </a:cubicBezTo>
                  <a:cubicBezTo>
                    <a:pt x="146" y="373"/>
                    <a:pt x="144" y="372"/>
                    <a:pt x="141" y="370"/>
                  </a:cubicBezTo>
                  <a:cubicBezTo>
                    <a:pt x="137" y="366"/>
                    <a:pt x="137" y="359"/>
                    <a:pt x="141" y="355"/>
                  </a:cubicBezTo>
                  <a:cubicBezTo>
                    <a:pt x="166" y="331"/>
                    <a:pt x="166" y="331"/>
                    <a:pt x="166" y="331"/>
                  </a:cubicBezTo>
                  <a:cubicBezTo>
                    <a:pt x="151" y="313"/>
                    <a:pt x="141" y="291"/>
                    <a:pt x="139" y="266"/>
                  </a:cubicBezTo>
                  <a:cubicBezTo>
                    <a:pt x="106" y="266"/>
                    <a:pt x="106" y="266"/>
                    <a:pt x="106" y="266"/>
                  </a:cubicBezTo>
                  <a:cubicBezTo>
                    <a:pt x="100" y="266"/>
                    <a:pt x="96" y="262"/>
                    <a:pt x="96" y="256"/>
                  </a:cubicBezTo>
                  <a:cubicBezTo>
                    <a:pt x="96" y="250"/>
                    <a:pt x="100" y="245"/>
                    <a:pt x="106" y="245"/>
                  </a:cubicBezTo>
                  <a:cubicBezTo>
                    <a:pt x="139" y="245"/>
                    <a:pt x="139" y="245"/>
                    <a:pt x="139" y="245"/>
                  </a:cubicBezTo>
                  <a:cubicBezTo>
                    <a:pt x="141" y="221"/>
                    <a:pt x="151" y="198"/>
                    <a:pt x="166" y="181"/>
                  </a:cubicBezTo>
                  <a:cubicBezTo>
                    <a:pt x="141" y="157"/>
                    <a:pt x="141" y="157"/>
                    <a:pt x="141" y="157"/>
                  </a:cubicBezTo>
                  <a:cubicBezTo>
                    <a:pt x="137" y="152"/>
                    <a:pt x="137" y="146"/>
                    <a:pt x="141" y="141"/>
                  </a:cubicBezTo>
                  <a:cubicBezTo>
                    <a:pt x="146" y="137"/>
                    <a:pt x="152" y="137"/>
                    <a:pt x="157" y="141"/>
                  </a:cubicBezTo>
                  <a:cubicBezTo>
                    <a:pt x="181" y="166"/>
                    <a:pt x="181" y="166"/>
                    <a:pt x="181" y="166"/>
                  </a:cubicBezTo>
                  <a:cubicBezTo>
                    <a:pt x="198" y="151"/>
                    <a:pt x="221" y="141"/>
                    <a:pt x="245" y="139"/>
                  </a:cubicBezTo>
                  <a:cubicBezTo>
                    <a:pt x="245" y="106"/>
                    <a:pt x="245" y="106"/>
                    <a:pt x="245" y="106"/>
                  </a:cubicBezTo>
                  <a:cubicBezTo>
                    <a:pt x="245" y="100"/>
                    <a:pt x="250" y="96"/>
                    <a:pt x="256" y="96"/>
                  </a:cubicBezTo>
                  <a:cubicBezTo>
                    <a:pt x="262" y="96"/>
                    <a:pt x="266" y="100"/>
                    <a:pt x="266" y="106"/>
                  </a:cubicBezTo>
                  <a:cubicBezTo>
                    <a:pt x="266" y="139"/>
                    <a:pt x="266" y="139"/>
                    <a:pt x="266" y="139"/>
                  </a:cubicBezTo>
                  <a:cubicBezTo>
                    <a:pt x="291" y="141"/>
                    <a:pt x="313" y="151"/>
                    <a:pt x="331" y="166"/>
                  </a:cubicBezTo>
                  <a:cubicBezTo>
                    <a:pt x="355" y="141"/>
                    <a:pt x="355" y="141"/>
                    <a:pt x="355" y="141"/>
                  </a:cubicBezTo>
                  <a:cubicBezTo>
                    <a:pt x="359" y="137"/>
                    <a:pt x="366" y="137"/>
                    <a:pt x="370" y="141"/>
                  </a:cubicBezTo>
                  <a:cubicBezTo>
                    <a:pt x="374" y="146"/>
                    <a:pt x="374" y="152"/>
                    <a:pt x="370" y="157"/>
                  </a:cubicBezTo>
                  <a:cubicBezTo>
                    <a:pt x="346" y="181"/>
                    <a:pt x="346" y="181"/>
                    <a:pt x="346" y="181"/>
                  </a:cubicBezTo>
                  <a:cubicBezTo>
                    <a:pt x="361" y="198"/>
                    <a:pt x="370" y="221"/>
                    <a:pt x="372" y="245"/>
                  </a:cubicBezTo>
                  <a:cubicBezTo>
                    <a:pt x="405" y="245"/>
                    <a:pt x="405" y="245"/>
                    <a:pt x="405" y="245"/>
                  </a:cubicBezTo>
                  <a:cubicBezTo>
                    <a:pt x="411" y="245"/>
                    <a:pt x="416" y="250"/>
                    <a:pt x="416" y="256"/>
                  </a:cubicBezTo>
                  <a:cubicBezTo>
                    <a:pt x="416" y="262"/>
                    <a:pt x="411" y="266"/>
                    <a:pt x="405" y="2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034">
              <a:extLst>
                <a:ext uri="{FF2B5EF4-FFF2-40B4-BE49-F238E27FC236}">
                  <a16:creationId xmlns:a16="http://schemas.microsoft.com/office/drawing/2014/main" id="{2AD0A9AC-C35B-40D1-9DEE-F91BF5156007}"/>
                </a:ext>
              </a:extLst>
            </p:cNvPr>
            <p:cNvSpPr>
              <a:spLocks/>
            </p:cNvSpPr>
            <p:nvPr/>
          </p:nvSpPr>
          <p:spPr bwMode="auto">
            <a:xfrm>
              <a:off x="976" y="4124"/>
              <a:ext cx="44" cy="33"/>
            </a:xfrm>
            <a:custGeom>
              <a:avLst/>
              <a:gdLst>
                <a:gd name="T0" fmla="*/ 2 w 67"/>
                <a:gd name="T1" fmla="*/ 45 h 49"/>
                <a:gd name="T2" fmla="*/ 0 w 67"/>
                <a:gd name="T3" fmla="*/ 46 h 49"/>
                <a:gd name="T4" fmla="*/ 2 w 67"/>
                <a:gd name="T5" fmla="*/ 49 h 49"/>
                <a:gd name="T6" fmla="*/ 4 w 67"/>
                <a:gd name="T7" fmla="*/ 49 h 49"/>
                <a:gd name="T8" fmla="*/ 67 w 67"/>
                <a:gd name="T9" fmla="*/ 49 h 49"/>
                <a:gd name="T10" fmla="*/ 47 w 67"/>
                <a:gd name="T11" fmla="*/ 0 h 49"/>
                <a:gd name="T12" fmla="*/ 2 w 67"/>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67" h="49">
                  <a:moveTo>
                    <a:pt x="2" y="45"/>
                  </a:moveTo>
                  <a:cubicBezTo>
                    <a:pt x="1" y="45"/>
                    <a:pt x="1" y="45"/>
                    <a:pt x="0" y="46"/>
                  </a:cubicBezTo>
                  <a:cubicBezTo>
                    <a:pt x="1" y="47"/>
                    <a:pt x="1" y="48"/>
                    <a:pt x="2" y="49"/>
                  </a:cubicBezTo>
                  <a:cubicBezTo>
                    <a:pt x="2" y="49"/>
                    <a:pt x="3" y="49"/>
                    <a:pt x="4" y="49"/>
                  </a:cubicBezTo>
                  <a:cubicBezTo>
                    <a:pt x="67" y="49"/>
                    <a:pt x="67" y="49"/>
                    <a:pt x="67" y="49"/>
                  </a:cubicBezTo>
                  <a:cubicBezTo>
                    <a:pt x="65" y="31"/>
                    <a:pt x="58" y="14"/>
                    <a:pt x="47" y="0"/>
                  </a:cubicBezTo>
                  <a:lnTo>
                    <a:pt x="2"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35">
              <a:extLst>
                <a:ext uri="{FF2B5EF4-FFF2-40B4-BE49-F238E27FC236}">
                  <a16:creationId xmlns:a16="http://schemas.microsoft.com/office/drawing/2014/main" id="{9C70C8B9-5188-43E5-A24B-B08E5C324225}"/>
                </a:ext>
              </a:extLst>
            </p:cNvPr>
            <p:cNvSpPr>
              <a:spLocks/>
            </p:cNvSpPr>
            <p:nvPr/>
          </p:nvSpPr>
          <p:spPr bwMode="auto">
            <a:xfrm>
              <a:off x="964" y="4183"/>
              <a:ext cx="33" cy="44"/>
            </a:xfrm>
            <a:custGeom>
              <a:avLst/>
              <a:gdLst>
                <a:gd name="T0" fmla="*/ 4 w 50"/>
                <a:gd name="T1" fmla="*/ 0 h 67"/>
                <a:gd name="T2" fmla="*/ 0 w 50"/>
                <a:gd name="T3" fmla="*/ 2 h 67"/>
                <a:gd name="T4" fmla="*/ 0 w 50"/>
                <a:gd name="T5" fmla="*/ 4 h 67"/>
                <a:gd name="T6" fmla="*/ 0 w 50"/>
                <a:gd name="T7" fmla="*/ 67 h 67"/>
                <a:gd name="T8" fmla="*/ 50 w 50"/>
                <a:gd name="T9" fmla="*/ 47 h 67"/>
                <a:gd name="T10" fmla="*/ 5 w 50"/>
                <a:gd name="T11" fmla="*/ 2 h 67"/>
                <a:gd name="T12" fmla="*/ 4 w 50"/>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50" h="67">
                  <a:moveTo>
                    <a:pt x="4" y="0"/>
                  </a:moveTo>
                  <a:cubicBezTo>
                    <a:pt x="3" y="1"/>
                    <a:pt x="1" y="1"/>
                    <a:pt x="0" y="2"/>
                  </a:cubicBezTo>
                  <a:cubicBezTo>
                    <a:pt x="0" y="2"/>
                    <a:pt x="0" y="3"/>
                    <a:pt x="0" y="4"/>
                  </a:cubicBezTo>
                  <a:cubicBezTo>
                    <a:pt x="0" y="67"/>
                    <a:pt x="0" y="67"/>
                    <a:pt x="0" y="67"/>
                  </a:cubicBezTo>
                  <a:cubicBezTo>
                    <a:pt x="19" y="65"/>
                    <a:pt x="36" y="58"/>
                    <a:pt x="50" y="47"/>
                  </a:cubicBezTo>
                  <a:cubicBezTo>
                    <a:pt x="5" y="2"/>
                    <a:pt x="5" y="2"/>
                    <a:pt x="5" y="2"/>
                  </a:cubicBezTo>
                  <a:cubicBezTo>
                    <a:pt x="4" y="1"/>
                    <a:pt x="4" y="1"/>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5" name="Freeform 486">
            <a:extLst>
              <a:ext uri="{FF2B5EF4-FFF2-40B4-BE49-F238E27FC236}">
                <a16:creationId xmlns:a16="http://schemas.microsoft.com/office/drawing/2014/main" id="{94320CB6-CE63-4B6C-B09A-E53B986EA0A5}"/>
              </a:ext>
            </a:extLst>
          </p:cNvPr>
          <p:cNvSpPr>
            <a:spLocks noChangeAspect="1" noEditPoints="1"/>
          </p:cNvSpPr>
          <p:nvPr/>
        </p:nvSpPr>
        <p:spPr bwMode="auto">
          <a:xfrm>
            <a:off x="7998530" y="3418252"/>
            <a:ext cx="1260000" cy="126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17 w 512"/>
              <a:gd name="T11" fmla="*/ 160 h 512"/>
              <a:gd name="T12" fmla="*/ 128 w 512"/>
              <a:gd name="T13" fmla="*/ 149 h 512"/>
              <a:gd name="T14" fmla="*/ 384 w 512"/>
              <a:gd name="T15" fmla="*/ 149 h 512"/>
              <a:gd name="T16" fmla="*/ 394 w 512"/>
              <a:gd name="T17" fmla="*/ 160 h 512"/>
              <a:gd name="T18" fmla="*/ 394 w 512"/>
              <a:gd name="T19" fmla="*/ 309 h 512"/>
              <a:gd name="T20" fmla="*/ 384 w 512"/>
              <a:gd name="T21" fmla="*/ 320 h 512"/>
              <a:gd name="T22" fmla="*/ 128 w 512"/>
              <a:gd name="T23" fmla="*/ 320 h 512"/>
              <a:gd name="T24" fmla="*/ 117 w 512"/>
              <a:gd name="T25" fmla="*/ 309 h 512"/>
              <a:gd name="T26" fmla="*/ 117 w 512"/>
              <a:gd name="T27" fmla="*/ 160 h 512"/>
              <a:gd name="T28" fmla="*/ 405 w 512"/>
              <a:gd name="T29" fmla="*/ 362 h 512"/>
              <a:gd name="T30" fmla="*/ 106 w 512"/>
              <a:gd name="T31" fmla="*/ 362 h 512"/>
              <a:gd name="T32" fmla="*/ 96 w 512"/>
              <a:gd name="T33" fmla="*/ 352 h 512"/>
              <a:gd name="T34" fmla="*/ 106 w 512"/>
              <a:gd name="T35" fmla="*/ 341 h 512"/>
              <a:gd name="T36" fmla="*/ 405 w 512"/>
              <a:gd name="T37" fmla="*/ 341 h 512"/>
              <a:gd name="T38" fmla="*/ 416 w 512"/>
              <a:gd name="T39" fmla="*/ 352 h 512"/>
              <a:gd name="T40" fmla="*/ 405 w 512"/>
              <a:gd name="T41" fmla="*/ 362 h 512"/>
              <a:gd name="T42" fmla="*/ 373 w 512"/>
              <a:gd name="T43" fmla="*/ 298 h 512"/>
              <a:gd name="T44" fmla="*/ 138 w 512"/>
              <a:gd name="T45" fmla="*/ 298 h 512"/>
              <a:gd name="T46" fmla="*/ 138 w 512"/>
              <a:gd name="T47" fmla="*/ 170 h 512"/>
              <a:gd name="T48" fmla="*/ 373 w 512"/>
              <a:gd name="T49" fmla="*/ 170 h 512"/>
              <a:gd name="T50" fmla="*/ 373 w 512"/>
              <a:gd name="T51"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160"/>
                </a:moveTo>
                <a:cubicBezTo>
                  <a:pt x="117" y="154"/>
                  <a:pt x="122" y="149"/>
                  <a:pt x="128" y="149"/>
                </a:cubicBezTo>
                <a:cubicBezTo>
                  <a:pt x="384" y="149"/>
                  <a:pt x="384" y="149"/>
                  <a:pt x="384" y="149"/>
                </a:cubicBezTo>
                <a:cubicBezTo>
                  <a:pt x="390" y="149"/>
                  <a:pt x="394" y="154"/>
                  <a:pt x="394" y="160"/>
                </a:cubicBezTo>
                <a:cubicBezTo>
                  <a:pt x="394" y="309"/>
                  <a:pt x="394" y="309"/>
                  <a:pt x="394" y="309"/>
                </a:cubicBezTo>
                <a:cubicBezTo>
                  <a:pt x="394" y="315"/>
                  <a:pt x="390" y="320"/>
                  <a:pt x="384" y="320"/>
                </a:cubicBezTo>
                <a:cubicBezTo>
                  <a:pt x="128" y="320"/>
                  <a:pt x="128" y="320"/>
                  <a:pt x="128" y="320"/>
                </a:cubicBezTo>
                <a:cubicBezTo>
                  <a:pt x="122" y="320"/>
                  <a:pt x="117" y="315"/>
                  <a:pt x="117" y="309"/>
                </a:cubicBezTo>
                <a:lnTo>
                  <a:pt x="117" y="160"/>
                </a:lnTo>
                <a:close/>
                <a:moveTo>
                  <a:pt x="405" y="362"/>
                </a:moveTo>
                <a:cubicBezTo>
                  <a:pt x="106" y="362"/>
                  <a:pt x="106" y="362"/>
                  <a:pt x="106" y="362"/>
                </a:cubicBezTo>
                <a:cubicBezTo>
                  <a:pt x="100" y="362"/>
                  <a:pt x="96" y="358"/>
                  <a:pt x="96" y="352"/>
                </a:cubicBezTo>
                <a:cubicBezTo>
                  <a:pt x="96" y="346"/>
                  <a:pt x="100" y="341"/>
                  <a:pt x="106" y="341"/>
                </a:cubicBezTo>
                <a:cubicBezTo>
                  <a:pt x="405" y="341"/>
                  <a:pt x="405" y="341"/>
                  <a:pt x="405" y="341"/>
                </a:cubicBezTo>
                <a:cubicBezTo>
                  <a:pt x="411" y="341"/>
                  <a:pt x="416" y="346"/>
                  <a:pt x="416" y="352"/>
                </a:cubicBezTo>
                <a:cubicBezTo>
                  <a:pt x="416" y="358"/>
                  <a:pt x="411" y="362"/>
                  <a:pt x="405" y="362"/>
                </a:cubicBezTo>
                <a:close/>
                <a:moveTo>
                  <a:pt x="373" y="298"/>
                </a:moveTo>
                <a:cubicBezTo>
                  <a:pt x="138" y="298"/>
                  <a:pt x="138" y="298"/>
                  <a:pt x="138" y="298"/>
                </a:cubicBezTo>
                <a:cubicBezTo>
                  <a:pt x="138" y="170"/>
                  <a:pt x="138" y="170"/>
                  <a:pt x="138" y="170"/>
                </a:cubicBezTo>
                <a:cubicBezTo>
                  <a:pt x="373" y="170"/>
                  <a:pt x="373" y="170"/>
                  <a:pt x="373" y="170"/>
                </a:cubicBezTo>
                <a:lnTo>
                  <a:pt x="373" y="298"/>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6" name="Freeform 43">
            <a:extLst>
              <a:ext uri="{FF2B5EF4-FFF2-40B4-BE49-F238E27FC236}">
                <a16:creationId xmlns:a16="http://schemas.microsoft.com/office/drawing/2014/main" id="{126BEC09-4B80-479B-BC15-73239222DEC8}"/>
              </a:ext>
            </a:extLst>
          </p:cNvPr>
          <p:cNvSpPr>
            <a:spLocks noChangeAspect="1" noEditPoints="1"/>
          </p:cNvSpPr>
          <p:nvPr/>
        </p:nvSpPr>
        <p:spPr bwMode="auto">
          <a:xfrm>
            <a:off x="4977099" y="3418252"/>
            <a:ext cx="1263705" cy="1260000"/>
          </a:xfrm>
          <a:custGeom>
            <a:avLst/>
            <a:gdLst>
              <a:gd name="T0" fmla="*/ 171 w 512"/>
              <a:gd name="T1" fmla="*/ 214 h 512"/>
              <a:gd name="T2" fmla="*/ 341 w 512"/>
              <a:gd name="T3" fmla="*/ 214 h 512"/>
              <a:gd name="T4" fmla="*/ 341 w 512"/>
              <a:gd name="T5" fmla="*/ 288 h 512"/>
              <a:gd name="T6" fmla="*/ 171 w 512"/>
              <a:gd name="T7" fmla="*/ 288 h 512"/>
              <a:gd name="T8" fmla="*/ 171 w 512"/>
              <a:gd name="T9" fmla="*/ 214 h 512"/>
              <a:gd name="T10" fmla="*/ 171 w 512"/>
              <a:gd name="T11" fmla="*/ 395 h 512"/>
              <a:gd name="T12" fmla="*/ 341 w 512"/>
              <a:gd name="T13" fmla="*/ 395 h 512"/>
              <a:gd name="T14" fmla="*/ 341 w 512"/>
              <a:gd name="T15" fmla="*/ 310 h 512"/>
              <a:gd name="T16" fmla="*/ 171 w 512"/>
              <a:gd name="T17" fmla="*/ 310 h 512"/>
              <a:gd name="T18" fmla="*/ 171 w 512"/>
              <a:gd name="T19" fmla="*/ 395 h 512"/>
              <a:gd name="T20" fmla="*/ 171 w 512"/>
              <a:gd name="T21" fmla="*/ 192 h 512"/>
              <a:gd name="T22" fmla="*/ 341 w 512"/>
              <a:gd name="T23" fmla="*/ 192 h 512"/>
              <a:gd name="T24" fmla="*/ 341 w 512"/>
              <a:gd name="T25" fmla="*/ 118 h 512"/>
              <a:gd name="T26" fmla="*/ 171 w 512"/>
              <a:gd name="T27" fmla="*/ 118 h 512"/>
              <a:gd name="T28" fmla="*/ 171 w 512"/>
              <a:gd name="T29" fmla="*/ 192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363 w 512"/>
              <a:gd name="T41" fmla="*/ 192 h 512"/>
              <a:gd name="T42" fmla="*/ 363 w 512"/>
              <a:gd name="T43" fmla="*/ 118 h 512"/>
              <a:gd name="T44" fmla="*/ 373 w 512"/>
              <a:gd name="T45" fmla="*/ 107 h 512"/>
              <a:gd name="T46" fmla="*/ 363 w 512"/>
              <a:gd name="T47" fmla="*/ 96 h 512"/>
              <a:gd name="T48" fmla="*/ 149 w 512"/>
              <a:gd name="T49" fmla="*/ 96 h 512"/>
              <a:gd name="T50" fmla="*/ 139 w 512"/>
              <a:gd name="T51" fmla="*/ 107 h 512"/>
              <a:gd name="T52" fmla="*/ 149 w 512"/>
              <a:gd name="T53" fmla="*/ 118 h 512"/>
              <a:gd name="T54" fmla="*/ 149 w 512"/>
              <a:gd name="T55" fmla="*/ 192 h 512"/>
              <a:gd name="T56" fmla="*/ 139 w 512"/>
              <a:gd name="T57" fmla="*/ 203 h 512"/>
              <a:gd name="T58" fmla="*/ 149 w 512"/>
              <a:gd name="T59" fmla="*/ 214 h 512"/>
              <a:gd name="T60" fmla="*/ 149 w 512"/>
              <a:gd name="T61" fmla="*/ 288 h 512"/>
              <a:gd name="T62" fmla="*/ 139 w 512"/>
              <a:gd name="T63" fmla="*/ 299 h 512"/>
              <a:gd name="T64" fmla="*/ 149 w 512"/>
              <a:gd name="T65" fmla="*/ 310 h 512"/>
              <a:gd name="T66" fmla="*/ 149 w 512"/>
              <a:gd name="T67" fmla="*/ 395 h 512"/>
              <a:gd name="T68" fmla="*/ 139 w 512"/>
              <a:gd name="T69" fmla="*/ 406 h 512"/>
              <a:gd name="T70" fmla="*/ 149 w 512"/>
              <a:gd name="T71" fmla="*/ 416 h 512"/>
              <a:gd name="T72" fmla="*/ 363 w 512"/>
              <a:gd name="T73" fmla="*/ 416 h 512"/>
              <a:gd name="T74" fmla="*/ 373 w 512"/>
              <a:gd name="T75" fmla="*/ 406 h 512"/>
              <a:gd name="T76" fmla="*/ 363 w 512"/>
              <a:gd name="T77" fmla="*/ 395 h 512"/>
              <a:gd name="T78" fmla="*/ 363 w 512"/>
              <a:gd name="T79" fmla="*/ 310 h 512"/>
              <a:gd name="T80" fmla="*/ 373 w 512"/>
              <a:gd name="T81" fmla="*/ 299 h 512"/>
              <a:gd name="T82" fmla="*/ 363 w 512"/>
              <a:gd name="T83" fmla="*/ 288 h 512"/>
              <a:gd name="T84" fmla="*/ 363 w 512"/>
              <a:gd name="T85" fmla="*/ 214 h 512"/>
              <a:gd name="T86" fmla="*/ 373 w 512"/>
              <a:gd name="T87" fmla="*/ 203 h 512"/>
              <a:gd name="T88" fmla="*/ 363 w 512"/>
              <a:gd name="T89"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71" y="214"/>
                </a:moveTo>
                <a:cubicBezTo>
                  <a:pt x="341" y="214"/>
                  <a:pt x="341" y="214"/>
                  <a:pt x="341" y="214"/>
                </a:cubicBezTo>
                <a:cubicBezTo>
                  <a:pt x="341" y="288"/>
                  <a:pt x="341" y="288"/>
                  <a:pt x="341" y="288"/>
                </a:cubicBezTo>
                <a:cubicBezTo>
                  <a:pt x="171" y="288"/>
                  <a:pt x="171" y="288"/>
                  <a:pt x="171" y="288"/>
                </a:cubicBezTo>
                <a:lnTo>
                  <a:pt x="171" y="214"/>
                </a:lnTo>
                <a:close/>
                <a:moveTo>
                  <a:pt x="171" y="395"/>
                </a:moveTo>
                <a:cubicBezTo>
                  <a:pt x="341" y="395"/>
                  <a:pt x="341" y="395"/>
                  <a:pt x="341" y="395"/>
                </a:cubicBezTo>
                <a:cubicBezTo>
                  <a:pt x="341" y="310"/>
                  <a:pt x="341" y="310"/>
                  <a:pt x="341" y="310"/>
                </a:cubicBezTo>
                <a:cubicBezTo>
                  <a:pt x="171" y="310"/>
                  <a:pt x="171" y="310"/>
                  <a:pt x="171" y="310"/>
                </a:cubicBezTo>
                <a:lnTo>
                  <a:pt x="171" y="395"/>
                </a:lnTo>
                <a:close/>
                <a:moveTo>
                  <a:pt x="171" y="192"/>
                </a:moveTo>
                <a:cubicBezTo>
                  <a:pt x="341" y="192"/>
                  <a:pt x="341" y="192"/>
                  <a:pt x="341" y="192"/>
                </a:cubicBezTo>
                <a:cubicBezTo>
                  <a:pt x="341" y="118"/>
                  <a:pt x="341" y="118"/>
                  <a:pt x="341" y="118"/>
                </a:cubicBezTo>
                <a:cubicBezTo>
                  <a:pt x="171" y="118"/>
                  <a:pt x="171" y="118"/>
                  <a:pt x="171" y="118"/>
                </a:cubicBezTo>
                <a:lnTo>
                  <a:pt x="171" y="192"/>
                </a:ln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63" y="192"/>
                </a:moveTo>
                <a:cubicBezTo>
                  <a:pt x="363" y="118"/>
                  <a:pt x="363" y="118"/>
                  <a:pt x="363" y="118"/>
                </a:cubicBezTo>
                <a:cubicBezTo>
                  <a:pt x="369" y="118"/>
                  <a:pt x="373" y="113"/>
                  <a:pt x="373" y="107"/>
                </a:cubicBezTo>
                <a:cubicBezTo>
                  <a:pt x="373" y="101"/>
                  <a:pt x="369" y="96"/>
                  <a:pt x="363" y="96"/>
                </a:cubicBezTo>
                <a:cubicBezTo>
                  <a:pt x="149" y="96"/>
                  <a:pt x="149" y="96"/>
                  <a:pt x="149" y="96"/>
                </a:cubicBezTo>
                <a:cubicBezTo>
                  <a:pt x="143" y="96"/>
                  <a:pt x="139" y="101"/>
                  <a:pt x="139" y="107"/>
                </a:cubicBezTo>
                <a:cubicBezTo>
                  <a:pt x="139" y="113"/>
                  <a:pt x="143" y="118"/>
                  <a:pt x="149" y="118"/>
                </a:cubicBezTo>
                <a:cubicBezTo>
                  <a:pt x="149" y="192"/>
                  <a:pt x="149" y="192"/>
                  <a:pt x="149" y="192"/>
                </a:cubicBezTo>
                <a:cubicBezTo>
                  <a:pt x="143" y="192"/>
                  <a:pt x="139" y="197"/>
                  <a:pt x="139" y="203"/>
                </a:cubicBezTo>
                <a:cubicBezTo>
                  <a:pt x="139" y="209"/>
                  <a:pt x="143" y="214"/>
                  <a:pt x="149" y="214"/>
                </a:cubicBezTo>
                <a:cubicBezTo>
                  <a:pt x="149" y="288"/>
                  <a:pt x="149" y="288"/>
                  <a:pt x="149" y="288"/>
                </a:cubicBezTo>
                <a:cubicBezTo>
                  <a:pt x="143" y="288"/>
                  <a:pt x="139" y="293"/>
                  <a:pt x="139" y="299"/>
                </a:cubicBezTo>
                <a:cubicBezTo>
                  <a:pt x="139" y="305"/>
                  <a:pt x="143" y="310"/>
                  <a:pt x="149" y="310"/>
                </a:cubicBezTo>
                <a:cubicBezTo>
                  <a:pt x="149" y="395"/>
                  <a:pt x="149" y="395"/>
                  <a:pt x="149" y="395"/>
                </a:cubicBezTo>
                <a:cubicBezTo>
                  <a:pt x="143" y="395"/>
                  <a:pt x="139" y="400"/>
                  <a:pt x="139" y="406"/>
                </a:cubicBezTo>
                <a:cubicBezTo>
                  <a:pt x="139" y="412"/>
                  <a:pt x="143" y="416"/>
                  <a:pt x="149" y="416"/>
                </a:cubicBezTo>
                <a:cubicBezTo>
                  <a:pt x="363" y="416"/>
                  <a:pt x="363" y="416"/>
                  <a:pt x="363" y="416"/>
                </a:cubicBezTo>
                <a:cubicBezTo>
                  <a:pt x="369" y="416"/>
                  <a:pt x="373" y="412"/>
                  <a:pt x="373" y="406"/>
                </a:cubicBezTo>
                <a:cubicBezTo>
                  <a:pt x="373" y="400"/>
                  <a:pt x="369" y="395"/>
                  <a:pt x="363" y="395"/>
                </a:cubicBezTo>
                <a:cubicBezTo>
                  <a:pt x="363" y="310"/>
                  <a:pt x="363" y="310"/>
                  <a:pt x="363" y="310"/>
                </a:cubicBezTo>
                <a:cubicBezTo>
                  <a:pt x="369" y="310"/>
                  <a:pt x="373" y="305"/>
                  <a:pt x="373" y="299"/>
                </a:cubicBezTo>
                <a:cubicBezTo>
                  <a:pt x="373" y="293"/>
                  <a:pt x="369" y="288"/>
                  <a:pt x="363" y="288"/>
                </a:cubicBezTo>
                <a:cubicBezTo>
                  <a:pt x="363" y="214"/>
                  <a:pt x="363" y="214"/>
                  <a:pt x="363" y="214"/>
                </a:cubicBezTo>
                <a:cubicBezTo>
                  <a:pt x="369" y="214"/>
                  <a:pt x="373" y="209"/>
                  <a:pt x="373" y="203"/>
                </a:cubicBezTo>
                <a:cubicBezTo>
                  <a:pt x="373" y="197"/>
                  <a:pt x="369" y="192"/>
                  <a:pt x="363" y="19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64812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5FE847B-8A82-47DF-97C9-2135C35C612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4" name="think-cell Slide" r:id="rId5" imgW="530" imgH="531" progId="TCLayout.ActiveDocument.1">
                  <p:embed/>
                </p:oleObj>
              </mc:Choice>
              <mc:Fallback>
                <p:oleObj name="think-cell Slide" r:id="rId5" imgW="530" imgH="531" progId="TCLayout.ActiveDocument.1">
                  <p:embed/>
                  <p:pic>
                    <p:nvPicPr>
                      <p:cNvPr id="7" name="Object 6" hidden="1">
                        <a:extLst>
                          <a:ext uri="{FF2B5EF4-FFF2-40B4-BE49-F238E27FC236}">
                            <a16:creationId xmlns:a16="http://schemas.microsoft.com/office/drawing/2014/main" id="{05FE847B-8A82-47DF-97C9-2135C35C61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2F25E9DE-BF47-4340-B89D-6E42558CEFCB}"/>
              </a:ext>
            </a:extLst>
          </p:cNvPr>
          <p:cNvSpPr>
            <a:spLocks noGrp="1"/>
          </p:cNvSpPr>
          <p:nvPr>
            <p:ph type="body" idx="1"/>
          </p:nvPr>
        </p:nvSpPr>
        <p:spPr>
          <a:xfrm>
            <a:off x="839788" y="923217"/>
            <a:ext cx="5157787" cy="823912"/>
          </a:xfrm>
        </p:spPr>
        <p:txBody>
          <a:bodyPr/>
          <a:lstStyle/>
          <a:p>
            <a:r>
              <a:rPr lang="da-DK" sz="2800" dirty="0" err="1">
                <a:solidFill>
                  <a:srgbClr val="002060"/>
                </a:solidFill>
                <a:latin typeface="Arial" panose="020B0604020202020204" pitchFamily="34" charset="0"/>
                <a:cs typeface="Arial" panose="020B0604020202020204" pitchFamily="34" charset="0"/>
              </a:rPr>
              <a:t>What</a:t>
            </a:r>
            <a:r>
              <a:rPr lang="da-DK" sz="2800" dirty="0">
                <a:solidFill>
                  <a:srgbClr val="002060"/>
                </a:solidFill>
                <a:latin typeface="Arial" panose="020B0604020202020204" pitchFamily="34" charset="0"/>
                <a:cs typeface="Arial" panose="020B0604020202020204" pitchFamily="34" charset="0"/>
              </a:rPr>
              <a:t> </a:t>
            </a:r>
            <a:r>
              <a:rPr lang="da-DK" sz="2800" dirty="0" err="1">
                <a:solidFill>
                  <a:srgbClr val="002060"/>
                </a:solidFill>
                <a:latin typeface="Arial" panose="020B0604020202020204" pitchFamily="34" charset="0"/>
                <a:cs typeface="Arial" panose="020B0604020202020204" pitchFamily="34" charset="0"/>
              </a:rPr>
              <a:t>will</a:t>
            </a:r>
            <a:r>
              <a:rPr lang="da-DK" sz="2800" dirty="0">
                <a:solidFill>
                  <a:srgbClr val="002060"/>
                </a:solidFill>
                <a:latin typeface="Arial" panose="020B0604020202020204" pitchFamily="34" charset="0"/>
                <a:cs typeface="Arial" panose="020B0604020202020204" pitchFamily="34" charset="0"/>
              </a:rPr>
              <a:t> </a:t>
            </a:r>
            <a:r>
              <a:rPr lang="da-DK" sz="2800" dirty="0" err="1">
                <a:solidFill>
                  <a:srgbClr val="002060"/>
                </a:solidFill>
                <a:latin typeface="Arial" panose="020B0604020202020204" pitchFamily="34" charset="0"/>
                <a:cs typeface="Arial" panose="020B0604020202020204" pitchFamily="34" charset="0"/>
              </a:rPr>
              <a:t>be</a:t>
            </a:r>
            <a:r>
              <a:rPr lang="da-DK" sz="2800" dirty="0">
                <a:solidFill>
                  <a:srgbClr val="002060"/>
                </a:solidFill>
                <a:latin typeface="Arial" panose="020B0604020202020204" pitchFamily="34" charset="0"/>
                <a:cs typeface="Arial" panose="020B0604020202020204" pitchFamily="34" charset="0"/>
              </a:rPr>
              <a:t> </a:t>
            </a:r>
            <a:r>
              <a:rPr lang="da-DK" sz="2800" dirty="0" err="1">
                <a:solidFill>
                  <a:srgbClr val="002060"/>
                </a:solidFill>
                <a:latin typeface="Arial" panose="020B0604020202020204" pitchFamily="34" charset="0"/>
                <a:cs typeface="Arial" panose="020B0604020202020204" pitchFamily="34" charset="0"/>
              </a:rPr>
              <a:t>included</a:t>
            </a:r>
            <a:r>
              <a:rPr lang="da-DK" sz="2800" dirty="0">
                <a:solidFill>
                  <a:srgbClr val="002060"/>
                </a:solidFill>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7C29326F-8D2B-4091-8896-3E915910D12D}"/>
              </a:ext>
            </a:extLst>
          </p:cNvPr>
          <p:cNvSpPr>
            <a:spLocks noGrp="1"/>
          </p:cNvSpPr>
          <p:nvPr>
            <p:ph sz="half" idx="2"/>
          </p:nvPr>
        </p:nvSpPr>
        <p:spPr>
          <a:xfrm>
            <a:off x="345989" y="2146729"/>
            <a:ext cx="5651586" cy="3684588"/>
          </a:xfrm>
        </p:spPr>
        <p:txBody>
          <a:bodyPr/>
          <a:lstStyle/>
          <a:p>
            <a:r>
              <a:rPr lang="en-US" dirty="0" smtClean="0">
                <a:solidFill>
                  <a:srgbClr val="002060"/>
                </a:solidFill>
                <a:latin typeface="Arial" panose="020B0604020202020204" pitchFamily="34" charset="0"/>
                <a:cs typeface="Arial" panose="020B0604020202020204" pitchFamily="34" charset="0"/>
              </a:rPr>
              <a:t>Raster charts (paper charts)</a:t>
            </a:r>
          </a:p>
          <a:p>
            <a:r>
              <a:rPr lang="en-US" dirty="0" smtClean="0">
                <a:solidFill>
                  <a:srgbClr val="002060"/>
                </a:solidFill>
                <a:latin typeface="Arial" panose="020B0604020202020204" pitchFamily="34" charset="0"/>
                <a:cs typeface="Arial" panose="020B0604020202020204" pitchFamily="34" charset="0"/>
              </a:rPr>
              <a:t>Vector charts (un-encrypted S-57 data)</a:t>
            </a:r>
          </a:p>
          <a:p>
            <a:r>
              <a:rPr lang="en-US" dirty="0" smtClean="0">
                <a:solidFill>
                  <a:srgbClr val="002060"/>
                </a:solidFill>
                <a:latin typeface="Arial" panose="020B0604020202020204" pitchFamily="34" charset="0"/>
                <a:cs typeface="Arial" panose="020B0604020202020204" pitchFamily="34" charset="0"/>
              </a:rPr>
              <a:t>Bathymetric models (depth data)</a:t>
            </a:r>
          </a:p>
          <a:p>
            <a:r>
              <a:rPr lang="en-US" dirty="0" smtClean="0">
                <a:solidFill>
                  <a:srgbClr val="002060"/>
                </a:solidFill>
                <a:latin typeface="Arial" panose="020B0604020202020204" pitchFamily="34" charset="0"/>
                <a:cs typeface="Arial" panose="020B0604020202020204" pitchFamily="34" charset="0"/>
              </a:rPr>
              <a:t>Publications</a:t>
            </a:r>
          </a:p>
          <a:p>
            <a:pPr marL="0" indent="0">
              <a:buNone/>
            </a:pPr>
            <a:endParaRPr lang="en-US" i="1" dirty="0" smtClean="0">
              <a:solidFill>
                <a:srgbClr val="002060"/>
              </a:solidFill>
              <a:latin typeface="Arial" panose="020B0604020202020204" pitchFamily="34" charset="0"/>
              <a:cs typeface="Arial" panose="020B0604020202020204" pitchFamily="34" charset="0"/>
            </a:endParaRPr>
          </a:p>
          <a:p>
            <a:pPr marL="0" indent="0">
              <a:buNone/>
            </a:pPr>
            <a:r>
              <a:rPr lang="en-US" i="1" dirty="0" smtClean="0">
                <a:solidFill>
                  <a:srgbClr val="002060"/>
                </a:solidFill>
                <a:latin typeface="Arial" panose="020B0604020202020204" pitchFamily="34" charset="0"/>
                <a:cs typeface="Arial" panose="020B0604020202020204" pitchFamily="34" charset="0"/>
              </a:rPr>
              <a:t>ENC’s not included</a:t>
            </a:r>
            <a:endParaRPr lang="en-US" i="1" dirty="0">
              <a:solidFill>
                <a:srgbClr val="002060"/>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F0117CBE-81A7-49AC-A0B4-4EBF324CEBA2}"/>
              </a:ext>
            </a:extLst>
          </p:cNvPr>
          <p:cNvSpPr>
            <a:spLocks noGrp="1"/>
          </p:cNvSpPr>
          <p:nvPr>
            <p:ph type="body" sz="quarter" idx="3"/>
          </p:nvPr>
        </p:nvSpPr>
        <p:spPr>
          <a:xfrm>
            <a:off x="5997575" y="923217"/>
            <a:ext cx="5183188" cy="823912"/>
          </a:xfrm>
        </p:spPr>
        <p:txBody>
          <a:bodyPr/>
          <a:lstStyle/>
          <a:p>
            <a:r>
              <a:rPr lang="da-DK" sz="2800" dirty="0" err="1">
                <a:solidFill>
                  <a:srgbClr val="002060"/>
                </a:solidFill>
                <a:latin typeface="Arial" panose="020B0604020202020204" pitchFamily="34" charset="0"/>
                <a:cs typeface="Arial" panose="020B0604020202020204" pitchFamily="34" charset="0"/>
              </a:rPr>
              <a:t>What</a:t>
            </a:r>
            <a:r>
              <a:rPr lang="da-DK" sz="2800" dirty="0">
                <a:solidFill>
                  <a:srgbClr val="002060"/>
                </a:solidFill>
                <a:latin typeface="Arial" panose="020B0604020202020204" pitchFamily="34" charset="0"/>
                <a:cs typeface="Arial" panose="020B0604020202020204" pitchFamily="34" charset="0"/>
              </a:rPr>
              <a:t> </a:t>
            </a:r>
            <a:r>
              <a:rPr lang="da-DK" sz="2800" dirty="0" err="1">
                <a:solidFill>
                  <a:srgbClr val="002060"/>
                </a:solidFill>
                <a:latin typeface="Arial" panose="020B0604020202020204" pitchFamily="34" charset="0"/>
                <a:cs typeface="Arial" panose="020B0604020202020204" pitchFamily="34" charset="0"/>
              </a:rPr>
              <a:t>does</a:t>
            </a:r>
            <a:r>
              <a:rPr lang="da-DK" sz="2800" dirty="0">
                <a:solidFill>
                  <a:srgbClr val="002060"/>
                </a:solidFill>
                <a:latin typeface="Arial" panose="020B0604020202020204" pitchFamily="34" charset="0"/>
                <a:cs typeface="Arial" panose="020B0604020202020204" pitchFamily="34" charset="0"/>
              </a:rPr>
              <a:t> it </a:t>
            </a:r>
            <a:r>
              <a:rPr lang="da-DK" sz="2800" dirty="0" err="1">
                <a:solidFill>
                  <a:srgbClr val="002060"/>
                </a:solidFill>
                <a:latin typeface="Arial" panose="020B0604020202020204" pitchFamily="34" charset="0"/>
                <a:cs typeface="Arial" panose="020B0604020202020204" pitchFamily="34" charset="0"/>
              </a:rPr>
              <a:t>take</a:t>
            </a:r>
            <a:r>
              <a:rPr lang="da-DK" sz="2800" dirty="0">
                <a:solidFill>
                  <a:srgbClr val="002060"/>
                </a:solidFill>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4EB3004A-F5A5-4FF5-9875-B8E5C9C264ED}"/>
              </a:ext>
            </a:extLst>
          </p:cNvPr>
          <p:cNvSpPr>
            <a:spLocks noGrp="1"/>
          </p:cNvSpPr>
          <p:nvPr>
            <p:ph sz="quarter" idx="4"/>
          </p:nvPr>
        </p:nvSpPr>
        <p:spPr>
          <a:xfrm>
            <a:off x="5997575" y="1924307"/>
            <a:ext cx="6037906" cy="4748342"/>
          </a:xfrm>
          <a:solidFill>
            <a:schemeClr val="bg1"/>
          </a:solidFill>
        </p:spPr>
        <p:txBody>
          <a:bodyPr/>
          <a:lstStyle/>
          <a:p>
            <a:r>
              <a:rPr lang="en-US" dirty="0" smtClean="0">
                <a:solidFill>
                  <a:srgbClr val="002060"/>
                </a:solidFill>
                <a:latin typeface="Arial" panose="020B0604020202020204" pitchFamily="34" charset="0"/>
                <a:cs typeface="Arial" panose="020B0604020202020204" pitchFamily="34" charset="0"/>
              </a:rPr>
              <a:t>Investment in development of a bathymetric model</a:t>
            </a:r>
          </a:p>
          <a:p>
            <a:r>
              <a:rPr lang="en-US" dirty="0" smtClean="0">
                <a:solidFill>
                  <a:srgbClr val="002060"/>
                </a:solidFill>
                <a:latin typeface="Arial" panose="020B0604020202020204" pitchFamily="34" charset="0"/>
                <a:cs typeface="Arial" panose="020B0604020202020204" pitchFamily="34" charset="0"/>
              </a:rPr>
              <a:t>New business models (from royalty agreements to public funding)</a:t>
            </a:r>
          </a:p>
          <a:p>
            <a:r>
              <a:rPr lang="en-US" dirty="0" smtClean="0">
                <a:solidFill>
                  <a:srgbClr val="002060"/>
                </a:solidFill>
                <a:latin typeface="Arial" panose="020B0604020202020204" pitchFamily="34" charset="0"/>
                <a:cs typeface="Arial" panose="020B0604020202020204" pitchFamily="34" charset="0"/>
              </a:rPr>
              <a:t>Change in distribution channels – more efficient distribution to the public</a:t>
            </a:r>
          </a:p>
          <a:p>
            <a:r>
              <a:rPr lang="en-US" dirty="0">
                <a:solidFill>
                  <a:srgbClr val="002060"/>
                </a:solidFill>
                <a:latin typeface="Arial" panose="020B0604020202020204" pitchFamily="34" charset="0"/>
                <a:cs typeface="Arial" panose="020B0604020202020204" pitchFamily="34" charset="0"/>
              </a:rPr>
              <a:t>E</a:t>
            </a:r>
            <a:r>
              <a:rPr lang="en-US" dirty="0" smtClean="0">
                <a:solidFill>
                  <a:srgbClr val="002060"/>
                </a:solidFill>
                <a:latin typeface="Arial" panose="020B0604020202020204" pitchFamily="34" charset="0"/>
                <a:cs typeface="Arial" panose="020B0604020202020204" pitchFamily="34" charset="0"/>
              </a:rPr>
              <a:t>nhanced surveying and/or data collection – especially for shallow waters </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74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da-DK" dirty="0" err="1" smtClean="0"/>
              <a:t>Surveys</a:t>
            </a:r>
            <a:endParaRPr lang="da-DK" dirty="0"/>
          </a:p>
        </p:txBody>
      </p:sp>
    </p:spTree>
    <p:extLst>
      <p:ext uri="{BB962C8B-B14F-4D97-AF65-F5344CB8AC3E}">
        <p14:creationId xmlns:p14="http://schemas.microsoft.com/office/powerpoint/2010/main" val="414086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297460" y="5737824"/>
            <a:ext cx="7253416" cy="369332"/>
          </a:xfrm>
          <a:prstGeom prst="rect">
            <a:avLst/>
          </a:prstGeom>
        </p:spPr>
        <p:txBody>
          <a:bodyPr wrap="square">
            <a:spAutoFit/>
          </a:bodyPr>
          <a:lstStyle/>
          <a:p>
            <a:pPr>
              <a:spcAft>
                <a:spcPts val="0"/>
              </a:spcAft>
            </a:pPr>
            <a:r>
              <a:rPr lang="da-DK" u="sng" dirty="0">
                <a:solidFill>
                  <a:srgbClr val="0563C1"/>
                </a:solidFill>
                <a:latin typeface="Calibri" panose="020F0502020204030204" pitchFamily="34" charset="0"/>
                <a:ea typeface="Calibri" panose="020F0502020204030204" pitchFamily="34" charset="0"/>
                <a:hlinkClick r:id="rId2"/>
              </a:rPr>
              <a:t>https://www.youtube.com/watch?v=1hK0N3JMdMY#action=share</a:t>
            </a:r>
            <a:endParaRPr lang="da-DK" dirty="0">
              <a:latin typeface="Calibri" panose="020F0502020204030204" pitchFamily="34" charset="0"/>
              <a:ea typeface="Calibri" panose="020F0502020204030204" pitchFamily="34" charset="0"/>
            </a:endParaRPr>
          </a:p>
        </p:txBody>
      </p:sp>
      <p:pic>
        <p:nvPicPr>
          <p:cNvPr id="1026" name="Picture 2" descr="som-1"/>
          <p:cNvPicPr>
            <a:picLocks noChangeAspect="1" noChangeArrowheads="1"/>
          </p:cNvPicPr>
          <p:nvPr/>
        </p:nvPicPr>
        <p:blipFill>
          <a:blip r:embed="rId3">
            <a:extLst>
              <a:ext uri="{28A0092B-C50C-407E-A947-70E740481C1C}">
                <a14:useLocalDpi xmlns:a14="http://schemas.microsoft.com/office/drawing/2010/main" val="0"/>
              </a:ext>
            </a:extLst>
          </a:blip>
          <a:srcRect t="21031" b="8333"/>
          <a:stretch>
            <a:fillRect/>
          </a:stretch>
        </p:blipFill>
        <p:spPr bwMode="auto">
          <a:xfrm>
            <a:off x="805994" y="1421027"/>
            <a:ext cx="8263866" cy="389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4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New </a:t>
            </a:r>
            <a:r>
              <a:rPr lang="da-DK" dirty="0" err="1" smtClean="0"/>
              <a:t>ship</a:t>
            </a:r>
            <a:r>
              <a:rPr lang="da-DK" dirty="0" smtClean="0"/>
              <a:t> route system in the Skagerrak and Kattegat</a:t>
            </a:r>
            <a:endParaRPr lang="da-DK" dirty="0"/>
          </a:p>
        </p:txBody>
      </p:sp>
      <p:sp>
        <p:nvSpPr>
          <p:cNvPr id="3" name="Pladsholder til tekst 2"/>
          <p:cNvSpPr>
            <a:spLocks noGrp="1"/>
          </p:cNvSpPr>
          <p:nvPr>
            <p:ph type="body" idx="1"/>
          </p:nvPr>
        </p:nvSpPr>
        <p:spPr/>
        <p:txBody>
          <a:bodyPr/>
          <a:lstStyle/>
          <a:p>
            <a:endParaRPr lang="da-DK"/>
          </a:p>
        </p:txBody>
      </p:sp>
    </p:spTree>
    <p:extLst>
      <p:ext uri="{BB962C8B-B14F-4D97-AF65-F5344CB8AC3E}">
        <p14:creationId xmlns:p14="http://schemas.microsoft.com/office/powerpoint/2010/main" val="2870065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72147" y="1341251"/>
            <a:ext cx="5358840" cy="431948"/>
          </a:xfrm>
        </p:spPr>
        <p:txBody>
          <a:bodyPr>
            <a:normAutofit fontScale="90000"/>
          </a:bodyPr>
          <a:lstStyle/>
          <a:p>
            <a:r>
              <a:rPr lang="en-US" sz="2400" dirty="0"/>
              <a:t> </a:t>
            </a:r>
            <a:r>
              <a:rPr lang="en-GB" dirty="0"/>
              <a:t/>
            </a:r>
            <a:br>
              <a:rPr lang="en-GB" dirty="0"/>
            </a:br>
            <a:endParaRPr lang="en-GB" dirty="0"/>
          </a:p>
        </p:txBody>
      </p:sp>
      <p:sp>
        <p:nvSpPr>
          <p:cNvPr id="3" name="Undertitel 2"/>
          <p:cNvSpPr>
            <a:spLocks noGrp="1"/>
          </p:cNvSpPr>
          <p:nvPr>
            <p:ph type="subTitle" idx="1"/>
          </p:nvPr>
        </p:nvSpPr>
        <p:spPr>
          <a:xfrm>
            <a:off x="3519414" y="5416544"/>
            <a:ext cx="2286118" cy="1416679"/>
          </a:xfrm>
        </p:spPr>
        <p:txBody>
          <a:bodyPr>
            <a:normAutofit/>
          </a:bodyPr>
          <a:lstStyle/>
          <a:p>
            <a:r>
              <a:rPr lang="en-US" sz="1600" dirty="0">
                <a:solidFill>
                  <a:srgbClr val="002060"/>
                </a:solidFill>
                <a:latin typeface="Arial" panose="020B0604020202020204" pitchFamily="34" charset="0"/>
                <a:cs typeface="Arial" panose="020B0604020202020204" pitchFamily="34" charset="0"/>
              </a:rPr>
              <a:t>Reference:</a:t>
            </a:r>
          </a:p>
          <a:p>
            <a:r>
              <a:rPr lang="en-US" sz="1600" dirty="0">
                <a:solidFill>
                  <a:srgbClr val="002060"/>
                </a:solidFill>
                <a:latin typeface="Arial" panose="020B0604020202020204" pitchFamily="34" charset="0"/>
                <a:cs typeface="Arial" panose="020B0604020202020204" pitchFamily="34" charset="0"/>
              </a:rPr>
              <a:t>IMO NCSR 5/3/3</a:t>
            </a:r>
          </a:p>
          <a:p>
            <a:r>
              <a:rPr lang="en-US" sz="1600" dirty="0">
                <a:solidFill>
                  <a:srgbClr val="002060"/>
                </a:solidFill>
                <a:latin typeface="Arial" panose="020B0604020202020204" pitchFamily="34" charset="0"/>
                <a:cs typeface="Arial" panose="020B0604020202020204" pitchFamily="34" charset="0"/>
              </a:rPr>
              <a:t>IMO NCSR 5/3/4</a:t>
            </a:r>
          </a:p>
          <a:p>
            <a:r>
              <a:rPr lang="en-US" sz="1600" dirty="0">
                <a:solidFill>
                  <a:srgbClr val="002060"/>
                </a:solidFill>
                <a:latin typeface="Arial" panose="020B0604020202020204" pitchFamily="34" charset="0"/>
                <a:cs typeface="Arial" panose="020B0604020202020204" pitchFamily="34" charset="0"/>
              </a:rPr>
              <a:t>IMO NCSR 5/3/5</a:t>
            </a:r>
          </a:p>
          <a:p>
            <a:endParaRPr lang="en-US" sz="1600" b="1" dirty="0"/>
          </a:p>
          <a:p>
            <a:endParaRPr lang="en-US" sz="1600" b="1" dirty="0"/>
          </a:p>
          <a:p>
            <a:endParaRPr lang="en-US" sz="1600" b="1" dirty="0"/>
          </a:p>
          <a:p>
            <a:endParaRPr lang="en-US" sz="1600" b="1" dirty="0"/>
          </a:p>
        </p:txBody>
      </p:sp>
      <p:sp>
        <p:nvSpPr>
          <p:cNvPr id="6" name="Pladsholder til diasnummer 5"/>
          <p:cNvSpPr>
            <a:spLocks noGrp="1"/>
          </p:cNvSpPr>
          <p:nvPr>
            <p:ph type="sldNum" sz="quarter" idx="12"/>
          </p:nvPr>
        </p:nvSpPr>
        <p:spPr/>
        <p:txBody>
          <a:bodyPr/>
          <a:lstStyle/>
          <a:p>
            <a:r>
              <a:rPr lang="en-GB" dirty="0" smtClean="0"/>
              <a:t>Page </a:t>
            </a:r>
            <a:fld id="{8E044AEF-F590-47CE-BE8F-5C241A59BA2A}" type="slidenum">
              <a:rPr lang="en-GB" smtClean="0"/>
              <a:pPr/>
              <a:t>6</a:t>
            </a:fld>
            <a:endParaRPr lang="en-GB"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532" y="335013"/>
            <a:ext cx="6386468" cy="638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6479069" y="418135"/>
            <a:ext cx="2519697" cy="923116"/>
          </a:xfrm>
          <a:prstGeom prst="rect">
            <a:avLst/>
          </a:prstGeom>
        </p:spPr>
        <p:txBody>
          <a:bodyPr wrap="square">
            <a:spAutoFit/>
          </a:bodyPr>
          <a:lstStyle/>
          <a:p>
            <a:r>
              <a:rPr lang="en-US" dirty="0">
                <a:solidFill>
                  <a:srgbClr val="002060"/>
                </a:solidFill>
                <a:latin typeface="Arial" panose="020B0604020202020204" pitchFamily="34" charset="0"/>
                <a:cs typeface="Arial" panose="020B0604020202020204" pitchFamily="34" charset="0"/>
              </a:rPr>
              <a:t>Existing Route T and the proposed </a:t>
            </a:r>
            <a:r>
              <a:rPr lang="en-US" dirty="0" smtClean="0">
                <a:solidFill>
                  <a:srgbClr val="002060"/>
                </a:solidFill>
                <a:latin typeface="Arial" panose="020B0604020202020204" pitchFamily="34" charset="0"/>
                <a:cs typeface="Arial" panose="020B0604020202020204" pitchFamily="34" charset="0"/>
              </a:rPr>
              <a:t>routing </a:t>
            </a:r>
            <a:r>
              <a:rPr lang="en-US" dirty="0">
                <a:solidFill>
                  <a:srgbClr val="002060"/>
                </a:solidFill>
                <a:latin typeface="Arial" panose="020B0604020202020204" pitchFamily="34" charset="0"/>
                <a:cs typeface="Arial" panose="020B0604020202020204" pitchFamily="34" charset="0"/>
              </a:rPr>
              <a:t>system  </a:t>
            </a:r>
            <a:endParaRPr lang="da-DK" dirty="0">
              <a:solidFill>
                <a:srgbClr val="002060"/>
              </a:solidFill>
              <a:latin typeface="Arial" panose="020B0604020202020204" pitchFamily="34" charset="0"/>
              <a:cs typeface="Arial" panose="020B0604020202020204" pitchFamily="34" charset="0"/>
            </a:endParaRPr>
          </a:p>
        </p:txBody>
      </p:sp>
      <p:sp>
        <p:nvSpPr>
          <p:cNvPr id="5" name="Tekstfelt 4"/>
          <p:cNvSpPr txBox="1"/>
          <p:nvPr/>
        </p:nvSpPr>
        <p:spPr>
          <a:xfrm>
            <a:off x="415069" y="1212281"/>
            <a:ext cx="4992130" cy="5509200"/>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solidFill>
                  <a:srgbClr val="002060"/>
                </a:solidFill>
                <a:latin typeface="Arial" panose="020B0604020202020204" pitchFamily="34" charset="0"/>
                <a:cs typeface="Arial" panose="020B0604020202020204" pitchFamily="34" charset="0"/>
              </a:rPr>
              <a:t>Under today’s conditions of navigation in Skagerrak and Kattegat ship </a:t>
            </a:r>
            <a:r>
              <a:rPr lang="en-US" sz="2200" dirty="0">
                <a:solidFill>
                  <a:srgbClr val="002060"/>
                </a:solidFill>
                <a:latin typeface="Arial" panose="020B0604020202020204" pitchFamily="34" charset="0"/>
                <a:cs typeface="Arial" panose="020B0604020202020204" pitchFamily="34" charset="0"/>
              </a:rPr>
              <a:t>traffic </a:t>
            </a:r>
            <a:r>
              <a:rPr lang="en-US" sz="2200" dirty="0" smtClean="0">
                <a:solidFill>
                  <a:srgbClr val="002060"/>
                </a:solidFill>
                <a:latin typeface="Arial" panose="020B0604020202020204" pitchFamily="34" charset="0"/>
                <a:cs typeface="Arial" panose="020B0604020202020204" pitchFamily="34" charset="0"/>
              </a:rPr>
              <a:t>face </a:t>
            </a:r>
            <a:r>
              <a:rPr lang="en-US" sz="2200" dirty="0">
                <a:solidFill>
                  <a:srgbClr val="002060"/>
                </a:solidFill>
                <a:latin typeface="Arial" panose="020B0604020202020204" pitchFamily="34" charset="0"/>
                <a:cs typeface="Arial" panose="020B0604020202020204" pitchFamily="34" charset="0"/>
              </a:rPr>
              <a:t>unnecessary challenges </a:t>
            </a:r>
            <a:r>
              <a:rPr lang="en-US" sz="2200" dirty="0" smtClean="0">
                <a:solidFill>
                  <a:srgbClr val="002060"/>
                </a:solidFill>
                <a:latin typeface="Arial" panose="020B0604020202020204" pitchFamily="34" charset="0"/>
                <a:cs typeface="Arial" panose="020B0604020202020204" pitchFamily="34" charset="0"/>
              </a:rPr>
              <a:t>without </a:t>
            </a:r>
            <a:r>
              <a:rPr lang="en-US" sz="2200" dirty="0">
                <a:solidFill>
                  <a:srgbClr val="002060"/>
                </a:solidFill>
                <a:latin typeface="Arial" panose="020B0604020202020204" pitchFamily="34" charset="0"/>
                <a:cs typeface="Arial" panose="020B0604020202020204" pitchFamily="34" charset="0"/>
              </a:rPr>
              <a:t>any assisting routing systems. </a:t>
            </a:r>
            <a:endParaRPr lang="en-US" sz="22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solidFill>
                  <a:srgbClr val="002060"/>
                </a:solidFill>
                <a:latin typeface="Arial" panose="020B0604020202020204" pitchFamily="34" charset="0"/>
                <a:cs typeface="Arial" panose="020B0604020202020204" pitchFamily="34" charset="0"/>
              </a:rPr>
              <a:t>Denmark and </a:t>
            </a:r>
            <a:r>
              <a:rPr lang="en-US" sz="2200" dirty="0" smtClean="0">
                <a:solidFill>
                  <a:srgbClr val="002060"/>
                </a:solidFill>
                <a:latin typeface="Arial" panose="020B0604020202020204" pitchFamily="34" charset="0"/>
                <a:cs typeface="Arial" panose="020B0604020202020204" pitchFamily="34" charset="0"/>
              </a:rPr>
              <a:t>Sweden have developed new </a:t>
            </a:r>
            <a:r>
              <a:rPr lang="en-US" sz="2200" dirty="0">
                <a:solidFill>
                  <a:srgbClr val="002060"/>
                </a:solidFill>
                <a:latin typeface="Arial" panose="020B0604020202020204" pitchFamily="34" charset="0"/>
                <a:cs typeface="Arial" panose="020B0604020202020204" pitchFamily="34" charset="0"/>
              </a:rPr>
              <a:t>routing </a:t>
            </a:r>
            <a:r>
              <a:rPr lang="en-US" sz="2200" dirty="0" smtClean="0">
                <a:solidFill>
                  <a:srgbClr val="002060"/>
                </a:solidFill>
                <a:latin typeface="Arial" panose="020B0604020202020204" pitchFamily="34" charset="0"/>
                <a:cs typeface="Arial" panose="020B0604020202020204" pitchFamily="34" charset="0"/>
              </a:rPr>
              <a:t>measures</a:t>
            </a:r>
          </a:p>
          <a:p>
            <a:pPr marL="285750" indent="-285750">
              <a:buFont typeface="Arial" panose="020B0604020202020204" pitchFamily="34" charset="0"/>
              <a:buChar char="•"/>
            </a:pPr>
            <a:r>
              <a:rPr lang="en-US" sz="2200" dirty="0" smtClean="0">
                <a:solidFill>
                  <a:srgbClr val="002060"/>
                </a:solidFill>
                <a:latin typeface="Arial" panose="020B0604020202020204" pitchFamily="34" charset="0"/>
                <a:cs typeface="Arial" panose="020B0604020202020204" pitchFamily="34" charset="0"/>
              </a:rPr>
              <a:t>This will lead ship </a:t>
            </a:r>
            <a:r>
              <a:rPr lang="en-US" sz="2200" dirty="0">
                <a:solidFill>
                  <a:srgbClr val="002060"/>
                </a:solidFill>
                <a:latin typeface="Arial" panose="020B0604020202020204" pitchFamily="34" charset="0"/>
                <a:cs typeface="Arial" panose="020B0604020202020204" pitchFamily="34" charset="0"/>
              </a:rPr>
              <a:t>traffic via </a:t>
            </a:r>
            <a:r>
              <a:rPr lang="en-US" sz="2200" dirty="0" smtClean="0">
                <a:solidFill>
                  <a:srgbClr val="002060"/>
                </a:solidFill>
                <a:latin typeface="Arial" panose="020B0604020202020204" pitchFamily="34" charset="0"/>
                <a:cs typeface="Arial" panose="020B0604020202020204" pitchFamily="34" charset="0"/>
              </a:rPr>
              <a:t>new routes </a:t>
            </a:r>
            <a:r>
              <a:rPr lang="en-US" sz="2200" dirty="0">
                <a:solidFill>
                  <a:srgbClr val="002060"/>
                </a:solidFill>
                <a:latin typeface="Arial" panose="020B0604020202020204" pitchFamily="34" charset="0"/>
                <a:cs typeface="Arial" panose="020B0604020202020204" pitchFamily="34" charset="0"/>
              </a:rPr>
              <a:t>that will guide and separate two-way ship traffic better than today </a:t>
            </a:r>
            <a:r>
              <a:rPr lang="en-US" sz="2200" dirty="0" smtClean="0">
                <a:solidFill>
                  <a:srgbClr val="002060"/>
                </a:solidFill>
                <a:latin typeface="Arial" panose="020B0604020202020204" pitchFamily="34" charset="0"/>
                <a:cs typeface="Arial" panose="020B0604020202020204" pitchFamily="34" charset="0"/>
              </a:rPr>
              <a:t>and thus </a:t>
            </a:r>
            <a:r>
              <a:rPr lang="en-US" sz="2200" dirty="0">
                <a:solidFill>
                  <a:srgbClr val="002060"/>
                </a:solidFill>
                <a:latin typeface="Arial" panose="020B0604020202020204" pitchFamily="34" charset="0"/>
                <a:cs typeface="Arial" panose="020B0604020202020204" pitchFamily="34" charset="0"/>
              </a:rPr>
              <a:t>make navigation considerably more predictable and safe.</a:t>
            </a:r>
          </a:p>
          <a:p>
            <a:pPr marL="285750" indent="-285750">
              <a:buFont typeface="Arial" panose="020B0604020202020204" pitchFamily="34" charset="0"/>
              <a:buChar char="•"/>
            </a:pPr>
            <a:endParaRPr lang="en-US" sz="22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a-DK" sz="2200" dirty="0">
              <a:solidFill>
                <a:srgbClr val="002060"/>
              </a:solidFill>
              <a:latin typeface="Arial" panose="020B0604020202020204" pitchFamily="34" charset="0"/>
              <a:cs typeface="Arial" panose="020B0604020202020204" pitchFamily="34" charset="0"/>
            </a:endParaRPr>
          </a:p>
          <a:p>
            <a:endParaRPr lang="da-DK" sz="2200" dirty="0"/>
          </a:p>
        </p:txBody>
      </p:sp>
    </p:spTree>
    <p:extLst>
      <p:ext uri="{BB962C8B-B14F-4D97-AF65-F5344CB8AC3E}">
        <p14:creationId xmlns:p14="http://schemas.microsoft.com/office/powerpoint/2010/main" val="3061120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p:txBody>
          <a:bodyPr/>
          <a:lstStyle/>
          <a:p>
            <a:r>
              <a:rPr lang="en-GB" dirty="0" smtClean="0"/>
              <a:t>Page </a:t>
            </a:r>
            <a:fld id="{8E044AEF-F590-47CE-BE8F-5C241A59BA2A}" type="slidenum">
              <a:rPr lang="en-GB" smtClean="0"/>
              <a:pPr/>
              <a:t>7</a:t>
            </a:fld>
            <a:endParaRPr lang="en-GB"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98757" y="8367"/>
            <a:ext cx="6721469" cy="684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398472" y="1292902"/>
            <a:ext cx="5359777" cy="6001643"/>
          </a:xfrm>
          <a:prstGeom prst="rect">
            <a:avLst/>
          </a:prstGeom>
        </p:spPr>
        <p:txBody>
          <a:bodyPr wrap="square">
            <a:spAutoFit/>
          </a:bodyPr>
          <a:lstStyle/>
          <a:p>
            <a:pPr marL="285693" indent="-285693">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Recommended route B has been surveyed in 2018.</a:t>
            </a:r>
          </a:p>
          <a:p>
            <a:r>
              <a:rPr lang="en-US" sz="2400" dirty="0">
                <a:solidFill>
                  <a:srgbClr val="002060"/>
                </a:solidFill>
                <a:latin typeface="Arial" panose="020B0604020202020204" pitchFamily="34" charset="0"/>
                <a:cs typeface="Arial" panose="020B0604020202020204" pitchFamily="34" charset="0"/>
              </a:rPr>
              <a:t> </a:t>
            </a:r>
          </a:p>
          <a:p>
            <a:pPr marL="285693" indent="-285693">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Recommended Route A will be surveyed in 2019.</a:t>
            </a:r>
          </a:p>
          <a:p>
            <a:r>
              <a:rPr lang="en-US" sz="2400" dirty="0">
                <a:solidFill>
                  <a:srgbClr val="002060"/>
                </a:solidFill>
                <a:latin typeface="Arial" panose="020B0604020202020204" pitchFamily="34" charset="0"/>
                <a:cs typeface="Arial" panose="020B0604020202020204" pitchFamily="34" charset="0"/>
              </a:rPr>
              <a:t> </a:t>
            </a:r>
          </a:p>
          <a:p>
            <a:pPr marL="285693" indent="-285693">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Hydrographic information will be updated in existing and new paper and electronic charts covering Skagerrak upon completion of the surveys. </a:t>
            </a:r>
            <a:endParaRPr lang="en-US" sz="2400" dirty="0" smtClean="0">
              <a:solidFill>
                <a:srgbClr val="002060"/>
              </a:solidFill>
              <a:latin typeface="Arial" panose="020B0604020202020204" pitchFamily="34" charset="0"/>
              <a:cs typeface="Arial" panose="020B0604020202020204" pitchFamily="34" charset="0"/>
            </a:endParaRPr>
          </a:p>
          <a:p>
            <a:pPr marL="285693" indent="-285693">
              <a:buFont typeface="Arial" panose="020B0604020202020204" pitchFamily="34" charset="0"/>
              <a:buChar char="•"/>
            </a:pPr>
            <a:endParaRPr lang="en-US" sz="2400" dirty="0" smtClean="0">
              <a:solidFill>
                <a:srgbClr val="002060"/>
              </a:solidFill>
              <a:latin typeface="Arial" panose="020B0604020202020204" pitchFamily="34" charset="0"/>
              <a:cs typeface="Arial" panose="020B0604020202020204" pitchFamily="34" charset="0"/>
            </a:endParaRPr>
          </a:p>
          <a:p>
            <a:pPr marL="285693" indent="-285693">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The implementation date of the </a:t>
            </a:r>
            <a:r>
              <a:rPr lang="en-US" sz="2400" dirty="0" err="1">
                <a:solidFill>
                  <a:srgbClr val="002060"/>
                </a:solidFill>
                <a:latin typeface="Arial" panose="020B0604020202020204" pitchFamily="34" charset="0"/>
                <a:cs typeface="Arial" panose="020B0604020202020204" pitchFamily="34" charset="0"/>
              </a:rPr>
              <a:t>routeing</a:t>
            </a:r>
            <a:r>
              <a:rPr lang="en-US" sz="2400" dirty="0">
                <a:solidFill>
                  <a:srgbClr val="002060"/>
                </a:solidFill>
                <a:latin typeface="Arial" panose="020B0604020202020204" pitchFamily="34" charset="0"/>
                <a:cs typeface="Arial" panose="020B0604020202020204" pitchFamily="34" charset="0"/>
              </a:rPr>
              <a:t> measures will be 1 July 2020. </a:t>
            </a:r>
          </a:p>
          <a:p>
            <a:pPr marL="285693" indent="-285693">
              <a:buFont typeface="Arial" panose="020B0604020202020204" pitchFamily="34" charset="0"/>
              <a:buChar char="•"/>
            </a:pPr>
            <a:endParaRPr lang="da-DK"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190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55957" y="1341251"/>
            <a:ext cx="3671558" cy="431948"/>
          </a:xfrm>
        </p:spPr>
        <p:txBody>
          <a:bodyPr>
            <a:normAutofit fontScale="90000"/>
          </a:bodyPr>
          <a:lstStyle/>
          <a:p>
            <a:r>
              <a:rPr lang="en-US" sz="2400" dirty="0"/>
              <a:t> </a:t>
            </a:r>
            <a:r>
              <a:rPr lang="en-GB" dirty="0"/>
              <a:t/>
            </a:r>
            <a:br>
              <a:rPr lang="en-GB" dirty="0"/>
            </a:br>
            <a:endParaRPr lang="en-GB" dirty="0"/>
          </a:p>
        </p:txBody>
      </p:sp>
      <p:sp>
        <p:nvSpPr>
          <p:cNvPr id="6" name="Pladsholder til diasnummer 5"/>
          <p:cNvSpPr>
            <a:spLocks noGrp="1"/>
          </p:cNvSpPr>
          <p:nvPr>
            <p:ph type="sldNum" sz="quarter" idx="12"/>
          </p:nvPr>
        </p:nvSpPr>
        <p:spPr/>
        <p:txBody>
          <a:bodyPr/>
          <a:lstStyle/>
          <a:p>
            <a:r>
              <a:rPr lang="en-GB" dirty="0" smtClean="0"/>
              <a:t>Page </a:t>
            </a:r>
            <a:fld id="{8E044AEF-F590-47CE-BE8F-5C241A59BA2A}" type="slidenum">
              <a:rPr lang="en-GB" smtClean="0"/>
              <a:pPr/>
              <a:t>8</a:t>
            </a:fld>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557" y="-3041"/>
            <a:ext cx="4864443" cy="686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8852"/>
            <a:ext cx="4868562" cy="686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felt 3"/>
          <p:cNvSpPr txBox="1"/>
          <p:nvPr/>
        </p:nvSpPr>
        <p:spPr>
          <a:xfrm>
            <a:off x="4868563" y="543697"/>
            <a:ext cx="2360140" cy="6370975"/>
          </a:xfrm>
          <a:prstGeom prst="rect">
            <a:avLst/>
          </a:prstGeom>
          <a:noFill/>
        </p:spPr>
        <p:txBody>
          <a:bodyPr wrap="square" rtlCol="0">
            <a:spAutoFit/>
          </a:bodyPr>
          <a:lstStyle/>
          <a:p>
            <a:r>
              <a:rPr lang="da-DK" sz="2400" dirty="0" smtClean="0"/>
              <a:t>DGA </a:t>
            </a:r>
            <a:r>
              <a:rPr lang="da-DK" sz="2400" dirty="0" err="1" smtClean="0"/>
              <a:t>are</a:t>
            </a:r>
            <a:r>
              <a:rPr lang="da-DK" sz="2400" dirty="0" smtClean="0"/>
              <a:t> </a:t>
            </a:r>
            <a:r>
              <a:rPr lang="da-DK" sz="2400" dirty="0" err="1" smtClean="0"/>
              <a:t>making</a:t>
            </a:r>
            <a:r>
              <a:rPr lang="da-DK" sz="2400" dirty="0" smtClean="0"/>
              <a:t> new </a:t>
            </a:r>
            <a:r>
              <a:rPr lang="da-DK" sz="2400" dirty="0" err="1" smtClean="0"/>
              <a:t>ENC’s</a:t>
            </a:r>
            <a:r>
              <a:rPr lang="da-DK" sz="2400" dirty="0" smtClean="0"/>
              <a:t> in </a:t>
            </a:r>
            <a:r>
              <a:rPr lang="da-DK" sz="2400" dirty="0" err="1" smtClean="0"/>
              <a:t>Coastal</a:t>
            </a:r>
            <a:r>
              <a:rPr lang="da-DK" sz="2400" dirty="0" smtClean="0"/>
              <a:t> Band (DK3) with 30 and 50 m </a:t>
            </a:r>
            <a:r>
              <a:rPr lang="da-DK" sz="2400" dirty="0" err="1" smtClean="0"/>
              <a:t>depth</a:t>
            </a:r>
            <a:r>
              <a:rPr lang="da-DK" sz="2400" dirty="0" smtClean="0"/>
              <a:t> </a:t>
            </a:r>
            <a:r>
              <a:rPr lang="da-DK" sz="2400" dirty="0" err="1" smtClean="0"/>
              <a:t>curves</a:t>
            </a:r>
            <a:r>
              <a:rPr lang="da-DK" sz="2400" dirty="0" smtClean="0"/>
              <a:t>.</a:t>
            </a:r>
          </a:p>
          <a:p>
            <a:endParaRPr lang="da-DK" sz="2400" dirty="0" smtClean="0"/>
          </a:p>
          <a:p>
            <a:endParaRPr lang="da-DK" sz="2400" dirty="0"/>
          </a:p>
          <a:p>
            <a:r>
              <a:rPr lang="da-DK" sz="2400" dirty="0" smtClean="0"/>
              <a:t>DGA </a:t>
            </a:r>
            <a:r>
              <a:rPr lang="da-DK" sz="2400" dirty="0" err="1" smtClean="0"/>
              <a:t>are</a:t>
            </a:r>
            <a:r>
              <a:rPr lang="da-DK" sz="2400" dirty="0" smtClean="0"/>
              <a:t> </a:t>
            </a:r>
            <a:r>
              <a:rPr lang="da-DK" sz="2400" dirty="0" err="1" smtClean="0"/>
              <a:t>making</a:t>
            </a:r>
            <a:r>
              <a:rPr lang="da-DK" sz="2400" dirty="0" smtClean="0"/>
              <a:t> 3 new </a:t>
            </a:r>
            <a:r>
              <a:rPr lang="da-DK" sz="2400" dirty="0" err="1" smtClean="0"/>
              <a:t>charts</a:t>
            </a:r>
            <a:r>
              <a:rPr lang="da-DK" sz="2400" dirty="0" smtClean="0"/>
              <a:t> in 1:100.000 and </a:t>
            </a:r>
            <a:r>
              <a:rPr lang="da-DK" sz="2400" dirty="0" err="1" smtClean="0"/>
              <a:t>adjustment</a:t>
            </a:r>
            <a:r>
              <a:rPr lang="da-DK" sz="2400" dirty="0" smtClean="0"/>
              <a:t> of </a:t>
            </a:r>
            <a:r>
              <a:rPr lang="da-DK" sz="2400" dirty="0" err="1" smtClean="0"/>
              <a:t>chart</a:t>
            </a:r>
            <a:r>
              <a:rPr lang="da-DK" sz="2400" dirty="0" smtClean="0"/>
              <a:t> 123 and 124 </a:t>
            </a:r>
            <a:r>
              <a:rPr lang="da-DK" sz="2400" dirty="0" err="1" smtClean="0"/>
              <a:t>also</a:t>
            </a:r>
            <a:r>
              <a:rPr lang="da-DK" sz="2400" dirty="0" smtClean="0"/>
              <a:t> in 1:100.000.</a:t>
            </a:r>
          </a:p>
          <a:p>
            <a:endParaRPr lang="da-DK" sz="2400" dirty="0"/>
          </a:p>
          <a:p>
            <a:r>
              <a:rPr lang="da-DK" sz="2400" dirty="0" smtClean="0"/>
              <a:t> </a:t>
            </a:r>
            <a:endParaRPr lang="da-DK" sz="2400" dirty="0"/>
          </a:p>
        </p:txBody>
      </p:sp>
    </p:spTree>
    <p:extLst>
      <p:ext uri="{BB962C8B-B14F-4D97-AF65-F5344CB8AC3E}">
        <p14:creationId xmlns:p14="http://schemas.microsoft.com/office/powerpoint/2010/main" val="1879347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da-DK" dirty="0" err="1" smtClean="0"/>
              <a:t>Greenlandic</a:t>
            </a:r>
            <a:r>
              <a:rPr lang="da-DK" dirty="0" smtClean="0"/>
              <a:t> Chart </a:t>
            </a:r>
            <a:r>
              <a:rPr lang="da-DK" dirty="0" err="1"/>
              <a:t>P</a:t>
            </a:r>
            <a:r>
              <a:rPr lang="da-DK" dirty="0" err="1" smtClean="0"/>
              <a:t>roduction</a:t>
            </a:r>
            <a:endParaRPr lang="da-DK" dirty="0"/>
          </a:p>
        </p:txBody>
      </p:sp>
      <p:sp>
        <p:nvSpPr>
          <p:cNvPr id="5" name="Pladsholder til tekst 4"/>
          <p:cNvSpPr>
            <a:spLocks noGrp="1"/>
          </p:cNvSpPr>
          <p:nvPr>
            <p:ph type="body" idx="1"/>
          </p:nvPr>
        </p:nvSpPr>
        <p:spPr/>
        <p:txBody>
          <a:bodyPr/>
          <a:lstStyle/>
          <a:p>
            <a:endParaRPr lang="da-DK"/>
          </a:p>
        </p:txBody>
      </p:sp>
    </p:spTree>
    <p:extLst>
      <p:ext uri="{BB962C8B-B14F-4D97-AF65-F5344CB8AC3E}">
        <p14:creationId xmlns:p14="http://schemas.microsoft.com/office/powerpoint/2010/main" val="6030499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FiLVLv8QuW9a.djQSXN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FiLVLv8QuW9a.djQSXN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datastyrelsen - SFO.pptx" id="{087BCD97-049F-499C-8DB8-0254460520BC}" vid="{3D85F523-90F9-485D-8FA2-D80B63625807}"/>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950</TotalTime>
  <Words>2398</Words>
  <Application>Microsoft Office PowerPoint</Application>
  <PresentationFormat>Widescreen</PresentationFormat>
  <Paragraphs>266</Paragraphs>
  <Slides>29</Slides>
  <Notes>17</Notes>
  <HiddenSlides>0</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29</vt:i4>
      </vt:variant>
    </vt:vector>
  </HeadingPairs>
  <TitlesOfParts>
    <vt:vector size="35" baseType="lpstr">
      <vt:lpstr>Arial</vt:lpstr>
      <vt:lpstr>Calibri</vt:lpstr>
      <vt:lpstr>Calibri Light</vt:lpstr>
      <vt:lpstr>Times New Roman</vt:lpstr>
      <vt:lpstr>Office-tema</vt:lpstr>
      <vt:lpstr>think-cell Slide</vt:lpstr>
      <vt:lpstr>National Report of Denmark  63rd Meeting of the Nordic Hydrographic Commission Meeting 9 – 11 April 2019,  Helsinki, Finland   </vt:lpstr>
      <vt:lpstr>Items</vt:lpstr>
      <vt:lpstr>Surveys</vt:lpstr>
      <vt:lpstr>PowerPoint-præsentation</vt:lpstr>
      <vt:lpstr>New ship route system in the Skagerrak and Kattegat</vt:lpstr>
      <vt:lpstr>  </vt:lpstr>
      <vt:lpstr>PowerPoint-præsentation</vt:lpstr>
      <vt:lpstr>  </vt:lpstr>
      <vt:lpstr>Greenlandic Chart Production</vt:lpstr>
      <vt:lpstr>Chart production in Greenland – New agreement with Greenland</vt:lpstr>
      <vt:lpstr>New production plan for Greenland Paper Charts</vt:lpstr>
      <vt:lpstr>New Production System</vt:lpstr>
      <vt:lpstr>Background for a new production system in GST</vt:lpstr>
      <vt:lpstr> Main goals for a new production system in GST</vt:lpstr>
      <vt:lpstr>Scope of the NCPS project</vt:lpstr>
      <vt:lpstr>DGA has choosen Esri ArcGis for Maritime because… </vt:lpstr>
      <vt:lpstr>Milestones</vt:lpstr>
      <vt:lpstr>PowerPoint-præsentation</vt:lpstr>
      <vt:lpstr>PowerPoint-præsentation</vt:lpstr>
      <vt:lpstr>PowerPoint-præsentation</vt:lpstr>
      <vt:lpstr>Deliverables</vt:lpstr>
      <vt:lpstr>MSDI Business case</vt:lpstr>
      <vt:lpstr>PowerPoint-præsentation</vt:lpstr>
      <vt:lpstr>PowerPoint-præsentation</vt:lpstr>
      <vt:lpstr>PowerPoint-præsentation</vt:lpstr>
      <vt:lpstr>Free data analysis</vt:lpstr>
      <vt:lpstr>Great potentials from free hydrographic data</vt:lpstr>
      <vt:lpstr>Benefits amounting to 145 million DKK </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Katrine Petersen</dc:creator>
  <cp:lastModifiedBy>Elizabeth Hagemann</cp:lastModifiedBy>
  <cp:revision>45</cp:revision>
  <dcterms:created xsi:type="dcterms:W3CDTF">2019-04-01T10:40:43Z</dcterms:created>
  <dcterms:modified xsi:type="dcterms:W3CDTF">2019-04-10T12:05:26Z</dcterms:modified>
</cp:coreProperties>
</file>