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94" r:id="rId6"/>
    <p:sldId id="296" r:id="rId7"/>
    <p:sldId id="292" r:id="rId8"/>
    <p:sldId id="297" r:id="rId9"/>
    <p:sldId id="295" r:id="rId10"/>
    <p:sldId id="298" r:id="rId11"/>
    <p:sldId id="291" r:id="rId12"/>
    <p:sldId id="29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3634" autoAdjust="0"/>
  </p:normalViewPr>
  <p:slideViewPr>
    <p:cSldViewPr>
      <p:cViewPr varScale="1">
        <p:scale>
          <a:sx n="88" d="100"/>
          <a:sy n="88" d="100"/>
        </p:scale>
        <p:origin x="403" y="62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11.04.2019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11.04.2019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5884" y="538163"/>
            <a:ext cx="7016749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185988"/>
            <a:ext cx="7029448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7" y="465775"/>
            <a:ext cx="2748160" cy="16365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2159563" y="1844824"/>
            <a:ext cx="7872875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6303219"/>
            <a:ext cx="341701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6303219"/>
            <a:ext cx="341701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87200" y="6303219"/>
            <a:ext cx="341701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4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344149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4" y="538165"/>
            <a:ext cx="10558284" cy="658588"/>
          </a:xfrm>
        </p:spPr>
        <p:txBody>
          <a:bodyPr>
            <a:normAutofit/>
          </a:bodyPr>
          <a:lstStyle/>
          <a:p>
            <a:pPr algn="ctr"/>
            <a:r>
              <a:rPr lang="nb-NO" sz="4000" dirty="0" smtClean="0"/>
              <a:t>NHS 2017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19536" y="1182978"/>
            <a:ext cx="7666954" cy="403225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609759" y="3861048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Departments</a:t>
            </a:r>
            <a:endParaRPr lang="nb-NO" sz="16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752453" y="5162791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Groups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686730" y="4525869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Sections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508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4" y="538165"/>
            <a:ext cx="10558284" cy="586579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Restructuring</a:t>
            </a:r>
            <a:r>
              <a:rPr lang="nb-NO" sz="4000" dirty="0" smtClean="0"/>
              <a:t> Key </a:t>
            </a:r>
            <a:r>
              <a:rPr lang="nb-NO" sz="4000" dirty="0" err="1" smtClean="0"/>
              <a:t>objectives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556792"/>
            <a:ext cx="10570633" cy="4680496"/>
          </a:xfrm>
        </p:spPr>
        <p:txBody>
          <a:bodyPr/>
          <a:lstStyle/>
          <a:p>
            <a:pPr lvl="0" fontAlgn="base"/>
            <a:r>
              <a:rPr lang="en-GB" dirty="0" smtClean="0"/>
              <a:t>Separate the  authority role -</a:t>
            </a:r>
          </a:p>
          <a:p>
            <a:pPr lvl="1" fontAlgn="base"/>
            <a:r>
              <a:rPr lang="en-GB" sz="1400" dirty="0" smtClean="0"/>
              <a:t> Chart, water level ( tide ), hydrographic data, marine </a:t>
            </a:r>
            <a:r>
              <a:rPr lang="en-GB" sz="1400" dirty="0" err="1" smtClean="0"/>
              <a:t>geodata</a:t>
            </a:r>
            <a:r>
              <a:rPr lang="en-GB" sz="1400" dirty="0" smtClean="0"/>
              <a:t> co-ordinator </a:t>
            </a:r>
          </a:p>
          <a:p>
            <a:pPr fontAlgn="base"/>
            <a:r>
              <a:rPr lang="en-GB" dirty="0" smtClean="0"/>
              <a:t> and the production line.</a:t>
            </a:r>
          </a:p>
          <a:p>
            <a:pPr lvl="0" fontAlgn="base"/>
            <a:r>
              <a:rPr lang="en-GB" dirty="0" smtClean="0"/>
              <a:t>Create the same interface to internal surveying as external.</a:t>
            </a:r>
          </a:p>
          <a:p>
            <a:pPr lvl="0" fontAlgn="base"/>
            <a:r>
              <a:rPr lang="en-GB" dirty="0" smtClean="0"/>
              <a:t>Be prepared for the change in legislation lifting restrictions on data &lt; 30m depth.</a:t>
            </a:r>
          </a:p>
          <a:p>
            <a:pPr lvl="0" fontAlgn="base"/>
            <a:r>
              <a:rPr lang="en-GB" dirty="0" smtClean="0"/>
              <a:t>Utilize available competence to be more robust and to balance production across the production line. </a:t>
            </a:r>
          </a:p>
          <a:p>
            <a:pPr lvl="0" fontAlgn="base"/>
            <a:r>
              <a:rPr lang="en-GB" dirty="0" smtClean="0"/>
              <a:t>Reduce number of layers in the organization.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551384" y="908720"/>
            <a:ext cx="10570633" cy="5040560"/>
          </a:xfrm>
        </p:spPr>
        <p:txBody>
          <a:bodyPr/>
          <a:lstStyle/>
          <a:p>
            <a:r>
              <a:rPr lang="nb-NO" b="1" dirty="0" err="1" smtClean="0"/>
              <a:t>Vision</a:t>
            </a:r>
            <a:endParaRPr lang="nb-NO" b="1" dirty="0" smtClean="0"/>
          </a:p>
          <a:p>
            <a:pPr lvl="1"/>
            <a:r>
              <a:rPr lang="en-GB" dirty="0"/>
              <a:t>Norwegian sea areas have the world’s most dynamic and usable geographic </a:t>
            </a:r>
            <a:r>
              <a:rPr lang="en-GB" dirty="0" smtClean="0"/>
              <a:t>data</a:t>
            </a:r>
          </a:p>
          <a:p>
            <a:pPr lvl="1"/>
            <a:endParaRPr lang="en-GB" dirty="0"/>
          </a:p>
          <a:p>
            <a:pPr lvl="1"/>
            <a:endParaRPr lang="nb-NO" dirty="0"/>
          </a:p>
          <a:p>
            <a:r>
              <a:rPr lang="nb-NO" b="1" dirty="0" err="1" smtClean="0"/>
              <a:t>Mission</a:t>
            </a:r>
            <a:endParaRPr lang="nb-NO" b="1" dirty="0" smtClean="0"/>
          </a:p>
          <a:p>
            <a:pPr lvl="1"/>
            <a:r>
              <a:rPr lang="en-GB" dirty="0"/>
              <a:t>Visible, competent and recognized body of authority.</a:t>
            </a:r>
            <a:endParaRPr lang="nb-NO" dirty="0"/>
          </a:p>
          <a:p>
            <a:pPr lvl="1"/>
            <a:r>
              <a:rPr lang="en-GB" dirty="0"/>
              <a:t>Efficient data collection, -management, production and </a:t>
            </a:r>
            <a:r>
              <a:rPr lang="en-GB" dirty="0" smtClean="0"/>
              <a:t>distribution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b="1" dirty="0" smtClean="0"/>
              <a:t>Object</a:t>
            </a:r>
          </a:p>
          <a:p>
            <a:pPr lvl="1"/>
            <a:r>
              <a:rPr lang="en-GB" dirty="0"/>
              <a:t>Separate authority role and production</a:t>
            </a:r>
            <a:endParaRPr lang="nb-NO" dirty="0"/>
          </a:p>
          <a:p>
            <a:pPr lvl="1"/>
            <a:r>
              <a:rPr lang="en-GB" dirty="0"/>
              <a:t>Balanced production line within existing boundary conditions</a:t>
            </a:r>
            <a:endParaRPr lang="nb-NO" dirty="0"/>
          </a:p>
          <a:p>
            <a:pPr lvl="1"/>
            <a:r>
              <a:rPr lang="en-GB" dirty="0"/>
              <a:t>Improved data management and automated production through implementation of new technology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54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089865"/>
            <a:ext cx="6992718" cy="3787407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512986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Processes</a:t>
            </a:r>
            <a:endParaRPr lang="nb-NO" sz="3600" dirty="0"/>
          </a:p>
        </p:txBody>
      </p:sp>
      <p:pic>
        <p:nvPicPr>
          <p:cNvPr id="5" name="Plassholder for innhold 3" descr="Kartverkets arbeidsmåter MB Havelle og MB Lomvi ute på havet. Foto: Arnfinn Lie" title="Sjømålingsfartøy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84" r="51265" b="544"/>
          <a:stretch/>
        </p:blipFill>
        <p:spPr>
          <a:xfrm>
            <a:off x="623392" y="3068960"/>
            <a:ext cx="1764000" cy="1740228"/>
          </a:xfrm>
          <a:prstGeom prst="rect">
            <a:avLst/>
          </a:prstGeom>
        </p:spPr>
      </p:pic>
      <p:pic>
        <p:nvPicPr>
          <p:cNvPr id="6" name="Bilde 5" descr="Utsnitt av ENC. Kilde: Kartverket" title="EN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227" r="46987" b="8461"/>
          <a:stretch/>
        </p:blipFill>
        <p:spPr>
          <a:xfrm>
            <a:off x="9840416" y="572532"/>
            <a:ext cx="1800000" cy="1613853"/>
          </a:xfrm>
          <a:prstGeom prst="rect">
            <a:avLst/>
          </a:prstGeom>
        </p:spPr>
      </p:pic>
      <p:pic>
        <p:nvPicPr>
          <p:cNvPr id="7" name="Bilde 6" descr="Utsnitt av sjøkart med skyggerelieff av terrengmodell av havbunn." title="Sjøkart med terrengmodell"/>
          <p:cNvPicPr>
            <a:picLocks noChangeAspect="1"/>
          </p:cNvPicPr>
          <p:nvPr/>
        </p:nvPicPr>
        <p:blipFill rotWithShape="1">
          <a:blip r:embed="rId6"/>
          <a:srcRect l="2" r="24244"/>
          <a:stretch/>
        </p:blipFill>
        <p:spPr>
          <a:xfrm>
            <a:off x="9912424" y="4725144"/>
            <a:ext cx="1800000" cy="16041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4273" y="949221"/>
            <a:ext cx="1443038" cy="7905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325" y="5050953"/>
            <a:ext cx="2390775" cy="47625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647728" y="3569742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Establish</a:t>
            </a:r>
            <a:endParaRPr lang="nb-NO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879976" y="358230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Manage</a:t>
            </a:r>
            <a:endParaRPr lang="nb-NO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346423" y="358230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Distribute</a:t>
            </a:r>
            <a:endParaRPr lang="nb-NO" b="1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873" y="1539302"/>
            <a:ext cx="2390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NHS 2019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65034" y="1700808"/>
            <a:ext cx="6760683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27448" y="188640"/>
            <a:ext cx="9649072" cy="66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6234" y="538165"/>
            <a:ext cx="10558284" cy="514572"/>
          </a:xfrm>
        </p:spPr>
        <p:txBody>
          <a:bodyPr>
            <a:normAutofit/>
          </a:bodyPr>
          <a:lstStyle/>
          <a:p>
            <a:pPr algn="ctr"/>
            <a:r>
              <a:rPr lang="nb-NO" sz="3600" dirty="0" smtClean="0"/>
              <a:t>SWOT</a:t>
            </a:r>
            <a:endParaRPr lang="nb-NO" sz="36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79865806"/>
              </p:ext>
            </p:extLst>
          </p:nvPr>
        </p:nvGraphicFramePr>
        <p:xfrm>
          <a:off x="724326" y="1052737"/>
          <a:ext cx="10571164" cy="538327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285582">
                  <a:extLst>
                    <a:ext uri="{9D8B030D-6E8A-4147-A177-3AD203B41FA5}">
                      <a16:colId xmlns:a16="http://schemas.microsoft.com/office/drawing/2014/main" val="3153939042"/>
                    </a:ext>
                  </a:extLst>
                </a:gridCol>
                <a:gridCol w="5285582">
                  <a:extLst>
                    <a:ext uri="{9D8B030D-6E8A-4147-A177-3AD203B41FA5}">
                      <a16:colId xmlns:a16="http://schemas.microsoft.com/office/drawing/2014/main" val="1661155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Strengths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Weaknesses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7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Recognized authority body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Financed by state budget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Regulations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>
                          <a:effectLst/>
                        </a:rPr>
                        <a:t>Authorized Hydrographic Office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>
                          <a:effectLst/>
                        </a:rPr>
                        <a:t>Act relating to information regarding specific areas, vital objects and depth conditions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Fully integrated production line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Nautical expertise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Existing data portfolio</a:t>
                      </a:r>
                      <a:endParaRPr lang="nb-NO" sz="1400" dirty="0" smtClean="0">
                        <a:effectLst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Low level of adaptability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Low economic flexibility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Inefficient production line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Long chains of decision from Government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Rigid internal management and governance processes</a:t>
                      </a:r>
                      <a:endParaRPr lang="nb-NO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7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Opportunities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Threats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Increased need for high resolution hydrographic data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>
                          <a:effectLst/>
                        </a:rPr>
                        <a:t>Focus on sustainable use of the ocean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>
                          <a:effectLst/>
                        </a:rPr>
                        <a:t>Autonomy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>
                          <a:effectLst/>
                        </a:rPr>
                        <a:t>Environment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Uncharted Arctic areas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Increased focus on safety in the leisure fleet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New areas for use of our data</a:t>
                      </a:r>
                      <a:endParaRPr lang="nb-NO" sz="1400" dirty="0" smtClean="0">
                        <a:effectLst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Technological development makes us irrelevant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Other Government agencies with similar/overlapping skills and products </a:t>
                      </a:r>
                      <a:endParaRPr lang="nb-NO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effectLst/>
                        </a:rPr>
                        <a:t>Privatization of public services</a:t>
                      </a:r>
                      <a:endParaRPr lang="nb-NO" sz="1400" dirty="0" smtClean="0">
                        <a:effectLst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4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UN </a:t>
            </a:r>
            <a:r>
              <a:rPr lang="nb-NO" sz="2800" dirty="0" err="1" smtClean="0"/>
              <a:t>Sustainability</a:t>
            </a:r>
            <a:r>
              <a:rPr lang="nb-NO" sz="2800" dirty="0" smtClean="0"/>
              <a:t> goals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9 Industry, Innovation and </a:t>
            </a:r>
            <a:r>
              <a:rPr lang="en-GB" dirty="0" smtClean="0"/>
              <a:t>Infrastructure</a:t>
            </a:r>
          </a:p>
          <a:p>
            <a:pPr lvl="1"/>
            <a:r>
              <a:rPr lang="en-GB" dirty="0" smtClean="0"/>
              <a:t>Continually improve nautical information</a:t>
            </a:r>
          </a:p>
          <a:p>
            <a:pPr lvl="1"/>
            <a:r>
              <a:rPr lang="en-GB" dirty="0" smtClean="0"/>
              <a:t>Operator of PRIMAR</a:t>
            </a:r>
          </a:p>
          <a:p>
            <a:pPr lvl="1"/>
            <a:r>
              <a:rPr lang="en-GB" dirty="0" smtClean="0"/>
              <a:t>IHO capacity building and support of initiatives from the Norwegian foreign ministry</a:t>
            </a:r>
          </a:p>
          <a:p>
            <a:r>
              <a:rPr lang="en-GB" dirty="0" smtClean="0"/>
              <a:t>13 </a:t>
            </a:r>
            <a:r>
              <a:rPr lang="en-GB" dirty="0"/>
              <a:t>Climate </a:t>
            </a:r>
            <a:r>
              <a:rPr lang="en-GB" dirty="0" smtClean="0"/>
              <a:t>action</a:t>
            </a:r>
          </a:p>
          <a:p>
            <a:pPr lvl="1"/>
            <a:r>
              <a:rPr lang="en-GB" dirty="0"/>
              <a:t>Tidal water and sea water level observations</a:t>
            </a:r>
            <a:endParaRPr lang="nb-NO" dirty="0"/>
          </a:p>
          <a:p>
            <a:pPr lvl="1"/>
            <a:endParaRPr lang="nb-NO" dirty="0"/>
          </a:p>
          <a:p>
            <a:r>
              <a:rPr lang="en-GB" dirty="0"/>
              <a:t>14 Life below </a:t>
            </a:r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MAREANO and “ Marine </a:t>
            </a:r>
            <a:r>
              <a:rPr lang="en-GB" dirty="0" err="1" smtClean="0"/>
              <a:t>grunnkart</a:t>
            </a:r>
            <a:r>
              <a:rPr lang="en-GB" dirty="0" smtClean="0"/>
              <a:t> “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01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norsk mal 4-3 format 27.04.2018" id="{C23110DD-C6FB-4C4A-A7FB-FC9334D472ED}" vid="{BE01CCCD-8B9A-416C-BB56-E8C74E28AB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32e6af579246dfb5152a142994d9f2 xmlns="5b45ec84-866b-427f-b6aa-3bf44ee5e42c">
      <Terms xmlns="http://schemas.microsoft.com/office/infopath/2007/PartnerControls">
        <TermInfo xmlns="http://schemas.microsoft.com/office/infopath/2007/PartnerControls">
          <TermName>Eiendom</TermName>
          <TermId>a3b24800-c0aa-44a5-802d-546536c3b4a3</TermId>
        </TermInfo>
      </Terms>
    </b432e6af579246dfb5152a142994d9f2>
    <d962e12e53ac488eaa4c752d63b077cd xmlns="5b45ec84-866b-427f-b6aa-3bf44ee5e42c">
      <Terms xmlns="http://schemas.microsoft.com/office/infopath/2007/PartnerControls">
        <TermInfo xmlns="http://schemas.microsoft.com/office/infopath/2007/PartnerControls">
          <TermName>Økonomidokumentasjon</TermName>
          <TermId>73f09c7b-17cb-45ca-8f17-e80e9e8dd86d</TermId>
        </TermInfo>
      </Terms>
    </d962e12e53ac488eaa4c752d63b077cd>
    <TaxCatchAll xmlns="5b45ec84-866b-427f-b6aa-3bf44ee5e42c">
      <Value>175</Value>
      <Value>45</Value>
      <Value>129</Value>
    </TaxCatchAll>
    <ib7d42203a7d4047b33c59f70b16066f xmlns="5b45ec84-866b-427f-b6aa-3bf44ee5e42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19ab6183-ce3c-4c2a-84b6-0cbba0e28230</TermId>
        </TermInfo>
      </Terms>
    </ib7d42203a7d4047b33c59f70b16066f>
  </documentManagement>
</p:properties>
</file>

<file path=customXml/item3.xml><?xml version="1.0" encoding="utf-8"?>
<?mso-contentType ?>
<SharedContentType xmlns="Microsoft.SharePoint.Taxonomy.ContentTypeSync" SourceId="57a72159-24c0-49ff-8272-3f10ec15e136" ContentTypeId="0x0101001F1544192023EA44BBAB1A437F52F51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tKartDokument" ma:contentTypeID="0x0101001F1544192023EA44BBAB1A437F52F51F00A2145AE4F9C6C74B8B16F13CEA6133F2" ma:contentTypeVersion="8" ma:contentTypeDescription="" ma:contentTypeScope="" ma:versionID="e8f9acb7843a81a8002bb020f90ad607">
  <xsd:schema xmlns:xsd="http://www.w3.org/2001/XMLSchema" xmlns:xs="http://www.w3.org/2001/XMLSchema" xmlns:p="http://schemas.microsoft.com/office/2006/metadata/properties" xmlns:ns2="5b45ec84-866b-427f-b6aa-3bf44ee5e42c" targetNamespace="http://schemas.microsoft.com/office/2006/metadata/properties" ma:root="true" ma:fieldsID="410e5512260e436c8403794892aed8ca" ns2:_="">
    <xsd:import namespace="5b45ec84-866b-427f-b6aa-3bf44ee5e42c"/>
    <xsd:element name="properties">
      <xsd:complexType>
        <xsd:sequence>
          <xsd:element name="documentManagement">
            <xsd:complexType>
              <xsd:all>
                <xsd:element ref="ns2:TaxCatchAllLabel" minOccurs="0"/>
                <xsd:element ref="ns2:TaxCatchAll" minOccurs="0"/>
                <xsd:element ref="ns2:d962e12e53ac488eaa4c752d63b077cd" minOccurs="0"/>
                <xsd:element ref="ns2:b432e6af579246dfb5152a142994d9f2" minOccurs="0"/>
                <xsd:element ref="ns2:ib7d42203a7d4047b33c59f70b16066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5ec84-866b-427f-b6aa-3bf44ee5e42c" elementFormDefault="qualified">
    <xsd:import namespace="http://schemas.microsoft.com/office/2006/documentManagement/types"/>
    <xsd:import namespace="http://schemas.microsoft.com/office/infopath/2007/PartnerControls"/>
    <xsd:element name="TaxCatchAllLabel" ma:index="8" nillable="true" ma:displayName="Taxonomy Catch All Column1" ma:hidden="true" ma:list="{7a97af5e-0cad-4a37-9734-3b472729072a}" ma:internalName="TaxCatchAllLabel" ma:readOnly="true" ma:showField="CatchAllDataLabel" ma:web="37f9f090-98c3-42e3-a939-051535aa7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7a97af5e-0cad-4a37-9734-3b472729072a}" ma:internalName="TaxCatchAll" ma:readOnly="false" ma:showField="CatchAllData" ma:web="37f9f090-98c3-42e3-a939-051535aa7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962e12e53ac488eaa4c752d63b077cd" ma:index="10" ma:taxonomy="true" ma:internalName="d962e12e53ac488eaa4c752d63b077cd" ma:taxonomyFieldName="Dokumenttype" ma:displayName="Dokumenttype" ma:readOnly="false" ma:fieldId="{d962e12e-53ac-488e-aa4c-752d63b077cd}" ma:sspId="afed423d-7515-45e6-9456-318aa38eea46" ma:termSetId="6178d5da-4d5b-40ef-8a2e-5facb2ca99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32e6af579246dfb5152a142994d9f2" ma:index="12" ma:taxonomy="true" ma:internalName="b432e6af579246dfb5152a142994d9f2" ma:taxonomyFieldName="Enhet" ma:displayName="Enhet" ma:readOnly="false" ma:default="" ma:fieldId="{b432e6af-5792-46df-b515-2a142994d9f2}" ma:sspId="afed423d-7515-45e6-9456-318aa38eea46" ma:termSetId="7183f865-9b39-4d34-b7d9-c28660b011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7d42203a7d4047b33c59f70b16066f" ma:index="14" nillable="true" ma:taxonomy="true" ma:internalName="ib7d42203a7d4047b33c59f70b16066f" ma:taxonomyFieldName="_x00c5_r" ma:displayName="År" ma:default="" ma:fieldId="{2b7d4220-3a7d-4047-b33c-59f70b16066f}" ma:sspId="afed423d-7515-45e6-9456-318aa38eea46" ma:termSetId="0c693ab1-3e7f-460c-abdf-00b7094b6e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F15B6-2A40-42B1-85D5-867D92B50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700AC-921B-43E7-8473-6A444A7BDA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45ec84-866b-427f-b6aa-3bf44ee5e42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A49A9A-F3DE-46AE-8DB3-9BD905EC069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20A258A-3E85-4716-98C7-C76AB455F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5ec84-866b-427f-b6aa-3bf44ee5e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4-3 format</Template>
  <TotalTime>0</TotalTime>
  <Words>304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Symbol</vt:lpstr>
      <vt:lpstr>Times New Roman</vt:lpstr>
      <vt:lpstr>Verdana</vt:lpstr>
      <vt:lpstr>Kartverket_ppt-mal</vt:lpstr>
      <vt:lpstr>NHS 2017</vt:lpstr>
      <vt:lpstr>Restructuring Key objectives</vt:lpstr>
      <vt:lpstr>PowerPoint-presentasjon</vt:lpstr>
      <vt:lpstr>Processes</vt:lpstr>
      <vt:lpstr>NHS 2019</vt:lpstr>
      <vt:lpstr>PowerPoint-presentasjon</vt:lpstr>
      <vt:lpstr>SWOT</vt:lpstr>
      <vt:lpstr>UN Sustainability goals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 058 - 18 Månedsrapport ED 201807</dc:title>
  <dc:creator/>
  <cp:lastModifiedBy/>
  <cp:revision>1</cp:revision>
  <dcterms:created xsi:type="dcterms:W3CDTF">2018-08-16T09:51:55Z</dcterms:created>
  <dcterms:modified xsi:type="dcterms:W3CDTF">2019-04-11T06:46:07Z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0x0101001F1544192023EA44BBAB1A437F52F51F00A2145AE4F9C6C74B8B16F13CEA6133F2</vt:lpwstr>
  </property>
  <property fmtid="{D5CDD505-2E9C-101B-9397-08002B2CF9AE}" pid="3" name="Dokumenttype">
    <vt:lpwstr>45;#Økonomidokumentasjon|73f09c7b-17cb-45ca-8f17-e80e9e8dd86d</vt:lpwstr>
  </property>
  <property fmtid="{D5CDD505-2E9C-101B-9397-08002B2CF9AE}" pid="4" name="Enhet">
    <vt:lpwstr>129;#Eiendom|a3b24800-c0aa-44a5-802d-546536c3b4a3</vt:lpwstr>
  </property>
  <property fmtid="{D5CDD505-2E9C-101B-9397-08002B2CF9AE}" pid="5" name="År">
    <vt:lpwstr>175;#2018|19ab6183-ce3c-4c2a-84b6-0cbba0e28230</vt:lpwstr>
  </property>
</Properties>
</file>