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0" d="100"/>
          <a:sy n="50" d="100"/>
        </p:scale>
        <p:origin x="-1267" y="-6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2384881-2152-49B7-9AD8-4A7B877A5052}" type="datetimeFigureOut">
              <a:rPr lang="en-US" smtClean="0"/>
              <a:pPr/>
              <a:t>2/25/2015</a:t>
            </a:fld>
            <a:endParaRPr lang="en-PH"/>
          </a:p>
        </p:txBody>
      </p:sp>
      <p:sp>
        <p:nvSpPr>
          <p:cNvPr id="19" name="Footer Placeholder 18"/>
          <p:cNvSpPr>
            <a:spLocks noGrp="1"/>
          </p:cNvSpPr>
          <p:nvPr>
            <p:ph type="ftr" sz="quarter" idx="11"/>
          </p:nvPr>
        </p:nvSpPr>
        <p:spPr/>
        <p:txBody>
          <a:bodyPr/>
          <a:lstStyle/>
          <a:p>
            <a:endParaRPr lang="en-PH"/>
          </a:p>
        </p:txBody>
      </p:sp>
      <p:sp>
        <p:nvSpPr>
          <p:cNvPr id="27" name="Slide Number Placeholder 26"/>
          <p:cNvSpPr>
            <a:spLocks noGrp="1"/>
          </p:cNvSpPr>
          <p:nvPr>
            <p:ph type="sldNum" sz="quarter" idx="12"/>
          </p:nvPr>
        </p:nvSpPr>
        <p:spPr/>
        <p:txBody>
          <a:bodyPr/>
          <a:lstStyle/>
          <a:p>
            <a:fld id="{4D31F871-2DE1-4E58-A10A-FBC865DA6C27}" type="slidenum">
              <a:rPr lang="en-PH" smtClean="0"/>
              <a:pPr/>
              <a:t>‹#›</a:t>
            </a:fld>
            <a:endParaRPr lang="en-PH"/>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2384881-2152-49B7-9AD8-4A7B877A5052}" type="datetimeFigureOut">
              <a:rPr lang="en-US" smtClean="0"/>
              <a:pPr/>
              <a:t>2/25/2015</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4D31F871-2DE1-4E58-A10A-FBC865DA6C27}" type="slidenum">
              <a:rPr lang="en-PH" smtClean="0"/>
              <a:pPr/>
              <a:t>‹#›</a:t>
            </a:fld>
            <a:endParaRPr lang="en-P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2384881-2152-49B7-9AD8-4A7B877A5052}" type="datetimeFigureOut">
              <a:rPr lang="en-US" smtClean="0"/>
              <a:pPr/>
              <a:t>2/25/2015</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4D31F871-2DE1-4E58-A10A-FBC865DA6C27}" type="slidenum">
              <a:rPr lang="en-PH" smtClean="0"/>
              <a:pPr/>
              <a:t>‹#›</a:t>
            </a:fld>
            <a:endParaRPr lang="en-P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2384881-2152-49B7-9AD8-4A7B877A5052}" type="datetimeFigureOut">
              <a:rPr lang="en-US" smtClean="0"/>
              <a:pPr/>
              <a:t>2/25/2015</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4D31F871-2DE1-4E58-A10A-FBC865DA6C27}" type="slidenum">
              <a:rPr lang="en-PH" smtClean="0"/>
              <a:pPr/>
              <a:t>‹#›</a:t>
            </a:fld>
            <a:endParaRPr lang="en-P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2384881-2152-49B7-9AD8-4A7B877A5052}" type="datetimeFigureOut">
              <a:rPr lang="en-US" smtClean="0"/>
              <a:pPr/>
              <a:t>2/25/2015</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4D31F871-2DE1-4E58-A10A-FBC865DA6C27}" type="slidenum">
              <a:rPr lang="en-PH" smtClean="0"/>
              <a:pPr/>
              <a:t>‹#›</a:t>
            </a:fld>
            <a:endParaRPr lang="en-PH"/>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2384881-2152-49B7-9AD8-4A7B877A5052}" type="datetimeFigureOut">
              <a:rPr lang="en-US" smtClean="0"/>
              <a:pPr/>
              <a:t>2/25/2015</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4D31F871-2DE1-4E58-A10A-FBC865DA6C27}" type="slidenum">
              <a:rPr lang="en-PH" smtClean="0"/>
              <a:pPr/>
              <a:t>‹#›</a:t>
            </a:fld>
            <a:endParaRPr lang="en-P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2384881-2152-49B7-9AD8-4A7B877A5052}" type="datetimeFigureOut">
              <a:rPr lang="en-US" smtClean="0"/>
              <a:pPr/>
              <a:t>2/25/2015</a:t>
            </a:fld>
            <a:endParaRPr lang="en-PH"/>
          </a:p>
        </p:txBody>
      </p:sp>
      <p:sp>
        <p:nvSpPr>
          <p:cNvPr id="8" name="Footer Placeholder 7"/>
          <p:cNvSpPr>
            <a:spLocks noGrp="1"/>
          </p:cNvSpPr>
          <p:nvPr>
            <p:ph type="ftr" sz="quarter" idx="11"/>
          </p:nvPr>
        </p:nvSpPr>
        <p:spPr/>
        <p:txBody>
          <a:bodyPr/>
          <a:lstStyle/>
          <a:p>
            <a:endParaRPr lang="en-PH"/>
          </a:p>
        </p:txBody>
      </p:sp>
      <p:sp>
        <p:nvSpPr>
          <p:cNvPr id="9" name="Slide Number Placeholder 8"/>
          <p:cNvSpPr>
            <a:spLocks noGrp="1"/>
          </p:cNvSpPr>
          <p:nvPr>
            <p:ph type="sldNum" sz="quarter" idx="12"/>
          </p:nvPr>
        </p:nvSpPr>
        <p:spPr/>
        <p:txBody>
          <a:bodyPr/>
          <a:lstStyle/>
          <a:p>
            <a:fld id="{4D31F871-2DE1-4E58-A10A-FBC865DA6C27}" type="slidenum">
              <a:rPr lang="en-PH" smtClean="0"/>
              <a:pPr/>
              <a:t>‹#›</a:t>
            </a:fld>
            <a:endParaRPr lang="en-P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2384881-2152-49B7-9AD8-4A7B877A5052}" type="datetimeFigureOut">
              <a:rPr lang="en-US" smtClean="0"/>
              <a:pPr/>
              <a:t>2/25/2015</a:t>
            </a:fld>
            <a:endParaRPr lang="en-PH"/>
          </a:p>
        </p:txBody>
      </p:sp>
      <p:sp>
        <p:nvSpPr>
          <p:cNvPr id="4" name="Footer Placeholder 3"/>
          <p:cNvSpPr>
            <a:spLocks noGrp="1"/>
          </p:cNvSpPr>
          <p:nvPr>
            <p:ph type="ftr" sz="quarter" idx="11"/>
          </p:nvPr>
        </p:nvSpPr>
        <p:spPr/>
        <p:txBody>
          <a:bodyPr/>
          <a:lstStyle/>
          <a:p>
            <a:endParaRPr lang="en-PH"/>
          </a:p>
        </p:txBody>
      </p:sp>
      <p:sp>
        <p:nvSpPr>
          <p:cNvPr id="5" name="Slide Number Placeholder 4"/>
          <p:cNvSpPr>
            <a:spLocks noGrp="1"/>
          </p:cNvSpPr>
          <p:nvPr>
            <p:ph type="sldNum" sz="quarter" idx="12"/>
          </p:nvPr>
        </p:nvSpPr>
        <p:spPr/>
        <p:txBody>
          <a:bodyPr/>
          <a:lstStyle/>
          <a:p>
            <a:fld id="{4D31F871-2DE1-4E58-A10A-FBC865DA6C27}" type="slidenum">
              <a:rPr lang="en-PH" smtClean="0"/>
              <a:pPr/>
              <a:t>‹#›</a:t>
            </a:fld>
            <a:endParaRPr lang="en-P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384881-2152-49B7-9AD8-4A7B877A5052}" type="datetimeFigureOut">
              <a:rPr lang="en-US" smtClean="0"/>
              <a:pPr/>
              <a:t>2/25/2015</a:t>
            </a:fld>
            <a:endParaRPr lang="en-PH"/>
          </a:p>
        </p:txBody>
      </p:sp>
      <p:sp>
        <p:nvSpPr>
          <p:cNvPr id="3" name="Footer Placeholder 2"/>
          <p:cNvSpPr>
            <a:spLocks noGrp="1"/>
          </p:cNvSpPr>
          <p:nvPr>
            <p:ph type="ftr" sz="quarter" idx="11"/>
          </p:nvPr>
        </p:nvSpPr>
        <p:spPr/>
        <p:txBody>
          <a:bodyPr/>
          <a:lstStyle/>
          <a:p>
            <a:endParaRPr lang="en-PH"/>
          </a:p>
        </p:txBody>
      </p:sp>
      <p:sp>
        <p:nvSpPr>
          <p:cNvPr id="4" name="Slide Number Placeholder 3"/>
          <p:cNvSpPr>
            <a:spLocks noGrp="1"/>
          </p:cNvSpPr>
          <p:nvPr>
            <p:ph type="sldNum" sz="quarter" idx="12"/>
          </p:nvPr>
        </p:nvSpPr>
        <p:spPr/>
        <p:txBody>
          <a:bodyPr/>
          <a:lstStyle/>
          <a:p>
            <a:fld id="{4D31F871-2DE1-4E58-A10A-FBC865DA6C27}" type="slidenum">
              <a:rPr lang="en-PH" smtClean="0"/>
              <a:pPr/>
              <a:t>‹#›</a:t>
            </a:fld>
            <a:endParaRPr lang="en-P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2384881-2152-49B7-9AD8-4A7B877A5052}" type="datetimeFigureOut">
              <a:rPr lang="en-US" smtClean="0"/>
              <a:pPr/>
              <a:t>2/25/2015</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4D31F871-2DE1-4E58-A10A-FBC865DA6C27}" type="slidenum">
              <a:rPr lang="en-PH" smtClean="0"/>
              <a:pPr/>
              <a:t>‹#›</a:t>
            </a:fld>
            <a:endParaRPr lang="en-P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2384881-2152-49B7-9AD8-4A7B877A5052}" type="datetimeFigureOut">
              <a:rPr lang="en-US" smtClean="0"/>
              <a:pPr/>
              <a:t>2/25/2015</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a:xfrm>
            <a:off x="8077200" y="6356350"/>
            <a:ext cx="609600" cy="365125"/>
          </a:xfrm>
        </p:spPr>
        <p:txBody>
          <a:bodyPr/>
          <a:lstStyle/>
          <a:p>
            <a:fld id="{4D31F871-2DE1-4E58-A10A-FBC865DA6C27}" type="slidenum">
              <a:rPr lang="en-PH" smtClean="0"/>
              <a:pPr/>
              <a:t>‹#›</a:t>
            </a:fld>
            <a:endParaRPr lang="en-PH"/>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2384881-2152-49B7-9AD8-4A7B877A5052}" type="datetimeFigureOut">
              <a:rPr lang="en-US" smtClean="0"/>
              <a:pPr/>
              <a:t>2/25/2015</a:t>
            </a:fld>
            <a:endParaRPr lang="en-PH"/>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PH"/>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D31F871-2DE1-4E58-A10A-FBC865DA6C27}" type="slidenum">
              <a:rPr lang="en-PH" smtClean="0"/>
              <a:pPr/>
              <a:t>‹#›</a:t>
            </a:fld>
            <a:endParaRPr lang="en-PH"/>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PH" b="1" dirty="0" smtClean="0">
                <a:latin typeface="Arial Black" pitchFamily="34" charset="0"/>
              </a:rPr>
              <a:t>Republic of Palau – </a:t>
            </a:r>
            <a:r>
              <a:rPr lang="en-PH" b="1" dirty="0" err="1" smtClean="0">
                <a:latin typeface="Arial Black" pitchFamily="34" charset="0"/>
              </a:rPr>
              <a:t>Hydrographic</a:t>
            </a:r>
            <a:r>
              <a:rPr lang="en-PH" b="1" dirty="0" smtClean="0">
                <a:latin typeface="Arial Black" pitchFamily="34" charset="0"/>
              </a:rPr>
              <a:t> Report</a:t>
            </a:r>
            <a:endParaRPr lang="en-PH" b="1" dirty="0">
              <a:latin typeface="Arial Black" pitchFamily="34" charset="0"/>
            </a:endParaRPr>
          </a:p>
        </p:txBody>
      </p:sp>
      <p:sp>
        <p:nvSpPr>
          <p:cNvPr id="3" name="Content Placeholder 2"/>
          <p:cNvSpPr>
            <a:spLocks noGrp="1"/>
          </p:cNvSpPr>
          <p:nvPr>
            <p:ph idx="1"/>
          </p:nvPr>
        </p:nvSpPr>
        <p:spPr/>
        <p:txBody>
          <a:bodyPr>
            <a:normAutofit/>
          </a:bodyPr>
          <a:lstStyle/>
          <a:p>
            <a:pPr>
              <a:buNone/>
            </a:pPr>
            <a:endParaRPr lang="en-PH" dirty="0" smtClean="0"/>
          </a:p>
          <a:p>
            <a:pPr>
              <a:buNone/>
            </a:pPr>
            <a:endParaRPr lang="en-PH" dirty="0" smtClean="0"/>
          </a:p>
          <a:p>
            <a:pPr>
              <a:buNone/>
            </a:pPr>
            <a:r>
              <a:rPr lang="en-PH" dirty="0" smtClean="0"/>
              <a:t>                                            </a:t>
            </a:r>
            <a:r>
              <a:rPr lang="en-PH" dirty="0" smtClean="0"/>
              <a:t>             </a:t>
            </a:r>
            <a:r>
              <a:rPr lang="en-PH" b="1" i="1" dirty="0" err="1" smtClean="0">
                <a:latin typeface="Arial Narrow" pitchFamily="34" charset="0"/>
              </a:rPr>
              <a:t>Mekeruul</a:t>
            </a:r>
            <a:r>
              <a:rPr lang="en-PH" b="1" i="1" dirty="0" smtClean="0">
                <a:latin typeface="Arial Narrow" pitchFamily="34" charset="0"/>
              </a:rPr>
              <a:t> </a:t>
            </a:r>
            <a:r>
              <a:rPr lang="en-PH" b="1" i="1" dirty="0" smtClean="0">
                <a:latin typeface="Arial Narrow" pitchFamily="34" charset="0"/>
              </a:rPr>
              <a:t>D. Ueki</a:t>
            </a:r>
          </a:p>
          <a:p>
            <a:pPr>
              <a:buNone/>
            </a:pPr>
            <a:r>
              <a:rPr lang="en-PH" b="1" i="1" dirty="0" smtClean="0">
                <a:latin typeface="Arial Narrow" pitchFamily="34" charset="0"/>
              </a:rPr>
              <a:t>                                              </a:t>
            </a:r>
            <a:r>
              <a:rPr lang="en-PH" b="1" i="1" dirty="0" smtClean="0">
                <a:latin typeface="Arial Narrow" pitchFamily="34" charset="0"/>
              </a:rPr>
              <a:t>                GIS </a:t>
            </a:r>
            <a:r>
              <a:rPr lang="en-PH" b="1" i="1" dirty="0" smtClean="0">
                <a:latin typeface="Arial Narrow" pitchFamily="34" charset="0"/>
              </a:rPr>
              <a:t>Aide</a:t>
            </a:r>
          </a:p>
          <a:p>
            <a:pPr>
              <a:buNone/>
            </a:pPr>
            <a:r>
              <a:rPr lang="en-PH" b="1" i="1" dirty="0" smtClean="0">
                <a:latin typeface="Arial Narrow" pitchFamily="34" charset="0"/>
              </a:rPr>
              <a:t>                                                </a:t>
            </a:r>
            <a:r>
              <a:rPr lang="en-PH" b="1" i="1" dirty="0" smtClean="0">
                <a:latin typeface="Arial Narrow" pitchFamily="34" charset="0"/>
              </a:rPr>
              <a:t>              Office </a:t>
            </a:r>
            <a:r>
              <a:rPr lang="en-PH" b="1" i="1" dirty="0" smtClean="0">
                <a:latin typeface="Arial Narrow" pitchFamily="34" charset="0"/>
              </a:rPr>
              <a:t>of the PALARIS</a:t>
            </a:r>
          </a:p>
          <a:p>
            <a:pPr>
              <a:buNone/>
            </a:pPr>
            <a:r>
              <a:rPr lang="en-PH" b="1" i="1" dirty="0" smtClean="0">
                <a:latin typeface="Arial Narrow" pitchFamily="34" charset="0"/>
              </a:rPr>
              <a:t>                                                </a:t>
            </a:r>
            <a:r>
              <a:rPr lang="en-PH" b="1" i="1" dirty="0" smtClean="0">
                <a:latin typeface="Arial Narrow" pitchFamily="34" charset="0"/>
              </a:rPr>
              <a:t>             MPIIC</a:t>
            </a:r>
            <a:endParaRPr lang="en-PH" b="1" i="1" dirty="0" smtClean="0">
              <a:latin typeface="Arial Narrow" pitchFamily="34" charset="0"/>
            </a:endParaRPr>
          </a:p>
          <a:p>
            <a:pPr>
              <a:buNone/>
            </a:pPr>
            <a:r>
              <a:rPr lang="en-PH" b="1" i="1" dirty="0" smtClean="0">
                <a:latin typeface="Arial Narrow" pitchFamily="34" charset="0"/>
              </a:rPr>
              <a:t>                                                </a:t>
            </a:r>
            <a:r>
              <a:rPr lang="en-PH" b="1" i="1" dirty="0" smtClean="0">
                <a:latin typeface="Arial Narrow" pitchFamily="34" charset="0"/>
              </a:rPr>
              <a:t>             Republic </a:t>
            </a:r>
            <a:r>
              <a:rPr lang="en-PH" b="1" i="1" dirty="0" smtClean="0">
                <a:latin typeface="Arial Narrow" pitchFamily="34" charset="0"/>
              </a:rPr>
              <a:t>of Palau</a:t>
            </a:r>
          </a:p>
          <a:p>
            <a:pPr>
              <a:buNone/>
            </a:pPr>
            <a:endParaRPr lang="en-PH"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324600"/>
          </a:xfrm>
        </p:spPr>
        <p:txBody>
          <a:bodyPr>
            <a:normAutofit fontScale="62500" lnSpcReduction="20000"/>
          </a:bodyPr>
          <a:lstStyle/>
          <a:p>
            <a:pPr>
              <a:buNone/>
            </a:pPr>
            <a:r>
              <a:rPr lang="en-US" sz="3500" b="1" dirty="0" smtClean="0"/>
              <a:t>                                                                                                         Currently</a:t>
            </a:r>
            <a:r>
              <a:rPr lang="en-US" sz="3500" b="1" dirty="0"/>
              <a:t>, Palau does not have a separate Hydrographic Office, which is dedicated solely for purpose of providing hydrographic services.  Although there isn’t a Hydrographic Office, the office of the Palau Automated Land and Resources Information System (PALARIS) continues to work to set up a Hydrographic Office and keeps records of all related information.  PALARIS also stores in its servers copies of Navigational Charts and has recently provided digitalization of such charts.  This also includes inshore, mid-shore, and offshore data.  At present time, we are in need of a Hydrographic Survey to be completed for near shore areas, ship and small-craft channels, coral reefs, tourist dive spots, and a major update to our Aids to Navigation.  </a:t>
            </a:r>
            <a:endParaRPr lang="en-PH" sz="3500" b="1" dirty="0"/>
          </a:p>
          <a:p>
            <a:pPr>
              <a:buNone/>
            </a:pPr>
            <a:r>
              <a:rPr lang="en-US" sz="3500" b="1" dirty="0"/>
              <a:t> </a:t>
            </a:r>
            <a:endParaRPr lang="en-PH" sz="3500" b="1" dirty="0"/>
          </a:p>
          <a:p>
            <a:pPr>
              <a:buNone/>
            </a:pPr>
            <a:r>
              <a:rPr lang="en-US" sz="3500" b="1" dirty="0" smtClean="0"/>
              <a:t>          In </a:t>
            </a:r>
            <a:r>
              <a:rPr lang="en-US" sz="3500" b="1" dirty="0"/>
              <a:t>conclusion, Palau needs support to complete the remaining surveys so that the data could all be compiled to produce a complete Hydrographic Survey of our islands.  </a:t>
            </a:r>
            <a:endParaRPr lang="en-PH" sz="3500" b="1" dirty="0"/>
          </a:p>
          <a:p>
            <a:pPr algn="ctr"/>
            <a:endParaRPr lang="en-PH"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324600"/>
          </a:xfrm>
        </p:spPr>
        <p:txBody>
          <a:bodyPr>
            <a:normAutofit fontScale="85000" lnSpcReduction="20000"/>
          </a:bodyPr>
          <a:lstStyle/>
          <a:p>
            <a:pPr>
              <a:buNone/>
            </a:pPr>
            <a:r>
              <a:rPr lang="en-US" b="1" dirty="0" smtClean="0"/>
              <a:t>                           Palau </a:t>
            </a:r>
            <a:r>
              <a:rPr lang="en-US" b="1" dirty="0"/>
              <a:t>Hydrographic Report</a:t>
            </a:r>
            <a:endParaRPr lang="en-PH" dirty="0"/>
          </a:p>
          <a:p>
            <a:pPr>
              <a:buNone/>
            </a:pPr>
            <a:r>
              <a:rPr lang="en-US" dirty="0"/>
              <a:t> </a:t>
            </a:r>
            <a:endParaRPr lang="en-PH" dirty="0"/>
          </a:p>
          <a:p>
            <a:r>
              <a:rPr lang="en-US" b="1" u="sng" dirty="0"/>
              <a:t>Office requiring Hydrographic </a:t>
            </a:r>
            <a:r>
              <a:rPr lang="en-US" b="1" u="sng" dirty="0" smtClean="0"/>
              <a:t>Information</a:t>
            </a:r>
          </a:p>
          <a:p>
            <a:endParaRPr lang="en-PH" dirty="0"/>
          </a:p>
          <a:p>
            <a:pPr lvl="0"/>
            <a:r>
              <a:rPr lang="en-US" sz="2800" b="1" dirty="0"/>
              <a:t>Marine Resources</a:t>
            </a:r>
            <a:endParaRPr lang="en-PH" sz="2800" b="1" dirty="0"/>
          </a:p>
          <a:p>
            <a:pPr lvl="0"/>
            <a:r>
              <a:rPr lang="en-US" sz="2800" b="1" dirty="0"/>
              <a:t>Marine Law Enforcement</a:t>
            </a:r>
            <a:endParaRPr lang="en-PH" sz="2800" b="1" dirty="0"/>
          </a:p>
          <a:p>
            <a:pPr lvl="0"/>
            <a:r>
              <a:rPr lang="en-US" sz="2800" b="1" dirty="0"/>
              <a:t>Tourism Industry/diving/boating</a:t>
            </a:r>
            <a:endParaRPr lang="en-PH" sz="2800" b="1" dirty="0"/>
          </a:p>
          <a:p>
            <a:pPr lvl="0"/>
            <a:r>
              <a:rPr lang="en-US" sz="2800" b="1" dirty="0"/>
              <a:t>Geographic Information System (PALARIS)</a:t>
            </a:r>
            <a:endParaRPr lang="en-PH" sz="2800" b="1" dirty="0"/>
          </a:p>
          <a:p>
            <a:pPr lvl="0"/>
            <a:r>
              <a:rPr lang="en-US" sz="2800" b="1" dirty="0"/>
              <a:t>Shipping Industry</a:t>
            </a:r>
            <a:endParaRPr lang="en-PH" sz="2800" b="1" dirty="0"/>
          </a:p>
          <a:p>
            <a:pPr lvl="0"/>
            <a:r>
              <a:rPr lang="en-US" sz="2800" b="1" dirty="0"/>
              <a:t>Palau International Coral Reef Center</a:t>
            </a:r>
            <a:endParaRPr lang="en-PH" sz="2800" b="1" dirty="0"/>
          </a:p>
          <a:p>
            <a:pPr lvl="0"/>
            <a:r>
              <a:rPr lang="en-US" sz="2800" b="1" dirty="0"/>
              <a:t>Maritime Boundary Task Force</a:t>
            </a:r>
            <a:endParaRPr lang="en-PH" sz="2800" b="1" dirty="0"/>
          </a:p>
          <a:p>
            <a:pPr lvl="0"/>
            <a:r>
              <a:rPr lang="en-US" sz="2800" b="1" dirty="0"/>
              <a:t>Marine Sanctuary</a:t>
            </a:r>
            <a:endParaRPr lang="en-PH" sz="2800" b="1" dirty="0"/>
          </a:p>
          <a:p>
            <a:pPr lvl="0"/>
            <a:r>
              <a:rPr lang="en-US" sz="2800" b="1" dirty="0"/>
              <a:t>Office of Environmental Resource Coordination? OERC</a:t>
            </a:r>
            <a:endParaRPr lang="en-PH" sz="2800" b="1" dirty="0"/>
          </a:p>
          <a:p>
            <a:pPr lvl="0"/>
            <a:r>
              <a:rPr lang="en-US" sz="2800" b="1" dirty="0"/>
              <a:t>Aquaculture activities</a:t>
            </a:r>
            <a:endParaRPr lang="en-PH" sz="2800" b="1" dirty="0"/>
          </a:p>
          <a:p>
            <a:pPr lvl="0"/>
            <a:r>
              <a:rPr lang="en-US" sz="2800" b="1" dirty="0"/>
              <a:t>NEMO (National Emergency Management Office)</a:t>
            </a:r>
            <a:endParaRPr lang="en-PH" sz="2800" b="1" dirty="0"/>
          </a:p>
          <a:p>
            <a:pPr lvl="0"/>
            <a:r>
              <a:rPr lang="en-US" sz="2800" b="1" dirty="0"/>
              <a:t>Bureau of Commercial Development</a:t>
            </a:r>
            <a:endParaRPr lang="en-PH" sz="28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324600"/>
          </a:xfrm>
        </p:spPr>
        <p:txBody>
          <a:bodyPr>
            <a:normAutofit fontScale="40000" lnSpcReduction="20000"/>
          </a:bodyPr>
          <a:lstStyle/>
          <a:p>
            <a:pPr>
              <a:buNone/>
            </a:pPr>
            <a:r>
              <a:rPr lang="en-US" sz="5100" b="1" dirty="0" smtClean="0"/>
              <a:t>     </a:t>
            </a:r>
            <a:r>
              <a:rPr lang="en-US" sz="5100" b="1" u="sng" dirty="0" smtClean="0"/>
              <a:t>Current </a:t>
            </a:r>
            <a:r>
              <a:rPr lang="en-US" sz="5100" b="1" u="sng" dirty="0"/>
              <a:t>Statues</a:t>
            </a:r>
            <a:r>
              <a:rPr lang="en-US" sz="5100" b="1" dirty="0"/>
              <a:t>:</a:t>
            </a:r>
            <a:endParaRPr lang="en-PH" sz="5100" b="1" dirty="0"/>
          </a:p>
          <a:p>
            <a:pPr>
              <a:buNone/>
            </a:pPr>
            <a:r>
              <a:rPr lang="en-US" sz="5100" b="1" dirty="0"/>
              <a:t> </a:t>
            </a:r>
            <a:endParaRPr lang="en-PH" sz="5100" b="1" dirty="0"/>
          </a:p>
          <a:p>
            <a:pPr lvl="0"/>
            <a:r>
              <a:rPr lang="en-US" sz="4000" b="1" dirty="0"/>
              <a:t>No hydrographic office</a:t>
            </a:r>
            <a:endParaRPr lang="en-PH" sz="4000" b="1" dirty="0"/>
          </a:p>
          <a:p>
            <a:pPr lvl="0"/>
            <a:r>
              <a:rPr lang="en-US" sz="4000" b="1" dirty="0"/>
              <a:t>No official centralized office which addresses hydrographic issues. PALARIS, the National GIS Office, works to provide some level of expertise on the field.</a:t>
            </a:r>
            <a:endParaRPr lang="en-PH" sz="4000" b="1" dirty="0"/>
          </a:p>
          <a:p>
            <a:pPr lvl="0"/>
            <a:r>
              <a:rPr lang="en-US" sz="4000" b="1" dirty="0"/>
              <a:t>PALARIS has worked to set up a hydrographic office and keeps a record of information.</a:t>
            </a:r>
            <a:endParaRPr lang="en-PH" sz="4000" b="1" dirty="0"/>
          </a:p>
          <a:p>
            <a:pPr lvl="0"/>
            <a:r>
              <a:rPr lang="en-US" sz="4000" b="1" dirty="0"/>
              <a:t>PALARIS has copies of charts and digitized some of the information.</a:t>
            </a:r>
            <a:endParaRPr lang="en-PH" sz="4000" b="1" dirty="0"/>
          </a:p>
          <a:p>
            <a:pPr>
              <a:buNone/>
            </a:pPr>
            <a:r>
              <a:rPr lang="en-US" dirty="0"/>
              <a:t> </a:t>
            </a:r>
            <a:endParaRPr lang="en-PH" dirty="0"/>
          </a:p>
          <a:p>
            <a:pPr>
              <a:buNone/>
            </a:pPr>
            <a:r>
              <a:rPr lang="en-US" sz="4200" b="1" dirty="0" smtClean="0"/>
              <a:t>       </a:t>
            </a:r>
            <a:r>
              <a:rPr lang="en-US" sz="4200" b="1" u="sng" dirty="0" smtClean="0"/>
              <a:t>Palau </a:t>
            </a:r>
            <a:r>
              <a:rPr lang="en-US" sz="4200" b="1" u="sng" dirty="0"/>
              <a:t>needs</a:t>
            </a:r>
            <a:r>
              <a:rPr lang="en-US" sz="4200" b="1" dirty="0"/>
              <a:t>:</a:t>
            </a:r>
            <a:endParaRPr lang="en-PH" sz="4200" b="1" dirty="0"/>
          </a:p>
          <a:p>
            <a:pPr>
              <a:buNone/>
            </a:pPr>
            <a:r>
              <a:rPr lang="en-US" dirty="0"/>
              <a:t>	</a:t>
            </a:r>
            <a:endParaRPr lang="en-PH" dirty="0"/>
          </a:p>
          <a:p>
            <a:pPr lvl="0"/>
            <a:r>
              <a:rPr lang="en-US" sz="4000" b="1" dirty="0"/>
              <a:t>Updated </a:t>
            </a:r>
            <a:r>
              <a:rPr lang="en-US" sz="4000" b="1" dirty="0" err="1"/>
              <a:t>hydrography</a:t>
            </a:r>
            <a:r>
              <a:rPr lang="en-US" sz="4000" b="1" dirty="0"/>
              <a:t> of near shore, navigation channels, coral reefs, tourist dive spots.      </a:t>
            </a:r>
            <a:endParaRPr lang="en-PH" sz="4000" b="1" dirty="0"/>
          </a:p>
          <a:p>
            <a:pPr lvl="0"/>
            <a:r>
              <a:rPr lang="en-US" sz="4000" b="1" dirty="0"/>
              <a:t>Updated Aids to Navigation.</a:t>
            </a:r>
            <a:endParaRPr lang="en-PH" sz="4000" b="1" dirty="0"/>
          </a:p>
          <a:p>
            <a:pPr>
              <a:buNone/>
            </a:pPr>
            <a:r>
              <a:rPr lang="en-US" sz="3800" b="1" dirty="0"/>
              <a:t> </a:t>
            </a:r>
            <a:endParaRPr lang="en-PH" sz="3800" b="1" dirty="0"/>
          </a:p>
          <a:p>
            <a:pPr>
              <a:buNone/>
            </a:pPr>
            <a:r>
              <a:rPr lang="en-US" sz="4200" b="1" dirty="0" smtClean="0"/>
              <a:t>       </a:t>
            </a:r>
            <a:r>
              <a:rPr lang="en-US" sz="4200" b="1" u="sng" dirty="0" smtClean="0"/>
              <a:t>Hydrographic </a:t>
            </a:r>
            <a:r>
              <a:rPr lang="en-US" sz="4200" b="1" u="sng" dirty="0"/>
              <a:t>Survey Activities</a:t>
            </a:r>
            <a:r>
              <a:rPr lang="en-US" sz="4200" b="1" dirty="0"/>
              <a:t>:</a:t>
            </a:r>
            <a:endParaRPr lang="en-PH" sz="4200" dirty="0"/>
          </a:p>
          <a:p>
            <a:pPr>
              <a:buNone/>
            </a:pPr>
            <a:r>
              <a:rPr lang="en-US" dirty="0"/>
              <a:t> </a:t>
            </a:r>
            <a:endParaRPr lang="en-PH" sz="3800" b="1" dirty="0"/>
          </a:p>
          <a:p>
            <a:r>
              <a:rPr lang="en-US" sz="3800" b="1" dirty="0"/>
              <a:t>        </a:t>
            </a:r>
            <a:r>
              <a:rPr lang="en-US" sz="4000" b="1" dirty="0"/>
              <a:t>During the year of 2013 the San Diego – Roger </a:t>
            </a:r>
            <a:r>
              <a:rPr lang="en-US" sz="4000" b="1" dirty="0" err="1"/>
              <a:t>Revelle</a:t>
            </a:r>
            <a:r>
              <a:rPr lang="en-US" sz="4000" b="1" dirty="0"/>
              <a:t> Ship conducted a survey in Palau waters to determine the depths and wrecks of World War II.</a:t>
            </a:r>
            <a:endParaRPr lang="en-PH" sz="4000" b="1" dirty="0"/>
          </a:p>
          <a:p>
            <a:pPr>
              <a:buNone/>
            </a:pPr>
            <a:r>
              <a:rPr lang="en-US" dirty="0"/>
              <a:t> </a:t>
            </a:r>
            <a:endParaRPr lang="en-PH" dirty="0"/>
          </a:p>
          <a:p>
            <a:pPr>
              <a:buNone/>
            </a:pPr>
            <a:r>
              <a:rPr lang="en-US" sz="4200" b="1" dirty="0" smtClean="0"/>
              <a:t>       </a:t>
            </a:r>
            <a:r>
              <a:rPr lang="en-US" sz="4200" b="1" u="sng" dirty="0" smtClean="0"/>
              <a:t>Type </a:t>
            </a:r>
            <a:r>
              <a:rPr lang="en-US" sz="4200" b="1" u="sng" dirty="0"/>
              <a:t>of Survey</a:t>
            </a:r>
            <a:r>
              <a:rPr lang="en-US" sz="4200" b="1" dirty="0" smtClean="0"/>
              <a:t>:</a:t>
            </a:r>
          </a:p>
          <a:p>
            <a:endParaRPr lang="en-PH" dirty="0"/>
          </a:p>
          <a:p>
            <a:pPr lvl="0"/>
            <a:r>
              <a:rPr lang="en-US" sz="3800" b="1" dirty="0"/>
              <a:t>Coastal Survey</a:t>
            </a:r>
            <a:endParaRPr lang="en-PH" sz="3800" b="1" dirty="0"/>
          </a:p>
          <a:p>
            <a:pPr lvl="0"/>
            <a:r>
              <a:rPr lang="en-US" sz="3800" b="1" dirty="0"/>
              <a:t>Off-shore Survey</a:t>
            </a:r>
            <a:endParaRPr lang="en-PH" sz="3800" b="1" dirty="0"/>
          </a:p>
          <a:p>
            <a:pPr lvl="0"/>
            <a:r>
              <a:rPr lang="en-US" sz="3800" b="1" dirty="0"/>
              <a:t>Survey for update chart</a:t>
            </a:r>
            <a:endParaRPr lang="en-PH" sz="3800" b="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33</TotalTime>
  <Words>166</Words>
  <Application>Microsoft Office PowerPoint</Application>
  <PresentationFormat>On-screen Show (4:3)</PresentationFormat>
  <Paragraphs>48</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Flow</vt:lpstr>
      <vt:lpstr>Republic of Palau – Hydrographic Report</vt:lpstr>
      <vt:lpstr>Slide 2</vt:lpstr>
      <vt:lpstr>Slide 3</vt:lpstr>
      <vt:lpstr>Slide 4</vt:lpstr>
    </vt:vector>
  </TitlesOfParts>
  <Company>Deftones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Republic of Palau – Hydrographic Report</dc:title>
  <dc:creator>PALARIS</dc:creator>
  <cp:lastModifiedBy>PALARIS</cp:lastModifiedBy>
  <cp:revision>5</cp:revision>
  <dcterms:created xsi:type="dcterms:W3CDTF">2015-02-24T20:44:07Z</dcterms:created>
  <dcterms:modified xsi:type="dcterms:W3CDTF">2015-02-25T09:50:36Z</dcterms:modified>
</cp:coreProperties>
</file>