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27"/>
  </p:notesMasterIdLst>
  <p:handoutMasterIdLst>
    <p:handoutMasterId r:id="rId28"/>
  </p:handoutMasterIdLst>
  <p:sldIdLst>
    <p:sldId id="773" r:id="rId2"/>
    <p:sldId id="774" r:id="rId3"/>
    <p:sldId id="796" r:id="rId4"/>
    <p:sldId id="797" r:id="rId5"/>
    <p:sldId id="799" r:id="rId6"/>
    <p:sldId id="800" r:id="rId7"/>
    <p:sldId id="805" r:id="rId8"/>
    <p:sldId id="807" r:id="rId9"/>
    <p:sldId id="808" r:id="rId10"/>
    <p:sldId id="809" r:id="rId11"/>
    <p:sldId id="810" r:id="rId12"/>
    <p:sldId id="811" r:id="rId13"/>
    <p:sldId id="812" r:id="rId14"/>
    <p:sldId id="782" r:id="rId15"/>
    <p:sldId id="783" r:id="rId16"/>
    <p:sldId id="789" r:id="rId17"/>
    <p:sldId id="790" r:id="rId18"/>
    <p:sldId id="791" r:id="rId19"/>
    <p:sldId id="788" r:id="rId20"/>
    <p:sldId id="786" r:id="rId21"/>
    <p:sldId id="787" r:id="rId22"/>
    <p:sldId id="785" r:id="rId23"/>
    <p:sldId id="784" r:id="rId24"/>
    <p:sldId id="813" r:id="rId25"/>
    <p:sldId id="806" r:id="rId26"/>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6518B"/>
    <a:srgbClr val="000099"/>
    <a:srgbClr val="3333CC"/>
    <a:srgbClr val="0099CC"/>
    <a:srgbClr val="66FFFF"/>
    <a:srgbClr val="3333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86350" autoAdjust="0"/>
  </p:normalViewPr>
  <p:slideViewPr>
    <p:cSldViewPr>
      <p:cViewPr varScale="1">
        <p:scale>
          <a:sx n="74" d="100"/>
          <a:sy n="74" d="100"/>
        </p:scale>
        <p:origin x="931" y="62"/>
      </p:cViewPr>
      <p:guideLst>
        <p:guide orient="horz" pos="2160"/>
        <p:guide pos="2880"/>
      </p:guideLst>
    </p:cSldViewPr>
  </p:slideViewPr>
  <p:outlineViewPr>
    <p:cViewPr>
      <p:scale>
        <a:sx n="33" d="100"/>
        <a:sy n="33" d="100"/>
      </p:scale>
      <p:origin x="0" y="-2856"/>
    </p:cViewPr>
  </p:outlineViewPr>
  <p:notesTextViewPr>
    <p:cViewPr>
      <p:scale>
        <a:sx n="100" d="100"/>
        <a:sy n="100" d="100"/>
      </p:scale>
      <p:origin x="0" y="0"/>
    </p:cViewPr>
  </p:notesTextViewPr>
  <p:notesViewPr>
    <p:cSldViewPr>
      <p:cViewPr>
        <p:scale>
          <a:sx n="184" d="100"/>
          <a:sy n="184" d="100"/>
        </p:scale>
        <p:origin x="126" y="-408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90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403907"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AU" altLang="en-US"/>
          </a:p>
        </p:txBody>
      </p:sp>
      <p:sp>
        <p:nvSpPr>
          <p:cNvPr id="1403908"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403909"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C1491BC9-3617-44D1-BAED-C3DBC842A084}" type="slidenum">
              <a:rPr lang="en-AU" altLang="en-US"/>
              <a:pPr>
                <a:defRPr/>
              </a:pPr>
              <a:t>‹#›</a:t>
            </a:fld>
            <a:endParaRPr lang="en-AU" altLang="en-US"/>
          </a:p>
        </p:txBody>
      </p:sp>
    </p:spTree>
    <p:extLst>
      <p:ext uri="{BB962C8B-B14F-4D97-AF65-F5344CB8AC3E}">
        <p14:creationId xmlns:p14="http://schemas.microsoft.com/office/powerpoint/2010/main" val="3020560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6387" name="Rectangle 3"/>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AU" altLang="en-US"/>
          </a:p>
        </p:txBody>
      </p:sp>
      <p:sp>
        <p:nvSpPr>
          <p:cNvPr id="307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16390" name="Rectangle 6"/>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6391" name="Rectangle 7"/>
          <p:cNvSpPr>
            <a:spLocks noGrp="1" noChangeArrowheads="1"/>
          </p:cNvSpPr>
          <p:nvPr>
            <p:ph type="sldNum" sz="quarter" idx="5"/>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1A92D08F-DEC2-4F12-A12A-A4852FE0E64B}" type="slidenum">
              <a:rPr lang="en-AU" altLang="en-US"/>
              <a:pPr>
                <a:defRPr/>
              </a:pPr>
              <a:t>‹#›</a:t>
            </a:fld>
            <a:endParaRPr lang="en-AU" altLang="en-US"/>
          </a:p>
        </p:txBody>
      </p:sp>
    </p:spTree>
    <p:extLst>
      <p:ext uri="{BB962C8B-B14F-4D97-AF65-F5344CB8AC3E}">
        <p14:creationId xmlns:p14="http://schemas.microsoft.com/office/powerpoint/2010/main" val="1742086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endParaRPr lang="en-AU" altLang="en-US"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15D93DB-4A46-459F-A01D-BE823CD0C32D}" type="slidenum">
              <a:rPr lang="en-AU" altLang="en-US" smtClean="0">
                <a:latin typeface="Times New Roman" panose="02020603050405020304" pitchFamily="18" charset="0"/>
              </a:rPr>
              <a:pPr/>
              <a:t>1</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55928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AU" altLang="en-US" smtClean="0"/>
          </a:p>
        </p:txBody>
      </p:sp>
      <p:sp>
        <p:nvSpPr>
          <p:cNvPr id="819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4953A16-13A8-483C-9B8F-B1D4C85574BA}" type="slidenum">
              <a:rPr lang="en-AU" altLang="en-US" smtClean="0">
                <a:latin typeface="Times New Roman" panose="02020603050405020304" pitchFamily="18" charset="0"/>
              </a:rPr>
              <a:pPr/>
              <a:t>2</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4254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AU" altLang="en-US" smtClean="0"/>
          </a:p>
        </p:txBody>
      </p:sp>
      <p:sp>
        <p:nvSpPr>
          <p:cNvPr id="102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904AFAE-C9B9-41FA-A2E0-A75B74567C7F}" type="slidenum">
              <a:rPr lang="en-AU" altLang="en-US" smtClean="0">
                <a:latin typeface="Times New Roman" panose="02020603050405020304" pitchFamily="18" charset="0"/>
              </a:rPr>
              <a:pPr/>
              <a:t>3</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61169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AU" altLang="en-US" smtClean="0"/>
          </a:p>
        </p:txBody>
      </p:sp>
      <p:sp>
        <p:nvSpPr>
          <p:cNvPr id="1229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BE5D0BF-AD96-4804-82CA-32C7700D5F7D}" type="slidenum">
              <a:rPr lang="en-AU" altLang="en-US" smtClean="0">
                <a:latin typeface="Times New Roman" panose="02020603050405020304" pitchFamily="18" charset="0"/>
              </a:rPr>
              <a:pPr/>
              <a:t>4</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53889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AU" altLang="en-US" smtClean="0"/>
          </a:p>
        </p:txBody>
      </p:sp>
      <p:sp>
        <p:nvSpPr>
          <p:cNvPr id="1434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9294CB7-4778-4562-8F7E-378D29C7BB41}" type="slidenum">
              <a:rPr lang="en-AU" altLang="en-US" smtClean="0">
                <a:latin typeface="Times New Roman" panose="02020603050405020304" pitchFamily="18" charset="0"/>
              </a:rPr>
              <a:pPr/>
              <a:t>5</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5779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AU" altLang="en-US"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92E244-CF42-40F4-BB03-AFE0CCF020EB}" type="slidenum">
              <a:rPr lang="en-AU" altLang="en-US" smtClean="0">
                <a:latin typeface="Times New Roman" panose="02020603050405020304" pitchFamily="18" charset="0"/>
              </a:rPr>
              <a:pPr/>
              <a:t>6</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07773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AU" altLang="en-US" smtClean="0"/>
              <a:t> </a:t>
            </a:r>
          </a:p>
          <a:p>
            <a:endParaRPr lang="en-AU" altLang="en-US" smtClean="0"/>
          </a:p>
          <a:p>
            <a:endParaRPr lang="en-AU" altLang="en-US" smtClean="0"/>
          </a:p>
        </p:txBody>
      </p:sp>
      <p:sp>
        <p:nvSpPr>
          <p:cNvPr id="1843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5C69B7A-0040-4306-A1A2-F1B7CA8CBFF2}" type="slidenum">
              <a:rPr lang="en-AU" altLang="en-US" smtClean="0">
                <a:latin typeface="Times New Roman" panose="02020603050405020304" pitchFamily="18" charset="0"/>
              </a:rPr>
              <a:pPr/>
              <a:t>7</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91356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AU" altLang="en-US" smtClean="0"/>
              <a:t>Thanks to Stuart and Dave for their inputs – and I hope you now have a sense of the collaboration that is going on across NZ / SPC / and this group of Pacific Island countries on these matters .  And also, that you have a sense our NZ’s willingness to share information and cooperate with others.   </a:t>
            </a:r>
          </a:p>
          <a:p>
            <a:r>
              <a:rPr lang="en-AU" altLang="en-US" smtClean="0"/>
              <a:t>Having done the job of explaining what PRNI is about and building the relationships, we are getting close to the more exciting phase of getting moving on some survey work.  And hope that by the next meeting of this commission, that we will closer to having a product to talk about.  </a:t>
            </a:r>
          </a:p>
          <a:p>
            <a:endParaRPr lang="en-AU" altLang="en-US" smtClean="0"/>
          </a:p>
          <a:p>
            <a:r>
              <a:rPr lang="en-AU" altLang="en-US" smtClean="0"/>
              <a:t>Thanks for your time and attention.  Are there any questions?</a:t>
            </a:r>
          </a:p>
          <a:p>
            <a:endParaRPr lang="en-AU" altLang="en-US" smtClean="0"/>
          </a:p>
          <a:p>
            <a:r>
              <a:rPr lang="en-AU" altLang="en-US" smtClean="0"/>
              <a:t>    </a:t>
            </a:r>
          </a:p>
        </p:txBody>
      </p:sp>
      <p:sp>
        <p:nvSpPr>
          <p:cNvPr id="3686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678DC96-3FA6-4EDC-93DC-440D9F6E86D7}" type="slidenum">
              <a:rPr lang="en-AU" altLang="en-US" smtClean="0">
                <a:latin typeface="Times New Roman" panose="02020603050405020304" pitchFamily="18" charset="0"/>
              </a:rPr>
              <a:pPr/>
              <a:t>24</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995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AU" altLang="en-US" smtClean="0"/>
          </a:p>
          <a:p>
            <a:endParaRPr lang="en-AU" altLang="en-US" smtClean="0"/>
          </a:p>
          <a:p>
            <a:r>
              <a:rPr lang="en-AU" altLang="en-US" smtClean="0"/>
              <a:t>    </a:t>
            </a:r>
          </a:p>
        </p:txBody>
      </p:sp>
      <p:sp>
        <p:nvSpPr>
          <p:cNvPr id="389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DF78B48-4E65-4D48-9D51-C2844B84BD7E}" type="slidenum">
              <a:rPr lang="en-AU" altLang="en-US" smtClean="0">
                <a:latin typeface="Times New Roman" panose="02020603050405020304" pitchFamily="18" charset="0"/>
              </a:rPr>
              <a:pPr/>
              <a:t>25</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2163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0" y="0"/>
            <a:ext cx="9144000" cy="20605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a:p>
        </p:txBody>
      </p:sp>
      <p:pic>
        <p:nvPicPr>
          <p:cNvPr id="5" name="Picture 44" descr="SWPC Logo_digitsed_0401201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96188" y="404813"/>
            <a:ext cx="143986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2400"/>
            </a:lvl1pPr>
          </a:lstStyle>
          <a:p>
            <a:pPr lvl="0"/>
            <a:r>
              <a:rPr lang="en-AU" altLang="en-US" noProof="0"/>
              <a:t>Click to edit Master subtitle style</a:t>
            </a:r>
          </a:p>
        </p:txBody>
      </p:sp>
      <p:sp>
        <p:nvSpPr>
          <p:cNvPr id="2180135" name="Rectangle 39"/>
          <p:cNvSpPr>
            <a:spLocks noGrp="1" noChangeArrowheads="1"/>
          </p:cNvSpPr>
          <p:nvPr>
            <p:ph type="ctrTitle" sz="quarter"/>
          </p:nvPr>
        </p:nvSpPr>
        <p:spPr>
          <a:xfrm>
            <a:off x="1187450" y="188913"/>
            <a:ext cx="6337300" cy="1655762"/>
          </a:xfrm>
        </p:spPr>
        <p:txBody>
          <a:bodyPr anchor="b"/>
          <a:lstStyle>
            <a:lvl1pPr>
              <a:defRPr/>
            </a:lvl1pPr>
          </a:lstStyle>
          <a:p>
            <a:pPr lvl="0"/>
            <a:r>
              <a:rPr lang="en-AU" altLang="en-US" noProof="0"/>
              <a:t>Click to edit Master title style</a:t>
            </a:r>
          </a:p>
        </p:txBody>
      </p:sp>
      <p:sp>
        <p:nvSpPr>
          <p:cNvPr id="6" name="Rectangle 41"/>
          <p:cNvSpPr>
            <a:spLocks noGrp="1" noChangeArrowheads="1"/>
          </p:cNvSpPr>
          <p:nvPr>
            <p:ph type="dt" sz="quarter" idx="10"/>
          </p:nvPr>
        </p:nvSpPr>
        <p:spPr bwMode="auto">
          <a:xfrm>
            <a:off x="468313" y="623728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effectLst>
                  <a:outerShdw blurRad="38100" dist="38100" dir="2700000" algn="tl">
                    <a:srgbClr val="C0C0C0"/>
                  </a:outerShdw>
                </a:effectLst>
              </a:defRPr>
            </a:lvl1pPr>
          </a:lstStyle>
          <a:p>
            <a:pPr>
              <a:defRPr/>
            </a:pPr>
            <a:endParaRPr lang="en-AU" altLang="en-US"/>
          </a:p>
        </p:txBody>
      </p:sp>
      <p:sp>
        <p:nvSpPr>
          <p:cNvPr id="7" name="Rectangle 42"/>
          <p:cNvSpPr>
            <a:spLocks noGrp="1" noChangeArrowheads="1"/>
          </p:cNvSpPr>
          <p:nvPr>
            <p:ph type="ftr" sz="quarter" idx="11"/>
          </p:nvPr>
        </p:nvSpPr>
        <p:spPr>
          <a:xfrm>
            <a:off x="3132138" y="6237288"/>
            <a:ext cx="2895600" cy="457200"/>
          </a:xfrm>
        </p:spPr>
        <p:txBody>
          <a:bodyPr/>
          <a:lstStyle>
            <a:lvl1pPr>
              <a:defRPr/>
            </a:lvl1pPr>
          </a:lstStyle>
          <a:p>
            <a:pPr>
              <a:defRPr/>
            </a:pPr>
            <a:endParaRPr lang="en-AU" altLang="en-US"/>
          </a:p>
        </p:txBody>
      </p:sp>
      <p:sp>
        <p:nvSpPr>
          <p:cNvPr id="8" name="Rectangle 43"/>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2"/>
                </a:solidFill>
                <a:effectLst>
                  <a:outerShdw blurRad="38100" dist="38100" dir="2700000" algn="tl">
                    <a:srgbClr val="C0C0C0"/>
                  </a:outerShdw>
                </a:effectLst>
              </a:defRPr>
            </a:lvl1pPr>
          </a:lstStyle>
          <a:p>
            <a:pPr>
              <a:defRPr/>
            </a:pPr>
            <a:fld id="{B13D5574-EA09-4D9E-808F-FB7288E39052}" type="slidenum">
              <a:rPr lang="en-AU" altLang="en-US"/>
              <a:pPr>
                <a:defRPr/>
              </a:pPr>
              <a:t>‹#›</a:t>
            </a:fld>
            <a:endParaRPr lang="en-AU" altLang="en-US"/>
          </a:p>
        </p:txBody>
      </p:sp>
    </p:spTree>
    <p:extLst>
      <p:ext uri="{BB962C8B-B14F-4D97-AF65-F5344CB8AC3E}">
        <p14:creationId xmlns:p14="http://schemas.microsoft.com/office/powerpoint/2010/main" val="360951359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85677841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5888"/>
            <a:ext cx="2054225" cy="59436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68313" y="115888"/>
            <a:ext cx="6011862"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43634022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88903861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2862567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11188" y="1196975"/>
            <a:ext cx="3960812" cy="4862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24400" y="1196975"/>
            <a:ext cx="3962400" cy="4862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24297248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6175924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45929273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84110328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9633225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19854523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9111" name="Rectangle 39"/>
          <p:cNvSpPr>
            <a:spLocks noGrp="1" noChangeArrowheads="1"/>
          </p:cNvSpPr>
          <p:nvPr>
            <p:ph type="title"/>
          </p:nvPr>
        </p:nvSpPr>
        <p:spPr bwMode="auto">
          <a:xfrm>
            <a:off x="468313" y="115888"/>
            <a:ext cx="8218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a:t>Click to edit Master title style</a:t>
            </a:r>
          </a:p>
        </p:txBody>
      </p:sp>
      <p:sp>
        <p:nvSpPr>
          <p:cNvPr id="2179115" name="Rectangle 43"/>
          <p:cNvSpPr>
            <a:spLocks noGrp="1" noChangeArrowheads="1"/>
          </p:cNvSpPr>
          <p:nvPr>
            <p:ph type="body" idx="1"/>
          </p:nvPr>
        </p:nvSpPr>
        <p:spPr bwMode="auto">
          <a:xfrm>
            <a:off x="611188" y="1196975"/>
            <a:ext cx="8075612"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9"/>
          <p:cNvSpPr>
            <a:spLocks noChangeArrowheads="1"/>
          </p:cNvSpPr>
          <p:nvPr userDrawn="1"/>
        </p:nvSpPr>
        <p:spPr bwMode="auto">
          <a:xfrm>
            <a:off x="0" y="6308725"/>
            <a:ext cx="9144000" cy="5492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a:p>
        </p:txBody>
      </p:sp>
      <p:sp>
        <p:nvSpPr>
          <p:cNvPr id="1029" name="Line 44"/>
          <p:cNvSpPr>
            <a:spLocks noChangeShapeType="1"/>
          </p:cNvSpPr>
          <p:nvPr userDrawn="1"/>
        </p:nvSpPr>
        <p:spPr bwMode="auto">
          <a:xfrm>
            <a:off x="0" y="10525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50" descr="SWPC Logo_digitsed_0401201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604250" y="6381750"/>
            <a:ext cx="43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9127" name="Rectangle 55"/>
          <p:cNvSpPr>
            <a:spLocks noGrp="1" noChangeArrowheads="1"/>
          </p:cNvSpPr>
          <p:nvPr>
            <p:ph type="ftr" sz="quarter" idx="3"/>
          </p:nvPr>
        </p:nvSpPr>
        <p:spPr bwMode="auto">
          <a:xfrm>
            <a:off x="31321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2"/>
                </a:solidFill>
                <a:effectLst>
                  <a:outerShdw blurRad="38100" dist="38100" dir="2700000" algn="tl">
                    <a:srgbClr val="C0C0C0"/>
                  </a:outerShdw>
                </a:effectLst>
              </a:defRPr>
            </a:lvl1pPr>
          </a:lstStyle>
          <a:p>
            <a:pPr>
              <a:defRPr/>
            </a:pPr>
            <a:r>
              <a:rPr lang="en-AU" altLang="en-US"/>
              <a:t>30 November – 02 December, 2016</a:t>
            </a:r>
          </a:p>
          <a:p>
            <a:pPr>
              <a:defRPr/>
            </a:pPr>
            <a:r>
              <a:rPr lang="en-AU" altLang="en-US"/>
              <a:t>NOUMEA</a:t>
            </a:r>
          </a:p>
        </p:txBody>
      </p:sp>
    </p:spTree>
  </p:cSld>
  <p:clrMap bg1="dk2" tx1="lt1" bg2="dk1" tx2="lt2" accent1="accent1" accent2="accent2" accent3="accent3" accent4="accent4" accent5="accent5" accent6="accent6" hlink="hlink" folHlink="folHlink"/>
  <p:sldLayoutIdLst>
    <p:sldLayoutId id="2147483995"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spd="med">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000" b="1" kern="1200">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ctrTitle"/>
          </p:nvPr>
        </p:nvSpPr>
        <p:spPr>
          <a:xfrm>
            <a:off x="684213" y="476250"/>
            <a:ext cx="7772400" cy="1441450"/>
          </a:xfrm>
        </p:spPr>
        <p:txBody>
          <a:bodyPr/>
          <a:lstStyle/>
          <a:p>
            <a:pPr eaLnBrk="1" hangingPunct="1">
              <a:defRPr/>
            </a:pPr>
            <a:r>
              <a:rPr lang="en-AU" altLang="en-US" sz="1600" dirty="0"/>
              <a:t>14th South West Pacific </a:t>
            </a:r>
            <a:br>
              <a:rPr lang="en-AU" altLang="en-US" sz="1600" dirty="0"/>
            </a:br>
            <a:r>
              <a:rPr lang="en-AU" altLang="en-US" sz="1600" dirty="0"/>
              <a:t>Hydrographic Commission Conference</a:t>
            </a:r>
            <a:r>
              <a:rPr lang="en-AU" altLang="en-US" sz="2400" dirty="0"/>
              <a:t/>
            </a:r>
            <a:br>
              <a:rPr lang="en-AU" altLang="en-US" sz="2400" dirty="0"/>
            </a:br>
            <a:r>
              <a:rPr lang="en-AU" altLang="en-US" sz="1800" dirty="0"/>
              <a:t/>
            </a:r>
            <a:br>
              <a:rPr lang="en-AU" altLang="en-US" sz="1800" dirty="0"/>
            </a:br>
            <a:r>
              <a:rPr lang="en-AU" altLang="en-US" sz="1600" dirty="0"/>
              <a:t>30 November – 02 December</a:t>
            </a:r>
            <a:r>
              <a:rPr lang="en-AU" altLang="en-US" sz="1600" b="0" dirty="0"/>
              <a:t/>
            </a:r>
            <a:br>
              <a:rPr lang="en-AU" altLang="en-US" sz="1600" b="0" dirty="0"/>
            </a:br>
            <a:r>
              <a:rPr lang="en-AU" altLang="en-US" sz="1600" dirty="0"/>
              <a:t>Noumea, New Caledonia</a:t>
            </a:r>
            <a:endParaRPr lang="en-AU" altLang="en-AU" sz="1600" dirty="0"/>
          </a:p>
        </p:txBody>
      </p:sp>
      <p:sp>
        <p:nvSpPr>
          <p:cNvPr id="1084421" name="Rectangle 5"/>
          <p:cNvSpPr>
            <a:spLocks noGrp="1" noChangeArrowheads="1"/>
          </p:cNvSpPr>
          <p:nvPr>
            <p:ph type="subTitle" idx="1"/>
          </p:nvPr>
        </p:nvSpPr>
        <p:spPr>
          <a:xfrm>
            <a:off x="1476375" y="2565400"/>
            <a:ext cx="6400800" cy="3311525"/>
          </a:xfrm>
        </p:spPr>
        <p:txBody>
          <a:bodyPr/>
          <a:lstStyle/>
          <a:p>
            <a:pPr eaLnBrk="1" hangingPunct="1">
              <a:defRPr/>
            </a:pPr>
            <a:r>
              <a:rPr lang="en-US" altLang="en-US" dirty="0"/>
              <a:t>Update on NZ Aid </a:t>
            </a:r>
            <a:r>
              <a:rPr lang="en-US" altLang="en-US" dirty="0" err="1"/>
              <a:t>Programme</a:t>
            </a:r>
            <a:endParaRPr lang="en-US" altLang="en-US" dirty="0"/>
          </a:p>
          <a:p>
            <a:pPr eaLnBrk="1" hangingPunct="1">
              <a:defRPr/>
            </a:pPr>
            <a:r>
              <a:rPr lang="en-US" altLang="en-US" sz="2800" dirty="0"/>
              <a:t>P</a:t>
            </a:r>
            <a:r>
              <a:rPr lang="en-US" altLang="en-US" dirty="0"/>
              <a:t>acific</a:t>
            </a:r>
            <a:r>
              <a:rPr lang="en-US" altLang="en-US" sz="1800" dirty="0"/>
              <a:t> </a:t>
            </a:r>
            <a:r>
              <a:rPr lang="en-US" altLang="en-US" sz="2800" dirty="0"/>
              <a:t>R</a:t>
            </a:r>
            <a:r>
              <a:rPr lang="en-US" altLang="en-US" dirty="0"/>
              <a:t>egional</a:t>
            </a:r>
            <a:r>
              <a:rPr lang="en-US" altLang="en-US" sz="1800" dirty="0"/>
              <a:t> </a:t>
            </a:r>
            <a:r>
              <a:rPr lang="en-US" altLang="en-US" sz="2800" dirty="0"/>
              <a:t>N</a:t>
            </a:r>
            <a:r>
              <a:rPr lang="en-US" altLang="en-US" dirty="0"/>
              <a:t>avigation</a:t>
            </a:r>
            <a:r>
              <a:rPr lang="en-US" altLang="en-US" sz="1800" dirty="0"/>
              <a:t> </a:t>
            </a:r>
            <a:r>
              <a:rPr lang="en-US" altLang="en-US" sz="2800" dirty="0"/>
              <a:t>I</a:t>
            </a:r>
            <a:r>
              <a:rPr lang="en-US" altLang="en-US" dirty="0"/>
              <a:t>nitiative</a:t>
            </a:r>
          </a:p>
          <a:p>
            <a:pPr eaLnBrk="1" hangingPunct="1">
              <a:defRPr/>
            </a:pPr>
            <a:r>
              <a:rPr lang="en-US" altLang="en-US" dirty="0"/>
              <a:t>[PRNI]</a:t>
            </a:r>
          </a:p>
          <a:p>
            <a:pPr eaLnBrk="1" hangingPunct="1">
              <a:defRPr/>
            </a:pPr>
            <a:endParaRPr lang="en-US" altLang="en-US" sz="1800" dirty="0"/>
          </a:p>
          <a:p>
            <a:pPr algn="l" eaLnBrk="1" hangingPunct="1">
              <a:defRPr/>
            </a:pPr>
            <a:r>
              <a:rPr lang="en-US" altLang="en-US" sz="1800" dirty="0"/>
              <a:t>Trevor Larkin: 	Project Manager</a:t>
            </a:r>
          </a:p>
          <a:p>
            <a:pPr algn="l" eaLnBrk="1" hangingPunct="1">
              <a:defRPr/>
            </a:pPr>
            <a:r>
              <a:rPr lang="en-US" altLang="en-US" sz="1800" dirty="0"/>
              <a:t>Stuart </a:t>
            </a:r>
            <a:r>
              <a:rPr lang="en-US" altLang="en-US" sz="1800" dirty="0" err="1"/>
              <a:t>Caie</a:t>
            </a:r>
            <a:r>
              <a:rPr lang="en-US" altLang="en-US" sz="1800" dirty="0"/>
              <a:t>:	LINZ</a:t>
            </a:r>
          </a:p>
          <a:p>
            <a:pPr algn="l" eaLnBrk="1" hangingPunct="1">
              <a:defRPr/>
            </a:pPr>
            <a:r>
              <a:rPr lang="en-US" altLang="en-US" sz="1800" dirty="0"/>
              <a:t>David Mundy: 	SPC (Geoscience)</a:t>
            </a:r>
          </a:p>
          <a:p>
            <a:pPr algn="l" eaLnBrk="1" hangingPunct="1">
              <a:defRPr/>
            </a:pPr>
            <a:r>
              <a:rPr lang="en-US" altLang="en-US" sz="1800" dirty="0"/>
              <a:t>		</a:t>
            </a:r>
            <a:endParaRPr lang="en-US" altLang="en-US" dirty="0"/>
          </a:p>
        </p:txBody>
      </p:sp>
      <p:pic>
        <p:nvPicPr>
          <p:cNvPr id="5124"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604838"/>
            <a:ext cx="19431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7900" y="1125538"/>
            <a:ext cx="7199313"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50" y="1125538"/>
            <a:ext cx="7200900"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LINZ Update</a:t>
            </a:r>
          </a:p>
          <a:p>
            <a:pPr>
              <a:defRPr/>
            </a:pPr>
            <a:endParaRPr lang="en-AU" dirty="0">
              <a:solidFill>
                <a:srgbClr val="06518B"/>
              </a:solidFill>
            </a:endParaRPr>
          </a:p>
        </p:txBody>
      </p:sp>
      <p:pic>
        <p:nvPicPr>
          <p:cNvPr id="11"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650" y="1341438"/>
            <a:ext cx="25177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1"/>
          </p:nvPr>
        </p:nvSpPr>
        <p:spPr>
          <a:xfrm>
            <a:off x="611188" y="2211388"/>
            <a:ext cx="8075612" cy="857250"/>
          </a:xfrm>
        </p:spPr>
        <p:txBody>
          <a:bodyPr/>
          <a:lstStyle/>
          <a:p>
            <a:pPr lvl="1" eaLnBrk="1" hangingPunct="1">
              <a:defRPr/>
            </a:pPr>
            <a:r>
              <a:rPr lang="en-AU" dirty="0"/>
              <a:t>Output 2 – Risk Assessments</a:t>
            </a:r>
          </a:p>
          <a:p>
            <a:pPr eaLnBrk="1" hangingPunct="1">
              <a:defRPr/>
            </a:pPr>
            <a:endParaRPr lang="en-AU" dirty="0"/>
          </a:p>
        </p:txBody>
      </p:sp>
      <p:sp>
        <p:nvSpPr>
          <p:cNvPr id="20"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afterEffect">
                                  <p:stCondLst>
                                    <p:cond delay="150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nodeType="afterGroup">
                            <p:stCondLst>
                              <p:cond delay="1500"/>
                            </p:stCondLst>
                            <p:childTnLst>
                              <p:par>
                                <p:cTn id="8" presetID="1" presetClass="exit"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par>
                          <p:cTn id="10" fill="hold" nodeType="afterGroup">
                            <p:stCondLst>
                              <p:cond delay="1500"/>
                            </p:stCondLst>
                            <p:childTnLst>
                              <p:par>
                                <p:cTn id="11" presetID="1" presetClass="exit"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068388"/>
            <a:ext cx="7667625"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755650" y="1196975"/>
            <a:ext cx="8075613" cy="3744913"/>
          </a:xfrm>
        </p:spPr>
        <p:txBody>
          <a:bodyPr/>
          <a:lstStyle/>
          <a:p>
            <a:pPr marL="0" indent="0" eaLnBrk="1" hangingPunct="1">
              <a:buFont typeface="Wingdings" panose="05000000000000000000" pitchFamily="2" charset="2"/>
              <a:buNone/>
              <a:defRPr/>
            </a:pPr>
            <a:r>
              <a:rPr lang="en-AU" dirty="0">
                <a:solidFill>
                  <a:schemeClr val="tx1"/>
                </a:solidFill>
              </a:rPr>
              <a:t>Samoa risk assessment</a:t>
            </a:r>
          </a:p>
          <a:p>
            <a:pPr eaLnBrk="1" hangingPunct="1">
              <a:defRPr/>
            </a:pPr>
            <a:r>
              <a:rPr lang="en-AU" sz="2800" dirty="0">
                <a:solidFill>
                  <a:schemeClr val="tx1"/>
                </a:solidFill>
              </a:rPr>
              <a:t>Data gathering visit February 2017</a:t>
            </a:r>
          </a:p>
          <a:p>
            <a:pPr eaLnBrk="1" hangingPunct="1">
              <a:defRPr/>
            </a:pPr>
            <a:r>
              <a:rPr lang="en-AU" sz="2800" dirty="0">
                <a:solidFill>
                  <a:schemeClr val="tx1"/>
                </a:solidFill>
              </a:rPr>
              <a:t>Report June 2017</a:t>
            </a:r>
          </a:p>
        </p:txBody>
      </p:sp>
      <p:sp>
        <p:nvSpPr>
          <p:cNvPr id="9"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LINZ Update</a:t>
            </a:r>
          </a:p>
          <a:p>
            <a:pPr>
              <a:defRPr/>
            </a:pPr>
            <a:endParaRPr lang="en-AU" dirty="0">
              <a:solidFill>
                <a:srgbClr val="06518B"/>
              </a:solidFill>
            </a:endParaRPr>
          </a:p>
        </p:txBody>
      </p:sp>
      <p:pic>
        <p:nvPicPr>
          <p:cNvPr id="23"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341438"/>
            <a:ext cx="25177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ontent Placeholder 2"/>
          <p:cNvSpPr>
            <a:spLocks noGrp="1"/>
          </p:cNvSpPr>
          <p:nvPr>
            <p:ph idx="1"/>
          </p:nvPr>
        </p:nvSpPr>
        <p:spPr>
          <a:xfrm>
            <a:off x="611188" y="1196975"/>
            <a:ext cx="8075612" cy="1944688"/>
          </a:xfrm>
        </p:spPr>
        <p:txBody>
          <a:bodyPr/>
          <a:lstStyle/>
          <a:p>
            <a:pPr marL="0" indent="0" eaLnBrk="1" hangingPunct="1">
              <a:buFont typeface="Wingdings" panose="05000000000000000000" pitchFamily="2" charset="2"/>
              <a:buNone/>
              <a:defRPr/>
            </a:pPr>
            <a:r>
              <a:rPr lang="en-AU" dirty="0"/>
              <a:t>		</a:t>
            </a:r>
          </a:p>
          <a:p>
            <a:pPr marL="0" indent="0" eaLnBrk="1" hangingPunct="1">
              <a:buFont typeface="Wingdings" panose="05000000000000000000" pitchFamily="2" charset="2"/>
              <a:buNone/>
              <a:defRPr/>
            </a:pPr>
            <a:endParaRPr lang="en-AU" dirty="0"/>
          </a:p>
          <a:p>
            <a:pPr lvl="1" eaLnBrk="1" hangingPunct="1">
              <a:defRPr/>
            </a:pPr>
            <a:r>
              <a:rPr lang="en-AU" dirty="0"/>
              <a:t>Output 3 – Capacity Building</a:t>
            </a:r>
          </a:p>
          <a:p>
            <a:pPr eaLnBrk="1" hangingPunct="1">
              <a:defRPr/>
            </a:pPr>
            <a:endParaRPr lang="en-AU"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8325" y="1563688"/>
            <a:ext cx="3929063"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6788" y="1084263"/>
            <a:ext cx="3792537"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8923835">
            <a:off x="4840288" y="3582988"/>
            <a:ext cx="3538537" cy="369887"/>
          </a:xfrm>
          <a:prstGeom prst="rect">
            <a:avLst/>
          </a:prstGeom>
          <a:noFill/>
        </p:spPr>
        <p:txBody>
          <a:bodyPr>
            <a:spAutoFit/>
          </a:bodyPr>
          <a:lstStyle/>
          <a:p>
            <a:pPr algn="ctr">
              <a:defRPr/>
            </a:pPr>
            <a:r>
              <a:rPr lang="en-NZ" dirty="0">
                <a:solidFill>
                  <a:srgbClr val="FFC000"/>
                </a:solidFill>
                <a:effectLst>
                  <a:outerShdw blurRad="38100" dist="38100" dir="2700000" algn="tl">
                    <a:srgbClr val="000000">
                      <a:alpha val="43137"/>
                    </a:srgbClr>
                  </a:outerShdw>
                </a:effectLst>
              </a:rPr>
              <a:t>Signed October 2016</a:t>
            </a:r>
          </a:p>
        </p:txBody>
      </p:sp>
      <p:sp>
        <p:nvSpPr>
          <p:cNvPr id="11"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1500"/>
                                  </p:stCondLst>
                                  <p:childTnLst>
                                    <p:set>
                                      <p:cBhvr>
                                        <p:cTn id="6" dur="1" fill="hold">
                                          <p:stCondLst>
                                            <p:cond delay="0"/>
                                          </p:stCondLst>
                                        </p:cTn>
                                        <p:tgtEl>
                                          <p:spTgt spid="22"/>
                                        </p:tgtEl>
                                        <p:attrNameLst>
                                          <p:attrName>style.visibility</p:attrName>
                                        </p:attrNameLst>
                                      </p:cBhvr>
                                      <p:to>
                                        <p:strVal val="hidden"/>
                                      </p:to>
                                    </p:set>
                                  </p:childTnLst>
                                </p:cTn>
                              </p:par>
                            </p:childTnLst>
                          </p:cTn>
                        </p:par>
                        <p:par>
                          <p:cTn id="7" fill="hold" nodeType="afterGroup">
                            <p:stCondLst>
                              <p:cond delay="1500"/>
                            </p:stCondLst>
                            <p:childTnLst>
                              <p:par>
                                <p:cTn id="8" presetID="1" presetClass="exit" presetSubtype="0" fill="hold" nodeType="afterEffect">
                                  <p:stCondLst>
                                    <p:cond delay="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nodeType="afterGroup">
                            <p:stCondLst>
                              <p:cond delay="1500"/>
                            </p:stCondLst>
                            <p:childTnLst>
                              <p:par>
                                <p:cTn id="11" presetID="1" presetClass="exit" presetSubtype="0" fill="hold" grpId="0" nodeType="afterEffect">
                                  <p:stCondLst>
                                    <p:cond delay="0"/>
                                  </p:stCondLst>
                                  <p:childTnLst>
                                    <p:set>
                                      <p:cBhvr>
                                        <p:cTn id="12" dur="1" fill="hold">
                                          <p:stCondLst>
                                            <p:cond delay="0"/>
                                          </p:stCondLst>
                                        </p:cTn>
                                        <p:tgtEl>
                                          <p:spTgt spid="41">
                                            <p:txEl>
                                              <p:pRg st="0" end="0"/>
                                            </p:txEl>
                                          </p:spTgt>
                                        </p:tgtEl>
                                        <p:attrNameLst>
                                          <p:attrName>style.visibility</p:attrName>
                                        </p:attrNameLst>
                                      </p:cBhvr>
                                      <p:to>
                                        <p:strVal val="hidden"/>
                                      </p:to>
                                    </p:set>
                                  </p:childTnLst>
                                </p:cTn>
                              </p:par>
                            </p:childTnLst>
                          </p:cTn>
                        </p:par>
                        <p:par>
                          <p:cTn id="13" fill="hold" nodeType="afterGroup">
                            <p:stCondLst>
                              <p:cond delay="1500"/>
                            </p:stCondLst>
                            <p:childTnLst>
                              <p:par>
                                <p:cTn id="14" presetID="1" presetClass="exit" presetSubtype="0" fill="hold" grpId="0" nodeType="afterEffect">
                                  <p:stCondLst>
                                    <p:cond delay="0"/>
                                  </p:stCondLst>
                                  <p:childTnLst>
                                    <p:set>
                                      <p:cBhvr>
                                        <p:cTn id="15" dur="1" fill="hold">
                                          <p:stCondLst>
                                            <p:cond delay="0"/>
                                          </p:stCondLst>
                                        </p:cTn>
                                        <p:tgtEl>
                                          <p:spTgt spid="41">
                                            <p:txEl>
                                              <p:pRg st="2" end="2"/>
                                            </p:txEl>
                                          </p:spTgt>
                                        </p:tgtEl>
                                        <p:attrNameLst>
                                          <p:attrName>style.visibility</p:attrName>
                                        </p:attrNameLst>
                                      </p:cBhvr>
                                      <p:to>
                                        <p:strVal val="hidden"/>
                                      </p:to>
                                    </p:set>
                                  </p:childTnLst>
                                </p:cTn>
                              </p:par>
                            </p:childTnLst>
                          </p:cTn>
                        </p:par>
                        <p:par>
                          <p:cTn id="16" fill="hold" nodeType="afterGroup">
                            <p:stCondLst>
                              <p:cond delay="1500"/>
                            </p:stCondLst>
                            <p:childTnLst>
                              <p:par>
                                <p:cTn id="17" presetID="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nodeType="afterEffect">
                                  <p:stCondLst>
                                    <p:cond delay="100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100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1"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LINZ Update</a:t>
            </a:r>
          </a:p>
          <a:p>
            <a:pPr>
              <a:defRPr/>
            </a:pPr>
            <a:endParaRPr lang="en-AU" dirty="0">
              <a:solidFill>
                <a:srgbClr val="06518B"/>
              </a:solidFill>
            </a:endParaRPr>
          </a:p>
        </p:txBody>
      </p:sp>
      <p:pic>
        <p:nvPicPr>
          <p:cNvPr id="2457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341438"/>
            <a:ext cx="25177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ontent Placeholder 2"/>
          <p:cNvSpPr>
            <a:spLocks noGrp="1"/>
          </p:cNvSpPr>
          <p:nvPr>
            <p:ph idx="1"/>
          </p:nvPr>
        </p:nvSpPr>
        <p:spPr/>
        <p:txBody>
          <a:bodyPr/>
          <a:lstStyle/>
          <a:p>
            <a:pPr marL="0" indent="0" eaLnBrk="1" hangingPunct="1">
              <a:buFont typeface="Wingdings" panose="05000000000000000000" pitchFamily="2" charset="2"/>
              <a:buNone/>
              <a:defRPr/>
            </a:pPr>
            <a:r>
              <a:rPr lang="en-AU" dirty="0"/>
              <a:t>		</a:t>
            </a:r>
          </a:p>
          <a:p>
            <a:pPr marL="0" indent="0" eaLnBrk="1" hangingPunct="1">
              <a:buFont typeface="Wingdings" panose="05000000000000000000" pitchFamily="2" charset="2"/>
              <a:buNone/>
              <a:defRPr/>
            </a:pPr>
            <a:endParaRPr lang="en-AU" dirty="0"/>
          </a:p>
          <a:p>
            <a:pPr lvl="1" eaLnBrk="1" hangingPunct="1">
              <a:defRPr/>
            </a:pPr>
            <a:r>
              <a:rPr lang="en-AU" dirty="0"/>
              <a:t>Output 4 – Mitigation Measures</a:t>
            </a:r>
          </a:p>
          <a:p>
            <a:pPr lvl="2" eaLnBrk="1" hangingPunct="1">
              <a:defRPr/>
            </a:pPr>
            <a:r>
              <a:rPr lang="en-AU" dirty="0"/>
              <a:t>Cook Islands</a:t>
            </a:r>
          </a:p>
          <a:p>
            <a:pPr lvl="2" eaLnBrk="1" hangingPunct="1">
              <a:defRPr/>
            </a:pPr>
            <a:r>
              <a:rPr lang="en-AU" dirty="0"/>
              <a:t>Niue</a:t>
            </a:r>
          </a:p>
          <a:p>
            <a:pPr lvl="2" eaLnBrk="1" hangingPunct="1">
              <a:defRPr/>
            </a:pPr>
            <a:r>
              <a:rPr lang="en-AU" dirty="0"/>
              <a:t>Samoa</a:t>
            </a:r>
          </a:p>
          <a:p>
            <a:pPr lvl="2" eaLnBrk="1" hangingPunct="1">
              <a:defRPr/>
            </a:pPr>
            <a:r>
              <a:rPr lang="en-AU" dirty="0"/>
              <a:t>Tonga</a:t>
            </a:r>
          </a:p>
          <a:p>
            <a:pPr eaLnBrk="1" hangingPunct="1">
              <a:defRPr/>
            </a:pPr>
            <a:endParaRPr lang="en-AU" dirty="0"/>
          </a:p>
        </p:txBody>
      </p:sp>
      <p:pic>
        <p:nvPicPr>
          <p:cNvPr id="2458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788" y="2384425"/>
            <a:ext cx="2673350"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6100" y="3546475"/>
            <a:ext cx="2447925" cy="207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2" descr="http://www.seafriends.org.nz/niue/niue08m.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71775" y="4535488"/>
            <a:ext cx="2382838"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p:txBody>
          <a:bodyPr/>
          <a:lstStyle/>
          <a:p>
            <a:pPr marL="0" indent="0" eaLnBrk="1" hangingPunct="1">
              <a:buFont typeface="Wingdings" panose="05000000000000000000" pitchFamily="2" charset="2"/>
              <a:buNone/>
              <a:defRPr/>
            </a:pPr>
            <a:r>
              <a:rPr lang="en-AU" dirty="0"/>
              <a:t>		</a:t>
            </a:r>
          </a:p>
          <a:p>
            <a:pPr marL="0" indent="0" eaLnBrk="1" hangingPunct="1">
              <a:buFont typeface="Wingdings" panose="05000000000000000000" pitchFamily="2" charset="2"/>
              <a:buNone/>
              <a:defRPr/>
            </a:pPr>
            <a:endParaRPr lang="en-AU" dirty="0"/>
          </a:p>
          <a:p>
            <a:pPr lvl="1" eaLnBrk="1" hangingPunct="1">
              <a:defRPr/>
            </a:pPr>
            <a:r>
              <a:rPr lang="en-AU" dirty="0"/>
              <a:t>Recap of SPC Specific Outputs</a:t>
            </a:r>
          </a:p>
          <a:p>
            <a:pPr lvl="2" eaLnBrk="1" hangingPunct="1">
              <a:defRPr/>
            </a:pPr>
            <a:r>
              <a:rPr lang="en-AU" dirty="0"/>
              <a:t>Targeted countries</a:t>
            </a:r>
          </a:p>
          <a:p>
            <a:pPr lvl="3" eaLnBrk="1" hangingPunct="1">
              <a:defRPr/>
            </a:pPr>
            <a:r>
              <a:rPr lang="en-AU" dirty="0"/>
              <a:t>Tuvalu, Vanuatu and Kiribati</a:t>
            </a:r>
          </a:p>
          <a:p>
            <a:pPr lvl="2" eaLnBrk="1" hangingPunct="1">
              <a:defRPr/>
            </a:pPr>
            <a:r>
              <a:rPr lang="en-AU" dirty="0"/>
              <a:t>Aids to Navigation</a:t>
            </a:r>
          </a:p>
          <a:p>
            <a:pPr lvl="3" eaLnBrk="1" hangingPunct="1">
              <a:defRPr/>
            </a:pPr>
            <a:r>
              <a:rPr lang="en-AU" dirty="0"/>
              <a:t>Create and maintain register of </a:t>
            </a:r>
            <a:r>
              <a:rPr lang="en-AU" dirty="0" err="1"/>
              <a:t>AtoN</a:t>
            </a:r>
            <a:r>
              <a:rPr lang="en-AU" dirty="0"/>
              <a:t> in Collaboration with LINZ and IALA</a:t>
            </a:r>
          </a:p>
          <a:p>
            <a:pPr lvl="2" eaLnBrk="1" hangingPunct="1">
              <a:defRPr/>
            </a:pPr>
            <a:r>
              <a:rPr lang="en-AU" dirty="0"/>
              <a:t>Data Discovery</a:t>
            </a:r>
          </a:p>
          <a:p>
            <a:pPr lvl="3" eaLnBrk="1" hangingPunct="1">
              <a:defRPr/>
            </a:pPr>
            <a:r>
              <a:rPr lang="en-AU" dirty="0"/>
              <a:t>Collate and analyse bathymetry and related data</a:t>
            </a:r>
          </a:p>
          <a:p>
            <a:pPr lvl="3" eaLnBrk="1" hangingPunct="1">
              <a:defRPr/>
            </a:pPr>
            <a:r>
              <a:rPr lang="en-AU" dirty="0"/>
              <a:t>Release Agreements with PICTs</a:t>
            </a:r>
          </a:p>
          <a:p>
            <a:pPr lvl="3" eaLnBrk="1" hangingPunct="1">
              <a:defRPr/>
            </a:pPr>
            <a:r>
              <a:rPr lang="en-AU" dirty="0"/>
              <a:t>Mechanism for access and monitoring of data</a:t>
            </a:r>
          </a:p>
          <a:p>
            <a:pPr lvl="2"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pic>
        <p:nvPicPr>
          <p:cNvPr id="2560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a:xfrm>
            <a:off x="611188" y="1196975"/>
            <a:ext cx="8281987" cy="4862513"/>
          </a:xfrm>
        </p:spPr>
        <p:txBody>
          <a:bodyPr/>
          <a:lstStyle/>
          <a:p>
            <a:pPr lvl="1" eaLnBrk="1" hangingPunct="1">
              <a:defRPr/>
            </a:pPr>
            <a:endParaRPr lang="en-AU" dirty="0"/>
          </a:p>
          <a:p>
            <a:pPr lvl="1" eaLnBrk="1" hangingPunct="1">
              <a:defRPr/>
            </a:pPr>
            <a:endParaRPr lang="en-AU" dirty="0"/>
          </a:p>
          <a:p>
            <a:pPr lvl="1" eaLnBrk="1" hangingPunct="1">
              <a:defRPr/>
            </a:pPr>
            <a:r>
              <a:rPr lang="en-AU" dirty="0"/>
              <a:t>Capacity Building – Country Visits</a:t>
            </a:r>
          </a:p>
          <a:p>
            <a:pPr lvl="2" eaLnBrk="1" hangingPunct="1">
              <a:defRPr/>
            </a:pPr>
            <a:r>
              <a:rPr lang="en-AU" dirty="0"/>
              <a:t>Kiribati</a:t>
            </a:r>
          </a:p>
          <a:p>
            <a:pPr lvl="3" eaLnBrk="1" hangingPunct="1">
              <a:defRPr/>
            </a:pPr>
            <a:r>
              <a:rPr lang="en-AU" dirty="0"/>
              <a:t>November 2015 – Joint PRNI / IHO Technical Implementation Visit</a:t>
            </a:r>
          </a:p>
          <a:p>
            <a:pPr lvl="3" eaLnBrk="1" hangingPunct="1">
              <a:defRPr/>
            </a:pPr>
            <a:r>
              <a:rPr lang="en-AU" dirty="0"/>
              <a:t>May 2016 – Hydrographic Awareness / Basic Survey Training</a:t>
            </a:r>
          </a:p>
          <a:p>
            <a:pPr lvl="2" eaLnBrk="1" hangingPunct="1">
              <a:defRPr/>
            </a:pPr>
            <a:r>
              <a:rPr lang="en-AU" dirty="0"/>
              <a:t>Vanuatu</a:t>
            </a:r>
          </a:p>
          <a:p>
            <a:pPr lvl="3" eaLnBrk="1" hangingPunct="1">
              <a:defRPr/>
            </a:pPr>
            <a:r>
              <a:rPr lang="en-AU" dirty="0"/>
              <a:t>November 2015 – Joint PRNI / IHO Technical Implementation Visit</a:t>
            </a:r>
          </a:p>
          <a:p>
            <a:pPr lvl="3" eaLnBrk="1" hangingPunct="1">
              <a:defRPr/>
            </a:pPr>
            <a:r>
              <a:rPr lang="en-AU" dirty="0"/>
              <a:t>May 2016 – Joint PRNI / UKHO / KFW – Follow up and TC PAM scoping visit</a:t>
            </a:r>
          </a:p>
          <a:p>
            <a:pPr lvl="3"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5" name="TextBox 4"/>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pic>
        <p:nvPicPr>
          <p:cNvPr id="2663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a:xfrm>
            <a:off x="611188" y="1196975"/>
            <a:ext cx="8281987" cy="4862513"/>
          </a:xfrm>
        </p:spPr>
        <p:txBody>
          <a:bodyPr/>
          <a:lstStyle/>
          <a:p>
            <a:pPr lvl="1" eaLnBrk="1" hangingPunct="1">
              <a:defRPr/>
            </a:pPr>
            <a:endParaRPr lang="en-AU" dirty="0"/>
          </a:p>
          <a:p>
            <a:pPr lvl="1" eaLnBrk="1" hangingPunct="1">
              <a:defRPr/>
            </a:pPr>
            <a:endParaRPr lang="en-AU" dirty="0"/>
          </a:p>
          <a:p>
            <a:pPr lvl="1" eaLnBrk="1" hangingPunct="1">
              <a:defRPr/>
            </a:pPr>
            <a:r>
              <a:rPr lang="en-AU" dirty="0"/>
              <a:t>Capacity Building – Country Visits</a:t>
            </a:r>
          </a:p>
          <a:p>
            <a:pPr lvl="2" eaLnBrk="1" hangingPunct="1">
              <a:defRPr/>
            </a:pPr>
            <a:r>
              <a:rPr lang="en-AU" dirty="0"/>
              <a:t>Tuvalu</a:t>
            </a:r>
          </a:p>
          <a:p>
            <a:pPr lvl="3" eaLnBrk="1" hangingPunct="1">
              <a:defRPr/>
            </a:pPr>
            <a:r>
              <a:rPr lang="en-AU" dirty="0"/>
              <a:t>May 2016 – Joint PRNI / PMSP Scoping Visit</a:t>
            </a:r>
          </a:p>
          <a:p>
            <a:pPr lvl="3" eaLnBrk="1" hangingPunct="1">
              <a:defRPr/>
            </a:pPr>
            <a:r>
              <a:rPr lang="en-AU" dirty="0"/>
              <a:t>November 2016 – Joint PRNI / UKHO IHO Technical Assessment Visit and MSI CB</a:t>
            </a:r>
          </a:p>
          <a:p>
            <a:pPr lvl="3"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5" name="TextBox 4"/>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pic>
        <p:nvPicPr>
          <p:cNvPr id="27654"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a:xfrm>
            <a:off x="611188" y="1196975"/>
            <a:ext cx="8281987" cy="4862513"/>
          </a:xfrm>
        </p:spPr>
        <p:txBody>
          <a:bodyPr/>
          <a:lstStyle/>
          <a:p>
            <a:pPr lvl="1" eaLnBrk="1" hangingPunct="1">
              <a:defRPr/>
            </a:pPr>
            <a:endParaRPr lang="en-AU" dirty="0"/>
          </a:p>
          <a:p>
            <a:pPr lvl="1" eaLnBrk="1" hangingPunct="1">
              <a:defRPr/>
            </a:pPr>
            <a:endParaRPr lang="en-AU" dirty="0"/>
          </a:p>
          <a:p>
            <a:pPr lvl="1" eaLnBrk="1" hangingPunct="1">
              <a:defRPr/>
            </a:pPr>
            <a:r>
              <a:rPr lang="en-AU" dirty="0"/>
              <a:t>Tuvalu MSI Example</a:t>
            </a:r>
          </a:p>
          <a:p>
            <a:pPr lvl="2" eaLnBrk="1" hangingPunct="1">
              <a:defRPr/>
            </a:pPr>
            <a:r>
              <a:rPr lang="en-AU" dirty="0" err="1"/>
              <a:t>AtoN</a:t>
            </a:r>
            <a:r>
              <a:rPr lang="en-AU" dirty="0"/>
              <a:t> network overhauled in 2013 as part as part of the NZ MFAT Ship to Shore Project </a:t>
            </a:r>
          </a:p>
          <a:p>
            <a:pPr lvl="2" eaLnBrk="1" hangingPunct="1">
              <a:defRPr/>
            </a:pPr>
            <a:r>
              <a:rPr lang="en-AU" dirty="0"/>
              <a:t>Substantial project - 34 </a:t>
            </a:r>
            <a:r>
              <a:rPr lang="en-AU" dirty="0" err="1"/>
              <a:t>AtoN</a:t>
            </a:r>
            <a:r>
              <a:rPr lang="en-AU" dirty="0"/>
              <a:t> in 7 Islands (9 in Funafuti)</a:t>
            </a:r>
          </a:p>
          <a:p>
            <a:pPr lvl="2" eaLnBrk="1" hangingPunct="1">
              <a:defRPr/>
            </a:pPr>
            <a:r>
              <a:rPr lang="en-AU" dirty="0"/>
              <a:t>Completion report issued December 2013</a:t>
            </a:r>
          </a:p>
          <a:p>
            <a:pPr lvl="2" eaLnBrk="1" hangingPunct="1">
              <a:defRPr/>
            </a:pPr>
            <a:endParaRPr lang="en-AU" dirty="0"/>
          </a:p>
          <a:p>
            <a:pPr marL="914400" lvl="2" indent="0" eaLnBrk="1" hangingPunct="1">
              <a:buFont typeface="Wingdings" panose="05000000000000000000" pitchFamily="2" charset="2"/>
              <a:buNone/>
              <a:defRPr/>
            </a:pPr>
            <a:r>
              <a:rPr lang="en-AU" dirty="0"/>
              <a:t>......but no charting action was taken.</a:t>
            </a:r>
          </a:p>
          <a:p>
            <a:pPr lvl="2" eaLnBrk="1" hangingPunct="1">
              <a:defRPr/>
            </a:pPr>
            <a:endParaRPr lang="en-AU" dirty="0"/>
          </a:p>
          <a:p>
            <a:pPr lvl="4" eaLnBrk="1" hangingPunct="1">
              <a:defRPr/>
            </a:pPr>
            <a:endParaRPr lang="en-AU" dirty="0"/>
          </a:p>
          <a:p>
            <a:pPr lvl="3"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5" name="TextBox 4"/>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pic>
        <p:nvPicPr>
          <p:cNvPr id="2867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a:xfrm>
            <a:off x="611188" y="1196975"/>
            <a:ext cx="8281987" cy="4862513"/>
          </a:xfrm>
        </p:spPr>
        <p:txBody>
          <a:bodyPr/>
          <a:lstStyle/>
          <a:p>
            <a:pPr lvl="1" eaLnBrk="1" hangingPunct="1">
              <a:defRPr/>
            </a:pPr>
            <a:endParaRPr lang="en-AU" dirty="0"/>
          </a:p>
          <a:p>
            <a:pPr lvl="1" eaLnBrk="1" hangingPunct="1">
              <a:defRPr/>
            </a:pPr>
            <a:endParaRPr lang="en-AU" dirty="0"/>
          </a:p>
          <a:p>
            <a:pPr lvl="2" eaLnBrk="1" hangingPunct="1">
              <a:defRPr/>
            </a:pPr>
            <a:r>
              <a:rPr lang="en-AU" dirty="0"/>
              <a:t>18 months – potential for navigation incident</a:t>
            </a:r>
          </a:p>
          <a:p>
            <a:pPr lvl="4" eaLnBrk="1" hangingPunct="1">
              <a:defRPr/>
            </a:pPr>
            <a:endParaRPr lang="en-AU" dirty="0"/>
          </a:p>
          <a:p>
            <a:pPr lvl="3"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dirty="0"/>
              <a:t>30 November – 02 December, 2016</a:t>
            </a:r>
          </a:p>
          <a:p>
            <a:pPr>
              <a:defRPr/>
            </a:pPr>
            <a:r>
              <a:rPr lang="en-AU" altLang="en-US" dirty="0"/>
              <a:t>NOUMEA</a:t>
            </a:r>
          </a:p>
        </p:txBody>
      </p:sp>
      <p:sp>
        <p:nvSpPr>
          <p:cNvPr id="5" name="TextBox 4"/>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pic>
        <p:nvPicPr>
          <p:cNvPr id="29702"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350" y="2828925"/>
            <a:ext cx="6624638"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7"/>
          <p:cNvSpPr txBox="1">
            <a:spLocks noChangeArrowheads="1"/>
          </p:cNvSpPr>
          <p:nvPr/>
        </p:nvSpPr>
        <p:spPr bwMode="auto">
          <a:xfrm>
            <a:off x="1331913" y="6080125"/>
            <a:ext cx="2592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spcBef>
                <a:spcPct val="0"/>
              </a:spcBef>
              <a:buClrTx/>
              <a:buSzTx/>
              <a:buFontTx/>
              <a:buNone/>
            </a:pPr>
            <a:r>
              <a:rPr lang="en-AU" altLang="en-US" sz="1800">
                <a:solidFill>
                  <a:srgbClr val="000000"/>
                </a:solidFill>
                <a:latin typeface="Verdana" panose="020B0604030504040204" pitchFamily="34" charset="0"/>
              </a:rPr>
              <a:t>BA 2983 - May 2016</a:t>
            </a:r>
          </a:p>
        </p:txBody>
      </p:sp>
      <p:sp>
        <p:nvSpPr>
          <p:cNvPr id="29705" name="TextBox 9"/>
          <p:cNvSpPr txBox="1">
            <a:spLocks noChangeArrowheads="1"/>
          </p:cNvSpPr>
          <p:nvPr/>
        </p:nvSpPr>
        <p:spPr bwMode="auto">
          <a:xfrm>
            <a:off x="5076825" y="6030913"/>
            <a:ext cx="2951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chemeClr val="tx2"/>
              </a:buClr>
              <a:buChar char="•"/>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bg2"/>
                </a:solidFill>
                <a:latin typeface="Arial" panose="020B0604020202020204" pitchFamily="34" charset="0"/>
                <a:cs typeface="Arial" panose="020B0604020202020204" pitchFamily="34" charset="0"/>
              </a:defRPr>
            </a:lvl9pPr>
          </a:lstStyle>
          <a:p>
            <a:pPr>
              <a:spcBef>
                <a:spcPct val="0"/>
              </a:spcBef>
              <a:buClrTx/>
              <a:buSzTx/>
              <a:buFontTx/>
              <a:buNone/>
            </a:pPr>
            <a:r>
              <a:rPr lang="en-AU" altLang="en-US" sz="1800">
                <a:solidFill>
                  <a:srgbClr val="000000"/>
                </a:solidFill>
                <a:latin typeface="Verdana" panose="020B0604030504040204" pitchFamily="34" charset="0"/>
              </a:rPr>
              <a:t>BA 2983 - June 2016</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a:xfrm>
            <a:off x="611188" y="1196975"/>
            <a:ext cx="8281987" cy="4862513"/>
          </a:xfrm>
        </p:spPr>
        <p:txBody>
          <a:bodyPr/>
          <a:lstStyle/>
          <a:p>
            <a:pPr lvl="1" eaLnBrk="1" hangingPunct="1">
              <a:defRPr/>
            </a:pPr>
            <a:endParaRPr lang="en-AU" dirty="0"/>
          </a:p>
          <a:p>
            <a:pPr lvl="1" eaLnBrk="1" hangingPunct="1">
              <a:defRPr/>
            </a:pPr>
            <a:endParaRPr lang="en-AU" dirty="0"/>
          </a:p>
          <a:p>
            <a:pPr lvl="1" eaLnBrk="1" hangingPunct="1">
              <a:defRPr/>
            </a:pPr>
            <a:r>
              <a:rPr lang="en-AU" dirty="0"/>
              <a:t>Data Discovery</a:t>
            </a:r>
          </a:p>
          <a:p>
            <a:pPr lvl="2" eaLnBrk="1" hangingPunct="1">
              <a:defRPr/>
            </a:pPr>
            <a:r>
              <a:rPr lang="en-AU" dirty="0"/>
              <a:t>Historical data</a:t>
            </a:r>
          </a:p>
          <a:p>
            <a:pPr lvl="3" eaLnBrk="1" hangingPunct="1">
              <a:defRPr/>
            </a:pPr>
            <a:r>
              <a:rPr lang="en-AU" dirty="0"/>
              <a:t>Bathymetric data held by SPC for PICT’s comprises:</a:t>
            </a:r>
          </a:p>
          <a:p>
            <a:pPr lvl="4" eaLnBrk="1" hangingPunct="1">
              <a:defRPr/>
            </a:pPr>
            <a:r>
              <a:rPr lang="en-AU" dirty="0"/>
              <a:t>Over 300 discrete datasets potentially useful for nautical charting (Mainly SBES data (&gt;90%) and MBES</a:t>
            </a:r>
          </a:p>
          <a:p>
            <a:pPr lvl="4" eaLnBrk="1" hangingPunct="1">
              <a:defRPr/>
            </a:pPr>
            <a:r>
              <a:rPr lang="en-AU" dirty="0"/>
              <a:t>Most data captured for non-nautical charting purposes</a:t>
            </a:r>
          </a:p>
          <a:p>
            <a:pPr lvl="2" eaLnBrk="1" hangingPunct="1">
              <a:defRPr/>
            </a:pPr>
            <a:r>
              <a:rPr lang="en-AU" dirty="0"/>
              <a:t>Assessment for usefulness for charting</a:t>
            </a:r>
          </a:p>
          <a:p>
            <a:pPr lvl="3" eaLnBrk="1" hangingPunct="1">
              <a:defRPr/>
            </a:pPr>
            <a:r>
              <a:rPr lang="en-AU" dirty="0"/>
              <a:t>High level assessment in progress (70% complete)</a:t>
            </a:r>
          </a:p>
          <a:p>
            <a:pPr lvl="3" eaLnBrk="1" hangingPunct="1">
              <a:defRPr/>
            </a:pPr>
            <a:r>
              <a:rPr lang="en-AU" dirty="0"/>
              <a:t>Detailed assessment / metadata compilation</a:t>
            </a:r>
          </a:p>
          <a:p>
            <a:pPr marL="1371600" lvl="3" indent="0" eaLnBrk="1" hangingPunct="1">
              <a:buFontTx/>
              <a:buNone/>
              <a:defRPr/>
            </a:pPr>
            <a:endParaRPr lang="en-AU" dirty="0"/>
          </a:p>
          <a:p>
            <a:pPr lvl="3"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5" name="TextBox 4"/>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pic>
        <p:nvPicPr>
          <p:cNvPr id="3072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a:t>14th South West Pacific Hydrographic Commission Conference</a:t>
            </a:r>
          </a:p>
        </p:txBody>
      </p:sp>
      <p:sp>
        <p:nvSpPr>
          <p:cNvPr id="1530889" name="Rectangle 9"/>
          <p:cNvSpPr>
            <a:spLocks noGrp="1" noChangeArrowheads="1"/>
          </p:cNvSpPr>
          <p:nvPr>
            <p:ph type="body" idx="1"/>
          </p:nvPr>
        </p:nvSpPr>
        <p:spPr>
          <a:xfrm>
            <a:off x="1071563" y="1308100"/>
            <a:ext cx="7313612" cy="4354513"/>
          </a:xfrm>
        </p:spPr>
        <p:txBody>
          <a:bodyPr/>
          <a:lstStyle/>
          <a:p>
            <a:pPr marL="0" indent="0" algn="ctr" eaLnBrk="1" hangingPunct="1">
              <a:buFont typeface="Wingdings" panose="05000000000000000000" pitchFamily="2" charset="2"/>
              <a:buNone/>
              <a:defRPr/>
            </a:pPr>
            <a:r>
              <a:rPr lang="en-US" altLang="en-US" dirty="0"/>
              <a:t> PRNI Overview</a:t>
            </a:r>
          </a:p>
          <a:p>
            <a:pPr marL="0" indent="0" eaLnBrk="1" hangingPunct="1">
              <a:buFont typeface="Wingdings" panose="05000000000000000000" pitchFamily="2" charset="2"/>
              <a:buNone/>
              <a:defRPr/>
            </a:pPr>
            <a:endParaRPr lang="en-US" altLang="en-US" dirty="0"/>
          </a:p>
          <a:p>
            <a:pPr lvl="1" eaLnBrk="1" hangingPunct="1">
              <a:defRPr/>
            </a:pPr>
            <a:r>
              <a:rPr lang="en-US" altLang="en-US" dirty="0"/>
              <a:t>Commenced in 2015</a:t>
            </a:r>
          </a:p>
          <a:p>
            <a:pPr lvl="2" eaLnBrk="1" hangingPunct="1">
              <a:defRPr/>
            </a:pPr>
            <a:endParaRPr lang="en-US" altLang="en-US" dirty="0"/>
          </a:p>
          <a:p>
            <a:pPr lvl="2" eaLnBrk="1" hangingPunct="1">
              <a:defRPr/>
            </a:pPr>
            <a:r>
              <a:rPr lang="en-US" altLang="en-US" dirty="0"/>
              <a:t>Delivery Partners</a:t>
            </a:r>
          </a:p>
          <a:p>
            <a:pPr lvl="3" eaLnBrk="1" hangingPunct="1">
              <a:defRPr/>
            </a:pPr>
            <a:endParaRPr lang="en-US" altLang="en-US" dirty="0"/>
          </a:p>
          <a:p>
            <a:pPr lvl="3" eaLnBrk="1" hangingPunct="1">
              <a:defRPr/>
            </a:pPr>
            <a:r>
              <a:rPr lang="en-US" altLang="en-US" dirty="0"/>
              <a:t>LINZ – 2020</a:t>
            </a:r>
          </a:p>
          <a:p>
            <a:pPr lvl="3" eaLnBrk="1" hangingPunct="1">
              <a:defRPr/>
            </a:pPr>
            <a:r>
              <a:rPr lang="en-US" altLang="en-US" dirty="0"/>
              <a:t>SPC (Geoscience Division) – 2018</a:t>
            </a:r>
          </a:p>
          <a:p>
            <a:pPr lvl="3" eaLnBrk="1" hangingPunct="1">
              <a:defRPr/>
            </a:pPr>
            <a:endParaRPr lang="en-US" altLang="en-US" dirty="0"/>
          </a:p>
          <a:p>
            <a:pPr lvl="2" eaLnBrk="1" hangingPunct="1">
              <a:defRPr/>
            </a:pPr>
            <a:r>
              <a:rPr lang="en-US" altLang="en-US" dirty="0"/>
              <a:t>NZ $5M</a:t>
            </a:r>
          </a:p>
          <a:p>
            <a:pPr lvl="3" eaLnBrk="1" hangingPunct="1">
              <a:defRPr/>
            </a:pPr>
            <a:endParaRPr lang="en-US" altLang="en-US" dirty="0"/>
          </a:p>
          <a:p>
            <a:pPr marL="1371600" lvl="3" indent="0" eaLnBrk="1" hangingPunct="1">
              <a:buFontTx/>
              <a:buNone/>
              <a:defRPr/>
            </a:pPr>
            <a:endParaRPr lang="en-US" altLang="en-US" dirty="0"/>
          </a:p>
          <a:p>
            <a:pPr lvl="1"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7174"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pic>
        <p:nvPicPr>
          <p:cNvPr id="31748"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7888" y="1363663"/>
            <a:ext cx="3382962"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988" y="1608138"/>
            <a:ext cx="43084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Content Placeholder 6"/>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808038" y="4240213"/>
            <a:ext cx="2851150" cy="167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pic>
        <p:nvPicPr>
          <p:cNvPr id="32772"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11188" y="2133600"/>
            <a:ext cx="3783012" cy="3527425"/>
          </a:xfrm>
        </p:spPr>
      </p:pic>
      <p:pic>
        <p:nvPicPr>
          <p:cNvPr id="32773"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4600" y="1557338"/>
            <a:ext cx="3632200" cy="18510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4"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4600" y="3816350"/>
            <a:ext cx="371792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a:xfrm>
            <a:off x="611188" y="1196975"/>
            <a:ext cx="7993062" cy="4862513"/>
          </a:xfrm>
        </p:spPr>
        <p:txBody>
          <a:bodyPr/>
          <a:lstStyle/>
          <a:p>
            <a:pPr marL="0" indent="0" eaLnBrk="1" hangingPunct="1">
              <a:buFont typeface="Wingdings" panose="05000000000000000000" pitchFamily="2" charset="2"/>
              <a:buNone/>
              <a:defRPr/>
            </a:pPr>
            <a:endParaRPr lang="en-AU" dirty="0"/>
          </a:p>
          <a:p>
            <a:pPr lvl="1" eaLnBrk="1" hangingPunct="1">
              <a:defRPr/>
            </a:pPr>
            <a:endParaRPr lang="en-AU" dirty="0"/>
          </a:p>
          <a:p>
            <a:pPr lvl="1" eaLnBrk="1" hangingPunct="1">
              <a:defRPr/>
            </a:pPr>
            <a:r>
              <a:rPr lang="en-AU" dirty="0"/>
              <a:t>Data Discovery</a:t>
            </a:r>
          </a:p>
          <a:p>
            <a:pPr lvl="2" eaLnBrk="1" hangingPunct="1">
              <a:defRPr/>
            </a:pPr>
            <a:r>
              <a:rPr lang="en-AU" dirty="0"/>
              <a:t>Data Release Agreements</a:t>
            </a:r>
          </a:p>
          <a:p>
            <a:pPr lvl="3" eaLnBrk="1" hangingPunct="1">
              <a:defRPr/>
            </a:pPr>
            <a:r>
              <a:rPr lang="en-AU" dirty="0"/>
              <a:t>Agreements with 8 out of 17 PICTS achieved under PRNI</a:t>
            </a:r>
          </a:p>
          <a:p>
            <a:pPr lvl="3" eaLnBrk="1" hangingPunct="1">
              <a:defRPr/>
            </a:pPr>
            <a:r>
              <a:rPr lang="en-AU" dirty="0"/>
              <a:t>Two agreements pending</a:t>
            </a:r>
          </a:p>
          <a:p>
            <a:pPr lvl="3" eaLnBrk="1" hangingPunct="1">
              <a:defRPr/>
            </a:pPr>
            <a:r>
              <a:rPr lang="en-AU" dirty="0"/>
              <a:t>Formal proposals to be sent to remaining 7 PICT’s after discussions at SWPHC14 (PCA with SHOM and USA)</a:t>
            </a:r>
          </a:p>
          <a:p>
            <a:pPr lvl="3" eaLnBrk="1" hangingPunct="1">
              <a:defRPr/>
            </a:pPr>
            <a:endParaRPr lang="en-AU" dirty="0"/>
          </a:p>
          <a:p>
            <a:pPr lvl="3" eaLnBrk="1" hangingPunct="1">
              <a:defRPr/>
            </a:pPr>
            <a:endParaRPr lang="en-AU" dirty="0"/>
          </a:p>
          <a:p>
            <a:pPr marL="1371600" lvl="3" indent="0" eaLnBrk="1" hangingPunct="1">
              <a:buFontTx/>
              <a:buNone/>
              <a:defRPr/>
            </a:pPr>
            <a:endParaRPr lang="en-AU" dirty="0"/>
          </a:p>
          <a:p>
            <a:pPr lvl="3"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5" name="TextBox 4"/>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pic>
        <p:nvPicPr>
          <p:cNvPr id="3379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
        <p:nvSpPr>
          <p:cNvPr id="3" name="Content Placeholder 2"/>
          <p:cNvSpPr>
            <a:spLocks noGrp="1"/>
          </p:cNvSpPr>
          <p:nvPr>
            <p:ph idx="1"/>
          </p:nvPr>
        </p:nvSpPr>
        <p:spPr/>
        <p:txBody>
          <a:bodyPr/>
          <a:lstStyle/>
          <a:p>
            <a:pPr lvl="1" eaLnBrk="1" hangingPunct="1">
              <a:defRPr/>
            </a:pPr>
            <a:endParaRPr lang="en-AU" dirty="0"/>
          </a:p>
          <a:p>
            <a:pPr lvl="1" eaLnBrk="1" hangingPunct="1">
              <a:defRPr/>
            </a:pPr>
            <a:endParaRPr lang="en-AU" dirty="0"/>
          </a:p>
          <a:p>
            <a:pPr lvl="1" eaLnBrk="1" hangingPunct="1">
              <a:defRPr/>
            </a:pPr>
            <a:r>
              <a:rPr lang="en-AU" dirty="0"/>
              <a:t>Data Discovery</a:t>
            </a:r>
          </a:p>
          <a:p>
            <a:pPr lvl="2" eaLnBrk="1" hangingPunct="1">
              <a:defRPr/>
            </a:pPr>
            <a:r>
              <a:rPr lang="en-AU" dirty="0"/>
              <a:t>Access and Monitoring Mechanism</a:t>
            </a:r>
          </a:p>
          <a:p>
            <a:pPr lvl="3" eaLnBrk="1" hangingPunct="1">
              <a:defRPr/>
            </a:pPr>
            <a:r>
              <a:rPr lang="en-AU" dirty="0"/>
              <a:t>Development of PRNI Portal</a:t>
            </a:r>
          </a:p>
          <a:p>
            <a:pPr lvl="4" eaLnBrk="1" hangingPunct="1">
              <a:defRPr/>
            </a:pPr>
            <a:r>
              <a:rPr lang="en-AU" dirty="0"/>
              <a:t>Provide tools for PCA to assess data via appropriate and relevant metadata</a:t>
            </a:r>
          </a:p>
          <a:p>
            <a:pPr lvl="4" eaLnBrk="1" hangingPunct="1">
              <a:defRPr/>
            </a:pPr>
            <a:r>
              <a:rPr lang="en-AU" dirty="0"/>
              <a:t>Enable access to data</a:t>
            </a:r>
          </a:p>
          <a:p>
            <a:pPr lvl="4" eaLnBrk="1" hangingPunct="1">
              <a:defRPr/>
            </a:pPr>
            <a:r>
              <a:rPr lang="en-AU" dirty="0"/>
              <a:t>Provide visibility to PICT’s</a:t>
            </a:r>
          </a:p>
          <a:p>
            <a:pPr lvl="4" eaLnBrk="1" hangingPunct="1">
              <a:defRPr/>
            </a:pPr>
            <a:r>
              <a:rPr lang="en-AU" dirty="0"/>
              <a:t>Enduring (</a:t>
            </a:r>
            <a:r>
              <a:rPr lang="en-AU" dirty="0" err="1"/>
              <a:t>ie</a:t>
            </a:r>
            <a:r>
              <a:rPr lang="en-AU" dirty="0"/>
              <a:t> beyond life of PRNI)</a:t>
            </a:r>
          </a:p>
          <a:p>
            <a:pPr lvl="4" eaLnBrk="1" hangingPunct="1">
              <a:defRPr/>
            </a:pPr>
            <a:r>
              <a:rPr lang="en-AU" dirty="0"/>
              <a:t>Secure – preserves Data Release Arrangements</a:t>
            </a:r>
          </a:p>
          <a:p>
            <a:pPr marL="1371600" lvl="3" indent="0" eaLnBrk="1" hangingPunct="1">
              <a:buFontTx/>
              <a:buNone/>
              <a:defRPr/>
            </a:pPr>
            <a:endParaRPr lang="en-AU" dirty="0"/>
          </a:p>
          <a:p>
            <a:pPr lvl="3" eaLnBrk="1" hangingPunct="1">
              <a:defRPr/>
            </a:pPr>
            <a:endParaRPr lang="en-AU" dirty="0"/>
          </a:p>
          <a:p>
            <a:pPr lvl="2" eaLnBrk="1" hangingPunct="1">
              <a:defRPr/>
            </a:pPr>
            <a:endParaRPr lang="en-AU" dirty="0"/>
          </a:p>
          <a:p>
            <a:pPr eaLnBrk="1" hangingPunct="1">
              <a:defRPr/>
            </a:pPr>
            <a:endParaRPr lang="en-AU" dirty="0"/>
          </a:p>
        </p:txBody>
      </p:sp>
      <p:sp>
        <p:nvSpPr>
          <p:cNvPr id="4"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6" name="TextBox 5"/>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SPC Update</a:t>
            </a:r>
          </a:p>
          <a:p>
            <a:pPr>
              <a:defRPr/>
            </a:pPr>
            <a:endParaRPr lang="en-AU" dirty="0">
              <a:solidFill>
                <a:srgbClr val="06518B"/>
              </a:solidFill>
            </a:endParaRPr>
          </a:p>
        </p:txBody>
      </p:sp>
      <p:pic>
        <p:nvPicPr>
          <p:cNvPr id="34822"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925" y="1230313"/>
            <a:ext cx="2087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a:t>14th South West Pacific Hydrographic Commission Conference</a:t>
            </a:r>
          </a:p>
        </p:txBody>
      </p:sp>
      <p:sp>
        <p:nvSpPr>
          <p:cNvPr id="1530889" name="Rectangle 9"/>
          <p:cNvSpPr>
            <a:spLocks noGrp="1" noChangeArrowheads="1"/>
          </p:cNvSpPr>
          <p:nvPr>
            <p:ph type="body" idx="1"/>
          </p:nvPr>
        </p:nvSpPr>
        <p:spPr>
          <a:xfrm>
            <a:off x="1071563" y="1308100"/>
            <a:ext cx="7313612" cy="4354513"/>
          </a:xfrm>
        </p:spPr>
        <p:txBody>
          <a:bodyPr/>
          <a:lstStyle/>
          <a:p>
            <a:pPr marL="0" indent="0" algn="ctr" eaLnBrk="1" hangingPunct="1">
              <a:buFont typeface="Wingdings" panose="05000000000000000000" pitchFamily="2" charset="2"/>
              <a:buNone/>
              <a:defRPr/>
            </a:pPr>
            <a:r>
              <a:rPr lang="en-US" altLang="en-US" dirty="0"/>
              <a:t> PRNI – CONCLUSION</a:t>
            </a:r>
          </a:p>
          <a:p>
            <a:pPr marL="0" indent="0" algn="ctr" eaLnBrk="1" hangingPunct="1">
              <a:buFont typeface="Wingdings" panose="05000000000000000000" pitchFamily="2" charset="2"/>
              <a:buNone/>
              <a:defRPr/>
            </a:pPr>
            <a:endParaRPr lang="en-US" altLang="en-US" dirty="0"/>
          </a:p>
          <a:p>
            <a:pPr marL="0" indent="0" eaLnBrk="1" hangingPunct="1">
              <a:buFont typeface="Wingdings" panose="05000000000000000000" pitchFamily="2" charset="2"/>
              <a:buNone/>
              <a:defRPr/>
            </a:pPr>
            <a:r>
              <a:rPr lang="en-US" altLang="en-US" dirty="0"/>
              <a:t>Moving into tangible delivery Phase</a:t>
            </a:r>
          </a:p>
          <a:p>
            <a:pPr marL="0" indent="0" eaLnBrk="1" hangingPunct="1">
              <a:buFont typeface="Wingdings" panose="05000000000000000000" pitchFamily="2" charset="2"/>
              <a:buNone/>
              <a:defRPr/>
            </a:pPr>
            <a:endParaRPr lang="en-US" altLang="en-US" dirty="0"/>
          </a:p>
          <a:p>
            <a:pPr marL="0" indent="0" eaLnBrk="1" hangingPunct="1">
              <a:buFont typeface="Wingdings" panose="05000000000000000000" pitchFamily="2" charset="2"/>
              <a:buNone/>
              <a:defRPr/>
            </a:pPr>
            <a:r>
              <a:rPr lang="en-US" altLang="en-US" dirty="0"/>
              <a:t>Relationships and communication key to success.</a:t>
            </a:r>
          </a:p>
          <a:p>
            <a:pPr lvl="3" eaLnBrk="1" hangingPunct="1">
              <a:defRPr/>
            </a:pPr>
            <a:endParaRPr lang="en-US" altLang="en-US" dirty="0"/>
          </a:p>
          <a:p>
            <a:pPr marL="1371600" lvl="3" indent="0" eaLnBrk="1" hangingPunct="1">
              <a:buFontTx/>
              <a:buNone/>
              <a:defRPr/>
            </a:pPr>
            <a:endParaRPr lang="en-US" altLang="en-US" dirty="0"/>
          </a:p>
          <a:p>
            <a:pPr lvl="1"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35846"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a:t>14th South West Pacific Hydrographic Commission Conference</a:t>
            </a:r>
          </a:p>
        </p:txBody>
      </p:sp>
      <p:sp>
        <p:nvSpPr>
          <p:cNvPr id="1530889" name="Rectangle 9"/>
          <p:cNvSpPr>
            <a:spLocks noGrp="1" noChangeArrowheads="1"/>
          </p:cNvSpPr>
          <p:nvPr>
            <p:ph type="body" idx="1"/>
          </p:nvPr>
        </p:nvSpPr>
        <p:spPr>
          <a:xfrm>
            <a:off x="1071563" y="1308100"/>
            <a:ext cx="7313612" cy="4354513"/>
          </a:xfrm>
        </p:spPr>
        <p:txBody>
          <a:bodyPr/>
          <a:lstStyle/>
          <a:p>
            <a:pPr marL="0" indent="0" algn="ctr" eaLnBrk="1" hangingPunct="1">
              <a:buFont typeface="Wingdings" panose="05000000000000000000" pitchFamily="2" charset="2"/>
              <a:buNone/>
              <a:defRPr/>
            </a:pPr>
            <a:r>
              <a:rPr lang="en-US" altLang="en-US" dirty="0"/>
              <a:t> </a:t>
            </a:r>
            <a:r>
              <a:rPr lang="en-US" altLang="en-US" sz="2400" dirty="0"/>
              <a:t>PRNI – CONCLUSION</a:t>
            </a:r>
          </a:p>
          <a:p>
            <a:pPr marL="0" indent="0" algn="ctr" eaLnBrk="1" hangingPunct="1">
              <a:buFont typeface="Wingdings" panose="05000000000000000000" pitchFamily="2" charset="2"/>
              <a:buNone/>
              <a:defRPr/>
            </a:pPr>
            <a:endParaRPr lang="en-US" altLang="en-US" dirty="0"/>
          </a:p>
          <a:p>
            <a:pPr eaLnBrk="1" hangingPunct="1">
              <a:defRPr/>
            </a:pPr>
            <a:r>
              <a:rPr lang="en-US" altLang="en-US" dirty="0"/>
              <a:t>Moving into tangible delivery Phase</a:t>
            </a:r>
          </a:p>
          <a:p>
            <a:pPr eaLnBrk="1" hangingPunct="1">
              <a:defRPr/>
            </a:pPr>
            <a:r>
              <a:rPr lang="en-US" altLang="en-US" dirty="0"/>
              <a:t>Relationships and communication key </a:t>
            </a:r>
            <a:r>
              <a:rPr lang="en-US" altLang="en-US"/>
              <a:t>to success</a:t>
            </a:r>
          </a:p>
          <a:p>
            <a:pPr marL="0" indent="0" eaLnBrk="1" hangingPunct="1">
              <a:buFont typeface="Wingdings" panose="05000000000000000000" pitchFamily="2" charset="2"/>
              <a:buNone/>
              <a:defRPr/>
            </a:pPr>
            <a:endParaRPr lang="en-US" altLang="en-US" dirty="0"/>
          </a:p>
          <a:p>
            <a:pPr eaLnBrk="1" hangingPunct="1">
              <a:defRPr/>
            </a:pPr>
            <a:r>
              <a:rPr lang="en-US" altLang="en-US" dirty="0"/>
              <a:t>Plan well ahead…</a:t>
            </a:r>
          </a:p>
          <a:p>
            <a:pPr lvl="3" eaLnBrk="1" hangingPunct="1">
              <a:defRPr/>
            </a:pPr>
            <a:endParaRPr lang="en-US" altLang="en-US" dirty="0"/>
          </a:p>
          <a:p>
            <a:pPr marL="1371600" lvl="3" indent="0" eaLnBrk="1" hangingPunct="1">
              <a:buFontTx/>
              <a:buNone/>
              <a:defRPr/>
            </a:pPr>
            <a:endParaRPr lang="en-US" altLang="en-US" dirty="0"/>
          </a:p>
          <a:p>
            <a:pPr lvl="1"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37894"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a:t>14th South West Pacific Hydrographic Commission Conference</a:t>
            </a:r>
          </a:p>
        </p:txBody>
      </p:sp>
      <p:sp>
        <p:nvSpPr>
          <p:cNvPr id="1530889" name="Rectangle 9"/>
          <p:cNvSpPr>
            <a:spLocks noGrp="1" noChangeArrowheads="1"/>
          </p:cNvSpPr>
          <p:nvPr>
            <p:ph type="body" idx="1"/>
          </p:nvPr>
        </p:nvSpPr>
        <p:spPr>
          <a:xfrm>
            <a:off x="1071563" y="1133475"/>
            <a:ext cx="7313612" cy="5114925"/>
          </a:xfrm>
        </p:spPr>
        <p:txBody>
          <a:bodyPr/>
          <a:lstStyle/>
          <a:p>
            <a:pPr marL="0" indent="0" eaLnBrk="1" hangingPunct="1">
              <a:buFont typeface="Wingdings" panose="05000000000000000000" pitchFamily="2" charset="2"/>
              <a:buNone/>
              <a:defRPr/>
            </a:pPr>
            <a:r>
              <a:rPr lang="en-US" altLang="en-US" sz="2000" dirty="0"/>
              <a:t>NZ PRNI Update</a:t>
            </a:r>
          </a:p>
          <a:p>
            <a:pPr marL="0" indent="0" eaLnBrk="1" hangingPunct="1">
              <a:buFont typeface="Wingdings" panose="05000000000000000000" pitchFamily="2" charset="2"/>
              <a:buNone/>
              <a:defRPr/>
            </a:pPr>
            <a:endParaRPr lang="en-US" altLang="en-US" sz="2000" dirty="0"/>
          </a:p>
          <a:p>
            <a:pPr lvl="1" eaLnBrk="1" hangingPunct="1">
              <a:defRPr/>
            </a:pPr>
            <a:r>
              <a:rPr lang="en-US" altLang="en-US" dirty="0"/>
              <a:t>Pacific Island Partners:</a:t>
            </a:r>
          </a:p>
          <a:p>
            <a:pPr lvl="1" eaLnBrk="1" hangingPunct="1">
              <a:defRPr/>
            </a:pPr>
            <a:endParaRPr lang="en-US" altLang="en-US" dirty="0"/>
          </a:p>
          <a:p>
            <a:pPr lvl="2" eaLnBrk="1" hangingPunct="1">
              <a:defRPr/>
            </a:pPr>
            <a:endParaRPr lang="en-US" altLang="en-US" dirty="0"/>
          </a:p>
          <a:p>
            <a:pPr lvl="3" eaLnBrk="1" hangingPunct="1">
              <a:defRPr/>
            </a:pPr>
            <a:endParaRPr lang="en-US" altLang="en-US" dirty="0"/>
          </a:p>
          <a:p>
            <a:pPr lvl="2" eaLnBrk="1" hangingPunct="1">
              <a:defRPr/>
            </a:pPr>
            <a:endParaRPr lang="en-US" altLang="en-US" dirty="0"/>
          </a:p>
          <a:p>
            <a:pPr lvl="3" eaLnBrk="1" hangingPunct="1">
              <a:defRPr/>
            </a:pPr>
            <a:endParaRPr lang="en-US" altLang="en-US" dirty="0"/>
          </a:p>
          <a:p>
            <a:pPr marL="1371600" lvl="3" indent="0" eaLnBrk="1" hangingPunct="1">
              <a:buFontTx/>
              <a:buNone/>
              <a:defRPr/>
            </a:pPr>
            <a:endParaRPr lang="en-US" altLang="en-US" dirty="0"/>
          </a:p>
          <a:p>
            <a:pPr lvl="1"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9222"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1071563" y="2492375"/>
          <a:ext cx="7100887" cy="3041650"/>
        </p:xfrm>
        <a:graphic>
          <a:graphicData uri="http://schemas.openxmlformats.org/drawingml/2006/table">
            <a:tbl>
              <a:tblPr firstRow="1" bandRow="1">
                <a:tableStyleId>{5C22544A-7EE6-4342-B048-85BDC9FD1C3A}</a:tableStyleId>
              </a:tblPr>
              <a:tblGrid>
                <a:gridCol w="3068389">
                  <a:extLst>
                    <a:ext uri="{9D8B030D-6E8A-4147-A177-3AD203B41FA5}">
                      <a16:colId xmlns="" xmlns:a16="http://schemas.microsoft.com/office/drawing/2014/main" val="3024599667"/>
                    </a:ext>
                  </a:extLst>
                </a:gridCol>
                <a:gridCol w="4032498">
                  <a:extLst>
                    <a:ext uri="{9D8B030D-6E8A-4147-A177-3AD203B41FA5}">
                      <a16:colId xmlns="" xmlns:a16="http://schemas.microsoft.com/office/drawing/2014/main" val="187134013"/>
                    </a:ext>
                  </a:extLst>
                </a:gridCol>
              </a:tblGrid>
              <a:tr h="755969">
                <a:tc>
                  <a:txBody>
                    <a:bodyPr/>
                    <a:lstStyle/>
                    <a:p>
                      <a:pPr algn="ctr"/>
                      <a:r>
                        <a:rPr lang="en-US" altLang="en-US" sz="1800" dirty="0"/>
                        <a:t>NZ PCA Countries</a:t>
                      </a:r>
                      <a:endParaRPr lang="en-AU" sz="1800" dirty="0"/>
                    </a:p>
                  </a:txBody>
                  <a:tcPr marL="91441" marR="91441"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t>SPC Target Countries</a:t>
                      </a:r>
                    </a:p>
                    <a:p>
                      <a:pPr algn="ctr"/>
                      <a:endParaRPr lang="en-AU" sz="1800" dirty="0"/>
                    </a:p>
                  </a:txBody>
                  <a:tcPr marL="91441" marR="91441" marT="45716" marB="45716"/>
                </a:tc>
                <a:extLst>
                  <a:ext uri="{0D108BD9-81ED-4DB2-BD59-A6C34878D82A}">
                    <a16:rowId xmlns="" xmlns:a16="http://schemas.microsoft.com/office/drawing/2014/main" val="3674560000"/>
                  </a:ext>
                </a:extLst>
              </a:tr>
              <a:tr h="2285681">
                <a:tc>
                  <a:txBody>
                    <a:bodyPr/>
                    <a:lstStyle/>
                    <a:p>
                      <a:pPr marL="1200150" lvl="2" indent="-285750" eaLnBrk="1" hangingPunct="1">
                        <a:buFont typeface="Arial" panose="020B0604020202020204" pitchFamily="34" charset="0"/>
                        <a:buChar char="•"/>
                        <a:defRPr/>
                      </a:pPr>
                      <a:endParaRPr lang="en-US" altLang="en-US" sz="1800" dirty="0"/>
                    </a:p>
                    <a:p>
                      <a:pPr marL="1200150" lvl="2" indent="-285750" eaLnBrk="1" hangingPunct="1">
                        <a:buFont typeface="Arial" panose="020B0604020202020204" pitchFamily="34" charset="0"/>
                        <a:buChar char="•"/>
                        <a:defRPr/>
                      </a:pPr>
                      <a:r>
                        <a:rPr lang="en-US" altLang="en-US" sz="1800" dirty="0"/>
                        <a:t>Cook Is</a:t>
                      </a:r>
                    </a:p>
                    <a:p>
                      <a:pPr marL="1200150" lvl="2" indent="-285750" eaLnBrk="1" hangingPunct="1">
                        <a:buFont typeface="Arial" panose="020B0604020202020204" pitchFamily="34" charset="0"/>
                        <a:buChar char="•"/>
                        <a:defRPr/>
                      </a:pPr>
                      <a:r>
                        <a:rPr lang="en-US" altLang="en-US" sz="1800" dirty="0"/>
                        <a:t>Niue</a:t>
                      </a:r>
                    </a:p>
                    <a:p>
                      <a:pPr marL="1200150" lvl="2" indent="-285750" eaLnBrk="1" hangingPunct="1">
                        <a:buFont typeface="Arial" panose="020B0604020202020204" pitchFamily="34" charset="0"/>
                        <a:buChar char="•"/>
                        <a:defRPr/>
                      </a:pPr>
                      <a:r>
                        <a:rPr lang="en-US" altLang="en-US" sz="1800" dirty="0"/>
                        <a:t>Samoa</a:t>
                      </a:r>
                    </a:p>
                    <a:p>
                      <a:pPr marL="1200150" lvl="2" indent="-285750" eaLnBrk="1" hangingPunct="1">
                        <a:buFont typeface="Arial" panose="020B0604020202020204" pitchFamily="34" charset="0"/>
                        <a:buChar char="•"/>
                        <a:defRPr/>
                      </a:pPr>
                      <a:r>
                        <a:rPr lang="en-US" altLang="en-US" sz="1800" dirty="0"/>
                        <a:t>Tokelau</a:t>
                      </a:r>
                    </a:p>
                    <a:p>
                      <a:pPr marL="1200150" lvl="2" indent="-285750" eaLnBrk="1" hangingPunct="1">
                        <a:buFont typeface="Arial" panose="020B0604020202020204" pitchFamily="34" charset="0"/>
                        <a:buChar char="•"/>
                        <a:defRPr/>
                      </a:pPr>
                      <a:r>
                        <a:rPr lang="en-US" altLang="en-US" sz="1800" dirty="0"/>
                        <a:t>Tonga</a:t>
                      </a:r>
                    </a:p>
                    <a:p>
                      <a:endParaRPr lang="en-AU" sz="1800" dirty="0"/>
                    </a:p>
                  </a:txBody>
                  <a:tcPr marL="91441" marR="91441" marT="45716" marB="45716"/>
                </a:tc>
                <a:tc>
                  <a:txBody>
                    <a:bodyPr/>
                    <a:lstStyle/>
                    <a:p>
                      <a:pPr marL="1200150" lvl="2" indent="-285750" algn="l" eaLnBrk="1" hangingPunct="1">
                        <a:buFont typeface="Arial" panose="020B0604020202020204" pitchFamily="34" charset="0"/>
                        <a:buChar char="•"/>
                        <a:defRPr/>
                      </a:pPr>
                      <a:endParaRPr lang="en-US" altLang="en-US" sz="1800" dirty="0"/>
                    </a:p>
                    <a:p>
                      <a:pPr marL="1200150" lvl="2" indent="-285750" algn="l" eaLnBrk="1" hangingPunct="1">
                        <a:buFont typeface="Arial" panose="020B0604020202020204" pitchFamily="34" charset="0"/>
                        <a:buChar char="•"/>
                        <a:defRPr/>
                      </a:pPr>
                      <a:r>
                        <a:rPr lang="en-US" altLang="en-US" sz="1800" dirty="0"/>
                        <a:t>Kiribati</a:t>
                      </a:r>
                    </a:p>
                    <a:p>
                      <a:pPr marL="1200150" lvl="2" indent="-285750" algn="l" eaLnBrk="1" hangingPunct="1">
                        <a:buFont typeface="Arial" panose="020B0604020202020204" pitchFamily="34" charset="0"/>
                        <a:buChar char="•"/>
                        <a:defRPr/>
                      </a:pPr>
                      <a:r>
                        <a:rPr lang="en-US" altLang="en-US" sz="1800" dirty="0"/>
                        <a:t>Vanuatu</a:t>
                      </a:r>
                    </a:p>
                    <a:p>
                      <a:pPr marL="1200150" lvl="2" indent="-285750" algn="l" eaLnBrk="1" hangingPunct="1">
                        <a:buFont typeface="Arial" panose="020B0604020202020204" pitchFamily="34" charset="0"/>
                        <a:buChar char="•"/>
                        <a:defRPr/>
                      </a:pPr>
                      <a:r>
                        <a:rPr lang="en-US" altLang="en-US" sz="1800" dirty="0"/>
                        <a:t>Tuvalu</a:t>
                      </a:r>
                    </a:p>
                    <a:p>
                      <a:pPr marL="1200150" lvl="2" indent="-285750" algn="l" eaLnBrk="1" hangingPunct="1">
                        <a:buFont typeface="Arial" panose="020B0604020202020204" pitchFamily="34" charset="0"/>
                        <a:buChar char="•"/>
                        <a:defRPr/>
                      </a:pPr>
                      <a:endParaRPr lang="en-US" altLang="en-US" sz="1800" dirty="0"/>
                    </a:p>
                    <a:p>
                      <a:pPr marL="742950" lvl="1" indent="-285750" algn="l" eaLnBrk="1" hangingPunct="1">
                        <a:buFont typeface="Arial" panose="020B0604020202020204" pitchFamily="34" charset="0"/>
                        <a:buChar char="•"/>
                        <a:defRPr/>
                      </a:pPr>
                      <a:r>
                        <a:rPr lang="en-US" altLang="en-US" sz="1800" dirty="0"/>
                        <a:t>Data</a:t>
                      </a:r>
                      <a:r>
                        <a:rPr lang="en-US" altLang="en-US" sz="1800" baseline="0" dirty="0"/>
                        <a:t> Discovery Pacific - Wide</a:t>
                      </a:r>
                      <a:endParaRPr lang="en-US" altLang="en-US" sz="1800" dirty="0"/>
                    </a:p>
                    <a:p>
                      <a:endParaRPr lang="en-AU" sz="1800" dirty="0"/>
                    </a:p>
                  </a:txBody>
                  <a:tcPr marL="91441" marR="91441" marT="45716" marB="45716"/>
                </a:tc>
                <a:extLst>
                  <a:ext uri="{0D108BD9-81ED-4DB2-BD59-A6C34878D82A}">
                    <a16:rowId xmlns="" xmlns:a16="http://schemas.microsoft.com/office/drawing/2014/main" val="1727714991"/>
                  </a:ext>
                </a:extLst>
              </a:tr>
            </a:tbl>
          </a:graphicData>
        </a:graphic>
      </p:graphicFrame>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Conference</a:t>
            </a:r>
          </a:p>
        </p:txBody>
      </p:sp>
      <p:sp>
        <p:nvSpPr>
          <p:cNvPr id="1530889" name="Rectangle 9"/>
          <p:cNvSpPr>
            <a:spLocks noGrp="1" noChangeArrowheads="1"/>
          </p:cNvSpPr>
          <p:nvPr>
            <p:ph type="body" idx="1"/>
          </p:nvPr>
        </p:nvSpPr>
        <p:spPr>
          <a:xfrm>
            <a:off x="1071563" y="1308100"/>
            <a:ext cx="7313612" cy="4641850"/>
          </a:xfrm>
        </p:spPr>
        <p:txBody>
          <a:bodyPr/>
          <a:lstStyle/>
          <a:p>
            <a:pPr marL="0" indent="0" eaLnBrk="1" hangingPunct="1">
              <a:buFont typeface="Wingdings" panose="05000000000000000000" pitchFamily="2" charset="2"/>
              <a:buNone/>
              <a:defRPr/>
            </a:pPr>
            <a:r>
              <a:rPr lang="en-US" altLang="en-US" sz="2000" dirty="0"/>
              <a:t>NZ PRNI UPDATE</a:t>
            </a:r>
          </a:p>
          <a:p>
            <a:pPr marL="0" indent="0" algn="ctr" eaLnBrk="1" hangingPunct="1">
              <a:buFont typeface="Wingdings" panose="05000000000000000000" pitchFamily="2" charset="2"/>
              <a:buNone/>
              <a:defRPr/>
            </a:pPr>
            <a:r>
              <a:rPr lang="en-US" altLang="en-US" dirty="0"/>
              <a:t>Goal </a:t>
            </a:r>
          </a:p>
          <a:p>
            <a:pPr marL="1371600" lvl="3" indent="0" eaLnBrk="1" hangingPunct="1">
              <a:buFontTx/>
              <a:buNone/>
              <a:defRPr/>
            </a:pPr>
            <a:endParaRPr lang="en-US" altLang="en-US" dirty="0"/>
          </a:p>
          <a:p>
            <a:pPr lvl="1" eaLnBrk="1" hangingPunct="1">
              <a:defRPr/>
            </a:pPr>
            <a:r>
              <a:rPr lang="en-US" altLang="en-US" dirty="0"/>
              <a:t>Safe, reliable and affordable transport services in the Pacific that connect people to markets and services.</a:t>
            </a:r>
          </a:p>
          <a:p>
            <a:pPr lvl="1" eaLnBrk="1" hangingPunct="1">
              <a:defRPr/>
            </a:pPr>
            <a:endParaRPr lang="en-US" altLang="en-US" dirty="0"/>
          </a:p>
          <a:p>
            <a:pPr marL="57150" indent="0" eaLnBrk="1" hangingPunct="1">
              <a:buFont typeface="Wingdings" panose="05000000000000000000" pitchFamily="2" charset="2"/>
              <a:buNone/>
              <a:defRPr/>
            </a:pPr>
            <a:r>
              <a:rPr lang="en-US" altLang="en-US" sz="1800" i="1" dirty="0"/>
              <a:t>Long / Medium / Short Term outcomes to build institutional capacity, improve compliance obligations, identify risks, conduct mitigation  measures.(surveys), and upgrade charts</a:t>
            </a:r>
          </a:p>
          <a:p>
            <a:pPr lvl="1"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1270"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a:t>14th South West Pacific Hydrographic Commission Conference</a:t>
            </a:r>
          </a:p>
        </p:txBody>
      </p:sp>
      <p:sp>
        <p:nvSpPr>
          <p:cNvPr id="1530889" name="Rectangle 9"/>
          <p:cNvSpPr>
            <a:spLocks noGrp="1" noChangeArrowheads="1"/>
          </p:cNvSpPr>
          <p:nvPr>
            <p:ph type="body" idx="1"/>
          </p:nvPr>
        </p:nvSpPr>
        <p:spPr>
          <a:xfrm>
            <a:off x="1071563" y="1308100"/>
            <a:ext cx="7313612" cy="4354513"/>
          </a:xfrm>
        </p:spPr>
        <p:txBody>
          <a:bodyPr/>
          <a:lstStyle/>
          <a:p>
            <a:pPr marL="0" indent="0" eaLnBrk="1" hangingPunct="1">
              <a:buFont typeface="Wingdings" panose="05000000000000000000" pitchFamily="2" charset="2"/>
              <a:buNone/>
              <a:defRPr/>
            </a:pPr>
            <a:r>
              <a:rPr lang="en-US" altLang="en-US" sz="2000" dirty="0"/>
              <a:t>NZ PRNI UPDATE</a:t>
            </a:r>
            <a:endParaRPr lang="en-US" altLang="en-US" dirty="0"/>
          </a:p>
          <a:p>
            <a:pPr marL="457200" lvl="1" indent="0" algn="ctr" eaLnBrk="1" hangingPunct="1">
              <a:buFontTx/>
              <a:buNone/>
              <a:defRPr/>
            </a:pPr>
            <a:r>
              <a:rPr lang="en-US" altLang="en-US" dirty="0"/>
              <a:t>Outputs:</a:t>
            </a:r>
          </a:p>
          <a:p>
            <a:pPr marL="457200" lvl="1" indent="0" algn="ctr" eaLnBrk="1" hangingPunct="1">
              <a:buFontTx/>
              <a:buNone/>
              <a:defRPr/>
            </a:pPr>
            <a:endParaRPr lang="en-US" altLang="en-US" dirty="0"/>
          </a:p>
          <a:p>
            <a:pPr marL="971550" lvl="1" indent="-514350" eaLnBrk="1" hangingPunct="1">
              <a:buFontTx/>
              <a:buAutoNum type="arabicPeriod"/>
              <a:defRPr/>
            </a:pPr>
            <a:r>
              <a:rPr lang="en-US" altLang="en-US" dirty="0"/>
              <a:t>Pacific-Wide Data Discovery</a:t>
            </a:r>
          </a:p>
          <a:p>
            <a:pPr marL="971550" lvl="1" indent="-514350" eaLnBrk="1" hangingPunct="1">
              <a:buFontTx/>
              <a:buAutoNum type="arabicPeriod"/>
              <a:defRPr/>
            </a:pPr>
            <a:r>
              <a:rPr lang="en-US" altLang="en-US" dirty="0"/>
              <a:t>Hydrographic Risk Assessments</a:t>
            </a:r>
          </a:p>
          <a:p>
            <a:pPr marL="971550" lvl="1" indent="-514350" eaLnBrk="1" hangingPunct="1">
              <a:buFontTx/>
              <a:buAutoNum type="arabicPeriod"/>
              <a:defRPr/>
            </a:pPr>
            <a:r>
              <a:rPr lang="en-US" altLang="en-US" dirty="0"/>
              <a:t>Capacity Building</a:t>
            </a:r>
          </a:p>
          <a:p>
            <a:pPr marL="971550" lvl="1" indent="-514350" eaLnBrk="1" hangingPunct="1">
              <a:buFontTx/>
              <a:buAutoNum type="arabicPeriod"/>
              <a:defRPr/>
            </a:pPr>
            <a:r>
              <a:rPr lang="en-US" altLang="en-US" dirty="0"/>
              <a:t>Mitigation Measures</a:t>
            </a:r>
          </a:p>
          <a:p>
            <a:pPr marL="971550" lvl="1" indent="-514350" eaLnBrk="1" hangingPunct="1">
              <a:buFontTx/>
              <a:buAutoNum type="arabicPeriod"/>
              <a:defRPr/>
            </a:pPr>
            <a:r>
              <a:rPr lang="en-US" altLang="en-US" dirty="0"/>
              <a:t>Partnerships</a:t>
            </a:r>
          </a:p>
          <a:p>
            <a:pPr marL="457200" lvl="1" indent="0" eaLnBrk="1" hangingPunct="1">
              <a:buFontTx/>
              <a:buNone/>
              <a:defRPr/>
            </a:pPr>
            <a:endParaRPr lang="en-US" altLang="en-US" dirty="0"/>
          </a:p>
          <a:p>
            <a:pPr marL="457200" lvl="1" indent="0" eaLnBrk="1" hangingPunct="1">
              <a:buFontTx/>
              <a:buNone/>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3318"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a:t>14th South West Pacific Hydrographic Commission Conference</a:t>
            </a:r>
          </a:p>
        </p:txBody>
      </p:sp>
      <p:sp>
        <p:nvSpPr>
          <p:cNvPr id="1530889" name="Rectangle 9"/>
          <p:cNvSpPr>
            <a:spLocks noGrp="1" noChangeArrowheads="1"/>
          </p:cNvSpPr>
          <p:nvPr>
            <p:ph type="body" idx="1"/>
          </p:nvPr>
        </p:nvSpPr>
        <p:spPr>
          <a:xfrm>
            <a:off x="1071563" y="1308100"/>
            <a:ext cx="7313612" cy="4354513"/>
          </a:xfrm>
        </p:spPr>
        <p:txBody>
          <a:bodyPr/>
          <a:lstStyle/>
          <a:p>
            <a:pPr marL="0" indent="0" eaLnBrk="1" hangingPunct="1">
              <a:buFont typeface="Wingdings" panose="05000000000000000000" pitchFamily="2" charset="2"/>
              <a:buNone/>
              <a:defRPr/>
            </a:pPr>
            <a:r>
              <a:rPr lang="en-US" altLang="en-US" sz="2000" dirty="0"/>
              <a:t>NZ PRNI UPDATE</a:t>
            </a:r>
            <a:endParaRPr lang="en-US" altLang="en-US" dirty="0"/>
          </a:p>
          <a:p>
            <a:pPr marL="1371600" lvl="3" indent="0" eaLnBrk="1" hangingPunct="1">
              <a:buFontTx/>
              <a:buNone/>
              <a:defRPr/>
            </a:pPr>
            <a:endParaRPr lang="en-US" altLang="en-US" dirty="0"/>
          </a:p>
          <a:p>
            <a:pPr marL="1371600" lvl="3" indent="0" eaLnBrk="1" hangingPunct="1">
              <a:buFontTx/>
              <a:buNone/>
              <a:defRPr/>
            </a:pPr>
            <a:r>
              <a:rPr lang="en-US" altLang="en-US" dirty="0"/>
              <a:t>Progress to Date:</a:t>
            </a:r>
          </a:p>
          <a:p>
            <a:pPr marL="1371600" lvl="3" indent="0" eaLnBrk="1" hangingPunct="1">
              <a:buFontTx/>
              <a:buNone/>
              <a:defRPr/>
            </a:pPr>
            <a:endParaRPr lang="en-US" altLang="en-US" dirty="0"/>
          </a:p>
          <a:p>
            <a:pPr marL="514350" lvl="1" indent="0" eaLnBrk="1" hangingPunct="1">
              <a:buFontTx/>
              <a:buNone/>
              <a:defRPr/>
            </a:pPr>
            <a:r>
              <a:rPr lang="en-US" altLang="en-US" dirty="0"/>
              <a:t>Project Team Established</a:t>
            </a:r>
          </a:p>
          <a:p>
            <a:pPr marL="514350" lvl="1" indent="0" eaLnBrk="1" hangingPunct="1">
              <a:buFontTx/>
              <a:buNone/>
              <a:defRPr/>
            </a:pPr>
            <a:r>
              <a:rPr lang="en-US" altLang="en-US" dirty="0"/>
              <a:t>Relationships</a:t>
            </a:r>
          </a:p>
          <a:p>
            <a:pPr marL="514350" lvl="1" indent="0" eaLnBrk="1" hangingPunct="1">
              <a:buFontTx/>
              <a:buNone/>
              <a:defRPr/>
            </a:pPr>
            <a:r>
              <a:rPr lang="en-US" altLang="en-US" dirty="0"/>
              <a:t>Bathymetric Data</a:t>
            </a:r>
          </a:p>
          <a:p>
            <a:pPr marL="514350" lvl="1" indent="0" eaLnBrk="1" hangingPunct="1">
              <a:buFontTx/>
              <a:buNone/>
              <a:defRPr/>
            </a:pPr>
            <a:r>
              <a:rPr lang="en-US" altLang="en-US" dirty="0"/>
              <a:t>Risk Assessments </a:t>
            </a:r>
          </a:p>
          <a:p>
            <a:pPr marL="514350" lvl="1" indent="0" eaLnBrk="1" hangingPunct="1">
              <a:buFontTx/>
              <a:buNone/>
              <a:defRPr/>
            </a:pPr>
            <a:r>
              <a:rPr lang="en-US" altLang="en-US" dirty="0"/>
              <a:t>Bilateral Agreements</a:t>
            </a:r>
          </a:p>
          <a:p>
            <a:pPr marL="514350" lvl="1" indent="0" eaLnBrk="1" hangingPunct="1">
              <a:buFontTx/>
              <a:buNone/>
              <a:defRPr/>
            </a:pPr>
            <a:r>
              <a:rPr lang="en-US" altLang="en-US" dirty="0"/>
              <a:t>Plans for mitigation measures / surveys</a:t>
            </a:r>
          </a:p>
          <a:p>
            <a:pPr marL="514350" lvl="1" indent="0" eaLnBrk="1" hangingPunct="1">
              <a:buFontTx/>
              <a:buNone/>
              <a:defRPr/>
            </a:pPr>
            <a:endParaRPr lang="en-US" altLang="en-US" dirty="0"/>
          </a:p>
          <a:p>
            <a:pPr lvl="1"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5366"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AU" altLang="en-US"/>
              <a:t>30 November – 02 December, 2016</a:t>
            </a:r>
          </a:p>
          <a:p>
            <a:pPr>
              <a:defRPr/>
            </a:pPr>
            <a:r>
              <a:rPr lang="en-AU" altLang="en-US"/>
              <a:t>NOUMEA</a:t>
            </a:r>
          </a:p>
        </p:txBody>
      </p:sp>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a:t>14th South West Pacific Hydrographic Commission Conference</a:t>
            </a:r>
          </a:p>
        </p:txBody>
      </p:sp>
      <p:sp>
        <p:nvSpPr>
          <p:cNvPr id="1530889" name="Rectangle 9"/>
          <p:cNvSpPr>
            <a:spLocks noGrp="1" noChangeArrowheads="1"/>
          </p:cNvSpPr>
          <p:nvPr>
            <p:ph type="body" idx="1"/>
          </p:nvPr>
        </p:nvSpPr>
        <p:spPr>
          <a:xfrm>
            <a:off x="1071563" y="1308100"/>
            <a:ext cx="7388225" cy="4787900"/>
          </a:xfrm>
        </p:spPr>
        <p:txBody>
          <a:bodyPr/>
          <a:lstStyle/>
          <a:p>
            <a:pPr marL="1371600" lvl="3" indent="0" eaLnBrk="1" hangingPunct="1">
              <a:buFontTx/>
              <a:buNone/>
              <a:defRPr/>
            </a:pPr>
            <a:r>
              <a:rPr lang="en-AU" dirty="0"/>
              <a:t>Other </a:t>
            </a:r>
            <a:r>
              <a:rPr lang="en-AU"/>
              <a:t>NZ Maritime </a:t>
            </a:r>
            <a:r>
              <a:rPr lang="en-AU" dirty="0"/>
              <a:t>Projects in Pacific</a:t>
            </a:r>
            <a:endParaRPr lang="en-US" altLang="en-US" dirty="0"/>
          </a:p>
          <a:p>
            <a:pPr eaLnBrk="1" hangingPunct="1">
              <a:defRPr/>
            </a:pPr>
            <a:r>
              <a:rPr lang="en-AU" dirty="0"/>
              <a:t>P</a:t>
            </a:r>
            <a:r>
              <a:rPr lang="en-AU" sz="2400" dirty="0"/>
              <a:t>acific </a:t>
            </a:r>
            <a:r>
              <a:rPr lang="en-AU" dirty="0"/>
              <a:t>M</a:t>
            </a:r>
            <a:r>
              <a:rPr lang="en-AU" sz="2400" dirty="0"/>
              <a:t>aritime </a:t>
            </a:r>
            <a:r>
              <a:rPr lang="en-AU" dirty="0"/>
              <a:t>S</a:t>
            </a:r>
            <a:r>
              <a:rPr lang="en-AU" sz="2400" dirty="0"/>
              <a:t>afety </a:t>
            </a:r>
            <a:r>
              <a:rPr lang="en-AU" dirty="0"/>
              <a:t>P</a:t>
            </a:r>
            <a:r>
              <a:rPr lang="en-AU" sz="2400" dirty="0"/>
              <a:t>rogramme</a:t>
            </a:r>
          </a:p>
          <a:p>
            <a:pPr marL="914400" lvl="2" indent="0" eaLnBrk="1" hangingPunct="1">
              <a:buFont typeface="Wingdings" panose="05000000000000000000" pitchFamily="2" charset="2"/>
              <a:buNone/>
              <a:defRPr/>
            </a:pPr>
            <a:r>
              <a:rPr lang="en-AU" sz="1600" dirty="0"/>
              <a:t> </a:t>
            </a:r>
            <a:r>
              <a:rPr lang="en-AU" sz="1800" dirty="0"/>
              <a:t>(Phase 2: 2015-18)</a:t>
            </a:r>
          </a:p>
          <a:p>
            <a:pPr marL="914400" lvl="2" indent="0" eaLnBrk="1" hangingPunct="1">
              <a:buFont typeface="Wingdings" panose="05000000000000000000" pitchFamily="2" charset="2"/>
              <a:buNone/>
              <a:defRPr/>
            </a:pPr>
            <a:endParaRPr lang="en-AU" sz="1600" dirty="0"/>
          </a:p>
          <a:p>
            <a:pPr lvl="1" eaLnBrk="1" hangingPunct="1">
              <a:defRPr/>
            </a:pPr>
            <a:r>
              <a:rPr lang="en-AU" sz="1600" dirty="0"/>
              <a:t>Cook Is (Technical Adviser)</a:t>
            </a:r>
          </a:p>
          <a:p>
            <a:pPr lvl="1" eaLnBrk="1" hangingPunct="1">
              <a:defRPr/>
            </a:pPr>
            <a:r>
              <a:rPr lang="en-AU" sz="1600" dirty="0"/>
              <a:t>Kiribati (Technical Adviser)</a:t>
            </a:r>
          </a:p>
          <a:p>
            <a:pPr lvl="1" eaLnBrk="1" hangingPunct="1">
              <a:defRPr/>
            </a:pPr>
            <a:r>
              <a:rPr lang="en-AU" sz="1600" dirty="0"/>
              <a:t>Niue </a:t>
            </a:r>
          </a:p>
          <a:p>
            <a:pPr lvl="1" eaLnBrk="1" hangingPunct="1">
              <a:defRPr/>
            </a:pPr>
            <a:r>
              <a:rPr lang="en-AU" sz="1600" dirty="0"/>
              <a:t>Tokelau</a:t>
            </a:r>
          </a:p>
          <a:p>
            <a:pPr lvl="1" eaLnBrk="1" hangingPunct="1">
              <a:defRPr/>
            </a:pPr>
            <a:r>
              <a:rPr lang="en-AU" sz="1600" dirty="0"/>
              <a:t>Tonga</a:t>
            </a:r>
          </a:p>
          <a:p>
            <a:pPr lvl="1" eaLnBrk="1" hangingPunct="1">
              <a:defRPr/>
            </a:pPr>
            <a:r>
              <a:rPr lang="en-AU" sz="1600" dirty="0"/>
              <a:t>Tuvalu (Technical Adviser)</a:t>
            </a:r>
          </a:p>
          <a:p>
            <a:pPr lvl="1" eaLnBrk="1" hangingPunct="1">
              <a:defRPr/>
            </a:pPr>
            <a:endParaRPr lang="en-AU" sz="1600" dirty="0"/>
          </a:p>
          <a:p>
            <a:pPr marL="400050" eaLnBrk="1" hangingPunct="1">
              <a:defRPr/>
            </a:pPr>
            <a:r>
              <a:rPr lang="en-AU" dirty="0" err="1"/>
              <a:t>A</a:t>
            </a:r>
            <a:r>
              <a:rPr lang="en-AU" sz="2400" dirty="0" err="1"/>
              <a:t>to</a:t>
            </a:r>
            <a:r>
              <a:rPr lang="en-AU" dirty="0" err="1"/>
              <a:t>N</a:t>
            </a:r>
            <a:r>
              <a:rPr lang="en-AU" dirty="0"/>
              <a:t> I</a:t>
            </a:r>
            <a:r>
              <a:rPr lang="en-AU" sz="2400" dirty="0"/>
              <a:t>nfrastructure </a:t>
            </a:r>
            <a:r>
              <a:rPr lang="en-AU" dirty="0"/>
              <a:t>P</a:t>
            </a:r>
            <a:r>
              <a:rPr lang="en-AU" sz="2400" dirty="0"/>
              <a:t>rojects</a:t>
            </a:r>
            <a:endParaRPr lang="en-AU" dirty="0"/>
          </a:p>
          <a:p>
            <a:pPr marL="1371600" lvl="3" indent="0" eaLnBrk="1" hangingPunct="1">
              <a:buFontTx/>
              <a:buNone/>
              <a:defRPr/>
            </a:pPr>
            <a:endParaRPr lang="en-US" altLang="en-US" dirty="0"/>
          </a:p>
          <a:p>
            <a:pPr lvl="1"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7414" name="Picture 24" descr="963 New Zealand Aid programme_Blue_Titlepage 1"/>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23850" y="5757863"/>
            <a:ext cx="11525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6325" y="2359025"/>
            <a:ext cx="21748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7163" y="2781300"/>
            <a:ext cx="13557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p:cNvGrpSpPr>
            <a:grpSpLocks/>
          </p:cNvGrpSpPr>
          <p:nvPr/>
        </p:nvGrpSpPr>
        <p:grpSpPr bwMode="auto">
          <a:xfrm>
            <a:off x="231775" y="1089025"/>
            <a:ext cx="8705850" cy="5626100"/>
            <a:chOff x="231775" y="1089025"/>
            <a:chExt cx="8705850" cy="5626100"/>
          </a:xfrm>
        </p:grpSpPr>
        <p:sp>
          <p:nvSpPr>
            <p:cNvPr id="25" name="Rectangle 24"/>
            <p:cNvSpPr/>
            <p:nvPr/>
          </p:nvSpPr>
          <p:spPr bwMode="auto">
            <a:xfrm>
              <a:off x="431800" y="1089025"/>
              <a:ext cx="2654300" cy="719138"/>
            </a:xfrm>
            <a:prstGeom prst="rect">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r>
                <a:rPr lang="en-NZ" sz="1400" b="1" kern="0" dirty="0">
                  <a:solidFill>
                    <a:srgbClr val="000000"/>
                  </a:solidFill>
                  <a:cs typeface="+mn-cs"/>
                </a:rPr>
                <a:t>Output 1:</a:t>
              </a:r>
            </a:p>
            <a:p>
              <a:pPr algn="ctr" eaLnBrk="1" fontAlgn="auto" hangingPunct="1">
                <a:spcBef>
                  <a:spcPts val="0"/>
                </a:spcBef>
                <a:spcAft>
                  <a:spcPts val="0"/>
                </a:spcAft>
                <a:defRPr/>
              </a:pPr>
              <a:r>
                <a:rPr lang="en-NZ" sz="1400" b="1" kern="0" dirty="0">
                  <a:solidFill>
                    <a:srgbClr val="000000"/>
                  </a:solidFill>
                  <a:cs typeface="+mn-cs"/>
                </a:rPr>
                <a:t>Pacific-wide Data Discovery</a:t>
              </a:r>
            </a:p>
          </p:txBody>
        </p:sp>
        <p:sp>
          <p:nvSpPr>
            <p:cNvPr id="26" name="Rectangle 3"/>
            <p:cNvSpPr>
              <a:spLocks noChangeArrowheads="1"/>
            </p:cNvSpPr>
            <p:nvPr/>
          </p:nvSpPr>
          <p:spPr bwMode="auto">
            <a:xfrm>
              <a:off x="431800" y="1808163"/>
              <a:ext cx="2654300" cy="148590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marL="182563" indent="-182563">
                <a:lnSpc>
                  <a:spcPct val="115000"/>
                </a:lnSpc>
                <a:spcBef>
                  <a:spcPct val="20000"/>
                </a:spcBef>
                <a:spcAft>
                  <a:spcPct val="10000"/>
                </a:spcAft>
                <a:buSzPct val="80000"/>
                <a:buChar char="•"/>
                <a:defRPr sz="2000">
                  <a:solidFill>
                    <a:schemeClr val="tx1"/>
                  </a:solidFill>
                  <a:latin typeface="Verdana" pitchFamily="34" charset="0"/>
                </a:defRPr>
              </a:lvl1pPr>
              <a:lvl2pPr marL="742950" indent="-285750">
                <a:lnSpc>
                  <a:spcPct val="115000"/>
                </a:lnSpc>
                <a:spcBef>
                  <a:spcPct val="20000"/>
                </a:spcBef>
                <a:spcAft>
                  <a:spcPct val="10000"/>
                </a:spcAft>
                <a:buChar char="–"/>
                <a:defRPr>
                  <a:solidFill>
                    <a:schemeClr val="tx1"/>
                  </a:solidFill>
                  <a:latin typeface="Verdana" pitchFamily="34" charset="0"/>
                </a:defRPr>
              </a:lvl2pPr>
              <a:lvl3pPr marL="1143000" indent="-228600">
                <a:lnSpc>
                  <a:spcPct val="115000"/>
                </a:lnSpc>
                <a:spcBef>
                  <a:spcPct val="20000"/>
                </a:spcBef>
                <a:spcAft>
                  <a:spcPct val="10000"/>
                </a:spcAft>
                <a:buChar char="•"/>
                <a:defRPr sz="1600">
                  <a:solidFill>
                    <a:schemeClr val="tx1"/>
                  </a:solidFill>
                  <a:latin typeface="Verdana" pitchFamily="34" charset="0"/>
                </a:defRPr>
              </a:lvl3pPr>
              <a:lvl4pPr marL="1600200" indent="-228600">
                <a:lnSpc>
                  <a:spcPct val="115000"/>
                </a:lnSpc>
                <a:spcBef>
                  <a:spcPct val="20000"/>
                </a:spcBef>
                <a:spcAft>
                  <a:spcPct val="10000"/>
                </a:spcAft>
                <a:buChar char="–"/>
                <a:defRPr sz="1400">
                  <a:solidFill>
                    <a:schemeClr val="tx1"/>
                  </a:solidFill>
                  <a:latin typeface="Verdana" pitchFamily="34" charset="0"/>
                </a:defRPr>
              </a:lvl4pPr>
              <a:lvl5pPr marL="2057400" indent="-228600">
                <a:lnSpc>
                  <a:spcPct val="115000"/>
                </a:lnSpc>
                <a:spcBef>
                  <a:spcPct val="20000"/>
                </a:spcBef>
                <a:spcAft>
                  <a:spcPct val="10000"/>
                </a:spcAft>
                <a:buChar char="»"/>
                <a:defRPr sz="14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4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4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4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400">
                  <a:solidFill>
                    <a:schemeClr val="tx1"/>
                  </a:solidFill>
                  <a:latin typeface="Verdana" pitchFamily="34" charset="0"/>
                </a:defRPr>
              </a:lvl9pPr>
            </a:lstStyle>
            <a:p>
              <a:pPr eaLnBrk="1" fontAlgn="auto" hangingPunct="1">
                <a:lnSpc>
                  <a:spcPct val="100000"/>
                </a:lnSpc>
                <a:spcBef>
                  <a:spcPct val="0"/>
                </a:spcBef>
                <a:spcAft>
                  <a:spcPct val="0"/>
                </a:spcAft>
                <a:buSzTx/>
                <a:defRPr/>
              </a:pPr>
              <a:r>
                <a:rPr lang="en-NZ" altLang="en-US" sz="1200" kern="0">
                  <a:solidFill>
                    <a:srgbClr val="000000"/>
                  </a:solidFill>
                  <a:cs typeface="+mn-cs"/>
                </a:rPr>
                <a:t>SPC to search database to identify data with potential for use to improve quality of existing charts</a:t>
              </a:r>
            </a:p>
            <a:p>
              <a:pPr eaLnBrk="1" fontAlgn="auto" hangingPunct="1">
                <a:lnSpc>
                  <a:spcPct val="100000"/>
                </a:lnSpc>
                <a:spcBef>
                  <a:spcPct val="0"/>
                </a:spcBef>
                <a:spcAft>
                  <a:spcPct val="0"/>
                </a:spcAft>
                <a:buSzTx/>
                <a:defRPr/>
              </a:pPr>
              <a:r>
                <a:rPr lang="en-NZ" altLang="en-US" sz="1200" kern="0">
                  <a:solidFill>
                    <a:srgbClr val="000000"/>
                  </a:solidFill>
                  <a:cs typeface="+mn-cs"/>
                </a:rPr>
                <a:t>SPC to work with PICs to release data to Primary Charting Authorities</a:t>
              </a:r>
            </a:p>
          </p:txBody>
        </p:sp>
        <p:sp>
          <p:nvSpPr>
            <p:cNvPr id="27" name="Rectangle 26"/>
            <p:cNvSpPr/>
            <p:nvPr/>
          </p:nvSpPr>
          <p:spPr bwMode="auto">
            <a:xfrm>
              <a:off x="5921375" y="1089025"/>
              <a:ext cx="2655888" cy="719138"/>
            </a:xfrm>
            <a:prstGeom prst="rect">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r>
                <a:rPr lang="en-NZ" sz="1400" b="1" kern="0" dirty="0">
                  <a:solidFill>
                    <a:srgbClr val="000000"/>
                  </a:solidFill>
                  <a:cs typeface="+mn-cs"/>
                </a:rPr>
                <a:t>Output 2:</a:t>
              </a:r>
            </a:p>
            <a:p>
              <a:pPr algn="ctr" eaLnBrk="1" fontAlgn="auto" hangingPunct="1">
                <a:spcBef>
                  <a:spcPts val="0"/>
                </a:spcBef>
                <a:spcAft>
                  <a:spcPts val="0"/>
                </a:spcAft>
                <a:defRPr/>
              </a:pPr>
              <a:r>
                <a:rPr lang="en-NZ" sz="1400" b="1" kern="0" dirty="0">
                  <a:solidFill>
                    <a:srgbClr val="000000"/>
                  </a:solidFill>
                  <a:cs typeface="+mn-cs"/>
                </a:rPr>
                <a:t>Hydrographic Risk Assessment</a:t>
              </a:r>
            </a:p>
          </p:txBody>
        </p:sp>
        <p:sp>
          <p:nvSpPr>
            <p:cNvPr id="28" name="Rectangle 7"/>
            <p:cNvSpPr>
              <a:spLocks noChangeArrowheads="1"/>
            </p:cNvSpPr>
            <p:nvPr/>
          </p:nvSpPr>
          <p:spPr bwMode="auto">
            <a:xfrm>
              <a:off x="5921375" y="1808163"/>
              <a:ext cx="2655888" cy="85566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marL="182563" indent="-182563">
                <a:lnSpc>
                  <a:spcPct val="115000"/>
                </a:lnSpc>
                <a:spcBef>
                  <a:spcPct val="20000"/>
                </a:spcBef>
                <a:spcAft>
                  <a:spcPct val="10000"/>
                </a:spcAft>
                <a:buSzPct val="80000"/>
                <a:buChar char="•"/>
                <a:defRPr sz="2000">
                  <a:solidFill>
                    <a:schemeClr val="tx1"/>
                  </a:solidFill>
                  <a:latin typeface="Verdana" pitchFamily="34" charset="0"/>
                </a:defRPr>
              </a:lvl1pPr>
              <a:lvl2pPr marL="742950" indent="-285750">
                <a:lnSpc>
                  <a:spcPct val="115000"/>
                </a:lnSpc>
                <a:spcBef>
                  <a:spcPct val="20000"/>
                </a:spcBef>
                <a:spcAft>
                  <a:spcPct val="10000"/>
                </a:spcAft>
                <a:buChar char="–"/>
                <a:defRPr>
                  <a:solidFill>
                    <a:schemeClr val="tx1"/>
                  </a:solidFill>
                  <a:latin typeface="Verdana" pitchFamily="34" charset="0"/>
                </a:defRPr>
              </a:lvl2pPr>
              <a:lvl3pPr marL="1143000" indent="-228600">
                <a:lnSpc>
                  <a:spcPct val="115000"/>
                </a:lnSpc>
                <a:spcBef>
                  <a:spcPct val="20000"/>
                </a:spcBef>
                <a:spcAft>
                  <a:spcPct val="10000"/>
                </a:spcAft>
                <a:buChar char="•"/>
                <a:defRPr sz="1600">
                  <a:solidFill>
                    <a:schemeClr val="tx1"/>
                  </a:solidFill>
                  <a:latin typeface="Verdana" pitchFamily="34" charset="0"/>
                </a:defRPr>
              </a:lvl3pPr>
              <a:lvl4pPr marL="1600200" indent="-228600">
                <a:lnSpc>
                  <a:spcPct val="115000"/>
                </a:lnSpc>
                <a:spcBef>
                  <a:spcPct val="20000"/>
                </a:spcBef>
                <a:spcAft>
                  <a:spcPct val="10000"/>
                </a:spcAft>
                <a:buChar char="–"/>
                <a:defRPr sz="1400">
                  <a:solidFill>
                    <a:schemeClr val="tx1"/>
                  </a:solidFill>
                  <a:latin typeface="Verdana" pitchFamily="34" charset="0"/>
                </a:defRPr>
              </a:lvl4pPr>
              <a:lvl5pPr marL="2057400" indent="-228600">
                <a:lnSpc>
                  <a:spcPct val="115000"/>
                </a:lnSpc>
                <a:spcBef>
                  <a:spcPct val="20000"/>
                </a:spcBef>
                <a:spcAft>
                  <a:spcPct val="10000"/>
                </a:spcAft>
                <a:buChar char="»"/>
                <a:defRPr sz="14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4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4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4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400">
                  <a:solidFill>
                    <a:schemeClr val="tx1"/>
                  </a:solidFill>
                  <a:latin typeface="Verdana" pitchFamily="34" charset="0"/>
                </a:defRPr>
              </a:lvl9pPr>
            </a:lstStyle>
            <a:p>
              <a:pPr eaLnBrk="1" fontAlgn="auto" hangingPunct="1">
                <a:lnSpc>
                  <a:spcPct val="100000"/>
                </a:lnSpc>
                <a:spcBef>
                  <a:spcPct val="0"/>
                </a:spcBef>
                <a:spcAft>
                  <a:spcPct val="0"/>
                </a:spcAft>
                <a:buSzTx/>
                <a:defRPr/>
              </a:pPr>
              <a:r>
                <a:rPr lang="en-NZ" altLang="en-US" sz="1200" kern="0" dirty="0">
                  <a:solidFill>
                    <a:srgbClr val="000000"/>
                  </a:solidFill>
                  <a:cs typeface="+mn-cs"/>
                </a:rPr>
                <a:t>LINZ to undertake risk assessments for Niue, Samoa &amp; Tokelau</a:t>
              </a:r>
            </a:p>
          </p:txBody>
        </p:sp>
        <p:sp>
          <p:nvSpPr>
            <p:cNvPr id="29" name="Rectangle 28"/>
            <p:cNvSpPr/>
            <p:nvPr/>
          </p:nvSpPr>
          <p:spPr bwMode="auto">
            <a:xfrm>
              <a:off x="6281738" y="3203575"/>
              <a:ext cx="2655887" cy="728663"/>
            </a:xfrm>
            <a:prstGeom prst="rect">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lstStyle/>
            <a:p>
              <a:pPr algn="ctr" eaLnBrk="1" fontAlgn="auto" hangingPunct="1">
                <a:spcBef>
                  <a:spcPts val="0"/>
                </a:spcBef>
                <a:spcAft>
                  <a:spcPts val="0"/>
                </a:spcAft>
                <a:defRPr/>
              </a:pPr>
              <a:r>
                <a:rPr lang="en-NZ" sz="1400" b="1" kern="0" dirty="0">
                  <a:solidFill>
                    <a:srgbClr val="000000"/>
                  </a:solidFill>
                  <a:cs typeface="+mn-cs"/>
                </a:rPr>
                <a:t>Output 3:</a:t>
              </a:r>
            </a:p>
            <a:p>
              <a:pPr algn="ctr" eaLnBrk="1" fontAlgn="auto" hangingPunct="1">
                <a:spcBef>
                  <a:spcPts val="0"/>
                </a:spcBef>
                <a:spcAft>
                  <a:spcPts val="0"/>
                </a:spcAft>
                <a:defRPr/>
              </a:pPr>
              <a:r>
                <a:rPr lang="en-NZ" sz="1400" b="1" kern="0" dirty="0">
                  <a:solidFill>
                    <a:srgbClr val="000000"/>
                  </a:solidFill>
                  <a:cs typeface="+mn-cs"/>
                </a:rPr>
                <a:t>Capability/Capacity Building</a:t>
              </a:r>
            </a:p>
          </p:txBody>
        </p:sp>
        <p:sp>
          <p:nvSpPr>
            <p:cNvPr id="30" name="Rectangle 9"/>
            <p:cNvSpPr>
              <a:spLocks noChangeArrowheads="1"/>
            </p:cNvSpPr>
            <p:nvPr/>
          </p:nvSpPr>
          <p:spPr bwMode="auto">
            <a:xfrm>
              <a:off x="6281738" y="3932238"/>
              <a:ext cx="2655887" cy="21526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marL="182563" indent="-182563">
                <a:lnSpc>
                  <a:spcPct val="115000"/>
                </a:lnSpc>
                <a:spcBef>
                  <a:spcPct val="20000"/>
                </a:spcBef>
                <a:spcAft>
                  <a:spcPct val="10000"/>
                </a:spcAft>
                <a:buSzPct val="80000"/>
                <a:buChar char="•"/>
                <a:defRPr sz="2000">
                  <a:solidFill>
                    <a:schemeClr val="tx1"/>
                  </a:solidFill>
                  <a:latin typeface="Verdana" pitchFamily="34" charset="0"/>
                </a:defRPr>
              </a:lvl1pPr>
              <a:lvl2pPr marL="742950" indent="-285750">
                <a:lnSpc>
                  <a:spcPct val="115000"/>
                </a:lnSpc>
                <a:spcBef>
                  <a:spcPct val="20000"/>
                </a:spcBef>
                <a:spcAft>
                  <a:spcPct val="10000"/>
                </a:spcAft>
                <a:buChar char="–"/>
                <a:defRPr>
                  <a:solidFill>
                    <a:schemeClr val="tx1"/>
                  </a:solidFill>
                  <a:latin typeface="Verdana" pitchFamily="34" charset="0"/>
                </a:defRPr>
              </a:lvl2pPr>
              <a:lvl3pPr marL="1143000" indent="-228600">
                <a:lnSpc>
                  <a:spcPct val="115000"/>
                </a:lnSpc>
                <a:spcBef>
                  <a:spcPct val="20000"/>
                </a:spcBef>
                <a:spcAft>
                  <a:spcPct val="10000"/>
                </a:spcAft>
                <a:buChar char="•"/>
                <a:defRPr sz="1600">
                  <a:solidFill>
                    <a:schemeClr val="tx1"/>
                  </a:solidFill>
                  <a:latin typeface="Verdana" pitchFamily="34" charset="0"/>
                </a:defRPr>
              </a:lvl3pPr>
              <a:lvl4pPr marL="1600200" indent="-228600">
                <a:lnSpc>
                  <a:spcPct val="115000"/>
                </a:lnSpc>
                <a:spcBef>
                  <a:spcPct val="20000"/>
                </a:spcBef>
                <a:spcAft>
                  <a:spcPct val="10000"/>
                </a:spcAft>
                <a:buChar char="–"/>
                <a:defRPr sz="1400">
                  <a:solidFill>
                    <a:schemeClr val="tx1"/>
                  </a:solidFill>
                  <a:latin typeface="Verdana" pitchFamily="34" charset="0"/>
                </a:defRPr>
              </a:lvl4pPr>
              <a:lvl5pPr marL="2057400" indent="-228600">
                <a:lnSpc>
                  <a:spcPct val="115000"/>
                </a:lnSpc>
                <a:spcBef>
                  <a:spcPct val="20000"/>
                </a:spcBef>
                <a:spcAft>
                  <a:spcPct val="10000"/>
                </a:spcAft>
                <a:buChar char="»"/>
                <a:defRPr sz="14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4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4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4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400">
                  <a:solidFill>
                    <a:schemeClr val="tx1"/>
                  </a:solidFill>
                  <a:latin typeface="Verdana" pitchFamily="34" charset="0"/>
                </a:defRPr>
              </a:lvl9pPr>
            </a:lstStyle>
            <a:p>
              <a:pPr eaLnBrk="1" fontAlgn="auto" hangingPunct="1">
                <a:lnSpc>
                  <a:spcPct val="100000"/>
                </a:lnSpc>
                <a:spcBef>
                  <a:spcPct val="0"/>
                </a:spcBef>
                <a:spcAft>
                  <a:spcPct val="0"/>
                </a:spcAft>
                <a:buSzTx/>
                <a:defRPr/>
              </a:pPr>
              <a:r>
                <a:rPr lang="en-NZ" altLang="en-US" sz="1200" kern="0" dirty="0">
                  <a:solidFill>
                    <a:srgbClr val="000000"/>
                  </a:solidFill>
                  <a:cs typeface="+mn-cs"/>
                </a:rPr>
                <a:t>LINZ to work with NZ 5 PICs on annual plans to increase capability following IHO framework</a:t>
              </a:r>
            </a:p>
            <a:p>
              <a:pPr eaLnBrk="1" fontAlgn="auto" hangingPunct="1">
                <a:lnSpc>
                  <a:spcPct val="100000"/>
                </a:lnSpc>
                <a:spcBef>
                  <a:spcPct val="0"/>
                </a:spcBef>
                <a:spcAft>
                  <a:spcPct val="0"/>
                </a:spcAft>
                <a:buSzTx/>
                <a:defRPr/>
              </a:pPr>
              <a:r>
                <a:rPr lang="en-NZ" altLang="en-US" sz="1200" kern="0" dirty="0">
                  <a:solidFill>
                    <a:srgbClr val="000000"/>
                  </a:solidFill>
                  <a:cs typeface="+mn-cs"/>
                </a:rPr>
                <a:t>LINZ to assess NZ 5 PICs requirements for AtoN</a:t>
              </a:r>
            </a:p>
            <a:p>
              <a:pPr eaLnBrk="1" fontAlgn="auto" hangingPunct="1">
                <a:lnSpc>
                  <a:spcPct val="100000"/>
                </a:lnSpc>
                <a:spcBef>
                  <a:spcPct val="0"/>
                </a:spcBef>
                <a:spcAft>
                  <a:spcPct val="0"/>
                </a:spcAft>
                <a:buSzTx/>
                <a:defRPr/>
              </a:pPr>
              <a:r>
                <a:rPr lang="en-NZ" altLang="en-US" sz="1200" kern="0" dirty="0">
                  <a:solidFill>
                    <a:srgbClr val="000000"/>
                  </a:solidFill>
                  <a:cs typeface="+mn-cs"/>
                </a:rPr>
                <a:t>SPC focus on other prioritised PICs to build capability and develop annual plans for improved legislation and AtoN</a:t>
              </a:r>
            </a:p>
          </p:txBody>
        </p:sp>
        <p:sp>
          <p:nvSpPr>
            <p:cNvPr id="31" name="Rectangle 30"/>
            <p:cNvSpPr/>
            <p:nvPr/>
          </p:nvSpPr>
          <p:spPr bwMode="auto">
            <a:xfrm>
              <a:off x="3059113" y="4959350"/>
              <a:ext cx="2654300" cy="719138"/>
            </a:xfrm>
            <a:prstGeom prst="rect">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r>
                <a:rPr lang="en-NZ" sz="1400" b="1" kern="0" dirty="0">
                  <a:solidFill>
                    <a:srgbClr val="000000"/>
                  </a:solidFill>
                  <a:cs typeface="+mn-cs"/>
                </a:rPr>
                <a:t>Output 4:</a:t>
              </a:r>
            </a:p>
            <a:p>
              <a:pPr algn="ctr" eaLnBrk="1" fontAlgn="auto" hangingPunct="1">
                <a:spcBef>
                  <a:spcPts val="0"/>
                </a:spcBef>
                <a:spcAft>
                  <a:spcPts val="0"/>
                </a:spcAft>
                <a:defRPr/>
              </a:pPr>
              <a:r>
                <a:rPr lang="en-NZ" sz="1400" b="1" kern="0" dirty="0">
                  <a:solidFill>
                    <a:srgbClr val="000000"/>
                  </a:solidFill>
                  <a:cs typeface="+mn-cs"/>
                </a:rPr>
                <a:t>Mitigation Measures</a:t>
              </a:r>
            </a:p>
          </p:txBody>
        </p:sp>
        <p:sp>
          <p:nvSpPr>
            <p:cNvPr id="32" name="Rectangle 11"/>
            <p:cNvSpPr>
              <a:spLocks noChangeArrowheads="1"/>
            </p:cNvSpPr>
            <p:nvPr/>
          </p:nvSpPr>
          <p:spPr bwMode="auto">
            <a:xfrm>
              <a:off x="3059113" y="5678488"/>
              <a:ext cx="2654300" cy="1036637"/>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marL="182563" indent="-182563">
                <a:lnSpc>
                  <a:spcPct val="115000"/>
                </a:lnSpc>
                <a:spcBef>
                  <a:spcPct val="20000"/>
                </a:spcBef>
                <a:spcAft>
                  <a:spcPct val="10000"/>
                </a:spcAft>
                <a:buSzPct val="80000"/>
                <a:buChar char="•"/>
                <a:defRPr sz="2000">
                  <a:solidFill>
                    <a:schemeClr val="tx1"/>
                  </a:solidFill>
                  <a:latin typeface="Verdana" pitchFamily="34" charset="0"/>
                </a:defRPr>
              </a:lvl1pPr>
              <a:lvl2pPr marL="742950" indent="-285750">
                <a:lnSpc>
                  <a:spcPct val="115000"/>
                </a:lnSpc>
                <a:spcBef>
                  <a:spcPct val="20000"/>
                </a:spcBef>
                <a:spcAft>
                  <a:spcPct val="10000"/>
                </a:spcAft>
                <a:buChar char="–"/>
                <a:defRPr>
                  <a:solidFill>
                    <a:schemeClr val="tx1"/>
                  </a:solidFill>
                  <a:latin typeface="Verdana" pitchFamily="34" charset="0"/>
                </a:defRPr>
              </a:lvl2pPr>
              <a:lvl3pPr marL="1143000" indent="-228600">
                <a:lnSpc>
                  <a:spcPct val="115000"/>
                </a:lnSpc>
                <a:spcBef>
                  <a:spcPct val="20000"/>
                </a:spcBef>
                <a:spcAft>
                  <a:spcPct val="10000"/>
                </a:spcAft>
                <a:buChar char="•"/>
                <a:defRPr sz="1600">
                  <a:solidFill>
                    <a:schemeClr val="tx1"/>
                  </a:solidFill>
                  <a:latin typeface="Verdana" pitchFamily="34" charset="0"/>
                </a:defRPr>
              </a:lvl3pPr>
              <a:lvl4pPr marL="1600200" indent="-228600">
                <a:lnSpc>
                  <a:spcPct val="115000"/>
                </a:lnSpc>
                <a:spcBef>
                  <a:spcPct val="20000"/>
                </a:spcBef>
                <a:spcAft>
                  <a:spcPct val="10000"/>
                </a:spcAft>
                <a:buChar char="–"/>
                <a:defRPr sz="1400">
                  <a:solidFill>
                    <a:schemeClr val="tx1"/>
                  </a:solidFill>
                  <a:latin typeface="Verdana" pitchFamily="34" charset="0"/>
                </a:defRPr>
              </a:lvl4pPr>
              <a:lvl5pPr marL="2057400" indent="-228600">
                <a:lnSpc>
                  <a:spcPct val="115000"/>
                </a:lnSpc>
                <a:spcBef>
                  <a:spcPct val="20000"/>
                </a:spcBef>
                <a:spcAft>
                  <a:spcPct val="10000"/>
                </a:spcAft>
                <a:buChar char="»"/>
                <a:defRPr sz="14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4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4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4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400">
                  <a:solidFill>
                    <a:schemeClr val="tx1"/>
                  </a:solidFill>
                  <a:latin typeface="Verdana" pitchFamily="34" charset="0"/>
                </a:defRPr>
              </a:lvl9pPr>
            </a:lstStyle>
            <a:p>
              <a:pPr eaLnBrk="1" fontAlgn="auto" hangingPunct="1">
                <a:lnSpc>
                  <a:spcPct val="100000"/>
                </a:lnSpc>
                <a:spcBef>
                  <a:spcPct val="0"/>
                </a:spcBef>
                <a:spcAft>
                  <a:spcPct val="0"/>
                </a:spcAft>
                <a:buSzTx/>
                <a:defRPr/>
              </a:pPr>
              <a:r>
                <a:rPr lang="en-NZ" altLang="en-US" sz="1200" kern="0">
                  <a:solidFill>
                    <a:srgbClr val="000000"/>
                  </a:solidFill>
                  <a:cs typeface="+mn-cs"/>
                </a:rPr>
                <a:t>LINZ to lead prioritising and project managing mitigation measures including AtoN, hydrographic surveys and chart modernisation</a:t>
              </a:r>
            </a:p>
          </p:txBody>
        </p:sp>
        <p:sp>
          <p:nvSpPr>
            <p:cNvPr id="33" name="Rectangle 32"/>
            <p:cNvSpPr/>
            <p:nvPr/>
          </p:nvSpPr>
          <p:spPr bwMode="auto">
            <a:xfrm>
              <a:off x="231775" y="3654425"/>
              <a:ext cx="2655888" cy="719138"/>
            </a:xfrm>
            <a:prstGeom prst="rect">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nchor="ctr"/>
            <a:lstStyle/>
            <a:p>
              <a:pPr algn="ctr" eaLnBrk="1" fontAlgn="auto" hangingPunct="1">
                <a:spcBef>
                  <a:spcPts val="0"/>
                </a:spcBef>
                <a:spcAft>
                  <a:spcPts val="0"/>
                </a:spcAft>
                <a:defRPr/>
              </a:pPr>
              <a:r>
                <a:rPr lang="en-NZ" sz="1400" b="1" kern="0" dirty="0">
                  <a:solidFill>
                    <a:srgbClr val="000000"/>
                  </a:solidFill>
                  <a:cs typeface="+mn-cs"/>
                </a:rPr>
                <a:t>Output 5:</a:t>
              </a:r>
            </a:p>
            <a:p>
              <a:pPr algn="ctr" eaLnBrk="1" fontAlgn="auto" hangingPunct="1">
                <a:spcBef>
                  <a:spcPts val="0"/>
                </a:spcBef>
                <a:spcAft>
                  <a:spcPts val="0"/>
                </a:spcAft>
                <a:defRPr/>
              </a:pPr>
              <a:r>
                <a:rPr lang="en-NZ" sz="1400" b="1" kern="0" dirty="0">
                  <a:solidFill>
                    <a:srgbClr val="000000"/>
                  </a:solidFill>
                  <a:cs typeface="+mn-cs"/>
                </a:rPr>
                <a:t>Pacific-wide Partnerships</a:t>
              </a:r>
            </a:p>
          </p:txBody>
        </p:sp>
        <p:sp>
          <p:nvSpPr>
            <p:cNvPr id="34" name="Rectangle 13"/>
            <p:cNvSpPr>
              <a:spLocks noChangeArrowheads="1"/>
            </p:cNvSpPr>
            <p:nvPr/>
          </p:nvSpPr>
          <p:spPr bwMode="auto">
            <a:xfrm>
              <a:off x="231775" y="4373563"/>
              <a:ext cx="2655888" cy="1304925"/>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marL="182563" indent="-182563">
                <a:lnSpc>
                  <a:spcPct val="115000"/>
                </a:lnSpc>
                <a:spcBef>
                  <a:spcPct val="20000"/>
                </a:spcBef>
                <a:spcAft>
                  <a:spcPct val="10000"/>
                </a:spcAft>
                <a:buSzPct val="80000"/>
                <a:buChar char="•"/>
                <a:defRPr sz="2000">
                  <a:solidFill>
                    <a:schemeClr val="tx1"/>
                  </a:solidFill>
                  <a:latin typeface="Verdana" pitchFamily="34" charset="0"/>
                </a:defRPr>
              </a:lvl1pPr>
              <a:lvl2pPr marL="742950" indent="-285750">
                <a:lnSpc>
                  <a:spcPct val="115000"/>
                </a:lnSpc>
                <a:spcBef>
                  <a:spcPct val="20000"/>
                </a:spcBef>
                <a:spcAft>
                  <a:spcPct val="10000"/>
                </a:spcAft>
                <a:buChar char="–"/>
                <a:defRPr>
                  <a:solidFill>
                    <a:schemeClr val="tx1"/>
                  </a:solidFill>
                  <a:latin typeface="Verdana" pitchFamily="34" charset="0"/>
                </a:defRPr>
              </a:lvl2pPr>
              <a:lvl3pPr marL="1143000" indent="-228600">
                <a:lnSpc>
                  <a:spcPct val="115000"/>
                </a:lnSpc>
                <a:spcBef>
                  <a:spcPct val="20000"/>
                </a:spcBef>
                <a:spcAft>
                  <a:spcPct val="10000"/>
                </a:spcAft>
                <a:buChar char="•"/>
                <a:defRPr sz="1600">
                  <a:solidFill>
                    <a:schemeClr val="tx1"/>
                  </a:solidFill>
                  <a:latin typeface="Verdana" pitchFamily="34" charset="0"/>
                </a:defRPr>
              </a:lvl3pPr>
              <a:lvl4pPr marL="1600200" indent="-228600">
                <a:lnSpc>
                  <a:spcPct val="115000"/>
                </a:lnSpc>
                <a:spcBef>
                  <a:spcPct val="20000"/>
                </a:spcBef>
                <a:spcAft>
                  <a:spcPct val="10000"/>
                </a:spcAft>
                <a:buChar char="–"/>
                <a:defRPr sz="1400">
                  <a:solidFill>
                    <a:schemeClr val="tx1"/>
                  </a:solidFill>
                  <a:latin typeface="Verdana" pitchFamily="34" charset="0"/>
                </a:defRPr>
              </a:lvl4pPr>
              <a:lvl5pPr marL="2057400" indent="-228600">
                <a:lnSpc>
                  <a:spcPct val="115000"/>
                </a:lnSpc>
                <a:spcBef>
                  <a:spcPct val="20000"/>
                </a:spcBef>
                <a:spcAft>
                  <a:spcPct val="10000"/>
                </a:spcAft>
                <a:buChar char="»"/>
                <a:defRPr sz="1400">
                  <a:solidFill>
                    <a:schemeClr val="tx1"/>
                  </a:solidFill>
                  <a:latin typeface="Verdana" pitchFamily="34" charset="0"/>
                </a:defRPr>
              </a:lvl5pPr>
              <a:lvl6pPr marL="2514600" indent="-228600" eaLnBrk="0" fontAlgn="base" hangingPunct="0">
                <a:lnSpc>
                  <a:spcPct val="115000"/>
                </a:lnSpc>
                <a:spcBef>
                  <a:spcPct val="20000"/>
                </a:spcBef>
                <a:spcAft>
                  <a:spcPct val="10000"/>
                </a:spcAft>
                <a:buChar char="»"/>
                <a:defRPr sz="1400">
                  <a:solidFill>
                    <a:schemeClr val="tx1"/>
                  </a:solidFill>
                  <a:latin typeface="Verdana" pitchFamily="34" charset="0"/>
                </a:defRPr>
              </a:lvl6pPr>
              <a:lvl7pPr marL="2971800" indent="-228600" eaLnBrk="0" fontAlgn="base" hangingPunct="0">
                <a:lnSpc>
                  <a:spcPct val="115000"/>
                </a:lnSpc>
                <a:spcBef>
                  <a:spcPct val="20000"/>
                </a:spcBef>
                <a:spcAft>
                  <a:spcPct val="10000"/>
                </a:spcAft>
                <a:buChar char="»"/>
                <a:defRPr sz="1400">
                  <a:solidFill>
                    <a:schemeClr val="tx1"/>
                  </a:solidFill>
                  <a:latin typeface="Verdana" pitchFamily="34" charset="0"/>
                </a:defRPr>
              </a:lvl7pPr>
              <a:lvl8pPr marL="3429000" indent="-228600" eaLnBrk="0" fontAlgn="base" hangingPunct="0">
                <a:lnSpc>
                  <a:spcPct val="115000"/>
                </a:lnSpc>
                <a:spcBef>
                  <a:spcPct val="20000"/>
                </a:spcBef>
                <a:spcAft>
                  <a:spcPct val="10000"/>
                </a:spcAft>
                <a:buChar char="»"/>
                <a:defRPr sz="1400">
                  <a:solidFill>
                    <a:schemeClr val="tx1"/>
                  </a:solidFill>
                  <a:latin typeface="Verdana" pitchFamily="34" charset="0"/>
                </a:defRPr>
              </a:lvl8pPr>
              <a:lvl9pPr marL="3886200" indent="-228600" eaLnBrk="0" fontAlgn="base" hangingPunct="0">
                <a:lnSpc>
                  <a:spcPct val="115000"/>
                </a:lnSpc>
                <a:spcBef>
                  <a:spcPct val="20000"/>
                </a:spcBef>
                <a:spcAft>
                  <a:spcPct val="10000"/>
                </a:spcAft>
                <a:buChar char="»"/>
                <a:defRPr sz="1400">
                  <a:solidFill>
                    <a:schemeClr val="tx1"/>
                  </a:solidFill>
                  <a:latin typeface="Verdana" pitchFamily="34" charset="0"/>
                </a:defRPr>
              </a:lvl9pPr>
            </a:lstStyle>
            <a:p>
              <a:pPr eaLnBrk="1" fontAlgn="auto" hangingPunct="1">
                <a:lnSpc>
                  <a:spcPct val="100000"/>
                </a:lnSpc>
                <a:spcBef>
                  <a:spcPct val="0"/>
                </a:spcBef>
                <a:spcAft>
                  <a:spcPct val="0"/>
                </a:spcAft>
                <a:buSzTx/>
                <a:defRPr/>
              </a:pPr>
              <a:r>
                <a:rPr lang="en-NZ" altLang="en-US" sz="1200" kern="0">
                  <a:solidFill>
                    <a:srgbClr val="000000"/>
                  </a:solidFill>
                  <a:cs typeface="+mn-cs"/>
                </a:rPr>
                <a:t>NZ to work with regional partners, development donors, PICs and private sector to develop partnerships for improving navigation safety</a:t>
              </a:r>
            </a:p>
          </p:txBody>
        </p:sp>
        <p:sp>
          <p:nvSpPr>
            <p:cNvPr id="35" name="Oval 34"/>
            <p:cNvSpPr/>
            <p:nvPr/>
          </p:nvSpPr>
          <p:spPr bwMode="auto">
            <a:xfrm>
              <a:off x="3267075" y="2547938"/>
              <a:ext cx="2841625" cy="1804987"/>
            </a:xfrm>
            <a:prstGeom prst="ellipse">
              <a:avLst/>
            </a:prstGeom>
            <a:solidFill>
              <a:srgbClr val="FFFFFF">
                <a:lumMod val="95000"/>
              </a:srgbClr>
            </a:solidFill>
            <a:ln w="9525" cap="flat" cmpd="sng" algn="ctr">
              <a:solidFill>
                <a:srgbClr val="000000"/>
              </a:solidFill>
              <a:prstDash val="solid"/>
              <a:round/>
              <a:headEnd type="none" w="med" len="med"/>
              <a:tailEnd type="none" w="med" len="med"/>
            </a:ln>
            <a:effectLst/>
            <a:extLst/>
          </p:spPr>
          <p:txBody>
            <a:bodyPr/>
            <a:lstStyle/>
            <a:p>
              <a:pPr algn="ctr" eaLnBrk="1" fontAlgn="auto" hangingPunct="1">
                <a:spcBef>
                  <a:spcPts val="0"/>
                </a:spcBef>
                <a:spcAft>
                  <a:spcPts val="0"/>
                </a:spcAft>
                <a:defRPr/>
              </a:pPr>
              <a:r>
                <a:rPr lang="en-NZ" sz="2400" b="1" kern="0" dirty="0">
                  <a:solidFill>
                    <a:srgbClr val="000000"/>
                  </a:solidFill>
                  <a:cs typeface="+mn-cs"/>
                </a:rPr>
                <a:t>PRNI</a:t>
              </a:r>
              <a:endParaRPr lang="en-NZ" sz="2400" kern="0" dirty="0">
                <a:solidFill>
                  <a:srgbClr val="000000"/>
                </a:solidFill>
                <a:cs typeface="+mn-cs"/>
              </a:endParaRPr>
            </a:p>
            <a:p>
              <a:pPr algn="ctr" eaLnBrk="1" fontAlgn="auto" hangingPunct="1">
                <a:spcBef>
                  <a:spcPts val="0"/>
                </a:spcBef>
                <a:spcAft>
                  <a:spcPts val="0"/>
                </a:spcAft>
                <a:defRPr/>
              </a:pPr>
              <a:r>
                <a:rPr lang="en-NZ" sz="1400" kern="0" dirty="0">
                  <a:solidFill>
                    <a:srgbClr val="000000"/>
                  </a:solidFill>
                  <a:cs typeface="+mn-cs"/>
                </a:rPr>
                <a:t>LINZ: Cooks, Niue, Samoa, Tokelau, Tonga</a:t>
              </a:r>
            </a:p>
            <a:p>
              <a:pPr algn="ctr" eaLnBrk="1" fontAlgn="auto" hangingPunct="1">
                <a:spcBef>
                  <a:spcPts val="0"/>
                </a:spcBef>
                <a:spcAft>
                  <a:spcPts val="0"/>
                </a:spcAft>
                <a:defRPr/>
              </a:pPr>
              <a:r>
                <a:rPr lang="en-NZ" sz="1400" kern="0" dirty="0">
                  <a:solidFill>
                    <a:srgbClr val="000000"/>
                  </a:solidFill>
                  <a:cs typeface="+mn-cs"/>
                </a:rPr>
                <a:t>SPC: Other PICs</a:t>
              </a:r>
            </a:p>
          </p:txBody>
        </p:sp>
        <p:cxnSp>
          <p:nvCxnSpPr>
            <p:cNvPr id="19471" name="Curved Connector 22"/>
            <p:cNvCxnSpPr>
              <a:cxnSpLocks noChangeShapeType="1"/>
              <a:stCxn id="35" idx="5"/>
            </p:cNvCxnSpPr>
            <p:nvPr/>
          </p:nvCxnSpPr>
          <p:spPr bwMode="auto">
            <a:xfrm rot="5400000" flipH="1" flipV="1">
              <a:off x="5908676" y="3716337"/>
              <a:ext cx="157162" cy="588963"/>
            </a:xfrm>
            <a:prstGeom prst="curvedConnector4">
              <a:avLst>
                <a:gd name="adj1" fmla="val -144894"/>
                <a:gd name="adj2" fmla="val 85287"/>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2" name="Curved Connector 24"/>
            <p:cNvCxnSpPr>
              <a:cxnSpLocks noChangeShapeType="1"/>
              <a:stCxn id="35" idx="4"/>
              <a:endCxn id="31" idx="0"/>
            </p:cNvCxnSpPr>
            <p:nvPr/>
          </p:nvCxnSpPr>
          <p:spPr bwMode="auto">
            <a:xfrm rot="5400000">
              <a:off x="4233863" y="4505325"/>
              <a:ext cx="606425" cy="301625"/>
            </a:xfrm>
            <a:prstGeom prst="curvedConnector3">
              <a:avLst>
                <a:gd name="adj1" fmla="val 50000"/>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3" name="Curved Connector 26"/>
            <p:cNvCxnSpPr>
              <a:cxnSpLocks noChangeShapeType="1"/>
              <a:stCxn id="35" idx="3"/>
            </p:cNvCxnSpPr>
            <p:nvPr/>
          </p:nvCxnSpPr>
          <p:spPr bwMode="auto">
            <a:xfrm rot="5400000">
              <a:off x="3141662" y="3832226"/>
              <a:ext cx="284163" cy="798512"/>
            </a:xfrm>
            <a:prstGeom prst="curvedConnector2">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4" name="Curved Connector 30"/>
            <p:cNvCxnSpPr>
              <a:cxnSpLocks noChangeShapeType="1"/>
              <a:stCxn id="35" idx="0"/>
            </p:cNvCxnSpPr>
            <p:nvPr/>
          </p:nvCxnSpPr>
          <p:spPr bwMode="auto">
            <a:xfrm rot="5400000" flipH="1" flipV="1">
              <a:off x="4934744" y="1561307"/>
              <a:ext cx="739775" cy="1233487"/>
            </a:xfrm>
            <a:prstGeom prst="curvedConnector2">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5" name="Curved Connector 11264"/>
            <p:cNvCxnSpPr>
              <a:cxnSpLocks noChangeShapeType="1"/>
              <a:stCxn id="35" idx="0"/>
            </p:cNvCxnSpPr>
            <p:nvPr/>
          </p:nvCxnSpPr>
          <p:spPr bwMode="auto">
            <a:xfrm rot="16200000" flipV="1">
              <a:off x="3521075" y="1381126"/>
              <a:ext cx="739775" cy="1593850"/>
            </a:xfrm>
            <a:prstGeom prst="curvedConnector2">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03575" y="1143000"/>
            <a:ext cx="3529013" cy="1138238"/>
          </a:xfrm>
          <a:prstGeom prst="rect">
            <a:avLst/>
          </a:prstGeom>
          <a:noFill/>
        </p:spPr>
        <p:txBody>
          <a:bodyPr>
            <a:spAutoFit/>
          </a:bodyPr>
          <a:lstStyle/>
          <a:p>
            <a:pPr>
              <a:defRPr/>
            </a:pPr>
            <a:endParaRPr lang="en-AU" dirty="0">
              <a:solidFill>
                <a:srgbClr val="06518B"/>
              </a:solidFill>
            </a:endParaRPr>
          </a:p>
          <a:p>
            <a:pPr>
              <a:defRPr/>
            </a:pPr>
            <a:r>
              <a:rPr lang="en-AU" sz="3200" dirty="0">
                <a:solidFill>
                  <a:schemeClr val="bg2"/>
                </a:solidFill>
                <a:effectLst>
                  <a:outerShdw blurRad="38100" dist="38100" dir="2700000" algn="tl">
                    <a:srgbClr val="C0C0C0"/>
                  </a:outerShdw>
                </a:effectLst>
                <a:latin typeface="+mn-lt"/>
                <a:cs typeface="+mn-cs"/>
              </a:rPr>
              <a:t>LINZ Update</a:t>
            </a:r>
          </a:p>
          <a:p>
            <a:pPr>
              <a:defRPr/>
            </a:pPr>
            <a:endParaRPr lang="en-AU" dirty="0">
              <a:solidFill>
                <a:srgbClr val="06518B"/>
              </a:solidFill>
            </a:endParaRPr>
          </a:p>
        </p:txBody>
      </p:sp>
      <p:pic>
        <p:nvPicPr>
          <p:cNvPr id="20483"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341438"/>
            <a:ext cx="25177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ontent Placeholder 2"/>
          <p:cNvSpPr>
            <a:spLocks noGrp="1"/>
          </p:cNvSpPr>
          <p:nvPr>
            <p:ph idx="1"/>
          </p:nvPr>
        </p:nvSpPr>
        <p:spPr/>
        <p:txBody>
          <a:bodyPr/>
          <a:lstStyle/>
          <a:p>
            <a:pPr marL="0" indent="0" eaLnBrk="1" hangingPunct="1">
              <a:buFont typeface="Wingdings" panose="05000000000000000000" pitchFamily="2" charset="2"/>
              <a:buNone/>
              <a:defRPr/>
            </a:pPr>
            <a:r>
              <a:rPr lang="en-AU" dirty="0"/>
              <a:t>		</a:t>
            </a:r>
          </a:p>
          <a:p>
            <a:pPr marL="0" indent="0" eaLnBrk="1" hangingPunct="1">
              <a:buFont typeface="Wingdings" panose="05000000000000000000" pitchFamily="2" charset="2"/>
              <a:buNone/>
              <a:defRPr/>
            </a:pPr>
            <a:endParaRPr lang="en-AU" dirty="0"/>
          </a:p>
          <a:p>
            <a:pPr lvl="1" eaLnBrk="1" hangingPunct="1">
              <a:defRPr/>
            </a:pPr>
            <a:r>
              <a:rPr lang="en-AU" dirty="0"/>
              <a:t>Output 1 – Data Discovery</a:t>
            </a:r>
          </a:p>
          <a:p>
            <a:pPr lvl="2" eaLnBrk="1" hangingPunct="1">
              <a:defRPr/>
            </a:pPr>
            <a:r>
              <a:rPr lang="en-AU" dirty="0"/>
              <a:t>Cook Islands</a:t>
            </a:r>
          </a:p>
          <a:p>
            <a:pPr lvl="2" eaLnBrk="1" hangingPunct="1">
              <a:defRPr/>
            </a:pPr>
            <a:r>
              <a:rPr lang="en-AU" dirty="0"/>
              <a:t>Niue</a:t>
            </a:r>
          </a:p>
          <a:p>
            <a:pPr lvl="2" eaLnBrk="1" hangingPunct="1">
              <a:defRPr/>
            </a:pPr>
            <a:r>
              <a:rPr lang="en-AU" dirty="0"/>
              <a:t>Samoa</a:t>
            </a:r>
          </a:p>
          <a:p>
            <a:pPr lvl="2" eaLnBrk="1" hangingPunct="1">
              <a:defRPr/>
            </a:pPr>
            <a:r>
              <a:rPr lang="en-AU" dirty="0"/>
              <a:t>Tonga</a:t>
            </a:r>
          </a:p>
          <a:p>
            <a:pPr lvl="1" eaLnBrk="1" hangingPunct="1">
              <a:defRPr/>
            </a:pPr>
            <a:r>
              <a:rPr lang="en-AU" dirty="0"/>
              <a:t>Review and assess</a:t>
            </a:r>
          </a:p>
          <a:p>
            <a:pPr lvl="2" eaLnBrk="1" hangingPunct="1">
              <a:defRPr/>
            </a:pPr>
            <a:endParaRPr lang="en-AU" dirty="0"/>
          </a:p>
          <a:p>
            <a:pPr eaLnBrk="1" hangingPunct="1">
              <a:defRPr/>
            </a:pPr>
            <a:endParaRPr lang="en-AU" dirty="0"/>
          </a:p>
        </p:txBody>
      </p:sp>
      <p:pic>
        <p:nvPicPr>
          <p:cNvPr id="2048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5200" y="3500438"/>
            <a:ext cx="39147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itle 1"/>
          <p:cNvSpPr>
            <a:spLocks noGrp="1"/>
          </p:cNvSpPr>
          <p:nvPr>
            <p:ph type="title"/>
          </p:nvPr>
        </p:nvSpPr>
        <p:spPr/>
        <p:txBody>
          <a:bodyPr/>
          <a:lstStyle/>
          <a:p>
            <a:pPr eaLnBrk="1" hangingPunct="1">
              <a:defRPr/>
            </a:pPr>
            <a:r>
              <a:rPr lang="en-AU" altLang="en-US" sz="2000" dirty="0">
                <a:solidFill>
                  <a:srgbClr val="003B76"/>
                </a:solidFill>
              </a:rPr>
              <a:t>14th South West Pacific Hydrographic Commission Conference</a:t>
            </a:r>
            <a:endParaRPr lang="en-AU"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630</TotalTime>
  <Words>1172</Words>
  <Application>Microsoft Office PowerPoint</Application>
  <PresentationFormat>On-screen Show (4:3)</PresentationFormat>
  <Paragraphs>320</Paragraphs>
  <Slides>25</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Verdana</vt:lpstr>
      <vt:lpstr>Wingdings</vt:lpstr>
      <vt:lpstr>Globe</vt:lpstr>
      <vt:lpstr>14th South West Pacific  Hydrographic Commission Conference  30 November – 02 December Noumea, New Caledonia</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lpstr>14th South West Pacific Hydrographic Commission Conference</vt:lpstr>
    </vt:vector>
  </TitlesOfParts>
  <Company>Department of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14th  South West Pacific  Hydrographic Commission Conference  30 November – 02 December NOUMEA</dc:title>
  <dc:creator>Melinda McMullen</dc:creator>
  <cp:lastModifiedBy>Alberto Costa Neves</cp:lastModifiedBy>
  <cp:revision>75</cp:revision>
  <dcterms:created xsi:type="dcterms:W3CDTF">2016-11-03T03:14:38Z</dcterms:created>
  <dcterms:modified xsi:type="dcterms:W3CDTF">2017-04-06T10:33:55Z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AA928724</vt:lpwstr>
  </property>
  <property fmtid="{D5CDD505-2E9C-101B-9397-08002B2CF9AE}" pid="3" name="Objective-Title">
    <vt:lpwstr>14th South West Pacific_v2_without IHO_white background</vt:lpwstr>
  </property>
  <property fmtid="{D5CDD505-2E9C-101B-9397-08002B2CF9AE}" pid="4" name="Objective-Comment">
    <vt:lpwstr> </vt:lpwstr>
  </property>
  <property fmtid="{D5CDD505-2E9C-101B-9397-08002B2CF9AE}" pid="5" name="Objective-CreationStamp">
    <vt:filetime>2016-11-11T04:42:58Z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2016-11-11T04:42:58Z</vt:filetime>
  </property>
  <property fmtid="{D5CDD505-2E9C-101B-9397-08002B2CF9AE}" pid="9" name="Objective-ModificationStamp">
    <vt:filetime>2016-11-11T04:42:59Z</vt:filetime>
  </property>
  <property fmtid="{D5CDD505-2E9C-101B-9397-08002B2CF9AE}" pid="10" name="Objective-Owner">
    <vt:lpwstr>Randhawa, Jasbir (MR)(DDER -  External Relations)</vt:lpwstr>
  </property>
  <property fmtid="{D5CDD505-2E9C-101B-9397-08002B2CF9AE}" pid="11" name="Objective-Path">
    <vt:lpwstr>Objective Global Folder - PROD:Defence Business Units:Intelligence and Security Group:HM BRANCH : Hydrography and Metoc Branch:HM BRANCH WORLD:03 HM  BRANCH CORPORATE FILES:D. (Process 03) Management of External Relations Process:b. Process 03 Corporate f</vt:lpwstr>
  </property>
  <property fmtid="{D5CDD505-2E9C-101B-9397-08002B2CF9AE}" pid="12" name="Objective-Parent">
    <vt:lpwstr>SWPHC14_Agenda Items</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 </vt:lpwstr>
  </property>
  <property fmtid="{D5CDD505-2E9C-101B-9397-08002B2CF9AE}" pid="18" name="Objective-Classification">
    <vt:lpwstr>[Inherited - Unclassified]</vt:lpwstr>
  </property>
  <property fmtid="{D5CDD505-2E9C-101B-9397-08002B2CF9AE}" pid="19" name="Objective-Caveats">
    <vt:lpwstr> </vt:lpwstr>
  </property>
  <property fmtid="{D5CDD505-2E9C-101B-9397-08002B2CF9AE}" pid="20" name="Objective-Document Type [system]">
    <vt:lpwstr> </vt:lpwstr>
  </property>
</Properties>
</file>