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5" r:id="rId3"/>
    <p:sldId id="290" r:id="rId4"/>
    <p:sldId id="306" r:id="rId5"/>
    <p:sldId id="304" r:id="rId6"/>
    <p:sldId id="305" r:id="rId7"/>
    <p:sldId id="301" r:id="rId8"/>
    <p:sldId id="289" r:id="rId9"/>
    <p:sldId id="307" r:id="rId10"/>
    <p:sldId id="308" r:id="rId11"/>
    <p:sldId id="309" r:id="rId12"/>
    <p:sldId id="287" r:id="rId13"/>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son Phillipa" initials="HP"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DFBE"/>
    <a:srgbClr val="E8E8E8"/>
    <a:srgbClr val="C4E7ED"/>
    <a:srgbClr val="CDECEF"/>
    <a:srgbClr val="C4D5EC"/>
    <a:srgbClr val="89C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79698" autoAdjust="0"/>
  </p:normalViewPr>
  <p:slideViewPr>
    <p:cSldViewPr snapToGrid="0" showGuides="1">
      <p:cViewPr varScale="1">
        <p:scale>
          <a:sx n="68" d="100"/>
          <a:sy n="68" d="100"/>
        </p:scale>
        <p:origin x="1867" y="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3" d="100"/>
          <a:sy n="93" d="100"/>
        </p:scale>
        <p:origin x="-3816" y="-102"/>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964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6866" y="1"/>
            <a:ext cx="2890665" cy="496412"/>
          </a:xfrm>
          <a:prstGeom prst="rect">
            <a:avLst/>
          </a:prstGeom>
        </p:spPr>
        <p:txBody>
          <a:bodyPr vert="horz" lIns="91440" tIns="45720" rIns="91440" bIns="45720" rtlCol="0"/>
          <a:lstStyle>
            <a:lvl1pPr algn="r">
              <a:defRPr sz="1200"/>
            </a:lvl1pPr>
          </a:lstStyle>
          <a:p>
            <a:fld id="{3C4292D6-6EDD-445B-8563-D13644BAEAF6}" type="datetimeFigureOut">
              <a:rPr lang="en-GB" smtClean="0"/>
              <a:pPr/>
              <a:t>06/04/2017</a:t>
            </a:fld>
            <a:endParaRPr lang="en-GB" dirty="0"/>
          </a:p>
        </p:txBody>
      </p:sp>
      <p:sp>
        <p:nvSpPr>
          <p:cNvPr id="4" name="Footer Placeholder 3"/>
          <p:cNvSpPr>
            <a:spLocks noGrp="1"/>
          </p:cNvSpPr>
          <p:nvPr>
            <p:ph type="ftr" sz="quarter" idx="2"/>
          </p:nvPr>
        </p:nvSpPr>
        <p:spPr>
          <a:xfrm>
            <a:off x="0" y="9428630"/>
            <a:ext cx="2890665"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6866" y="9428630"/>
            <a:ext cx="2890665" cy="496411"/>
          </a:xfrm>
          <a:prstGeom prst="rect">
            <a:avLst/>
          </a:prstGeom>
        </p:spPr>
        <p:txBody>
          <a:bodyPr vert="horz" lIns="91440" tIns="45720" rIns="91440" bIns="45720" rtlCol="0" anchor="b"/>
          <a:lstStyle>
            <a:lvl1pPr algn="r">
              <a:defRPr sz="1200"/>
            </a:lvl1pPr>
          </a:lstStyle>
          <a:p>
            <a:fld id="{2655EAA1-5FDE-45E3-A815-E4B4F7BF7DC4}" type="slidenum">
              <a:rPr lang="en-GB" smtClean="0"/>
              <a:pPr/>
              <a:t>‹#›</a:t>
            </a:fld>
            <a:endParaRPr lang="en-GB" dirty="0"/>
          </a:p>
        </p:txBody>
      </p:sp>
    </p:spTree>
    <p:extLst>
      <p:ext uri="{BB962C8B-B14F-4D97-AF65-F5344CB8AC3E}">
        <p14:creationId xmlns:p14="http://schemas.microsoft.com/office/powerpoint/2010/main" val="3604076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4829" tIns="47414" rIns="94829" bIns="47414" rtlCol="0"/>
          <a:lstStyle>
            <a:lvl1pPr algn="l">
              <a:defRPr sz="1200"/>
            </a:lvl1pPr>
          </a:lstStyle>
          <a:p>
            <a:endParaRPr lang="en-GB" dirty="0"/>
          </a:p>
        </p:txBody>
      </p:sp>
      <p:sp>
        <p:nvSpPr>
          <p:cNvPr id="3" name="Date Placeholder 2"/>
          <p:cNvSpPr>
            <a:spLocks noGrp="1"/>
          </p:cNvSpPr>
          <p:nvPr>
            <p:ph type="dt" idx="1"/>
          </p:nvPr>
        </p:nvSpPr>
        <p:spPr>
          <a:xfrm>
            <a:off x="3777607" y="0"/>
            <a:ext cx="2889938" cy="498056"/>
          </a:xfrm>
          <a:prstGeom prst="rect">
            <a:avLst/>
          </a:prstGeom>
        </p:spPr>
        <p:txBody>
          <a:bodyPr vert="horz" lIns="94829" tIns="47414" rIns="94829" bIns="47414" rtlCol="0"/>
          <a:lstStyle>
            <a:lvl1pPr algn="r">
              <a:defRPr sz="1200"/>
            </a:lvl1pPr>
          </a:lstStyle>
          <a:p>
            <a:fld id="{719ED8CA-5A0D-41BB-A5C0-9E7B0D31D179}" type="datetimeFigureOut">
              <a:rPr lang="en-GB" smtClean="0"/>
              <a:pPr/>
              <a:t>06/04/2017</a:t>
            </a:fld>
            <a:endParaRPr lang="en-GB" dirty="0"/>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4829" tIns="47414" rIns="94829" bIns="47414" rtlCol="0" anchor="ctr"/>
          <a:lstStyle/>
          <a:p>
            <a:endParaRPr lang="en-GB" dirty="0"/>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4829" tIns="47414" rIns="94829" bIns="474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6"/>
            <a:ext cx="2889938" cy="498055"/>
          </a:xfrm>
          <a:prstGeom prst="rect">
            <a:avLst/>
          </a:prstGeom>
        </p:spPr>
        <p:txBody>
          <a:bodyPr vert="horz" lIns="94829" tIns="47414" rIns="94829" bIns="474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6"/>
            <a:ext cx="2889938" cy="498055"/>
          </a:xfrm>
          <a:prstGeom prst="rect">
            <a:avLst/>
          </a:prstGeom>
        </p:spPr>
        <p:txBody>
          <a:bodyPr vert="horz" lIns="94829" tIns="47414" rIns="94829" bIns="47414" rtlCol="0" anchor="b"/>
          <a:lstStyle>
            <a:lvl1pPr algn="r">
              <a:defRPr sz="1200"/>
            </a:lvl1pPr>
          </a:lstStyle>
          <a:p>
            <a:fld id="{FFE80938-C845-4002-BC1C-C05DED8C0A13}" type="slidenum">
              <a:rPr lang="en-GB" smtClean="0"/>
              <a:pPr/>
              <a:t>‹#›</a:t>
            </a:fld>
            <a:endParaRPr lang="en-GB" dirty="0"/>
          </a:p>
        </p:txBody>
      </p:sp>
    </p:spTree>
    <p:extLst>
      <p:ext uri="{BB962C8B-B14F-4D97-AF65-F5344CB8AC3E}">
        <p14:creationId xmlns:p14="http://schemas.microsoft.com/office/powerpoint/2010/main" val="47381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1</a:t>
            </a:fld>
            <a:endParaRPr lang="en-GB" dirty="0"/>
          </a:p>
        </p:txBody>
      </p:sp>
    </p:spTree>
    <p:extLst>
      <p:ext uri="{BB962C8B-B14F-4D97-AF65-F5344CB8AC3E}">
        <p14:creationId xmlns:p14="http://schemas.microsoft.com/office/powerpoint/2010/main" val="140174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787400" y="722313"/>
            <a:ext cx="4813300" cy="3609975"/>
          </a:xfrm>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11300" indent="-273577" algn="l" eaLnBrk="0" hangingPunct="0">
              <a:spcBef>
                <a:spcPct val="30000"/>
              </a:spcBef>
              <a:defRPr sz="11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094308" indent="-218862" algn="l" eaLnBrk="0" hangingPunct="0">
              <a:spcBef>
                <a:spcPct val="30000"/>
              </a:spcBef>
              <a:defRPr sz="11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32031" indent="-218862" algn="l" eaLnBrk="0" hangingPunct="0">
              <a:spcBef>
                <a:spcPct val="30000"/>
              </a:spcBef>
              <a:defRPr sz="11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969755" indent="-218862" algn="l" eaLnBrk="0" hangingPunct="0">
              <a:spcBef>
                <a:spcPct val="30000"/>
              </a:spcBef>
              <a:defRPr sz="11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07478" indent="-218862" eaLnBrk="0" fontAlgn="base" hangingPunct="0">
              <a:spcBef>
                <a:spcPct val="30000"/>
              </a:spcBef>
              <a:spcAft>
                <a:spcPct val="0"/>
              </a:spcAft>
              <a:defRPr sz="11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845201" indent="-218862" eaLnBrk="0" fontAlgn="base" hangingPunct="0">
              <a:spcBef>
                <a:spcPct val="30000"/>
              </a:spcBef>
              <a:spcAft>
                <a:spcPct val="0"/>
              </a:spcAft>
              <a:defRPr sz="11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282925" indent="-218862" eaLnBrk="0" fontAlgn="base" hangingPunct="0">
              <a:spcBef>
                <a:spcPct val="30000"/>
              </a:spcBef>
              <a:spcAft>
                <a:spcPct val="0"/>
              </a:spcAft>
              <a:defRPr sz="11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720648" indent="-218862" eaLnBrk="0" fontAlgn="base" hangingPunct="0">
              <a:spcBef>
                <a:spcPct val="30000"/>
              </a:spcBef>
              <a:spcAft>
                <a:spcPct val="0"/>
              </a:spcAft>
              <a:defRPr sz="11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pPr>
            <a:fld id="{44A5F2EE-7502-4C1F-95CC-90310B3426C0}" type="slidenum">
              <a:rPr lang="en-GB" altLang="en-US"/>
              <a:pPr algn="r" eaLnBrk="1" hangingPunct="1">
                <a:spcBef>
                  <a:spcPct val="0"/>
                </a:spcBef>
              </a:pPr>
              <a:t>2</a:t>
            </a:fld>
            <a:endParaRPr lang="en-GB" altLang="en-US" dirty="0"/>
          </a:p>
        </p:txBody>
      </p:sp>
    </p:spTree>
    <p:extLst>
      <p:ext uri="{BB962C8B-B14F-4D97-AF65-F5344CB8AC3E}">
        <p14:creationId xmlns:p14="http://schemas.microsoft.com/office/powerpoint/2010/main" val="59076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Speaking</a:t>
            </a:r>
            <a:r>
              <a:rPr lang="en-GB" b="1" baseline="0" dirty="0" smtClean="0"/>
              <a:t> Note</a:t>
            </a:r>
          </a:p>
          <a:p>
            <a:r>
              <a:rPr lang="en-GB" sz="1200" kern="1200" dirty="0" smtClean="0">
                <a:solidFill>
                  <a:schemeClr val="tx1"/>
                </a:solidFill>
                <a:effectLst/>
                <a:latin typeface="+mn-lt"/>
                <a:ea typeface="+mn-ea"/>
                <a:cs typeface="+mn-cs"/>
              </a:rPr>
              <a:t>The data was collected in August using acoustic survey techniques.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Note the warning on the chart about the inadequacy of existing data.</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resolution of the data is far higher than that previously available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This data will be processed and used to update the charts produced by the UKHO</a:t>
            </a:r>
            <a:endParaRPr lang="en-GB" b="0" dirty="0"/>
          </a:p>
        </p:txBody>
      </p:sp>
      <p:sp>
        <p:nvSpPr>
          <p:cNvPr id="4" name="Slide Number Placeholder 3"/>
          <p:cNvSpPr>
            <a:spLocks noGrp="1"/>
          </p:cNvSpPr>
          <p:nvPr>
            <p:ph type="sldNum" sz="quarter" idx="10"/>
          </p:nvPr>
        </p:nvSpPr>
        <p:spPr/>
        <p:txBody>
          <a:bodyPr/>
          <a:lstStyle/>
          <a:p>
            <a:fld id="{1428C031-3F95-5D41-8E30-C9C50053B201}" type="slidenum">
              <a:rPr lang="en-US" smtClean="0"/>
              <a:pPr/>
              <a:t>3</a:t>
            </a:fld>
            <a:endParaRPr lang="en-US"/>
          </a:p>
        </p:txBody>
      </p:sp>
    </p:spTree>
    <p:extLst>
      <p:ext uri="{BB962C8B-B14F-4D97-AF65-F5344CB8AC3E}">
        <p14:creationId xmlns:p14="http://schemas.microsoft.com/office/powerpoint/2010/main" val="363539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Speaking</a:t>
            </a:r>
            <a:r>
              <a:rPr lang="en-GB" b="1" baseline="0" dirty="0" smtClean="0"/>
              <a:t> Note</a:t>
            </a:r>
          </a:p>
          <a:p>
            <a:r>
              <a:rPr lang="en-GB" sz="1200" kern="1200" dirty="0" smtClean="0">
                <a:solidFill>
                  <a:schemeClr val="tx1"/>
                </a:solidFill>
                <a:effectLst/>
                <a:latin typeface="+mn-lt"/>
                <a:ea typeface="+mn-ea"/>
                <a:cs typeface="+mn-cs"/>
              </a:rPr>
              <a:t>The data was collected in August using acoustic survey techniques.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Note the warning on the chart about the inadequacy of existing data.</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resolution of the data is far higher than that previously available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This data will be processed and used to update the charts produced by the UKHO</a:t>
            </a:r>
            <a:endParaRPr lang="en-GB" b="0" dirty="0"/>
          </a:p>
        </p:txBody>
      </p:sp>
      <p:sp>
        <p:nvSpPr>
          <p:cNvPr id="4" name="Slide Number Placeholder 3"/>
          <p:cNvSpPr>
            <a:spLocks noGrp="1"/>
          </p:cNvSpPr>
          <p:nvPr>
            <p:ph type="sldNum" sz="quarter" idx="10"/>
          </p:nvPr>
        </p:nvSpPr>
        <p:spPr/>
        <p:txBody>
          <a:bodyPr/>
          <a:lstStyle/>
          <a:p>
            <a:fld id="{1428C031-3F95-5D41-8E30-C9C50053B201}" type="slidenum">
              <a:rPr lang="en-US" smtClean="0"/>
              <a:pPr/>
              <a:t>4</a:t>
            </a:fld>
            <a:endParaRPr lang="en-US"/>
          </a:p>
        </p:txBody>
      </p:sp>
    </p:spTree>
    <p:extLst>
      <p:ext uri="{BB962C8B-B14F-4D97-AF65-F5344CB8AC3E}">
        <p14:creationId xmlns:p14="http://schemas.microsoft.com/office/powerpoint/2010/main" val="363539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UKHO is a trading fund of the Ministry of Defence (MOD). This allows us to operate as a self-funding organisation in the digital era and sustain our position</a:t>
            </a:r>
          </a:p>
          <a:p>
            <a:r>
              <a:rPr lang="en-US" dirty="0" smtClean="0"/>
              <a:t>in the long term.</a:t>
            </a:r>
          </a:p>
          <a:p>
            <a:endParaRPr lang="en-US" dirty="0" smtClean="0"/>
          </a:p>
          <a:p>
            <a:r>
              <a:rPr lang="en-US" dirty="0" smtClean="0"/>
              <a:t>We are responsible for:</a:t>
            </a:r>
          </a:p>
          <a:p>
            <a:pPr marL="164146" indent="-164146">
              <a:buFont typeface="Arial" panose="020B0604020202020204" pitchFamily="34" charset="0"/>
              <a:buChar char="•"/>
            </a:pPr>
            <a:r>
              <a:rPr lang="en-US" dirty="0" smtClean="0"/>
              <a:t>Operational support to the Royal Navy and other defence customers</a:t>
            </a:r>
          </a:p>
          <a:p>
            <a:pPr marL="164146" indent="-164146">
              <a:buFont typeface="Arial" panose="020B0604020202020204" pitchFamily="34" charset="0"/>
              <a:buChar char="•"/>
            </a:pPr>
            <a:r>
              <a:rPr lang="en-US" dirty="0" smtClean="0"/>
              <a:t>Serving the wider government by supporting the Maritime and Coastguard Agency’s (MCA) obligations to the SOLAS treaty by ensuring that marine data relating to the UK coastal waters is accurate and up to date</a:t>
            </a:r>
          </a:p>
          <a:p>
            <a:pPr marL="164146" indent="-164146">
              <a:buFont typeface="Arial" panose="020B0604020202020204" pitchFamily="34" charset="0"/>
              <a:buChar char="•"/>
            </a:pPr>
            <a:r>
              <a:rPr lang="en-US" dirty="0" smtClean="0"/>
              <a:t>Providing expert advice on hydrography to the government, the MCA, and the public, as well as representing the government worldwide</a:t>
            </a:r>
          </a:p>
          <a:p>
            <a:pPr marL="164146" indent="-164146">
              <a:buFont typeface="Arial" panose="020B0604020202020204" pitchFamily="34" charset="0"/>
              <a:buChar char="•"/>
            </a:pPr>
            <a:r>
              <a:rPr lang="en-US" dirty="0" smtClean="0"/>
              <a:t>Offering a range of specialist consultancy services</a:t>
            </a:r>
          </a:p>
          <a:p>
            <a:pPr marL="164146" indent="-164146" defTabSz="875447">
              <a:buFont typeface="Arial" panose="020B0604020202020204" pitchFamily="34" charset="0"/>
              <a:buChar char="•"/>
            </a:pPr>
            <a:r>
              <a:rPr lang="en-US" sz="1100" dirty="0">
                <a:solidFill>
                  <a:prstClr val="black"/>
                </a:solidFill>
              </a:rPr>
              <a:t>Developing valued business streams through the supply of maritime hydrographic and geospatial products and services</a:t>
            </a:r>
          </a:p>
          <a:p>
            <a:pPr marL="164146" indent="-164146">
              <a:buFontTx/>
              <a:buChar char="-"/>
            </a:pPr>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7</a:t>
            </a:fld>
            <a:endParaRPr lang="en-GB" dirty="0"/>
          </a:p>
        </p:txBody>
      </p:sp>
    </p:spTree>
    <p:extLst>
      <p:ext uri="{BB962C8B-B14F-4D97-AF65-F5344CB8AC3E}">
        <p14:creationId xmlns:p14="http://schemas.microsoft.com/office/powerpoint/2010/main" val="19693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UKHO is a trading fund of the Ministry of Defence (MOD). This allows us to operate as a self-funding organisation in the digital era and sustain our position</a:t>
            </a:r>
          </a:p>
          <a:p>
            <a:r>
              <a:rPr lang="en-US" dirty="0" smtClean="0"/>
              <a:t>in the long term.</a:t>
            </a:r>
          </a:p>
          <a:p>
            <a:endParaRPr lang="en-US" dirty="0" smtClean="0"/>
          </a:p>
          <a:p>
            <a:r>
              <a:rPr lang="en-US" dirty="0" smtClean="0"/>
              <a:t>We are responsible for:</a:t>
            </a:r>
          </a:p>
          <a:p>
            <a:pPr marL="164146" indent="-164146">
              <a:buFont typeface="Arial" panose="020B0604020202020204" pitchFamily="34" charset="0"/>
              <a:buChar char="•"/>
            </a:pPr>
            <a:r>
              <a:rPr lang="en-US" dirty="0" smtClean="0"/>
              <a:t>Operational support to the Royal Navy and other defence customers</a:t>
            </a:r>
          </a:p>
          <a:p>
            <a:pPr marL="164146" indent="-164146">
              <a:buFont typeface="Arial" panose="020B0604020202020204" pitchFamily="34" charset="0"/>
              <a:buChar char="•"/>
            </a:pPr>
            <a:r>
              <a:rPr lang="en-US" dirty="0" smtClean="0"/>
              <a:t>Serving the wider government by supporting the Maritime and Coastguard Agency’s (MCA) obligations to the SOLAS treaty by ensuring that marine data relating to the UK coastal waters is accurate and up to date</a:t>
            </a:r>
          </a:p>
          <a:p>
            <a:pPr marL="164146" indent="-164146">
              <a:buFont typeface="Arial" panose="020B0604020202020204" pitchFamily="34" charset="0"/>
              <a:buChar char="•"/>
            </a:pPr>
            <a:r>
              <a:rPr lang="en-US" dirty="0" smtClean="0"/>
              <a:t>Providing expert advice on hydrography to the government, the MCA, and the public, as well as representing the government worldwide</a:t>
            </a:r>
          </a:p>
          <a:p>
            <a:pPr marL="164146" indent="-164146">
              <a:buFont typeface="Arial" panose="020B0604020202020204" pitchFamily="34" charset="0"/>
              <a:buChar char="•"/>
            </a:pPr>
            <a:r>
              <a:rPr lang="en-US" dirty="0" smtClean="0"/>
              <a:t>Offering a range of specialist consultancy services</a:t>
            </a:r>
          </a:p>
          <a:p>
            <a:pPr marL="164146" indent="-164146" defTabSz="875447">
              <a:buFont typeface="Arial" panose="020B0604020202020204" pitchFamily="34" charset="0"/>
              <a:buChar char="•"/>
            </a:pPr>
            <a:r>
              <a:rPr lang="en-US" sz="1100" dirty="0">
                <a:solidFill>
                  <a:prstClr val="black"/>
                </a:solidFill>
              </a:rPr>
              <a:t>Developing valued business streams through the supply of maritime hydrographic and geospatial products and services</a:t>
            </a:r>
          </a:p>
          <a:p>
            <a:pPr marL="164146" indent="-164146">
              <a:buFontTx/>
              <a:buChar char="-"/>
            </a:pPr>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10</a:t>
            </a:fld>
            <a:endParaRPr lang="en-GB" dirty="0"/>
          </a:p>
        </p:txBody>
      </p:sp>
    </p:spTree>
    <p:extLst>
      <p:ext uri="{BB962C8B-B14F-4D97-AF65-F5344CB8AC3E}">
        <p14:creationId xmlns:p14="http://schemas.microsoft.com/office/powerpoint/2010/main" val="19693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46" indent="-164146">
              <a:buFontTx/>
              <a:buChar char="-"/>
            </a:pPr>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11</a:t>
            </a:fld>
            <a:endParaRPr lang="en-GB" dirty="0"/>
          </a:p>
        </p:txBody>
      </p:sp>
    </p:spTree>
    <p:extLst>
      <p:ext uri="{BB962C8B-B14F-4D97-AF65-F5344CB8AC3E}">
        <p14:creationId xmlns:p14="http://schemas.microsoft.com/office/powerpoint/2010/main" val="196937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E80938-C845-4002-BC1C-C05DED8C0A13}" type="slidenum">
              <a:rPr lang="en-GB" smtClean="0"/>
              <a:pPr/>
              <a:t>12</a:t>
            </a:fld>
            <a:endParaRPr lang="en-GB" dirty="0"/>
          </a:p>
        </p:txBody>
      </p:sp>
    </p:spTree>
    <p:extLst>
      <p:ext uri="{BB962C8B-B14F-4D97-AF65-F5344CB8AC3E}">
        <p14:creationId xmlns:p14="http://schemas.microsoft.com/office/powerpoint/2010/main" val="2930578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677" y="385473"/>
            <a:ext cx="2808000" cy="1360013"/>
          </a:xfrm>
          <a:prstGeom prst="rect">
            <a:avLst/>
          </a:prstGeom>
        </p:spPr>
      </p:pic>
      <p:sp>
        <p:nvSpPr>
          <p:cNvPr id="2" name="Title 1"/>
          <p:cNvSpPr>
            <a:spLocks noGrp="1"/>
          </p:cNvSpPr>
          <p:nvPr>
            <p:ph type="ctrTitle"/>
          </p:nvPr>
        </p:nvSpPr>
        <p:spPr>
          <a:xfrm>
            <a:off x="554821" y="2199556"/>
            <a:ext cx="7977992" cy="824148"/>
          </a:xfrm>
        </p:spPr>
        <p:txBody>
          <a:bodyPr lIns="0" tIns="0" rIns="0" bIns="0" anchor="t" anchorCtr="0">
            <a:normAutofit/>
          </a:bodyPr>
          <a:lstStyle>
            <a:lvl1pPr algn="l">
              <a:defRPr sz="5800" b="1" spc="-50" baseline="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11188" y="3023704"/>
            <a:ext cx="6912000" cy="540000"/>
          </a:xfrm>
        </p:spPr>
        <p:txBody>
          <a:bodyPr lIns="0" tIns="0" rIns="0" bIns="0" anchor="t" anchorCtr="0">
            <a:normAutofit/>
          </a:bodyPr>
          <a:lstStyle>
            <a:lvl1pPr marL="0" indent="0" algn="l">
              <a:buNone/>
              <a:defRPr sz="15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961248417"/>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2124076" y="360000"/>
            <a:ext cx="4895850" cy="1260000"/>
          </a:xfrm>
        </p:spPr>
        <p:txBody>
          <a:bodyPr lIns="0" tIns="0" rIns="0" bIns="0">
            <a:normAutofit/>
          </a:bodyPr>
          <a:lstStyle>
            <a:lvl1pPr algn="ctr">
              <a:defRPr sz="3200"/>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676000" y="972000"/>
            <a:ext cx="432000" cy="180000"/>
          </a:xfrm>
        </p:spPr>
        <p:txBody>
          <a:bodyPr lIns="0" tIns="0" rIns="0" bIns="0"/>
          <a:lstStyle>
            <a:lvl1pPr algn="l">
              <a:defRPr/>
            </a:lvl1pPr>
          </a:lstStyle>
          <a:p>
            <a:fld id="{85FA805F-3D14-491F-9477-456A3B8D763C}" type="slidenum">
              <a:rPr lang="en-GB" smtClean="0"/>
              <a:pPr/>
              <a:t>‹#›</a:t>
            </a:fld>
            <a:endParaRPr lang="en-GB"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6000" y="439200"/>
            <a:ext cx="1486573" cy="719999"/>
          </a:xfrm>
          <a:prstGeom prst="rect">
            <a:avLst/>
          </a:prstGeom>
        </p:spPr>
      </p:pic>
      <p:sp>
        <p:nvSpPr>
          <p:cNvPr id="4" name="Text Placeholder 3"/>
          <p:cNvSpPr>
            <a:spLocks noGrp="1"/>
          </p:cNvSpPr>
          <p:nvPr>
            <p:ph type="body" sz="quarter" idx="13"/>
          </p:nvPr>
        </p:nvSpPr>
        <p:spPr>
          <a:xfrm>
            <a:off x="719138" y="1835999"/>
            <a:ext cx="7705725" cy="42568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10"/>
          <p:cNvSpPr>
            <a:spLocks noGrp="1"/>
          </p:cNvSpPr>
          <p:nvPr>
            <p:ph type="body" sz="quarter" idx="14"/>
          </p:nvPr>
        </p:nvSpPr>
        <p:spPr>
          <a:xfrm>
            <a:off x="1403350" y="6092824"/>
            <a:ext cx="7740000" cy="765175"/>
          </a:xfrm>
          <a:noFill/>
        </p:spPr>
        <p:txBody>
          <a:bodyPr lIns="144000" tIns="72000" anchor="t" anchorCtr="0">
            <a:noAutofit/>
          </a:bodyPr>
          <a:lstStyle>
            <a:lvl1pPr>
              <a:defRPr sz="1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462314549"/>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2124076" y="360000"/>
            <a:ext cx="4895850" cy="1260000"/>
          </a:xfrm>
        </p:spPr>
        <p:txBody>
          <a:bodyPr lIns="0" tIns="0" rIns="0" bIns="0">
            <a:normAutofit/>
          </a:bodyPr>
          <a:lstStyle>
            <a:lvl1pPr algn="ctr">
              <a:defRPr sz="3200"/>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676000" y="972000"/>
            <a:ext cx="432000" cy="180000"/>
          </a:xfrm>
        </p:spPr>
        <p:txBody>
          <a:bodyPr lIns="0" tIns="0" rIns="0" bIns="0"/>
          <a:lstStyle>
            <a:lvl1pPr algn="l">
              <a:defRPr/>
            </a:lvl1pPr>
          </a:lstStyle>
          <a:p>
            <a:fld id="{85FA805F-3D14-491F-9477-456A3B8D763C}" type="slidenum">
              <a:rPr lang="en-GB" smtClean="0"/>
              <a:pPr/>
              <a:t>‹#›</a:t>
            </a:fld>
            <a:endParaRPr lang="en-GB"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6000" y="439200"/>
            <a:ext cx="1486573" cy="719999"/>
          </a:xfrm>
          <a:prstGeom prst="rect">
            <a:avLst/>
          </a:prstGeom>
        </p:spPr>
      </p:pic>
      <p:sp>
        <p:nvSpPr>
          <p:cNvPr id="4" name="Text Placeholder 3"/>
          <p:cNvSpPr>
            <a:spLocks noGrp="1"/>
          </p:cNvSpPr>
          <p:nvPr>
            <p:ph type="body" sz="quarter" idx="13"/>
          </p:nvPr>
        </p:nvSpPr>
        <p:spPr>
          <a:xfrm>
            <a:off x="719139" y="1835999"/>
            <a:ext cx="6192000" cy="4212000"/>
          </a:xfrm>
        </p:spPr>
        <p:txBody>
          <a:bodyPr>
            <a:normAutofit/>
          </a:bodyPr>
          <a:lstStyle>
            <a:lvl1pPr>
              <a:lnSpc>
                <a:spcPct val="90000"/>
              </a:lnSpc>
              <a:spcAft>
                <a:spcPts val="0"/>
              </a:spcAft>
              <a:defRPr sz="4800" spc="-50" baseline="0"/>
            </a:lvl1pPr>
          </a:lstStyle>
          <a:p>
            <a:pPr lvl="0"/>
            <a:r>
              <a:rPr lang="en-US" dirty="0" smtClean="0"/>
              <a:t>Click to edit Master text styles</a:t>
            </a:r>
          </a:p>
        </p:txBody>
      </p:sp>
      <p:sp>
        <p:nvSpPr>
          <p:cNvPr id="8" name="Text Placeholder 10"/>
          <p:cNvSpPr>
            <a:spLocks noGrp="1"/>
          </p:cNvSpPr>
          <p:nvPr>
            <p:ph type="body" sz="quarter" idx="14"/>
          </p:nvPr>
        </p:nvSpPr>
        <p:spPr>
          <a:xfrm>
            <a:off x="1403350" y="6092824"/>
            <a:ext cx="7740000" cy="765175"/>
          </a:xfrm>
        </p:spPr>
        <p:txBody>
          <a:bodyPr lIns="144000" tIns="72000" anchor="t" anchorCtr="0">
            <a:noAutofit/>
          </a:bodyPr>
          <a:lstStyle>
            <a:lvl1pPr>
              <a:defRPr sz="1500">
                <a:solidFill>
                  <a:schemeClr val="bg1"/>
                </a:solidFill>
              </a:defRPr>
            </a:lvl1pPr>
          </a:lstStyle>
          <a:p>
            <a:pPr lvl="0"/>
            <a:r>
              <a:rPr lang="en-US" dirty="0" smtClean="0"/>
              <a:t>Click to edit Master text styles</a:t>
            </a:r>
          </a:p>
        </p:txBody>
      </p:sp>
      <p:sp>
        <p:nvSpPr>
          <p:cNvPr id="7" name="Rectangle 6"/>
          <p:cNvSpPr/>
          <p:nvPr userDrawn="1"/>
        </p:nvSpPr>
        <p:spPr>
          <a:xfrm>
            <a:off x="7740650" y="1520825"/>
            <a:ext cx="1403350" cy="755650"/>
          </a:xfrm>
          <a:prstGeom prst="rect">
            <a:avLst/>
          </a:prstGeom>
          <a:solidFill>
            <a:srgbClr val="E2D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7019926" y="5338220"/>
            <a:ext cx="1404936" cy="75460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p:cNvCxnSpPr/>
          <p:nvPr userDrawn="1"/>
        </p:nvCxnSpPr>
        <p:spPr>
          <a:xfrm>
            <a:off x="8424863" y="1483791"/>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447044" y="2565900"/>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740650" y="5258344"/>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8424863" y="4545013"/>
            <a:ext cx="719138" cy="792162"/>
          </a:xfrm>
          <a:prstGeom prst="rect">
            <a:avLst/>
          </a:prstGeom>
          <a:solidFill>
            <a:srgbClr val="C4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p:nvPr userDrawn="1"/>
        </p:nvCxnSpPr>
        <p:spPr>
          <a:xfrm flipV="1">
            <a:off x="6986347" y="6087600"/>
            <a:ext cx="1460697" cy="17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306952"/>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 Photo">
    <p:spTree>
      <p:nvGrpSpPr>
        <p:cNvPr id="1" name=""/>
        <p:cNvGrpSpPr/>
        <p:nvPr/>
      </p:nvGrpSpPr>
      <p:grpSpPr>
        <a:xfrm>
          <a:off x="0" y="0"/>
          <a:ext cx="0" cy="0"/>
          <a:chOff x="0" y="0"/>
          <a:chExt cx="0" cy="0"/>
        </a:xfrm>
      </p:grpSpPr>
      <p:sp>
        <p:nvSpPr>
          <p:cNvPr id="14" name="Rectangle 13"/>
          <p:cNvSpPr/>
          <p:nvPr userDrawn="1"/>
        </p:nvSpPr>
        <p:spPr>
          <a:xfrm>
            <a:off x="7740650" y="1520825"/>
            <a:ext cx="1403350" cy="755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a:xfrm>
            <a:off x="8676000" y="972000"/>
            <a:ext cx="432000" cy="180000"/>
          </a:xfrm>
        </p:spPr>
        <p:txBody>
          <a:bodyPr lIns="0" tIns="0" rIns="0" bIns="0"/>
          <a:lstStyle>
            <a:lvl1pPr algn="l">
              <a:defRPr/>
            </a:lvl1pPr>
          </a:lstStyle>
          <a:p>
            <a:fld id="{85FA805F-3D14-491F-9477-456A3B8D763C}" type="slidenum">
              <a:rPr lang="en-GB" smtClean="0"/>
              <a:pPr/>
              <a:t>‹#›</a:t>
            </a:fld>
            <a:endParaRPr lang="en-GB"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6000" y="439200"/>
            <a:ext cx="1486573" cy="719999"/>
          </a:xfrm>
          <a:prstGeom prst="rect">
            <a:avLst/>
          </a:prstGeom>
        </p:spPr>
      </p:pic>
      <p:sp>
        <p:nvSpPr>
          <p:cNvPr id="2" name="Title 1"/>
          <p:cNvSpPr>
            <a:spLocks noGrp="1"/>
          </p:cNvSpPr>
          <p:nvPr>
            <p:ph type="title"/>
          </p:nvPr>
        </p:nvSpPr>
        <p:spPr>
          <a:xfrm>
            <a:off x="2124074" y="360000"/>
            <a:ext cx="4895851" cy="1260000"/>
          </a:xfrm>
        </p:spPr>
        <p:txBody>
          <a:bodyPr lIns="0" tIns="0" rIns="0" bIns="0">
            <a:normAutofit/>
          </a:bodyPr>
          <a:lstStyle>
            <a:lvl1pPr algn="ctr">
              <a:defRPr sz="3200"/>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719138" y="1835063"/>
            <a:ext cx="3600000" cy="42577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10"/>
          <p:cNvSpPr>
            <a:spLocks noGrp="1"/>
          </p:cNvSpPr>
          <p:nvPr>
            <p:ph type="body" sz="quarter" idx="14"/>
          </p:nvPr>
        </p:nvSpPr>
        <p:spPr>
          <a:xfrm>
            <a:off x="1403350" y="6092824"/>
            <a:ext cx="7740000" cy="765175"/>
          </a:xfrm>
        </p:spPr>
        <p:txBody>
          <a:bodyPr lIns="144000" tIns="72000" anchor="t" anchorCtr="0">
            <a:noAutofit/>
          </a:bodyPr>
          <a:lstStyle>
            <a:lvl1pPr>
              <a:defRPr sz="1500">
                <a:solidFill>
                  <a:schemeClr val="bg1"/>
                </a:solidFill>
              </a:defRPr>
            </a:lvl1pPr>
          </a:lstStyle>
          <a:p>
            <a:pPr lvl="0"/>
            <a:r>
              <a:rPr lang="en-US" dirty="0" smtClean="0"/>
              <a:t>Click to edit Master text styles</a:t>
            </a:r>
          </a:p>
        </p:txBody>
      </p:sp>
      <p:sp>
        <p:nvSpPr>
          <p:cNvPr id="15" name="Rectangle 14"/>
          <p:cNvSpPr/>
          <p:nvPr userDrawn="1"/>
        </p:nvSpPr>
        <p:spPr>
          <a:xfrm>
            <a:off x="5616575" y="4545013"/>
            <a:ext cx="2124075" cy="792162"/>
          </a:xfrm>
          <a:prstGeom prst="rect">
            <a:avLst/>
          </a:prstGeom>
          <a:solidFill>
            <a:srgbClr val="C4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p:cNvCxnSpPr/>
          <p:nvPr userDrawn="1"/>
        </p:nvCxnSpPr>
        <p:spPr>
          <a:xfrm>
            <a:off x="8424863" y="1446756"/>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6303985" y="4545013"/>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7010596" y="4545013"/>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5"/>
          </p:nvPr>
        </p:nvSpPr>
        <p:spPr>
          <a:xfrm>
            <a:off x="5616575" y="2276475"/>
            <a:ext cx="3527425" cy="2268538"/>
          </a:xfrm>
          <a:solidFill>
            <a:schemeClr val="bg2">
              <a:lumMod val="20000"/>
              <a:lumOff val="80000"/>
            </a:schemeClr>
          </a:solidFill>
          <a:ln w="3175">
            <a:solidFill>
              <a:schemeClr val="bg1"/>
            </a:solidFill>
          </a:ln>
        </p:spPr>
        <p:txBody>
          <a:bodyPr anchor="ctr" anchorCtr="0"/>
          <a:lstStyle>
            <a:lvl1pPr algn="ctr">
              <a:defRPr/>
            </a:lvl1pPr>
          </a:lstStyle>
          <a:p>
            <a:endParaRPr lang="en-GB" dirty="0"/>
          </a:p>
        </p:txBody>
      </p:sp>
    </p:spTree>
    <p:extLst>
      <p:ext uri="{BB962C8B-B14F-4D97-AF65-F5344CB8AC3E}">
        <p14:creationId xmlns:p14="http://schemas.microsoft.com/office/powerpoint/2010/main" val="199428731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24076" y="360000"/>
            <a:ext cx="4895850" cy="1260000"/>
          </a:xfrm>
        </p:spPr>
        <p:txBody>
          <a:bodyPr lIns="0" tIns="0" rIns="0" bIns="0">
            <a:normAutofit/>
          </a:bodyPr>
          <a:lstStyle>
            <a:lvl1pPr algn="ctr">
              <a:defRPr sz="3200"/>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676000" y="972000"/>
            <a:ext cx="432000" cy="180000"/>
          </a:xfrm>
        </p:spPr>
        <p:txBody>
          <a:bodyPr lIns="0" tIns="0" rIns="0" bIns="0"/>
          <a:lstStyle>
            <a:lvl1pPr algn="l">
              <a:defRPr/>
            </a:lvl1pPr>
          </a:lstStyle>
          <a:p>
            <a:fld id="{85FA805F-3D14-491F-9477-456A3B8D763C}" type="slidenum">
              <a:rPr lang="en-GB" smtClean="0"/>
              <a:pPr/>
              <a:t>‹#›</a:t>
            </a:fld>
            <a:endParaRPr lang="en-GB"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6000" y="439200"/>
            <a:ext cx="1486573" cy="719999"/>
          </a:xfrm>
          <a:prstGeom prst="rect">
            <a:avLst/>
          </a:prstGeom>
        </p:spPr>
      </p:pic>
      <p:sp>
        <p:nvSpPr>
          <p:cNvPr id="5" name="Text Placeholder 10"/>
          <p:cNvSpPr>
            <a:spLocks noGrp="1"/>
          </p:cNvSpPr>
          <p:nvPr>
            <p:ph type="body" sz="quarter" idx="14"/>
          </p:nvPr>
        </p:nvSpPr>
        <p:spPr>
          <a:xfrm>
            <a:off x="1403350" y="6092824"/>
            <a:ext cx="7740000" cy="765175"/>
          </a:xfrm>
        </p:spPr>
        <p:txBody>
          <a:bodyPr lIns="144000" tIns="72000" anchor="t" anchorCtr="0">
            <a:noAutofit/>
          </a:bodyPr>
          <a:lstStyle>
            <a:lvl1pPr>
              <a:defRPr sz="1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408325207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A805F-3D14-491F-9477-456A3B8D763C}" type="slidenum">
              <a:rPr lang="en-GB" smtClean="0"/>
              <a:pPr/>
              <a:t>‹#›</a:t>
            </a:fld>
            <a:endParaRPr lang="en-GB" dirty="0"/>
          </a:p>
        </p:txBody>
      </p:sp>
    </p:spTree>
    <p:extLst>
      <p:ext uri="{BB962C8B-B14F-4D97-AF65-F5344CB8AC3E}">
        <p14:creationId xmlns:p14="http://schemas.microsoft.com/office/powerpoint/2010/main" val="39760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57806" y="406689"/>
            <a:ext cx="5736761" cy="840219"/>
          </a:xfrm>
        </p:spPr>
        <p:txBody>
          <a:bodyPr/>
          <a:lstStyle/>
          <a:p>
            <a:r>
              <a:rPr lang="en-US" dirty="0"/>
              <a:t>Click to edit Master title style</a:t>
            </a:r>
          </a:p>
        </p:txBody>
      </p:sp>
      <p:sp>
        <p:nvSpPr>
          <p:cNvPr id="3" name="Content Placeholder 2"/>
          <p:cNvSpPr>
            <a:spLocks noGrp="1"/>
          </p:cNvSpPr>
          <p:nvPr>
            <p:ph idx="1"/>
          </p:nvPr>
        </p:nvSpPr>
        <p:spPr>
          <a:xfrm>
            <a:off x="2763982" y="1485900"/>
            <a:ext cx="5751368" cy="4691063"/>
          </a:xfrm>
        </p:spPr>
        <p:txBody>
          <a:bodyPr/>
          <a:lstStyle>
            <a:lvl1pPr>
              <a:spcAft>
                <a:spcPts val="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6EA4977B-CFDA-6940-9846-8F71EB532E40}" type="slidenum">
              <a:rPr lang="en-US" smtClean="0"/>
              <a:pPr/>
              <a:t>‹#›</a:t>
            </a:fld>
            <a:endParaRPr lang="en-US"/>
          </a:p>
        </p:txBody>
      </p:sp>
      <p:sp>
        <p:nvSpPr>
          <p:cNvPr id="7" name="Picture Placeholder 6"/>
          <p:cNvSpPr>
            <a:spLocks noGrp="1"/>
          </p:cNvSpPr>
          <p:nvPr>
            <p:ph type="pic" sz="quarter" idx="13"/>
          </p:nvPr>
        </p:nvSpPr>
        <p:spPr>
          <a:xfrm>
            <a:off x="0" y="0"/>
            <a:ext cx="2503488" cy="1656000"/>
          </a:xfrm>
          <a:ln>
            <a:noFill/>
          </a:ln>
        </p:spPr>
        <p:txBody>
          <a:bodyPr/>
          <a:lstStyle/>
          <a:p>
            <a:endParaRPr lang="en-US"/>
          </a:p>
        </p:txBody>
      </p:sp>
      <p:sp>
        <p:nvSpPr>
          <p:cNvPr id="8" name="Picture Placeholder 6"/>
          <p:cNvSpPr>
            <a:spLocks noGrp="1"/>
          </p:cNvSpPr>
          <p:nvPr>
            <p:ph type="pic" sz="quarter" idx="14"/>
          </p:nvPr>
        </p:nvSpPr>
        <p:spPr>
          <a:xfrm>
            <a:off x="0" y="1678132"/>
            <a:ext cx="2503488" cy="1656000"/>
          </a:xfrm>
          <a:ln>
            <a:noFill/>
          </a:ln>
        </p:spPr>
        <p:txBody>
          <a:bodyPr/>
          <a:lstStyle/>
          <a:p>
            <a:endParaRPr lang="en-US"/>
          </a:p>
        </p:txBody>
      </p:sp>
      <p:sp>
        <p:nvSpPr>
          <p:cNvPr id="9" name="Picture Placeholder 6"/>
          <p:cNvSpPr>
            <a:spLocks noGrp="1"/>
          </p:cNvSpPr>
          <p:nvPr>
            <p:ph type="pic" sz="quarter" idx="15"/>
          </p:nvPr>
        </p:nvSpPr>
        <p:spPr>
          <a:xfrm>
            <a:off x="0" y="3356263"/>
            <a:ext cx="2503488" cy="2982192"/>
          </a:xfrm>
          <a:ln>
            <a:noFill/>
          </a:ln>
        </p:spPr>
        <p:txBody>
          <a:bodyPr/>
          <a:lstStyle/>
          <a:p>
            <a:endParaRPr lang="en-US"/>
          </a:p>
        </p:txBody>
      </p:sp>
    </p:spTree>
    <p:extLst>
      <p:ext uri="{BB962C8B-B14F-4D97-AF65-F5344CB8AC3E}">
        <p14:creationId xmlns:p14="http://schemas.microsoft.com/office/powerpoint/2010/main" val="311824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6092824"/>
            <a:ext cx="719138" cy="765175"/>
          </a:xfrm>
          <a:prstGeom prst="rect">
            <a:avLst/>
          </a:prstGeom>
          <a:solidFill>
            <a:srgbClr val="E2D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719138" y="6092825"/>
            <a:ext cx="684212" cy="765174"/>
          </a:xfrm>
          <a:prstGeom prst="rect">
            <a:avLst/>
          </a:prstGeom>
          <a:solidFill>
            <a:srgbClr val="C4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403350" y="6092826"/>
            <a:ext cx="7740650" cy="7651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611187" y="365126"/>
            <a:ext cx="792162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19138" y="1825625"/>
            <a:ext cx="7705726" cy="4232275"/>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76000" y="972000"/>
            <a:ext cx="432000" cy="180000"/>
          </a:xfrm>
          <a:prstGeom prst="rect">
            <a:avLst/>
          </a:prstGeom>
        </p:spPr>
        <p:txBody>
          <a:bodyPr vert="horz" lIns="0" tIns="0" rIns="0" bIns="0" rtlCol="0" anchor="ctr"/>
          <a:lstStyle>
            <a:lvl1pPr algn="l">
              <a:defRPr sz="1200">
                <a:solidFill>
                  <a:schemeClr val="accent1"/>
                </a:solidFill>
              </a:defRPr>
            </a:lvl1pPr>
          </a:lstStyle>
          <a:p>
            <a:fld id="{85FA805F-3D14-491F-9477-456A3B8D763C}" type="slidenum">
              <a:rPr lang="en-GB" smtClean="0"/>
              <a:pPr/>
              <a:t>‹#›</a:t>
            </a:fld>
            <a:endParaRPr lang="en-GB" dirty="0"/>
          </a:p>
        </p:txBody>
      </p:sp>
      <p:cxnSp>
        <p:nvCxnSpPr>
          <p:cNvPr id="9" name="Straight Connector 8"/>
          <p:cNvCxnSpPr/>
          <p:nvPr userDrawn="1"/>
        </p:nvCxnSpPr>
        <p:spPr>
          <a:xfrm>
            <a:off x="719890" y="6028280"/>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403350" y="6028280"/>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00165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74"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400" b="1" kern="1200" spc="-50" baseline="0">
          <a:solidFill>
            <a:schemeClr val="tx2"/>
          </a:solidFill>
          <a:latin typeface="+mj-lt"/>
          <a:ea typeface="+mj-ea"/>
          <a:cs typeface="+mj-cs"/>
        </a:defRPr>
      </a:lvl1pPr>
    </p:titleStyle>
    <p:bodyStyle>
      <a:lvl1pPr marL="0" indent="0" algn="l" defTabSz="914400" rtl="0" eaLnBrk="1" latinLnBrk="0" hangingPunct="1">
        <a:lnSpc>
          <a:spcPts val="2200"/>
        </a:lnSpc>
        <a:spcBef>
          <a:spcPts val="0"/>
        </a:spcBef>
        <a:spcAft>
          <a:spcPts val="1332"/>
        </a:spcAft>
        <a:buFontTx/>
        <a:buNone/>
        <a:defRPr sz="1900" kern="1200">
          <a:solidFill>
            <a:schemeClr val="tx2"/>
          </a:solidFill>
          <a:latin typeface="+mn-lt"/>
          <a:ea typeface="+mn-ea"/>
          <a:cs typeface="+mn-cs"/>
        </a:defRPr>
      </a:lvl1pPr>
      <a:lvl2pPr marL="0" indent="0" algn="l" defTabSz="914400" rtl="0" eaLnBrk="1" latinLnBrk="0" hangingPunct="1">
        <a:lnSpc>
          <a:spcPts val="1900"/>
        </a:lnSpc>
        <a:spcBef>
          <a:spcPts val="0"/>
        </a:spcBef>
        <a:spcAft>
          <a:spcPts val="1287"/>
        </a:spcAft>
        <a:buFontTx/>
        <a:buNone/>
        <a:defRPr sz="1700" kern="1200">
          <a:solidFill>
            <a:schemeClr val="bg2"/>
          </a:solidFill>
          <a:latin typeface="+mn-lt"/>
          <a:ea typeface="+mn-ea"/>
          <a:cs typeface="+mn-cs"/>
        </a:defRPr>
      </a:lvl2pPr>
      <a:lvl3pPr marL="14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3pPr>
      <a:lvl4pPr marL="32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4pPr>
      <a:lvl5pPr marL="50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53" userDrawn="1">
          <p15:clr>
            <a:srgbClr val="F26B43"/>
          </p15:clr>
        </p15:guide>
        <p15:guide id="2" pos="5307" userDrawn="1">
          <p15:clr>
            <a:srgbClr val="F26B43"/>
          </p15:clr>
        </p15:guide>
        <p15:guide id="3" orient="horz" pos="3838" userDrawn="1">
          <p15:clr>
            <a:srgbClr val="F26B43"/>
          </p15:clr>
        </p15:guide>
        <p15:guide id="4" orient="horz" pos="482" userDrawn="1">
          <p15:clr>
            <a:srgbClr val="F26B43"/>
          </p15:clr>
        </p15:guide>
        <p15:guide id="5" orient="horz" pos="958" userDrawn="1">
          <p15:clr>
            <a:srgbClr val="F26B43"/>
          </p15:clr>
        </p15:guide>
        <p15:guide id="6" orient="horz" pos="1434" userDrawn="1">
          <p15:clr>
            <a:srgbClr val="F26B43"/>
          </p15:clr>
        </p15:guide>
        <p15:guide id="7" orient="horz" pos="1911" userDrawn="1">
          <p15:clr>
            <a:srgbClr val="F26B43"/>
          </p15:clr>
        </p15:guide>
        <p15:guide id="8" orient="horz" pos="2387" userDrawn="1">
          <p15:clr>
            <a:srgbClr val="F26B43"/>
          </p15:clr>
        </p15:guide>
        <p15:guide id="9" orient="horz" pos="3362" userDrawn="1">
          <p15:clr>
            <a:srgbClr val="F26B43"/>
          </p15:clr>
        </p15:guide>
        <p15:guide id="10" orient="horz" pos="2863" userDrawn="1">
          <p15:clr>
            <a:srgbClr val="F26B43"/>
          </p15:clr>
        </p15:guide>
        <p15:guide id="11" pos="884" userDrawn="1">
          <p15:clr>
            <a:srgbClr val="F26B43"/>
          </p15:clr>
        </p15:guide>
        <p15:guide id="12" pos="4876" userDrawn="1">
          <p15:clr>
            <a:srgbClr val="F26B43"/>
          </p15:clr>
        </p15:guide>
        <p15:guide id="13" pos="1338" userDrawn="1">
          <p15:clr>
            <a:srgbClr val="F26B43"/>
          </p15:clr>
        </p15:guide>
        <p15:guide id="14" pos="1769" userDrawn="1">
          <p15:clr>
            <a:srgbClr val="F26B43"/>
          </p15:clr>
        </p15:guide>
        <p15:guide id="15" pos="2200" userDrawn="1">
          <p15:clr>
            <a:srgbClr val="F26B43"/>
          </p15:clr>
        </p15:guide>
        <p15:guide id="16" pos="3969" userDrawn="1">
          <p15:clr>
            <a:srgbClr val="F26B43"/>
          </p15:clr>
        </p15:guide>
        <p15:guide id="17" pos="4422" userDrawn="1">
          <p15:clr>
            <a:srgbClr val="F26B43"/>
          </p15:clr>
        </p15:guide>
        <p15:guide id="18" pos="2653" userDrawn="1">
          <p15:clr>
            <a:srgbClr val="F26B43"/>
          </p15:clr>
        </p15:guide>
        <p15:guide id="19" pos="3538" userDrawn="1">
          <p15:clr>
            <a:srgbClr val="F26B43"/>
          </p15:clr>
        </p15:guide>
        <p15:guide id="20" pos="3107" userDrawn="1">
          <p15:clr>
            <a:srgbClr val="F26B43"/>
          </p15:clr>
        </p15:guide>
        <p15:guide id="21" orient="horz" pos="70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tif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600" dirty="0" smtClean="0"/>
              <a:t>UKHO International Hydrographic Development Projects</a:t>
            </a:r>
            <a:endParaRPr lang="en-GB" sz="3600" dirty="0"/>
          </a:p>
        </p:txBody>
      </p:sp>
      <p:sp>
        <p:nvSpPr>
          <p:cNvPr id="3" name="Subtitle 2"/>
          <p:cNvSpPr>
            <a:spLocks noGrp="1"/>
          </p:cNvSpPr>
          <p:nvPr>
            <p:ph type="subTitle" idx="1"/>
          </p:nvPr>
        </p:nvSpPr>
        <p:spPr>
          <a:xfrm>
            <a:off x="554821" y="3299748"/>
            <a:ext cx="6912000" cy="2273737"/>
          </a:xfrm>
        </p:spPr>
        <p:txBody>
          <a:bodyPr>
            <a:normAutofit/>
          </a:bodyPr>
          <a:lstStyle/>
          <a:p>
            <a:r>
              <a:rPr lang="en-GB" dirty="0" smtClean="0"/>
              <a:t>2016 Update</a:t>
            </a:r>
          </a:p>
          <a:p>
            <a:endParaRPr lang="en-GB" dirty="0" smtClean="0"/>
          </a:p>
          <a:p>
            <a:r>
              <a:rPr lang="en-GB" dirty="0" smtClean="0"/>
              <a:t>Sam Harper, </a:t>
            </a:r>
            <a:r>
              <a:rPr lang="en-GB" b="0" dirty="0" smtClean="0"/>
              <a:t>UKHO International Hydrographic Projects Manager</a:t>
            </a:r>
            <a:endParaRPr lang="en-GB" b="0" dirty="0"/>
          </a:p>
        </p:txBody>
      </p:sp>
    </p:spTree>
    <p:extLst>
      <p:ext uri="{BB962C8B-B14F-4D97-AF65-F5344CB8AC3E}">
        <p14:creationId xmlns:p14="http://schemas.microsoft.com/office/powerpoint/2010/main" val="266080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Overseas Territories Seabed Mapping </a:t>
            </a:r>
            <a:r>
              <a:rPr lang="en-US" dirty="0" err="1" smtClean="0"/>
              <a:t>Porgramme</a:t>
            </a:r>
            <a:endParaRPr lang="en-GB" dirty="0"/>
          </a:p>
        </p:txBody>
      </p:sp>
      <p:sp>
        <p:nvSpPr>
          <p:cNvPr id="3" name="Content Placeholder 2"/>
          <p:cNvSpPr>
            <a:spLocks noGrp="1"/>
          </p:cNvSpPr>
          <p:nvPr>
            <p:ph type="body" sz="quarter" idx="13"/>
          </p:nvPr>
        </p:nvSpPr>
        <p:spPr/>
        <p:txBody>
          <a:bodyPr>
            <a:normAutofit/>
          </a:bodyPr>
          <a:lstStyle/>
          <a:p>
            <a:pPr>
              <a:lnSpc>
                <a:spcPct val="100000"/>
              </a:lnSpc>
              <a:spcAft>
                <a:spcPts val="0"/>
              </a:spcAft>
              <a:defRPr/>
            </a:pPr>
            <a:r>
              <a:rPr lang="en-US" sz="1800" dirty="0" smtClean="0"/>
              <a:t>Cross government fund focusing on a range of subject areas</a:t>
            </a:r>
          </a:p>
          <a:p>
            <a:pPr>
              <a:lnSpc>
                <a:spcPct val="100000"/>
              </a:lnSpc>
              <a:spcAft>
                <a:spcPts val="0"/>
              </a:spcAft>
              <a:defRPr/>
            </a:pPr>
            <a:endParaRPr lang="en-US" sz="1800" dirty="0"/>
          </a:p>
          <a:p>
            <a:pPr>
              <a:lnSpc>
                <a:spcPct val="100000"/>
              </a:lnSpc>
              <a:spcAft>
                <a:spcPts val="0"/>
              </a:spcAft>
              <a:defRPr/>
            </a:pPr>
            <a:r>
              <a:rPr lang="en-US" sz="1800" dirty="0" smtClean="0"/>
              <a:t>UKHO </a:t>
            </a:r>
            <a:r>
              <a:rPr lang="en-US" sz="1800" dirty="0" err="1" smtClean="0"/>
              <a:t>programme</a:t>
            </a:r>
            <a:r>
              <a:rPr lang="en-US" sz="1800" dirty="0" smtClean="0"/>
              <a:t> within the international obligations theme</a:t>
            </a:r>
          </a:p>
          <a:p>
            <a:pPr>
              <a:lnSpc>
                <a:spcPct val="100000"/>
              </a:lnSpc>
              <a:spcAft>
                <a:spcPts val="0"/>
              </a:spcAft>
              <a:defRPr/>
            </a:pPr>
            <a:endParaRPr lang="en-US" dirty="0" smtClean="0"/>
          </a:p>
          <a:p>
            <a:pPr marL="666900" lvl="3" indent="-342900">
              <a:lnSpc>
                <a:spcPct val="100000"/>
              </a:lnSpc>
              <a:spcAft>
                <a:spcPts val="0"/>
              </a:spcAft>
              <a:defRPr/>
            </a:pPr>
            <a:r>
              <a:rPr lang="en-US" sz="1200" dirty="0" smtClean="0"/>
              <a:t>Four year </a:t>
            </a:r>
            <a:r>
              <a:rPr lang="en-US" sz="1200" dirty="0" err="1" smtClean="0"/>
              <a:t>programme</a:t>
            </a:r>
            <a:endParaRPr lang="en-US" sz="1200" dirty="0" smtClean="0"/>
          </a:p>
          <a:p>
            <a:pPr marL="666900" lvl="3" indent="-342900">
              <a:lnSpc>
                <a:spcPct val="100000"/>
              </a:lnSpc>
              <a:spcAft>
                <a:spcPts val="0"/>
              </a:spcAft>
              <a:defRPr/>
            </a:pPr>
            <a:endParaRPr lang="en-US" sz="1200" dirty="0" smtClean="0"/>
          </a:p>
          <a:p>
            <a:pPr marL="666900" lvl="3" indent="-342900">
              <a:lnSpc>
                <a:spcPct val="100000"/>
              </a:lnSpc>
              <a:spcAft>
                <a:spcPts val="0"/>
              </a:spcAft>
              <a:defRPr/>
            </a:pPr>
            <a:r>
              <a:rPr lang="en-US" sz="1200" dirty="0" smtClean="0"/>
              <a:t>Yr 1 allocation of approx. £1m</a:t>
            </a:r>
          </a:p>
          <a:p>
            <a:pPr marL="666900" lvl="3" indent="-342900">
              <a:lnSpc>
                <a:spcPct val="100000"/>
              </a:lnSpc>
              <a:spcAft>
                <a:spcPts val="0"/>
              </a:spcAft>
              <a:defRPr/>
            </a:pPr>
            <a:endParaRPr lang="en-US" sz="1200" dirty="0"/>
          </a:p>
          <a:p>
            <a:pPr marL="666900" lvl="3" indent="-342900">
              <a:lnSpc>
                <a:spcPct val="100000"/>
              </a:lnSpc>
              <a:spcAft>
                <a:spcPts val="0"/>
              </a:spcAft>
              <a:defRPr/>
            </a:pPr>
            <a:r>
              <a:rPr lang="en-GB" sz="1200" dirty="0" smtClean="0"/>
              <a:t>Approx. £6m for years 2-4</a:t>
            </a:r>
          </a:p>
          <a:p>
            <a:pPr marL="666900" lvl="3" indent="-342900">
              <a:lnSpc>
                <a:spcPct val="100000"/>
              </a:lnSpc>
              <a:spcAft>
                <a:spcPts val="0"/>
              </a:spcAft>
              <a:defRPr/>
            </a:pPr>
            <a:endParaRPr lang="en-GB" sz="1200" dirty="0" smtClean="0"/>
          </a:p>
          <a:p>
            <a:pPr>
              <a:lnSpc>
                <a:spcPct val="100000"/>
              </a:lnSpc>
              <a:spcAft>
                <a:spcPts val="0"/>
              </a:spcAft>
              <a:defRPr/>
            </a:pPr>
            <a:r>
              <a:rPr lang="en-US" sz="1800" dirty="0" smtClean="0"/>
              <a:t>Year 1 Activity</a:t>
            </a:r>
          </a:p>
          <a:p>
            <a:pPr>
              <a:lnSpc>
                <a:spcPct val="100000"/>
              </a:lnSpc>
              <a:spcAft>
                <a:spcPts val="0"/>
              </a:spcAft>
              <a:defRPr/>
            </a:pPr>
            <a:endParaRPr lang="en-US" dirty="0" smtClean="0"/>
          </a:p>
          <a:p>
            <a:pPr marL="666900" lvl="3" indent="-342900">
              <a:lnSpc>
                <a:spcPct val="100000"/>
              </a:lnSpc>
              <a:spcAft>
                <a:spcPts val="0"/>
              </a:spcAft>
              <a:defRPr/>
            </a:pPr>
            <a:r>
              <a:rPr lang="en-US" sz="1200" dirty="0" smtClean="0"/>
              <a:t>Tech Assessments of all OTs</a:t>
            </a:r>
          </a:p>
          <a:p>
            <a:pPr marL="666900" lvl="3" indent="-342900">
              <a:lnSpc>
                <a:spcPct val="100000"/>
              </a:lnSpc>
              <a:spcAft>
                <a:spcPts val="0"/>
              </a:spcAft>
              <a:defRPr/>
            </a:pPr>
            <a:endParaRPr lang="en-US" sz="1200" dirty="0" smtClean="0"/>
          </a:p>
          <a:p>
            <a:pPr marL="666900" lvl="3" indent="-342900">
              <a:lnSpc>
                <a:spcPct val="100000"/>
              </a:lnSpc>
              <a:spcAft>
                <a:spcPts val="0"/>
              </a:spcAft>
              <a:defRPr/>
            </a:pPr>
            <a:r>
              <a:rPr lang="en-US" sz="1200" dirty="0" err="1" smtClean="0"/>
              <a:t>Lidar</a:t>
            </a:r>
            <a:r>
              <a:rPr lang="en-US" sz="1200" dirty="0" smtClean="0"/>
              <a:t> Survey of Anguilla</a:t>
            </a:r>
          </a:p>
          <a:p>
            <a:pPr marL="666900" lvl="3" indent="-342900">
              <a:lnSpc>
                <a:spcPct val="100000"/>
              </a:lnSpc>
              <a:spcAft>
                <a:spcPts val="0"/>
              </a:spcAft>
              <a:buNone/>
              <a:defRPr/>
            </a:pPr>
            <a:endParaRPr lang="en-GB" sz="1200" dirty="0" smtClean="0"/>
          </a:p>
          <a:p>
            <a:pPr marL="666900" lvl="3" indent="-342900">
              <a:lnSpc>
                <a:spcPct val="100000"/>
              </a:lnSpc>
              <a:spcAft>
                <a:spcPts val="0"/>
              </a:spcAft>
              <a:defRPr/>
            </a:pPr>
            <a:endParaRPr lang="en-GB" sz="1200" dirty="0" smtClean="0"/>
          </a:p>
          <a:p>
            <a:pPr marL="666900" lvl="3" indent="-342900">
              <a:lnSpc>
                <a:spcPct val="100000"/>
              </a:lnSpc>
              <a:spcAft>
                <a:spcPts val="0"/>
              </a:spcAft>
              <a:defRPr/>
            </a:pPr>
            <a:endParaRPr lang="en-US" sz="1200" dirty="0"/>
          </a:p>
          <a:p>
            <a:pPr marL="666900" lvl="3" indent="-342900">
              <a:lnSpc>
                <a:spcPct val="100000"/>
              </a:lnSpc>
              <a:spcAft>
                <a:spcPts val="0"/>
              </a:spcAft>
              <a:defRPr/>
            </a:pPr>
            <a:endParaRPr lang="en-US" sz="1200" dirty="0" smtClean="0"/>
          </a:p>
          <a:p>
            <a:pPr marL="666900" lvl="3" indent="-342900">
              <a:lnSpc>
                <a:spcPct val="100000"/>
              </a:lnSpc>
              <a:spcAft>
                <a:spcPts val="0"/>
              </a:spcAft>
              <a:defRPr/>
            </a:pPr>
            <a:endParaRPr lang="en-US" sz="1200" dirty="0"/>
          </a:p>
        </p:txBody>
      </p:sp>
      <p:sp>
        <p:nvSpPr>
          <p:cNvPr id="4" name="Text Placeholder 3"/>
          <p:cNvSpPr>
            <a:spLocks noGrp="1"/>
          </p:cNvSpPr>
          <p:nvPr>
            <p:ph type="body" sz="quarter" idx="14"/>
          </p:nvPr>
        </p:nvSpPr>
        <p:spPr/>
        <p:txBody>
          <a:bodyPr/>
          <a:lstStyle/>
          <a:p>
            <a:endParaRPr lang="en-GB"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8746" y="2294164"/>
            <a:ext cx="3515254" cy="2234293"/>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65179" y="4548082"/>
            <a:ext cx="1084907" cy="1515262"/>
          </a:xfrm>
          <a:prstGeom prst="rect">
            <a:avLst/>
          </a:prstGeom>
          <a:noFill/>
          <a:ln w="9525">
            <a:noFill/>
            <a:miter lim="800000"/>
            <a:headEnd/>
            <a:tailEnd/>
          </a:ln>
        </p:spPr>
      </p:pic>
    </p:spTree>
    <p:extLst>
      <p:ext uri="{BB962C8B-B14F-4D97-AF65-F5344CB8AC3E}">
        <p14:creationId xmlns:p14="http://schemas.microsoft.com/office/powerpoint/2010/main" val="1360766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Observations and Lessons Learnt</a:t>
            </a:r>
            <a:endParaRPr lang="en-GB" dirty="0"/>
          </a:p>
        </p:txBody>
      </p:sp>
      <p:sp>
        <p:nvSpPr>
          <p:cNvPr id="3" name="Content Placeholder 2"/>
          <p:cNvSpPr>
            <a:spLocks noGrp="1"/>
          </p:cNvSpPr>
          <p:nvPr>
            <p:ph type="body" sz="quarter" idx="13"/>
          </p:nvPr>
        </p:nvSpPr>
        <p:spPr>
          <a:xfrm>
            <a:off x="719138" y="1835063"/>
            <a:ext cx="4691062" cy="4257761"/>
          </a:xfrm>
        </p:spPr>
        <p:txBody>
          <a:bodyPr>
            <a:normAutofit/>
          </a:bodyPr>
          <a:lstStyle/>
          <a:p>
            <a:pPr lvl="2">
              <a:lnSpc>
                <a:spcPct val="100000"/>
              </a:lnSpc>
              <a:spcAft>
                <a:spcPts val="0"/>
              </a:spcAft>
              <a:defRPr/>
            </a:pPr>
            <a:r>
              <a:rPr lang="en-US" sz="1600" dirty="0" smtClean="0">
                <a:solidFill>
                  <a:srgbClr val="002060"/>
                </a:solidFill>
              </a:rPr>
              <a:t>There is funding out there but we need to be creative to access it</a:t>
            </a:r>
          </a:p>
          <a:p>
            <a:pPr lvl="2">
              <a:lnSpc>
                <a:spcPct val="100000"/>
              </a:lnSpc>
              <a:spcAft>
                <a:spcPts val="0"/>
              </a:spcAft>
              <a:defRPr/>
            </a:pPr>
            <a:endParaRPr lang="en-US" sz="1600" dirty="0" smtClean="0">
              <a:solidFill>
                <a:srgbClr val="002060"/>
              </a:solidFill>
            </a:endParaRPr>
          </a:p>
          <a:p>
            <a:pPr lvl="2">
              <a:lnSpc>
                <a:spcPct val="100000"/>
              </a:lnSpc>
              <a:spcAft>
                <a:spcPts val="0"/>
              </a:spcAft>
              <a:defRPr/>
            </a:pPr>
            <a:r>
              <a:rPr lang="en-US" sz="1600" dirty="0" smtClean="0">
                <a:solidFill>
                  <a:srgbClr val="002060"/>
                </a:solidFill>
              </a:rPr>
              <a:t>General need to raise awareness of how hydrography fits into the bigger picture</a:t>
            </a:r>
          </a:p>
          <a:p>
            <a:pPr lvl="2">
              <a:lnSpc>
                <a:spcPct val="100000"/>
              </a:lnSpc>
              <a:spcAft>
                <a:spcPts val="0"/>
              </a:spcAft>
              <a:defRPr/>
            </a:pPr>
            <a:endParaRPr lang="en-US" sz="1600" dirty="0" smtClean="0">
              <a:solidFill>
                <a:srgbClr val="002060"/>
              </a:solidFill>
            </a:endParaRPr>
          </a:p>
          <a:p>
            <a:pPr lvl="2">
              <a:lnSpc>
                <a:spcPct val="100000"/>
              </a:lnSpc>
              <a:spcAft>
                <a:spcPts val="0"/>
              </a:spcAft>
              <a:defRPr/>
            </a:pPr>
            <a:r>
              <a:rPr lang="en-US" sz="1600" dirty="0" smtClean="0">
                <a:solidFill>
                  <a:srgbClr val="002060"/>
                </a:solidFill>
              </a:rPr>
              <a:t>Number of projects and </a:t>
            </a:r>
            <a:r>
              <a:rPr lang="en-US" sz="1600" dirty="0" err="1" smtClean="0">
                <a:solidFill>
                  <a:srgbClr val="002060"/>
                </a:solidFill>
              </a:rPr>
              <a:t>programmes</a:t>
            </a:r>
            <a:r>
              <a:rPr lang="en-US" sz="1600" dirty="0" smtClean="0">
                <a:solidFill>
                  <a:srgbClr val="002060"/>
                </a:solidFill>
              </a:rPr>
              <a:t> coming on line requires careful coordination</a:t>
            </a:r>
          </a:p>
          <a:p>
            <a:pPr lvl="2">
              <a:lnSpc>
                <a:spcPct val="100000"/>
              </a:lnSpc>
              <a:spcAft>
                <a:spcPts val="0"/>
              </a:spcAft>
              <a:defRPr/>
            </a:pPr>
            <a:endParaRPr lang="en-US" sz="1600" dirty="0" smtClean="0">
              <a:solidFill>
                <a:srgbClr val="002060"/>
              </a:solidFill>
            </a:endParaRPr>
          </a:p>
          <a:p>
            <a:pPr lvl="2">
              <a:lnSpc>
                <a:spcPct val="100000"/>
              </a:lnSpc>
              <a:spcAft>
                <a:spcPts val="0"/>
              </a:spcAft>
              <a:defRPr/>
            </a:pPr>
            <a:r>
              <a:rPr lang="en-US" sz="1600" dirty="0" smtClean="0">
                <a:solidFill>
                  <a:srgbClr val="002060"/>
                </a:solidFill>
              </a:rPr>
              <a:t>We need to review how we provide Technical Assistance</a:t>
            </a:r>
          </a:p>
          <a:p>
            <a:pPr lvl="2">
              <a:lnSpc>
                <a:spcPct val="100000"/>
              </a:lnSpc>
              <a:spcAft>
                <a:spcPts val="0"/>
              </a:spcAft>
              <a:defRPr/>
            </a:pPr>
            <a:endParaRPr lang="en-US" sz="1600" dirty="0" smtClean="0">
              <a:solidFill>
                <a:srgbClr val="002060"/>
              </a:solidFill>
            </a:endParaRPr>
          </a:p>
          <a:p>
            <a:pPr lvl="2">
              <a:lnSpc>
                <a:spcPct val="100000"/>
              </a:lnSpc>
              <a:spcAft>
                <a:spcPts val="0"/>
              </a:spcAft>
              <a:defRPr/>
            </a:pPr>
            <a:r>
              <a:rPr lang="en-US" sz="1600" dirty="0" smtClean="0">
                <a:solidFill>
                  <a:srgbClr val="002060"/>
                </a:solidFill>
              </a:rPr>
              <a:t>Be careful what you wish for!!</a:t>
            </a:r>
          </a:p>
          <a:p>
            <a:pPr lvl="2">
              <a:lnSpc>
                <a:spcPct val="100000"/>
              </a:lnSpc>
              <a:spcAft>
                <a:spcPts val="0"/>
              </a:spcAft>
              <a:defRPr/>
            </a:pPr>
            <a:endParaRPr lang="en-US" sz="1600" dirty="0" smtClean="0"/>
          </a:p>
          <a:p>
            <a:pPr lvl="2">
              <a:lnSpc>
                <a:spcPct val="100000"/>
              </a:lnSpc>
              <a:spcAft>
                <a:spcPts val="0"/>
              </a:spcAft>
              <a:defRPr/>
            </a:pPr>
            <a:endParaRPr lang="en-US" sz="1600" dirty="0" smtClean="0"/>
          </a:p>
          <a:p>
            <a:pPr>
              <a:lnSpc>
                <a:spcPct val="100000"/>
              </a:lnSpc>
              <a:spcAft>
                <a:spcPts val="0"/>
              </a:spcAft>
              <a:defRPr/>
            </a:pPr>
            <a:endParaRPr lang="en-US" sz="1800" dirty="0"/>
          </a:p>
          <a:p>
            <a:pPr marL="666900" lvl="3" indent="-342900">
              <a:lnSpc>
                <a:spcPct val="100000"/>
              </a:lnSpc>
              <a:spcAft>
                <a:spcPts val="0"/>
              </a:spcAft>
              <a:buNone/>
              <a:defRPr/>
            </a:pPr>
            <a:endParaRPr lang="en-GB" sz="1200" dirty="0" smtClean="0"/>
          </a:p>
          <a:p>
            <a:pPr marL="666900" lvl="3" indent="-342900">
              <a:lnSpc>
                <a:spcPct val="100000"/>
              </a:lnSpc>
              <a:spcAft>
                <a:spcPts val="0"/>
              </a:spcAft>
              <a:defRPr/>
            </a:pPr>
            <a:endParaRPr lang="en-GB" sz="1200" dirty="0" smtClean="0"/>
          </a:p>
          <a:p>
            <a:pPr marL="666900" lvl="3" indent="-342900">
              <a:lnSpc>
                <a:spcPct val="100000"/>
              </a:lnSpc>
              <a:spcAft>
                <a:spcPts val="0"/>
              </a:spcAft>
              <a:defRPr/>
            </a:pPr>
            <a:endParaRPr lang="en-US" sz="1200" dirty="0"/>
          </a:p>
          <a:p>
            <a:pPr marL="666900" lvl="3" indent="-342900">
              <a:lnSpc>
                <a:spcPct val="100000"/>
              </a:lnSpc>
              <a:spcAft>
                <a:spcPts val="0"/>
              </a:spcAft>
              <a:defRPr/>
            </a:pPr>
            <a:endParaRPr lang="en-US" sz="1200" dirty="0" smtClean="0"/>
          </a:p>
          <a:p>
            <a:pPr marL="666900" lvl="3" indent="-342900">
              <a:lnSpc>
                <a:spcPct val="100000"/>
              </a:lnSpc>
              <a:spcAft>
                <a:spcPts val="0"/>
              </a:spcAft>
              <a:defRPr/>
            </a:pPr>
            <a:endParaRPr lang="en-US" sz="1200" dirty="0"/>
          </a:p>
        </p:txBody>
      </p:sp>
      <p:sp>
        <p:nvSpPr>
          <p:cNvPr id="4" name="Text Placeholder 3"/>
          <p:cNvSpPr>
            <a:spLocks noGrp="1"/>
          </p:cNvSpPr>
          <p:nvPr>
            <p:ph type="body" sz="quarter" idx="14"/>
          </p:nvPr>
        </p:nvSpPr>
        <p:spPr/>
        <p:txBody>
          <a:bodyPr/>
          <a:lstStyle/>
          <a:p>
            <a:endParaRPr lang="en-GB" dirty="0"/>
          </a:p>
        </p:txBody>
      </p:sp>
      <p:pic>
        <p:nvPicPr>
          <p:cNvPr id="3074" name="Picture 2" descr="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08786" y="2307319"/>
            <a:ext cx="3927099" cy="2210252"/>
          </a:xfrm>
          <a:prstGeom prst="rect">
            <a:avLst/>
          </a:prstGeom>
          <a:noFill/>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5257" y="1842407"/>
            <a:ext cx="2122714" cy="442232"/>
          </a:xfrm>
          <a:prstGeom prst="rect">
            <a:avLst/>
          </a:prstGeom>
          <a:noFill/>
          <a:ln w="9525">
            <a:noFill/>
            <a:miter lim="800000"/>
            <a:headEnd/>
            <a:tailEnd/>
          </a:ln>
        </p:spPr>
      </p:pic>
    </p:spTree>
    <p:extLst>
      <p:ext uri="{BB962C8B-B14F-4D97-AF65-F5344CB8AC3E}">
        <p14:creationId xmlns:p14="http://schemas.microsoft.com/office/powerpoint/2010/main" val="136076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71" y="1781296"/>
            <a:ext cx="4895850" cy="1260000"/>
          </a:xfrm>
        </p:spPr>
        <p:txBody>
          <a:bodyPr>
            <a:normAutofit/>
          </a:bodyPr>
          <a:lstStyle/>
          <a:p>
            <a:r>
              <a:rPr lang="en-GB" sz="4400" b="0" dirty="0" smtClean="0"/>
              <a:t>Thank You </a:t>
            </a:r>
            <a:endParaRPr lang="en-GB" sz="4400" b="0" dirty="0"/>
          </a:p>
        </p:txBody>
      </p:sp>
      <p:sp>
        <p:nvSpPr>
          <p:cNvPr id="4" name="Text Placeholder 3"/>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2108971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ltLang="en-US" dirty="0" smtClean="0"/>
              <a:t>Overview</a:t>
            </a:r>
            <a:endParaRPr lang="en-GB" dirty="0"/>
          </a:p>
        </p:txBody>
      </p:sp>
      <p:sp>
        <p:nvSpPr>
          <p:cNvPr id="8194" name="Rectangle 3"/>
          <p:cNvSpPr>
            <a:spLocks noGrp="1" noChangeArrowheads="1"/>
          </p:cNvSpPr>
          <p:nvPr>
            <p:ph type="body" sz="quarter" idx="13"/>
          </p:nvPr>
        </p:nvSpPr>
        <p:spPr/>
        <p:txBody>
          <a:bodyPr/>
          <a:lstStyle/>
          <a:p>
            <a:pPr marL="342900" indent="-342900">
              <a:buFont typeface="Arial" panose="020B0604020202020204" pitchFamily="34" charset="0"/>
              <a:buChar char="•"/>
            </a:pPr>
            <a:r>
              <a:rPr lang="en-GB" dirty="0" smtClean="0"/>
              <a:t>Positioning Hydrography within the bigger picture</a:t>
            </a:r>
          </a:p>
          <a:p>
            <a:pPr marL="342900" indent="-342900">
              <a:buFont typeface="Arial" panose="020B0604020202020204" pitchFamily="34" charset="0"/>
              <a:buChar char="•"/>
            </a:pPr>
            <a:r>
              <a:rPr lang="en-GB" dirty="0" smtClean="0"/>
              <a:t>Commonwealth Marine Economies Programme</a:t>
            </a:r>
          </a:p>
          <a:p>
            <a:pPr marL="342900" indent="-342900">
              <a:buFont typeface="Arial" panose="020B0604020202020204" pitchFamily="34" charset="0"/>
              <a:buChar char="•"/>
            </a:pPr>
            <a:r>
              <a:rPr lang="en-GB" dirty="0" smtClean="0"/>
              <a:t>Overseas Territories Seabed Mapping Programme</a:t>
            </a:r>
          </a:p>
          <a:p>
            <a:pPr marL="342900" indent="-342900">
              <a:buFont typeface="Arial" panose="020B0604020202020204" pitchFamily="34" charset="0"/>
              <a:buChar char="•"/>
            </a:pPr>
            <a:r>
              <a:rPr lang="en-GB" dirty="0" smtClean="0"/>
              <a:t>Observations and Lessons Learnt</a:t>
            </a:r>
            <a:endParaRPr lang="en-GB" dirty="0"/>
          </a:p>
        </p:txBody>
      </p:sp>
      <p:sp>
        <p:nvSpPr>
          <p:cNvPr id="7" name="Text Placeholder 6"/>
          <p:cNvSpPr>
            <a:spLocks noGrp="1"/>
          </p:cNvSpPr>
          <p:nvPr>
            <p:ph type="body" sz="quarter" idx="14"/>
          </p:nvPr>
        </p:nvSpPr>
        <p:spPr/>
        <p:txBody>
          <a:bodyPr/>
          <a:lstStyle/>
          <a:p>
            <a:endParaRPr lang="en-GB" altLang="en-US" dirty="0"/>
          </a:p>
        </p:txBody>
      </p:sp>
      <p:sp>
        <p:nvSpPr>
          <p:cNvPr id="8197" name="Rectangle 3"/>
          <p:cNvSpPr>
            <a:spLocks noChangeArrowheads="1"/>
          </p:cNvSpPr>
          <p:nvPr/>
        </p:nvSpPr>
        <p:spPr bwMode="auto">
          <a:xfrm>
            <a:off x="385763" y="4005263"/>
            <a:ext cx="82184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lgn="l" eaLnBrk="0" hangingPunct="0">
              <a:lnSpc>
                <a:spcPct val="125000"/>
              </a:lnSpc>
              <a:spcBef>
                <a:spcPct val="20000"/>
              </a:spcBef>
              <a:buClr>
                <a:srgbClr val="85A4D1"/>
              </a:buClr>
              <a:buFont typeface="Wingdings" panose="05000000000000000000" pitchFamily="2" charset="2"/>
              <a:buChar char="n"/>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l" eaLnBrk="0" hangingPunct="0">
              <a:lnSpc>
                <a:spcPct val="125000"/>
              </a:lnSpc>
              <a:spcBef>
                <a:spcPct val="20000"/>
              </a:spcBef>
              <a:buClr>
                <a:srgbClr val="85A4D1"/>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lnSpc>
                <a:spcPct val="125000"/>
              </a:lnSpc>
              <a:spcBef>
                <a:spcPct val="20000"/>
              </a:spcBef>
              <a:buClr>
                <a:srgbClr val="85A4D1"/>
              </a:buClr>
              <a:buFont typeface="Courier New" panose="02070309020205020404" pitchFamily="49"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lnSpc>
                <a:spcPct val="125000"/>
              </a:lnSpc>
              <a:spcBef>
                <a:spcPct val="20000"/>
              </a:spcBef>
              <a:buClr>
                <a:srgbClr val="53086C"/>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lnSpc>
                <a:spcPct val="125000"/>
              </a:lnSpc>
              <a:spcBef>
                <a:spcPct val="20000"/>
              </a:spcBef>
              <a:buClr>
                <a:srgbClr val="53086C"/>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25000"/>
              </a:lnSpc>
              <a:spcBef>
                <a:spcPct val="20000"/>
              </a:spcBef>
              <a:spcAft>
                <a:spcPct val="0"/>
              </a:spcAft>
              <a:buClr>
                <a:srgbClr val="53086C"/>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25000"/>
              </a:lnSpc>
              <a:spcBef>
                <a:spcPct val="20000"/>
              </a:spcBef>
              <a:spcAft>
                <a:spcPct val="0"/>
              </a:spcAft>
              <a:buClr>
                <a:srgbClr val="53086C"/>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25000"/>
              </a:lnSpc>
              <a:spcBef>
                <a:spcPct val="20000"/>
              </a:spcBef>
              <a:spcAft>
                <a:spcPct val="0"/>
              </a:spcAft>
              <a:buClr>
                <a:srgbClr val="53086C"/>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25000"/>
              </a:lnSpc>
              <a:spcBef>
                <a:spcPct val="20000"/>
              </a:spcBef>
              <a:spcAft>
                <a:spcPct val="0"/>
              </a:spcAft>
              <a:buClr>
                <a:srgbClr val="53086C"/>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endParaRPr lang="en-US" altLang="en-US" dirty="0"/>
          </a:p>
        </p:txBody>
      </p:sp>
      <p:sp>
        <p:nvSpPr>
          <p:cNvPr id="8199" name="Rectangle 12"/>
          <p:cNvSpPr>
            <a:spLocks noChangeArrowheads="1"/>
          </p:cNvSpPr>
          <p:nvPr/>
        </p:nvSpPr>
        <p:spPr bwMode="auto">
          <a:xfrm>
            <a:off x="0" y="476250"/>
            <a:ext cx="9144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lnSpc>
                <a:spcPct val="125000"/>
              </a:lnSpc>
              <a:spcBef>
                <a:spcPct val="20000"/>
              </a:spcBef>
              <a:buClr>
                <a:srgbClr val="85A4D1"/>
              </a:buClr>
              <a:buFont typeface="Wingdings" panose="05000000000000000000" pitchFamily="2" charset="2"/>
              <a:buChar char="n"/>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l" eaLnBrk="0" hangingPunct="0">
              <a:lnSpc>
                <a:spcPct val="125000"/>
              </a:lnSpc>
              <a:spcBef>
                <a:spcPct val="20000"/>
              </a:spcBef>
              <a:buClr>
                <a:srgbClr val="85A4D1"/>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lnSpc>
                <a:spcPct val="125000"/>
              </a:lnSpc>
              <a:spcBef>
                <a:spcPct val="20000"/>
              </a:spcBef>
              <a:buClr>
                <a:srgbClr val="85A4D1"/>
              </a:buClr>
              <a:buFont typeface="Courier New" panose="02070309020205020404" pitchFamily="49"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lnSpc>
                <a:spcPct val="125000"/>
              </a:lnSpc>
              <a:spcBef>
                <a:spcPct val="20000"/>
              </a:spcBef>
              <a:buClr>
                <a:srgbClr val="53086C"/>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lnSpc>
                <a:spcPct val="125000"/>
              </a:lnSpc>
              <a:spcBef>
                <a:spcPct val="20000"/>
              </a:spcBef>
              <a:buClr>
                <a:srgbClr val="53086C"/>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25000"/>
              </a:lnSpc>
              <a:spcBef>
                <a:spcPct val="20000"/>
              </a:spcBef>
              <a:spcAft>
                <a:spcPct val="0"/>
              </a:spcAft>
              <a:buClr>
                <a:srgbClr val="53086C"/>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25000"/>
              </a:lnSpc>
              <a:spcBef>
                <a:spcPct val="20000"/>
              </a:spcBef>
              <a:spcAft>
                <a:spcPct val="0"/>
              </a:spcAft>
              <a:buClr>
                <a:srgbClr val="53086C"/>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25000"/>
              </a:lnSpc>
              <a:spcBef>
                <a:spcPct val="20000"/>
              </a:spcBef>
              <a:spcAft>
                <a:spcPct val="0"/>
              </a:spcAft>
              <a:buClr>
                <a:srgbClr val="53086C"/>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25000"/>
              </a:lnSpc>
              <a:spcBef>
                <a:spcPct val="20000"/>
              </a:spcBef>
              <a:spcAft>
                <a:spcPct val="0"/>
              </a:spcAft>
              <a:buClr>
                <a:srgbClr val="53086C"/>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endParaRPr lang="en-US" altLang="en-US" sz="3200" dirty="0">
              <a:solidFill>
                <a:srgbClr val="09315B"/>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5389" y="2281783"/>
            <a:ext cx="3517961" cy="2239011"/>
          </a:xfrm>
          <a:prstGeom prst="rect">
            <a:avLst/>
          </a:prstGeom>
        </p:spPr>
      </p:pic>
    </p:spTree>
    <p:extLst>
      <p:ext uri="{BB962C8B-B14F-4D97-AF65-F5344CB8AC3E}">
        <p14:creationId xmlns:p14="http://schemas.microsoft.com/office/powerpoint/2010/main" val="2318477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8" y="406689"/>
            <a:ext cx="8259040" cy="840219"/>
          </a:xfrm>
        </p:spPr>
        <p:txBody>
          <a:bodyPr>
            <a:normAutofit/>
          </a:bodyPr>
          <a:lstStyle/>
          <a:p>
            <a:r>
              <a:rPr lang="en-GB" dirty="0" smtClean="0"/>
              <a:t>Hydrography and the Bigger Picture</a:t>
            </a:r>
            <a:endParaRPr lang="en-GB" dirty="0"/>
          </a:p>
        </p:txBody>
      </p:sp>
      <p:pic>
        <p:nvPicPr>
          <p:cNvPr id="18" name="Picture 3"/>
          <p:cNvPicPr>
            <a:picLocks noChangeAspect="1" noChangeArrowheads="1"/>
          </p:cNvPicPr>
          <p:nvPr/>
        </p:nvPicPr>
        <p:blipFill>
          <a:blip r:embed="rId3" cstate="print"/>
          <a:srcRect/>
          <a:stretch>
            <a:fillRect/>
          </a:stretch>
        </p:blipFill>
        <p:spPr bwMode="auto">
          <a:xfrm>
            <a:off x="1109150" y="1295228"/>
            <a:ext cx="7049702" cy="4742015"/>
          </a:xfrm>
          <a:prstGeom prst="rect">
            <a:avLst/>
          </a:prstGeom>
          <a:noFill/>
          <a:ln w="9525">
            <a:noFill/>
            <a:miter lim="800000"/>
            <a:headEnd/>
            <a:tailEnd/>
          </a:ln>
        </p:spPr>
      </p:pic>
      <p:cxnSp>
        <p:nvCxnSpPr>
          <p:cNvPr id="19" name="Straight Arrow Connector 18"/>
          <p:cNvCxnSpPr/>
          <p:nvPr/>
        </p:nvCxnSpPr>
        <p:spPr>
          <a:xfrm flipH="1" flipV="1">
            <a:off x="4516916" y="1894901"/>
            <a:ext cx="11017" cy="126694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06757" y="3216924"/>
            <a:ext cx="3161841" cy="1754326"/>
          </a:xfrm>
          <a:prstGeom prst="rect">
            <a:avLst/>
          </a:prstGeom>
          <a:noFill/>
        </p:spPr>
        <p:txBody>
          <a:bodyPr wrap="square" rtlCol="0">
            <a:spAutoFit/>
          </a:bodyPr>
          <a:lstStyle/>
          <a:p>
            <a:pPr algn="ctr"/>
            <a:r>
              <a:rPr lang="en-GB" sz="3600" b="1" dirty="0" smtClean="0"/>
              <a:t>Hydrography   </a:t>
            </a:r>
          </a:p>
          <a:p>
            <a:pPr algn="ctr"/>
            <a:r>
              <a:rPr lang="en-GB" sz="3600" b="1" dirty="0" smtClean="0"/>
              <a:t>A keystone data type</a:t>
            </a:r>
            <a:endParaRPr lang="en-GB" sz="3600" b="1" dirty="0"/>
          </a:p>
        </p:txBody>
      </p:sp>
      <p:sp>
        <p:nvSpPr>
          <p:cNvPr id="21" name="TextBox 20"/>
          <p:cNvSpPr txBox="1"/>
          <p:nvPr/>
        </p:nvSpPr>
        <p:spPr>
          <a:xfrm>
            <a:off x="1145756" y="1454227"/>
            <a:ext cx="2644048" cy="369332"/>
          </a:xfrm>
          <a:prstGeom prst="rect">
            <a:avLst/>
          </a:prstGeom>
          <a:noFill/>
        </p:spPr>
        <p:txBody>
          <a:bodyPr wrap="square" rtlCol="0">
            <a:spAutoFit/>
          </a:bodyPr>
          <a:lstStyle/>
          <a:p>
            <a:pPr algn="r"/>
            <a:r>
              <a:rPr lang="en-GB" dirty="0" smtClean="0"/>
              <a:t>Habitat Mapping</a:t>
            </a:r>
            <a:endParaRPr lang="en-GB" dirty="0"/>
          </a:p>
        </p:txBody>
      </p:sp>
      <p:sp>
        <p:nvSpPr>
          <p:cNvPr id="22" name="TextBox 21"/>
          <p:cNvSpPr txBox="1"/>
          <p:nvPr/>
        </p:nvSpPr>
        <p:spPr>
          <a:xfrm>
            <a:off x="405789" y="1860015"/>
            <a:ext cx="2644048" cy="369332"/>
          </a:xfrm>
          <a:prstGeom prst="rect">
            <a:avLst/>
          </a:prstGeom>
          <a:noFill/>
        </p:spPr>
        <p:txBody>
          <a:bodyPr wrap="square" rtlCol="0">
            <a:spAutoFit/>
          </a:bodyPr>
          <a:lstStyle/>
          <a:p>
            <a:pPr algn="r"/>
            <a:r>
              <a:rPr lang="en-GB" dirty="0" smtClean="0"/>
              <a:t>MPAs</a:t>
            </a:r>
            <a:endParaRPr lang="en-GB" dirty="0"/>
          </a:p>
        </p:txBody>
      </p:sp>
      <p:sp>
        <p:nvSpPr>
          <p:cNvPr id="23" name="TextBox 22"/>
          <p:cNvSpPr txBox="1"/>
          <p:nvPr/>
        </p:nvSpPr>
        <p:spPr>
          <a:xfrm>
            <a:off x="-154236" y="2267639"/>
            <a:ext cx="2644048" cy="369332"/>
          </a:xfrm>
          <a:prstGeom prst="rect">
            <a:avLst/>
          </a:prstGeom>
          <a:noFill/>
        </p:spPr>
        <p:txBody>
          <a:bodyPr wrap="square" rtlCol="0">
            <a:spAutoFit/>
          </a:bodyPr>
          <a:lstStyle/>
          <a:p>
            <a:pPr algn="r"/>
            <a:r>
              <a:rPr lang="en-GB" dirty="0" smtClean="0"/>
              <a:t>Fisheries Management</a:t>
            </a:r>
            <a:endParaRPr lang="en-GB" dirty="0"/>
          </a:p>
        </p:txBody>
      </p:sp>
      <p:sp>
        <p:nvSpPr>
          <p:cNvPr id="24" name="TextBox 23"/>
          <p:cNvSpPr txBox="1"/>
          <p:nvPr/>
        </p:nvSpPr>
        <p:spPr>
          <a:xfrm>
            <a:off x="-616944" y="2818483"/>
            <a:ext cx="2644048" cy="369332"/>
          </a:xfrm>
          <a:prstGeom prst="rect">
            <a:avLst/>
          </a:prstGeom>
          <a:noFill/>
        </p:spPr>
        <p:txBody>
          <a:bodyPr wrap="square" rtlCol="0">
            <a:spAutoFit/>
          </a:bodyPr>
          <a:lstStyle/>
          <a:p>
            <a:pPr algn="r"/>
            <a:r>
              <a:rPr lang="en-GB" dirty="0" smtClean="0"/>
              <a:t>Coastal Zoning</a:t>
            </a:r>
            <a:endParaRPr lang="en-GB" dirty="0"/>
          </a:p>
        </p:txBody>
      </p:sp>
      <p:sp>
        <p:nvSpPr>
          <p:cNvPr id="25" name="TextBox 24"/>
          <p:cNvSpPr txBox="1"/>
          <p:nvPr/>
        </p:nvSpPr>
        <p:spPr>
          <a:xfrm>
            <a:off x="7181162" y="2761562"/>
            <a:ext cx="2644048" cy="646331"/>
          </a:xfrm>
          <a:prstGeom prst="rect">
            <a:avLst/>
          </a:prstGeom>
          <a:noFill/>
        </p:spPr>
        <p:txBody>
          <a:bodyPr wrap="square" rtlCol="0">
            <a:spAutoFit/>
          </a:bodyPr>
          <a:lstStyle/>
          <a:p>
            <a:r>
              <a:rPr lang="en-GB" dirty="0" smtClean="0"/>
              <a:t>Coastal land use planning</a:t>
            </a:r>
            <a:endParaRPr lang="en-GB" dirty="0"/>
          </a:p>
        </p:txBody>
      </p:sp>
      <p:sp>
        <p:nvSpPr>
          <p:cNvPr id="26" name="TextBox 25"/>
          <p:cNvSpPr txBox="1"/>
          <p:nvPr/>
        </p:nvSpPr>
        <p:spPr>
          <a:xfrm>
            <a:off x="6760685" y="2319051"/>
            <a:ext cx="2644048" cy="369332"/>
          </a:xfrm>
          <a:prstGeom prst="rect">
            <a:avLst/>
          </a:prstGeom>
          <a:noFill/>
        </p:spPr>
        <p:txBody>
          <a:bodyPr wrap="square" rtlCol="0">
            <a:spAutoFit/>
          </a:bodyPr>
          <a:lstStyle/>
          <a:p>
            <a:r>
              <a:rPr lang="en-GB" dirty="0" smtClean="0"/>
              <a:t>Disaster mitigation</a:t>
            </a:r>
            <a:endParaRPr lang="en-GB" dirty="0"/>
          </a:p>
        </p:txBody>
      </p:sp>
      <p:sp>
        <p:nvSpPr>
          <p:cNvPr id="27" name="TextBox 26"/>
          <p:cNvSpPr txBox="1"/>
          <p:nvPr/>
        </p:nvSpPr>
        <p:spPr>
          <a:xfrm>
            <a:off x="6219022" y="1843490"/>
            <a:ext cx="2644048" cy="369332"/>
          </a:xfrm>
          <a:prstGeom prst="rect">
            <a:avLst/>
          </a:prstGeom>
          <a:noFill/>
        </p:spPr>
        <p:txBody>
          <a:bodyPr wrap="square" rtlCol="0">
            <a:spAutoFit/>
          </a:bodyPr>
          <a:lstStyle/>
          <a:p>
            <a:r>
              <a:rPr lang="en-GB" dirty="0" smtClean="0"/>
              <a:t>Disaster preparedness</a:t>
            </a:r>
            <a:endParaRPr lang="en-GB" dirty="0"/>
          </a:p>
        </p:txBody>
      </p:sp>
      <p:sp>
        <p:nvSpPr>
          <p:cNvPr id="28" name="TextBox 27"/>
          <p:cNvSpPr txBox="1"/>
          <p:nvPr/>
        </p:nvSpPr>
        <p:spPr>
          <a:xfrm>
            <a:off x="5269735" y="1467080"/>
            <a:ext cx="2644048" cy="369332"/>
          </a:xfrm>
          <a:prstGeom prst="rect">
            <a:avLst/>
          </a:prstGeom>
          <a:noFill/>
        </p:spPr>
        <p:txBody>
          <a:bodyPr wrap="square" rtlCol="0">
            <a:spAutoFit/>
          </a:bodyPr>
          <a:lstStyle/>
          <a:p>
            <a:r>
              <a:rPr lang="en-GB" dirty="0" smtClean="0"/>
              <a:t>Inundation mapping</a:t>
            </a:r>
            <a:endParaRPr lang="en-GB" dirty="0"/>
          </a:p>
        </p:txBody>
      </p:sp>
      <p:sp>
        <p:nvSpPr>
          <p:cNvPr id="29" name="TextBox 28"/>
          <p:cNvSpPr txBox="1"/>
          <p:nvPr/>
        </p:nvSpPr>
        <p:spPr>
          <a:xfrm>
            <a:off x="0" y="3422574"/>
            <a:ext cx="1696598" cy="646331"/>
          </a:xfrm>
          <a:prstGeom prst="rect">
            <a:avLst/>
          </a:prstGeom>
          <a:noFill/>
        </p:spPr>
        <p:txBody>
          <a:bodyPr wrap="square" rtlCol="0">
            <a:spAutoFit/>
          </a:bodyPr>
          <a:lstStyle/>
          <a:p>
            <a:pPr algn="r"/>
            <a:r>
              <a:rPr lang="en-GB" dirty="0" smtClean="0"/>
              <a:t>Oceans Governance</a:t>
            </a:r>
            <a:endParaRPr lang="en-GB" dirty="0"/>
          </a:p>
        </p:txBody>
      </p:sp>
      <p:sp>
        <p:nvSpPr>
          <p:cNvPr id="30" name="TextBox 29"/>
          <p:cNvSpPr txBox="1"/>
          <p:nvPr/>
        </p:nvSpPr>
        <p:spPr>
          <a:xfrm>
            <a:off x="7586949" y="3464805"/>
            <a:ext cx="1424848" cy="923330"/>
          </a:xfrm>
          <a:prstGeom prst="rect">
            <a:avLst/>
          </a:prstGeom>
          <a:noFill/>
        </p:spPr>
        <p:txBody>
          <a:bodyPr wrap="square" rtlCol="0">
            <a:spAutoFit/>
          </a:bodyPr>
          <a:lstStyle/>
          <a:p>
            <a:r>
              <a:rPr lang="en-GB" dirty="0" smtClean="0"/>
              <a:t>Climate change resilience</a:t>
            </a:r>
            <a:endParaRPr lang="en-GB" dirty="0"/>
          </a:p>
        </p:txBody>
      </p:sp>
    </p:spTree>
    <p:extLst>
      <p:ext uri="{BB962C8B-B14F-4D97-AF65-F5344CB8AC3E}">
        <p14:creationId xmlns:p14="http://schemas.microsoft.com/office/powerpoint/2010/main" val="75379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8" y="406689"/>
            <a:ext cx="8259040" cy="840219"/>
          </a:xfrm>
        </p:spPr>
        <p:txBody>
          <a:bodyPr>
            <a:normAutofit/>
          </a:bodyPr>
          <a:lstStyle/>
          <a:p>
            <a:r>
              <a:rPr lang="en-GB" dirty="0" smtClean="0"/>
              <a:t>Hydrography and the Bigger Picture</a:t>
            </a:r>
            <a:endParaRPr lang="en-GB" dirty="0"/>
          </a:p>
        </p:txBody>
      </p:sp>
      <p:pic>
        <p:nvPicPr>
          <p:cNvPr id="1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1605" y="1487277"/>
            <a:ext cx="2215960" cy="2758587"/>
          </a:xfrm>
          <a:prstGeom prst="rect">
            <a:avLst/>
          </a:prstGeom>
          <a:noFill/>
        </p:spPr>
      </p:pic>
      <p:pic>
        <p:nvPicPr>
          <p:cNvPr id="17" name="Picture 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8767" t="-473" r="-48767" b="-9715"/>
          <a:stretch/>
        </p:blipFill>
        <p:spPr bwMode="auto">
          <a:xfrm>
            <a:off x="3275856" y="4365104"/>
            <a:ext cx="3089998" cy="1656184"/>
          </a:xfrm>
          <a:prstGeom prst="rect">
            <a:avLst/>
          </a:prstGeom>
          <a:solidFill>
            <a:srgbClr val="FFFFFF"/>
          </a:solidFill>
        </p:spPr>
      </p:pic>
      <p:pic>
        <p:nvPicPr>
          <p:cNvPr id="31" name="Picture 3" descr="cefaslogo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53933" t="-34842" r="-8989" b="-38688"/>
          <a:stretch/>
        </p:blipFill>
        <p:spPr bwMode="auto">
          <a:xfrm>
            <a:off x="-630436" y="4437112"/>
            <a:ext cx="4349991" cy="1440160"/>
          </a:xfrm>
          <a:prstGeom prst="rect">
            <a:avLst/>
          </a:prstGeom>
          <a:solidFill>
            <a:srgbClr val="FFFFFF"/>
          </a:solidFill>
        </p:spPr>
      </p:pic>
      <p:pic>
        <p:nvPicPr>
          <p:cNvPr id="32" name="Picture 4" descr="UKHO_654C_AW"/>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9526" t="-10481" r="-27067" b="-13144"/>
          <a:stretch/>
        </p:blipFill>
        <p:spPr bwMode="auto">
          <a:xfrm>
            <a:off x="5580112" y="4365104"/>
            <a:ext cx="3761320" cy="1435224"/>
          </a:xfrm>
          <a:prstGeom prst="rect">
            <a:avLst/>
          </a:prstGeom>
          <a:solidFill>
            <a:srgbClr val="FFFFFF"/>
          </a:solidFill>
        </p:spPr>
      </p:pic>
      <p:sp>
        <p:nvSpPr>
          <p:cNvPr id="33" name="TextBox 32"/>
          <p:cNvSpPr txBox="1"/>
          <p:nvPr/>
        </p:nvSpPr>
        <p:spPr>
          <a:xfrm>
            <a:off x="351993" y="1462765"/>
            <a:ext cx="4960236" cy="1384995"/>
          </a:xfrm>
          <a:prstGeom prst="rect">
            <a:avLst/>
          </a:prstGeom>
          <a:noFill/>
        </p:spPr>
        <p:txBody>
          <a:bodyPr wrap="square" rtlCol="0">
            <a:spAutoFit/>
          </a:bodyPr>
          <a:lstStyle/>
          <a:p>
            <a:r>
              <a:rPr lang="en-GB" sz="2400" b="1" dirty="0" smtClean="0">
                <a:solidFill>
                  <a:schemeClr val="tx1"/>
                </a:solidFill>
              </a:rPr>
              <a:t>2014 Collaboration with CEFAS</a:t>
            </a:r>
          </a:p>
          <a:p>
            <a:endParaRPr lang="en-GB" sz="2000" dirty="0" smtClean="0">
              <a:solidFill>
                <a:schemeClr val="tx1"/>
              </a:solidFill>
            </a:endParaRPr>
          </a:p>
          <a:p>
            <a:r>
              <a:rPr lang="en-GB" sz="2000" dirty="0" smtClean="0">
                <a:solidFill>
                  <a:schemeClr val="tx1"/>
                </a:solidFill>
              </a:rPr>
              <a:t>Darwin Plus funded survey of the British Virgin Islands</a:t>
            </a:r>
            <a:endParaRPr lang="en-GB" sz="2000" dirty="0">
              <a:solidFill>
                <a:schemeClr val="tx1"/>
              </a:solidFill>
            </a:endParaRPr>
          </a:p>
        </p:txBody>
      </p:sp>
      <p:sp>
        <p:nvSpPr>
          <p:cNvPr id="34" name="TextBox 33"/>
          <p:cNvSpPr txBox="1"/>
          <p:nvPr/>
        </p:nvSpPr>
        <p:spPr>
          <a:xfrm>
            <a:off x="434493" y="3258967"/>
            <a:ext cx="5040560" cy="923330"/>
          </a:xfrm>
          <a:prstGeom prst="rect">
            <a:avLst/>
          </a:prstGeom>
          <a:noFill/>
        </p:spPr>
        <p:txBody>
          <a:bodyPr wrap="square" rtlCol="0">
            <a:spAutoFit/>
          </a:bodyPr>
          <a:lstStyle/>
          <a:p>
            <a:pPr marL="177800" indent="-177800">
              <a:buFont typeface="Arial" pitchFamily="34" charset="0"/>
              <a:buChar char="•"/>
            </a:pPr>
            <a:r>
              <a:rPr lang="en-GB" sz="1800" b="0" dirty="0" smtClean="0">
                <a:solidFill>
                  <a:schemeClr val="tx1"/>
                </a:solidFill>
              </a:rPr>
              <a:t>Focused on biodiversity</a:t>
            </a:r>
          </a:p>
          <a:p>
            <a:pPr marL="177800" indent="-177800"/>
            <a:endParaRPr lang="en-GB" sz="1800" b="0" dirty="0" smtClean="0">
              <a:solidFill>
                <a:schemeClr val="tx1"/>
              </a:solidFill>
            </a:endParaRPr>
          </a:p>
          <a:p>
            <a:pPr marL="177800" indent="-177800">
              <a:buFont typeface="Arial" pitchFamily="34" charset="0"/>
              <a:buChar char="•"/>
            </a:pPr>
            <a:r>
              <a:rPr lang="en-GB" sz="1800" b="0" dirty="0" smtClean="0">
                <a:solidFill>
                  <a:schemeClr val="tx1"/>
                </a:solidFill>
              </a:rPr>
              <a:t>CEFAS and UKHO working in collaboration</a:t>
            </a:r>
            <a:endParaRPr lang="en-GB" sz="1800" b="0" dirty="0">
              <a:solidFill>
                <a:schemeClr val="tx1"/>
              </a:solidFill>
            </a:endParaRPr>
          </a:p>
        </p:txBody>
      </p:sp>
    </p:spTree>
    <p:extLst>
      <p:ext uri="{BB962C8B-B14F-4D97-AF65-F5344CB8AC3E}">
        <p14:creationId xmlns:p14="http://schemas.microsoft.com/office/powerpoint/2010/main" val="753795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GB"/>
          </a:p>
        </p:txBody>
      </p:sp>
      <p:sp>
        <p:nvSpPr>
          <p:cNvPr id="6" name="Text Placeholder 3"/>
          <p:cNvSpPr txBox="1">
            <a:spLocks/>
          </p:cNvSpPr>
          <p:nvPr/>
        </p:nvSpPr>
        <p:spPr>
          <a:xfrm>
            <a:off x="719138" y="2436074"/>
            <a:ext cx="7705725" cy="4256825"/>
          </a:xfrm>
          <a:prstGeom prst="rect">
            <a:avLst/>
          </a:prstGeom>
        </p:spPr>
        <p:txBody>
          <a:bodyPr>
            <a:normAutofit/>
          </a:bodyPr>
          <a:lstStyle>
            <a:lvl1pPr marL="0" indent="0" algn="l" defTabSz="914400" rtl="0" eaLnBrk="1" latinLnBrk="0" hangingPunct="1">
              <a:lnSpc>
                <a:spcPts val="2200"/>
              </a:lnSpc>
              <a:spcBef>
                <a:spcPts val="0"/>
              </a:spcBef>
              <a:spcAft>
                <a:spcPts val="1332"/>
              </a:spcAft>
              <a:buFontTx/>
              <a:buNone/>
              <a:defRPr sz="1900" kern="1200">
                <a:solidFill>
                  <a:schemeClr val="tx2"/>
                </a:solidFill>
                <a:latin typeface="+mn-lt"/>
                <a:ea typeface="+mn-ea"/>
                <a:cs typeface="+mn-cs"/>
              </a:defRPr>
            </a:lvl1pPr>
            <a:lvl2pPr marL="0" indent="0" algn="l" defTabSz="914400" rtl="0" eaLnBrk="1" latinLnBrk="0" hangingPunct="1">
              <a:lnSpc>
                <a:spcPts val="1900"/>
              </a:lnSpc>
              <a:spcBef>
                <a:spcPts val="0"/>
              </a:spcBef>
              <a:spcAft>
                <a:spcPts val="1287"/>
              </a:spcAft>
              <a:buFontTx/>
              <a:buNone/>
              <a:defRPr sz="1700" kern="1200">
                <a:solidFill>
                  <a:schemeClr val="bg2"/>
                </a:solidFill>
                <a:latin typeface="+mn-lt"/>
                <a:ea typeface="+mn-ea"/>
                <a:cs typeface="+mn-cs"/>
              </a:defRPr>
            </a:lvl2pPr>
            <a:lvl3pPr marL="14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3pPr>
            <a:lvl4pPr marL="32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4pPr>
            <a:lvl5pPr marL="50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GB" dirty="0" smtClean="0"/>
          </a:p>
        </p:txBody>
      </p:sp>
      <p:sp>
        <p:nvSpPr>
          <p:cNvPr id="13" name="Title 1"/>
          <p:cNvSpPr>
            <a:spLocks noGrp="1"/>
          </p:cNvSpPr>
          <p:nvPr>
            <p:ph type="title"/>
          </p:nvPr>
        </p:nvSpPr>
        <p:spPr>
          <a:xfrm>
            <a:off x="2411413" y="333375"/>
            <a:ext cx="6264275" cy="998538"/>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200000" cy="4819835"/>
          </a:xfrm>
          <a:prstGeom prst="rect">
            <a:avLst/>
          </a:prstGeom>
        </p:spPr>
      </p:pic>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1" y="2879530"/>
            <a:ext cx="6096000" cy="4031493"/>
          </a:xfrm>
          <a:prstGeom prst="rect">
            <a:avLst/>
          </a:prstGeom>
        </p:spPr>
      </p:pic>
      <p:pic>
        <p:nvPicPr>
          <p:cNvPr id="16" name="Picture 15"/>
          <p:cNvPicPr>
            <a:picLocks noChangeAspect="1"/>
          </p:cNvPicPr>
          <p:nvPr/>
        </p:nvPicPr>
        <p:blipFill>
          <a:blip r:embed="rId4" cstate="print"/>
          <a:stretch>
            <a:fillRect/>
          </a:stretch>
        </p:blipFill>
        <p:spPr>
          <a:xfrm>
            <a:off x="0" y="2400300"/>
            <a:ext cx="5457825" cy="4457700"/>
          </a:xfrm>
          <a:prstGeom prst="rect">
            <a:avLst/>
          </a:prstGeom>
        </p:spPr>
      </p:pic>
      <p:sp>
        <p:nvSpPr>
          <p:cNvPr id="17" name="TextBox 16"/>
          <p:cNvSpPr txBox="1"/>
          <p:nvPr/>
        </p:nvSpPr>
        <p:spPr>
          <a:xfrm>
            <a:off x="5682972" y="5288340"/>
            <a:ext cx="3461028"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smtClean="0">
                <a:ln>
                  <a:noFill/>
                </a:ln>
                <a:solidFill>
                  <a:srgbClr val="000000"/>
                </a:solidFill>
                <a:effectLst/>
                <a:uLnTx/>
                <a:uFillTx/>
              </a:rPr>
              <a:t>Seagrass</a:t>
            </a:r>
            <a:r>
              <a:rPr kumimoji="0" lang="en-GB" sz="2400" b="1" i="0" u="none" strike="noStrike" kern="0" cap="none" spc="0" normalizeH="0" baseline="0" noProof="0" dirty="0" smtClean="0">
                <a:ln>
                  <a:noFill/>
                </a:ln>
                <a:solidFill>
                  <a:srgbClr val="000000"/>
                </a:solidFill>
                <a:effectLst/>
                <a:uLnTx/>
                <a:uFillTx/>
              </a:rPr>
              <a:t> 35 times more efficient at storing carbon than rainforests</a:t>
            </a:r>
            <a:endParaRPr kumimoji="0" lang="en-GB" sz="2400" b="1" i="0" u="none" strike="noStrike" kern="0" cap="none" spc="0" normalizeH="0" baseline="0" noProof="0" dirty="0">
              <a:ln>
                <a:noFill/>
              </a:ln>
              <a:solidFill>
                <a:srgbClr val="000000"/>
              </a:solidFill>
              <a:effectLst/>
              <a:uLnTx/>
              <a:uFillTx/>
            </a:endParaRPr>
          </a:p>
        </p:txBody>
      </p:sp>
      <p:pic>
        <p:nvPicPr>
          <p:cNvPr id="18" name="Picture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80248" y="0"/>
            <a:ext cx="5163752" cy="2924944"/>
          </a:xfrm>
          <a:prstGeom prst="rect">
            <a:avLst/>
          </a:prstGeom>
        </p:spPr>
      </p:pic>
      <p:sp>
        <p:nvSpPr>
          <p:cNvPr id="19" name="TextBox 18"/>
          <p:cNvSpPr txBox="1"/>
          <p:nvPr/>
        </p:nvSpPr>
        <p:spPr>
          <a:xfrm>
            <a:off x="167836" y="180014"/>
            <a:ext cx="3688068"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smtClean="0">
                <a:ln>
                  <a:noFill/>
                </a:ln>
                <a:solidFill>
                  <a:srgbClr val="000000"/>
                </a:solidFill>
                <a:effectLst/>
                <a:uLnTx/>
                <a:uFillTx/>
              </a:rPr>
              <a:t>800% more </a:t>
            </a:r>
            <a:r>
              <a:rPr kumimoji="0" lang="en-GB" sz="2400" b="1" i="0" u="none" strike="noStrike" kern="0" cap="none" spc="0" normalizeH="0" baseline="0" noProof="0" dirty="0" err="1" smtClean="0">
                <a:ln>
                  <a:noFill/>
                </a:ln>
                <a:solidFill>
                  <a:srgbClr val="000000"/>
                </a:solidFill>
                <a:effectLst/>
                <a:uLnTx/>
                <a:uFillTx/>
              </a:rPr>
              <a:t>seagrass</a:t>
            </a:r>
            <a:r>
              <a:rPr kumimoji="0" lang="en-GB" sz="2400" b="1" i="0" u="none" strike="noStrike" kern="0" cap="none" spc="0" normalizeH="0" baseline="0" noProof="0" dirty="0" smtClean="0">
                <a:ln>
                  <a:noFill/>
                </a:ln>
                <a:solidFill>
                  <a:srgbClr val="000000"/>
                </a:solidFill>
                <a:effectLst/>
                <a:uLnTx/>
                <a:uFillTx/>
              </a:rPr>
              <a:t> discovered</a:t>
            </a:r>
            <a:endParaRPr kumimoji="0" lang="en-GB" sz="2400" b="1" i="0" u="none" strike="noStrike" kern="0" cap="none" spc="0" normalizeH="0" baseline="0" noProof="0" dirty="0">
              <a:ln>
                <a:noFill/>
              </a:ln>
              <a:solidFill>
                <a:srgbClr val="000000"/>
              </a:solidFill>
              <a:effectLst/>
              <a:uLnTx/>
              <a:uFillTx/>
            </a:endParaRPr>
          </a:p>
        </p:txBody>
      </p:sp>
      <p:sp>
        <p:nvSpPr>
          <p:cNvPr id="20" name="TextBox 19"/>
          <p:cNvSpPr txBox="1"/>
          <p:nvPr/>
        </p:nvSpPr>
        <p:spPr>
          <a:xfrm>
            <a:off x="4032919" y="0"/>
            <a:ext cx="604867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smtClean="0">
                <a:ln>
                  <a:noFill/>
                </a:ln>
                <a:solidFill>
                  <a:srgbClr val="000000"/>
                </a:solidFill>
                <a:effectLst/>
                <a:uLnTx/>
                <a:uFillTx/>
              </a:rPr>
              <a:t>Collection depth data for charting</a:t>
            </a:r>
            <a:endParaRPr kumimoji="0" lang="en-GB" sz="2400" b="1" i="0" u="none" strike="noStrike" kern="0" cap="none" spc="0" normalizeH="0" baseline="0" noProof="0" dirty="0">
              <a:ln>
                <a:noFill/>
              </a:ln>
              <a:solidFill>
                <a:srgbClr val="000000"/>
              </a:solidFill>
              <a:effectLst/>
              <a:uLnTx/>
              <a:uFillTx/>
            </a:endParaRPr>
          </a:p>
        </p:txBody>
      </p:sp>
      <p:sp>
        <p:nvSpPr>
          <p:cNvPr id="21" name="TextBox 20"/>
          <p:cNvSpPr txBox="1"/>
          <p:nvPr/>
        </p:nvSpPr>
        <p:spPr>
          <a:xfrm>
            <a:off x="0" y="6396335"/>
            <a:ext cx="604867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smtClean="0">
                <a:ln>
                  <a:noFill/>
                </a:ln>
                <a:solidFill>
                  <a:srgbClr val="000000"/>
                </a:solidFill>
                <a:effectLst/>
                <a:uLnTx/>
                <a:uFillTx/>
              </a:rPr>
              <a:t>Used</a:t>
            </a:r>
            <a:r>
              <a:rPr kumimoji="0" lang="en-GB" sz="2400" b="1" i="0" u="none" strike="noStrike" kern="0" cap="none" spc="0" normalizeH="0" noProof="0" dirty="0" smtClean="0">
                <a:ln>
                  <a:noFill/>
                </a:ln>
                <a:solidFill>
                  <a:srgbClr val="000000"/>
                </a:solidFill>
                <a:effectLst/>
                <a:uLnTx/>
                <a:uFillTx/>
              </a:rPr>
              <a:t> same data to deduce bottom type</a:t>
            </a:r>
            <a:endParaRPr kumimoji="0" lang="en-GB" sz="24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424012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0" grpId="1"/>
      <p:bldP spid="21" grpId="0"/>
      <p:bldP spid="2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404000" y="6233935"/>
            <a:ext cx="7740000" cy="765175"/>
          </a:xfrm>
        </p:spPr>
        <p:txBody>
          <a:bodyPr/>
          <a:lstStyle/>
          <a:p>
            <a:pPr algn="ctr"/>
            <a:r>
              <a:rPr lang="en-GB" sz="2000" b="1" dirty="0" smtClean="0"/>
              <a:t>Clear link between shipping activity and biodiversity</a:t>
            </a:r>
            <a:endParaRPr lang="en-GB" sz="2000" b="1" dirty="0"/>
          </a:p>
        </p:txBody>
      </p:sp>
      <p:sp>
        <p:nvSpPr>
          <p:cNvPr id="6" name="Text Placeholder 3"/>
          <p:cNvSpPr txBox="1">
            <a:spLocks/>
          </p:cNvSpPr>
          <p:nvPr/>
        </p:nvSpPr>
        <p:spPr>
          <a:xfrm>
            <a:off x="719138" y="2436074"/>
            <a:ext cx="7705725" cy="4256825"/>
          </a:xfrm>
          <a:prstGeom prst="rect">
            <a:avLst/>
          </a:prstGeom>
        </p:spPr>
        <p:txBody>
          <a:bodyPr>
            <a:normAutofit/>
          </a:bodyPr>
          <a:lstStyle>
            <a:lvl1pPr marL="0" indent="0" algn="l" defTabSz="914400" rtl="0" eaLnBrk="1" latinLnBrk="0" hangingPunct="1">
              <a:lnSpc>
                <a:spcPts val="2200"/>
              </a:lnSpc>
              <a:spcBef>
                <a:spcPts val="0"/>
              </a:spcBef>
              <a:spcAft>
                <a:spcPts val="1332"/>
              </a:spcAft>
              <a:buFontTx/>
              <a:buNone/>
              <a:defRPr sz="1900" kern="1200">
                <a:solidFill>
                  <a:schemeClr val="tx2"/>
                </a:solidFill>
                <a:latin typeface="+mn-lt"/>
                <a:ea typeface="+mn-ea"/>
                <a:cs typeface="+mn-cs"/>
              </a:defRPr>
            </a:lvl1pPr>
            <a:lvl2pPr marL="0" indent="0" algn="l" defTabSz="914400" rtl="0" eaLnBrk="1" latinLnBrk="0" hangingPunct="1">
              <a:lnSpc>
                <a:spcPts val="1900"/>
              </a:lnSpc>
              <a:spcBef>
                <a:spcPts val="0"/>
              </a:spcBef>
              <a:spcAft>
                <a:spcPts val="1287"/>
              </a:spcAft>
              <a:buFontTx/>
              <a:buNone/>
              <a:defRPr sz="1700" kern="1200">
                <a:solidFill>
                  <a:schemeClr val="bg2"/>
                </a:solidFill>
                <a:latin typeface="+mn-lt"/>
                <a:ea typeface="+mn-ea"/>
                <a:cs typeface="+mn-cs"/>
              </a:defRPr>
            </a:lvl2pPr>
            <a:lvl3pPr marL="14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3pPr>
            <a:lvl4pPr marL="32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4pPr>
            <a:lvl5pPr marL="50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GB" dirty="0" smtClean="0"/>
          </a:p>
        </p:txBody>
      </p:sp>
      <p:sp>
        <p:nvSpPr>
          <p:cNvPr id="10" name="Title 1"/>
          <p:cNvSpPr>
            <a:spLocks noGrp="1"/>
          </p:cNvSpPr>
          <p:nvPr>
            <p:ph type="title"/>
          </p:nvPr>
        </p:nvSpPr>
        <p:spPr>
          <a:xfrm>
            <a:off x="2411413" y="333375"/>
            <a:ext cx="6264275" cy="998538"/>
          </a:xfrm>
        </p:spPr>
        <p:txBody>
          <a:bodyPr/>
          <a:lstStyle/>
          <a:p>
            <a:endParaRPr lang="en-GB"/>
          </a:p>
        </p:txBody>
      </p:sp>
      <p:pic>
        <p:nvPicPr>
          <p:cNvPr id="11" name="Picture 10"/>
          <p:cNvPicPr>
            <a:picLocks noChangeAspect="1"/>
          </p:cNvPicPr>
          <p:nvPr/>
        </p:nvPicPr>
        <p:blipFill>
          <a:blip r:embed="rId2" cstate="print"/>
          <a:stretch>
            <a:fillRect/>
          </a:stretch>
        </p:blipFill>
        <p:spPr>
          <a:xfrm>
            <a:off x="-4243990" y="0"/>
            <a:ext cx="13411007" cy="6096000"/>
          </a:xfrm>
          <a:prstGeom prst="rect">
            <a:avLst/>
          </a:prstGeom>
        </p:spPr>
      </p:pic>
      <p:pic>
        <p:nvPicPr>
          <p:cNvPr id="12" name="Picture 2" descr="http://images.clipartpanda.com/anchor-clipart-anchor-clip-art-free-download.jpg"/>
          <p:cNvPicPr>
            <a:picLocks noChangeAspect="1" noChangeArrowheads="1"/>
          </p:cNvPicPr>
          <p:nvPr/>
        </p:nvPicPr>
        <p:blipFill>
          <a:blip r:embed="rId3" cstate="email">
            <a:duotone>
              <a:prstClr val="black"/>
              <a:schemeClr val="tx1">
                <a:tint val="45000"/>
                <a:satMod val="400000"/>
              </a:schemeClr>
            </a:duotone>
            <a:extLst>
              <a:ext uri="{28A0092B-C50C-407E-A947-70E740481C1C}">
                <a14:useLocalDpi xmlns:a14="http://schemas.microsoft.com/office/drawing/2010/main"/>
              </a:ext>
            </a:extLst>
          </a:blip>
          <a:srcRect/>
          <a:stretch>
            <a:fillRect/>
          </a:stretch>
        </p:blipFill>
        <p:spPr bwMode="auto">
          <a:xfrm>
            <a:off x="6373022" y="4847081"/>
            <a:ext cx="1018378" cy="114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12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0.00972 0.00532 L -0.42222 -0.34607 " pathEditMode="relative" rAng="0" ptsTypes="AA">
                                      <p:cBhvr>
                                        <p:cTn id="11" dur="3000" fill="hold"/>
                                        <p:tgtEl>
                                          <p:spTgt spid="12"/>
                                        </p:tgtEl>
                                        <p:attrNameLst>
                                          <p:attrName>ppt_x</p:attrName>
                                          <p:attrName>ppt_y</p:attrName>
                                        </p:attrNameLst>
                                      </p:cBhvr>
                                      <p:rCtr x="-20625" y="-17569"/>
                                    </p:animMotion>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42222 -0.34607 L -0.54722 -0.8794 " pathEditMode="relative" rAng="0" ptsTypes="AA">
                                      <p:cBhvr>
                                        <p:cTn id="15" dur="3000" fill="hold"/>
                                        <p:tgtEl>
                                          <p:spTgt spid="12"/>
                                        </p:tgtEl>
                                        <p:attrNameLst>
                                          <p:attrName>ppt_x</p:attrName>
                                          <p:attrName>ppt_y</p:attrName>
                                        </p:attrNameLst>
                                      </p:cBhvr>
                                      <p:rCtr x="-6250" y="-26667"/>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CME </a:t>
            </a:r>
            <a:r>
              <a:rPr lang="en-US" dirty="0" err="1" smtClean="0"/>
              <a:t>Programme</a:t>
            </a:r>
            <a:endParaRPr lang="en-GB" dirty="0"/>
          </a:p>
        </p:txBody>
      </p:sp>
      <p:sp>
        <p:nvSpPr>
          <p:cNvPr id="3" name="Content Placeholder 2"/>
          <p:cNvSpPr>
            <a:spLocks noGrp="1"/>
          </p:cNvSpPr>
          <p:nvPr>
            <p:ph type="body" sz="quarter" idx="13"/>
          </p:nvPr>
        </p:nvSpPr>
        <p:spPr/>
        <p:txBody>
          <a:bodyPr>
            <a:normAutofit/>
          </a:bodyPr>
          <a:lstStyle/>
          <a:p>
            <a:pPr>
              <a:lnSpc>
                <a:spcPct val="100000"/>
              </a:lnSpc>
              <a:spcAft>
                <a:spcPts val="0"/>
              </a:spcAft>
              <a:defRPr/>
            </a:pPr>
            <a:r>
              <a:rPr lang="en-US" sz="1800" dirty="0"/>
              <a:t>The first time bringing together world-leading UK marine </a:t>
            </a:r>
            <a:r>
              <a:rPr lang="en-US" sz="1800" dirty="0" smtClean="0"/>
              <a:t>expertise</a:t>
            </a:r>
          </a:p>
          <a:p>
            <a:pPr>
              <a:lnSpc>
                <a:spcPct val="100000"/>
              </a:lnSpc>
              <a:spcAft>
                <a:spcPts val="0"/>
              </a:spcAft>
              <a:defRPr/>
            </a:pPr>
            <a:endParaRPr lang="en-US" sz="1800" dirty="0"/>
          </a:p>
          <a:p>
            <a:pPr>
              <a:lnSpc>
                <a:spcPct val="100000"/>
              </a:lnSpc>
              <a:spcAft>
                <a:spcPts val="0"/>
              </a:spcAft>
              <a:defRPr/>
            </a:pPr>
            <a:r>
              <a:rPr lang="en-US" sz="1800" dirty="0"/>
              <a:t>Providing capabilities across a whole end to end </a:t>
            </a:r>
            <a:r>
              <a:rPr lang="en-US" sz="1800" dirty="0" smtClean="0"/>
              <a:t>process, survey </a:t>
            </a:r>
            <a:r>
              <a:rPr lang="en-US" sz="1800" dirty="0"/>
              <a:t>and </a:t>
            </a:r>
            <a:r>
              <a:rPr lang="en-US" sz="1800" dirty="0" smtClean="0"/>
              <a:t>science</a:t>
            </a:r>
          </a:p>
          <a:p>
            <a:pPr>
              <a:lnSpc>
                <a:spcPct val="100000"/>
              </a:lnSpc>
              <a:spcAft>
                <a:spcPts val="0"/>
              </a:spcAft>
              <a:defRPr/>
            </a:pPr>
            <a:endParaRPr lang="en-US" dirty="0" smtClean="0"/>
          </a:p>
          <a:p>
            <a:pPr marL="666900" lvl="3" indent="-342900">
              <a:lnSpc>
                <a:spcPct val="100000"/>
              </a:lnSpc>
              <a:spcAft>
                <a:spcPts val="0"/>
              </a:spcAft>
              <a:defRPr/>
            </a:pPr>
            <a:r>
              <a:rPr lang="en-US" sz="1200" dirty="0"/>
              <a:t>UKHO. </a:t>
            </a:r>
            <a:r>
              <a:rPr lang="en-GB" sz="1200" dirty="0"/>
              <a:t>UK’s agency providing hydrographic and geospatial data to mariners and maritime organisations across the world</a:t>
            </a:r>
            <a:r>
              <a:rPr lang="en-GB" sz="1200" dirty="0" smtClean="0"/>
              <a:t>.</a:t>
            </a:r>
          </a:p>
          <a:p>
            <a:pPr marL="666900" lvl="3" indent="-342900">
              <a:lnSpc>
                <a:spcPct val="100000"/>
              </a:lnSpc>
              <a:spcAft>
                <a:spcPts val="0"/>
              </a:spcAft>
              <a:defRPr/>
            </a:pPr>
            <a:endParaRPr lang="en-US" sz="1200" dirty="0"/>
          </a:p>
          <a:p>
            <a:pPr marL="666900" lvl="3" indent="-342900">
              <a:lnSpc>
                <a:spcPct val="100000"/>
              </a:lnSpc>
              <a:spcAft>
                <a:spcPts val="0"/>
              </a:spcAft>
              <a:defRPr/>
            </a:pPr>
            <a:r>
              <a:rPr lang="en-US" sz="1200" dirty="0" smtClean="0"/>
              <a:t>Cefas</a:t>
            </a:r>
            <a:r>
              <a:rPr lang="en-US" sz="1200" dirty="0"/>
              <a:t>. Executive Agency, Department for the Environment, Food and Rural Affairs (Defra) providing scientific solutions to support blue growth and food </a:t>
            </a:r>
            <a:r>
              <a:rPr lang="en-US" sz="1200" dirty="0" smtClean="0"/>
              <a:t>security,</a:t>
            </a:r>
          </a:p>
          <a:p>
            <a:pPr marL="666900" lvl="3" indent="-342900">
              <a:lnSpc>
                <a:spcPct val="100000"/>
              </a:lnSpc>
              <a:spcAft>
                <a:spcPts val="0"/>
              </a:spcAft>
              <a:defRPr/>
            </a:pPr>
            <a:endParaRPr lang="en-US" sz="1200" dirty="0" smtClean="0"/>
          </a:p>
          <a:p>
            <a:pPr marL="666900" lvl="3" indent="-342900">
              <a:lnSpc>
                <a:spcPct val="100000"/>
              </a:lnSpc>
              <a:spcAft>
                <a:spcPts val="0"/>
              </a:spcAft>
              <a:defRPr/>
            </a:pPr>
            <a:r>
              <a:rPr lang="en-US" sz="1200" dirty="0"/>
              <a:t>NOC. The UK’s leading institute for integrated ocean research and </a:t>
            </a:r>
            <a:r>
              <a:rPr lang="en-US" sz="1200" dirty="0" smtClean="0"/>
              <a:t>technology.</a:t>
            </a:r>
          </a:p>
          <a:p>
            <a:pPr marL="666900" lvl="3" indent="-342900">
              <a:lnSpc>
                <a:spcPct val="100000"/>
              </a:lnSpc>
              <a:spcAft>
                <a:spcPts val="0"/>
              </a:spcAft>
              <a:defRPr/>
            </a:pPr>
            <a:endParaRPr lang="en-US" sz="1200" dirty="0"/>
          </a:p>
          <a:p>
            <a:pPr marL="666900" lvl="3" indent="-342900">
              <a:lnSpc>
                <a:spcPct val="100000"/>
              </a:lnSpc>
              <a:spcAft>
                <a:spcPts val="0"/>
              </a:spcAft>
              <a:defRPr/>
            </a:pPr>
            <a:endParaRPr lang="en-US" sz="1200" dirty="0" smtClean="0"/>
          </a:p>
          <a:p>
            <a:pPr marL="666900" lvl="3" indent="-342900">
              <a:lnSpc>
                <a:spcPct val="100000"/>
              </a:lnSpc>
              <a:spcAft>
                <a:spcPts val="0"/>
              </a:spcAft>
              <a:defRPr/>
            </a:pPr>
            <a:endParaRPr lang="en-US" sz="1200" dirty="0"/>
          </a:p>
        </p:txBody>
      </p:sp>
      <p:sp>
        <p:nvSpPr>
          <p:cNvPr id="4" name="Text Placeholder 3"/>
          <p:cNvSpPr>
            <a:spLocks noGrp="1"/>
          </p:cNvSpPr>
          <p:nvPr>
            <p:ph type="body" sz="quarter" idx="14"/>
          </p:nvPr>
        </p:nvSpPr>
        <p:spPr/>
        <p:txBody>
          <a:bodyPr/>
          <a:lstStyle/>
          <a:p>
            <a:endParaRPr lang="en-GB" dirty="0"/>
          </a:p>
        </p:txBody>
      </p:sp>
      <p:pic>
        <p:nvPicPr>
          <p:cNvPr id="6" name="Picture Placeholder 5"/>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a:stretch/>
        </p:blipFill>
        <p:spPr>
          <a:xfrm>
            <a:off x="5617029" y="2276475"/>
            <a:ext cx="3526971" cy="2268538"/>
          </a:xfrm>
          <a:prstGeom prst="rect">
            <a:avLst/>
          </a:prstGeom>
          <a:ln w="12700">
            <a:solidFill>
              <a:schemeClr val="tx1"/>
            </a:solidFill>
          </a:ln>
        </p:spPr>
      </p:pic>
    </p:spTree>
    <p:extLst>
      <p:ext uri="{BB962C8B-B14F-4D97-AF65-F5344CB8AC3E}">
        <p14:creationId xmlns:p14="http://schemas.microsoft.com/office/powerpoint/2010/main" val="1360766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UKHO Component of the CME </a:t>
            </a:r>
            <a:r>
              <a:rPr lang="en-US" dirty="0" err="1"/>
              <a:t>Programme</a:t>
            </a:r>
            <a:endParaRPr lang="en-GB" dirty="0"/>
          </a:p>
        </p:txBody>
      </p:sp>
      <p:sp>
        <p:nvSpPr>
          <p:cNvPr id="4" name="Text Placeholder 3"/>
          <p:cNvSpPr>
            <a:spLocks noGrp="1"/>
          </p:cNvSpPr>
          <p:nvPr>
            <p:ph type="body" sz="quarter" idx="13"/>
          </p:nvPr>
        </p:nvSpPr>
        <p:spPr>
          <a:xfrm>
            <a:off x="719137" y="1835063"/>
            <a:ext cx="4199371" cy="4257761"/>
          </a:xfrm>
        </p:spPr>
        <p:txBody>
          <a:bodyPr>
            <a:normAutofit fontScale="62500" lnSpcReduction="20000"/>
          </a:bodyPr>
          <a:lstStyle/>
          <a:p>
            <a:pPr>
              <a:lnSpc>
                <a:spcPct val="170000"/>
              </a:lnSpc>
            </a:pPr>
            <a:r>
              <a:rPr lang="en-US" b="1" dirty="0"/>
              <a:t>UKHO Five Year Objective: </a:t>
            </a:r>
            <a:r>
              <a:rPr lang="en-US" dirty="0"/>
              <a:t>To provide each SIDS with the data required to (a) </a:t>
            </a:r>
            <a:r>
              <a:rPr lang="en-US" dirty="0" err="1"/>
              <a:t>maximise</a:t>
            </a:r>
            <a:r>
              <a:rPr lang="en-US" dirty="0"/>
              <a:t> their maritime trade potential and (b) facilitate development of their Blue Economies</a:t>
            </a:r>
          </a:p>
          <a:p>
            <a:pPr>
              <a:lnSpc>
                <a:spcPct val="170000"/>
              </a:lnSpc>
            </a:pPr>
            <a:r>
              <a:rPr lang="en-US" b="1" dirty="0"/>
              <a:t>Year One Objective: </a:t>
            </a:r>
            <a:r>
              <a:rPr lang="en-US" dirty="0"/>
              <a:t>To develop with each SIDS a National Hydrographic Plan that identifies hydrographic needs and knowledge gaps leading to: </a:t>
            </a:r>
          </a:p>
          <a:p>
            <a:pPr marL="342900" indent="-342900">
              <a:lnSpc>
                <a:spcPct val="120000"/>
              </a:lnSpc>
              <a:buFont typeface="Arial" panose="020B0604020202020204" pitchFamily="34" charset="0"/>
              <a:buChar char="•"/>
            </a:pPr>
            <a:r>
              <a:rPr lang="en-US" dirty="0">
                <a:solidFill>
                  <a:schemeClr val="bg1">
                    <a:lumMod val="50000"/>
                  </a:schemeClr>
                </a:solidFill>
              </a:rPr>
              <a:t>Targeted survey activity, </a:t>
            </a:r>
          </a:p>
          <a:p>
            <a:pPr marL="342900" indent="-342900">
              <a:lnSpc>
                <a:spcPct val="120000"/>
              </a:lnSpc>
              <a:buFont typeface="Arial" panose="020B0604020202020204" pitchFamily="34" charset="0"/>
              <a:buChar char="•"/>
            </a:pPr>
            <a:r>
              <a:rPr lang="en-US" dirty="0" smtClean="0">
                <a:solidFill>
                  <a:schemeClr val="bg1">
                    <a:lumMod val="50000"/>
                  </a:schemeClr>
                </a:solidFill>
              </a:rPr>
              <a:t>Capacity Building, </a:t>
            </a:r>
          </a:p>
          <a:p>
            <a:pPr marL="342900" indent="-342900">
              <a:lnSpc>
                <a:spcPct val="120000"/>
              </a:lnSpc>
              <a:buFont typeface="Arial" panose="020B0604020202020204" pitchFamily="34" charset="0"/>
              <a:buChar char="•"/>
            </a:pPr>
            <a:r>
              <a:rPr lang="en-US" dirty="0" smtClean="0">
                <a:solidFill>
                  <a:schemeClr val="bg1">
                    <a:lumMod val="50000"/>
                  </a:schemeClr>
                </a:solidFill>
              </a:rPr>
              <a:t>Sustainable </a:t>
            </a:r>
            <a:r>
              <a:rPr lang="en-US" dirty="0">
                <a:solidFill>
                  <a:schemeClr val="bg1">
                    <a:lumMod val="50000"/>
                  </a:schemeClr>
                </a:solidFill>
              </a:rPr>
              <a:t>Hydrographic Governance</a:t>
            </a:r>
          </a:p>
          <a:p>
            <a:pPr marL="342900" indent="-342900">
              <a:lnSpc>
                <a:spcPct val="120000"/>
              </a:lnSpc>
              <a:buFont typeface="Arial" panose="020B0604020202020204" pitchFamily="34" charset="0"/>
              <a:buChar char="•"/>
            </a:pPr>
            <a:r>
              <a:rPr lang="en-US" dirty="0">
                <a:solidFill>
                  <a:schemeClr val="bg1">
                    <a:lumMod val="50000"/>
                  </a:schemeClr>
                </a:solidFill>
              </a:rPr>
              <a:t>Support to CEFAS and NOC objective delivery</a:t>
            </a:r>
          </a:p>
          <a:p>
            <a:pPr>
              <a:lnSpc>
                <a:spcPct val="170000"/>
              </a:lnSpc>
            </a:pPr>
            <a:r>
              <a:rPr lang="en-US" b="1" dirty="0"/>
              <a:t>UKHO Pilot: </a:t>
            </a:r>
            <a:r>
              <a:rPr lang="en-US" dirty="0"/>
              <a:t>Hydrographic survey in St Vincent and the Grenadines and Grenada in Summer </a:t>
            </a:r>
            <a:r>
              <a:rPr lang="en-US" dirty="0" smtClean="0"/>
              <a:t>2016 plus potential for Pacific Activity</a:t>
            </a:r>
            <a:endParaRPr lang="en-US" dirty="0"/>
          </a:p>
        </p:txBody>
      </p:sp>
      <p:sp>
        <p:nvSpPr>
          <p:cNvPr id="5" name="Text Placeholder 4"/>
          <p:cNvSpPr>
            <a:spLocks noGrp="1"/>
          </p:cNvSpPr>
          <p:nvPr>
            <p:ph type="body" sz="quarter" idx="14"/>
          </p:nvPr>
        </p:nvSpPr>
        <p:spPr/>
        <p:txBody>
          <a:bodyPr/>
          <a:lstStyle/>
          <a:p>
            <a:endParaRPr lang="en-GB"/>
          </a:p>
        </p:txBody>
      </p:sp>
      <p:pic>
        <p:nvPicPr>
          <p:cNvPr id="8" name="Picture 2" descr="Displaying IMG_319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13715" y="2291896"/>
            <a:ext cx="2830286" cy="2213701"/>
          </a:xfrm>
          <a:prstGeom prst="rect">
            <a:avLst/>
          </a:prstGeom>
          <a:noFill/>
        </p:spPr>
      </p:pic>
    </p:spTree>
    <p:extLst>
      <p:ext uri="{BB962C8B-B14F-4D97-AF65-F5344CB8AC3E}">
        <p14:creationId xmlns:p14="http://schemas.microsoft.com/office/powerpoint/2010/main" val="300491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SIDS in Scope for the CME </a:t>
            </a:r>
            <a:r>
              <a:rPr lang="en-US" dirty="0" err="1" smtClean="0"/>
              <a:t>Programme</a:t>
            </a:r>
            <a:endParaRPr lang="en-GB" dirty="0"/>
          </a:p>
        </p:txBody>
      </p:sp>
      <p:sp>
        <p:nvSpPr>
          <p:cNvPr id="4" name="Text Placeholder 3"/>
          <p:cNvSpPr>
            <a:spLocks noGrp="1"/>
          </p:cNvSpPr>
          <p:nvPr>
            <p:ph type="body" sz="quarter" idx="13"/>
          </p:nvPr>
        </p:nvSpPr>
        <p:spPr>
          <a:xfrm>
            <a:off x="719137" y="1835063"/>
            <a:ext cx="4712834" cy="4257761"/>
          </a:xfrm>
        </p:spPr>
        <p:txBody>
          <a:bodyPr>
            <a:normAutofit fontScale="92500" lnSpcReduction="10000"/>
          </a:bodyPr>
          <a:lstStyle/>
          <a:p>
            <a:pPr>
              <a:lnSpc>
                <a:spcPct val="120000"/>
              </a:lnSpc>
            </a:pPr>
            <a:r>
              <a:rPr lang="en-US" b="1" dirty="0" smtClean="0"/>
              <a:t>Pacific Region SIDS in scope:</a:t>
            </a:r>
          </a:p>
          <a:p>
            <a:pPr lvl="2">
              <a:lnSpc>
                <a:spcPct val="120000"/>
              </a:lnSpc>
            </a:pPr>
            <a:r>
              <a:rPr lang="en-US" dirty="0" smtClean="0"/>
              <a:t>Nauru</a:t>
            </a:r>
          </a:p>
          <a:p>
            <a:pPr lvl="2">
              <a:lnSpc>
                <a:spcPct val="120000"/>
              </a:lnSpc>
            </a:pPr>
            <a:r>
              <a:rPr lang="en-US" dirty="0" smtClean="0"/>
              <a:t>Tuvalu</a:t>
            </a:r>
          </a:p>
          <a:p>
            <a:pPr lvl="2">
              <a:lnSpc>
                <a:spcPct val="120000"/>
              </a:lnSpc>
            </a:pPr>
            <a:r>
              <a:rPr lang="en-US" dirty="0" smtClean="0"/>
              <a:t>Fiji</a:t>
            </a:r>
          </a:p>
          <a:p>
            <a:pPr lvl="2">
              <a:lnSpc>
                <a:spcPct val="120000"/>
              </a:lnSpc>
            </a:pPr>
            <a:r>
              <a:rPr lang="en-US" dirty="0" smtClean="0"/>
              <a:t>Tonga</a:t>
            </a:r>
          </a:p>
          <a:p>
            <a:pPr lvl="2">
              <a:lnSpc>
                <a:spcPct val="120000"/>
              </a:lnSpc>
            </a:pPr>
            <a:r>
              <a:rPr lang="en-US" dirty="0" smtClean="0"/>
              <a:t>Samoa</a:t>
            </a:r>
          </a:p>
          <a:p>
            <a:pPr lvl="2">
              <a:lnSpc>
                <a:spcPct val="120000"/>
              </a:lnSpc>
            </a:pPr>
            <a:r>
              <a:rPr lang="en-US" dirty="0" smtClean="0"/>
              <a:t>PNG</a:t>
            </a:r>
          </a:p>
          <a:p>
            <a:pPr lvl="2">
              <a:lnSpc>
                <a:spcPct val="120000"/>
              </a:lnSpc>
            </a:pPr>
            <a:r>
              <a:rPr lang="en-US" dirty="0" smtClean="0"/>
              <a:t>Solomon Islands</a:t>
            </a:r>
          </a:p>
          <a:p>
            <a:pPr lvl="2">
              <a:lnSpc>
                <a:spcPct val="120000"/>
              </a:lnSpc>
            </a:pPr>
            <a:r>
              <a:rPr lang="en-US" dirty="0" smtClean="0"/>
              <a:t>Kiribati</a:t>
            </a:r>
          </a:p>
          <a:p>
            <a:pPr lvl="2">
              <a:lnSpc>
                <a:spcPct val="120000"/>
              </a:lnSpc>
            </a:pPr>
            <a:r>
              <a:rPr lang="en-US" dirty="0" smtClean="0"/>
              <a:t>Vanuatu</a:t>
            </a:r>
            <a:endParaRPr lang="en-US" dirty="0"/>
          </a:p>
        </p:txBody>
      </p:sp>
      <p:sp>
        <p:nvSpPr>
          <p:cNvPr id="5" name="Text Placeholder 4"/>
          <p:cNvSpPr>
            <a:spLocks noGrp="1"/>
          </p:cNvSpPr>
          <p:nvPr>
            <p:ph type="body" sz="quarter" idx="14"/>
          </p:nvPr>
        </p:nvSpPr>
        <p:spPr/>
        <p:txBody>
          <a:bodyPr/>
          <a:lstStyle/>
          <a:p>
            <a:endParaRPr lang="en-GB" dirty="0"/>
          </a:p>
        </p:txBody>
      </p:sp>
      <p:pic>
        <p:nvPicPr>
          <p:cNvPr id="8" name="Picture Placeholder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617028" y="2296973"/>
            <a:ext cx="3526322" cy="2222877"/>
          </a:xfrm>
          <a:prstGeom prst="rect">
            <a:avLst/>
          </a:prstGeom>
        </p:spPr>
      </p:pic>
    </p:spTree>
    <p:extLst>
      <p:ext uri="{BB962C8B-B14F-4D97-AF65-F5344CB8AC3E}">
        <p14:creationId xmlns:p14="http://schemas.microsoft.com/office/powerpoint/2010/main" val="300491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KHO">
      <a:dk1>
        <a:sysClr val="windowText" lastClr="000000"/>
      </a:dk1>
      <a:lt1>
        <a:sysClr val="window" lastClr="FFFFFF"/>
      </a:lt1>
      <a:dk2>
        <a:srgbClr val="09315B"/>
      </a:dk2>
      <a:lt2>
        <a:srgbClr val="878787"/>
      </a:lt2>
      <a:accent1>
        <a:srgbClr val="09315B"/>
      </a:accent1>
      <a:accent2>
        <a:srgbClr val="DE007B"/>
      </a:accent2>
      <a:accent3>
        <a:srgbClr val="C4372F"/>
      </a:accent3>
      <a:accent4>
        <a:srgbClr val="3795CF"/>
      </a:accent4>
      <a:accent5>
        <a:srgbClr val="A0BB2F"/>
      </a:accent5>
      <a:accent6>
        <a:srgbClr val="72AEB6"/>
      </a:accent6>
      <a:hlink>
        <a:srgbClr val="4DA085"/>
      </a:hlink>
      <a:folHlink>
        <a:srgbClr val="9ECEE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3175">
          <a:solidFill>
            <a:srgbClr val="9C9E9F"/>
          </a:solidFill>
          <a:round/>
          <a:headEnd/>
          <a:tailEnd/>
        </a:ln>
      </a:spPr>
      <a:bodyPr vert="horz" wrap="square" lIns="0" tIns="0" rIns="0" bIns="0" anchor="ctr" anchorCtr="0"/>
      <a:lstStyle>
        <a:defPPr algn="ctr" eaLnBrk="1" hangingPunct="1">
          <a:lnSpc>
            <a:spcPct val="100000"/>
          </a:lnSpc>
          <a:spcBef>
            <a:spcPct val="0"/>
          </a:spcBef>
          <a:buClrTx/>
          <a:buFontTx/>
          <a:buNone/>
          <a:defRPr sz="1100" b="0" dirty="0">
            <a:solidFill>
              <a:schemeClr val="bg2"/>
            </a:solidFill>
            <a:latin typeface="+mn-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2645</TotalTime>
  <Words>824</Words>
  <Application>Microsoft Office PowerPoint</Application>
  <PresentationFormat>On-screen Show (4:3)</PresentationFormat>
  <Paragraphs>136</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ＭＳ Ｐゴシック</vt:lpstr>
      <vt:lpstr>Arial</vt:lpstr>
      <vt:lpstr>Calibri</vt:lpstr>
      <vt:lpstr>Wingdings</vt:lpstr>
      <vt:lpstr>Office Theme</vt:lpstr>
      <vt:lpstr>UKHO International Hydrographic Development Projects</vt:lpstr>
      <vt:lpstr>Overview</vt:lpstr>
      <vt:lpstr>Hydrography and the Bigger Picture</vt:lpstr>
      <vt:lpstr>Hydrography and the Bigger Picture</vt:lpstr>
      <vt:lpstr>PowerPoint Presentation</vt:lpstr>
      <vt:lpstr>PowerPoint Presentation</vt:lpstr>
      <vt:lpstr>CME Programme</vt:lpstr>
      <vt:lpstr>The UKHO Component of the CME Programme</vt:lpstr>
      <vt:lpstr>SIDS in Scope for the CME Programme</vt:lpstr>
      <vt:lpstr>Overseas Territories Seabed Mapping Porgramme</vt:lpstr>
      <vt:lpstr>Observations and Lessons Learnt</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Lyne</dc:creator>
  <cp:lastModifiedBy>Alberto Costa Neves</cp:lastModifiedBy>
  <cp:revision>309</cp:revision>
  <cp:lastPrinted>2016-09-14T12:35:10Z</cp:lastPrinted>
  <dcterms:created xsi:type="dcterms:W3CDTF">2015-09-25T15:19:12Z</dcterms:created>
  <dcterms:modified xsi:type="dcterms:W3CDTF">2017-04-06T10:35:00Z</dcterms:modified>
</cp:coreProperties>
</file>