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2" r:id="rId5"/>
    <p:sldId id="260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4" autoAdjust="0"/>
  </p:normalViewPr>
  <p:slideViewPr>
    <p:cSldViewPr>
      <p:cViewPr varScale="1">
        <p:scale>
          <a:sx n="94" d="100"/>
          <a:sy n="94" d="100"/>
        </p:scale>
        <p:origin x="1052" y="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DEFE23-7206-4469-96F0-0DA2538D479D}" type="datetimeFigureOut">
              <a:rPr lang="fr-FR"/>
              <a:pPr>
                <a:defRPr/>
              </a:pPr>
              <a:t>23/02/2018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6CA4E3-AD71-44EC-8BBA-976D39315B24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45501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D21BAA-5B7B-4110-A021-D47AB139F15E}" type="slidenum">
              <a:rPr lang="fr-FR" altLang="fr-FR"/>
              <a:pPr eaLnBrk="1" hangingPunct="1"/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51744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21 </a:t>
            </a:r>
            <a:r>
              <a:rPr lang="fr-FR" err="1"/>
              <a:t>February</a:t>
            </a:r>
            <a:r>
              <a:rPr lang="fr-FR"/>
              <a:t> 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SWPHC-15     </a:t>
            </a:r>
            <a:r>
              <a:rPr lang="fr-FR" err="1"/>
              <a:t>Nadi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SPRWG  -  </a:t>
            </a:r>
            <a:fld id="{657E3C10-4C85-4F0C-82B4-F2CC9614EBD4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8432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/>
          <a:lstStyle>
            <a:lvl1pPr>
              <a:lnSpc>
                <a:spcPct val="114000"/>
              </a:lnSpc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21 </a:t>
            </a:r>
            <a:r>
              <a:rPr lang="fr-FR" err="1"/>
              <a:t>February</a:t>
            </a:r>
            <a:r>
              <a:rPr lang="fr-FR"/>
              <a:t> 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SWPHC-15      </a:t>
            </a:r>
            <a:r>
              <a:rPr lang="fr-FR" err="1"/>
              <a:t>Nadi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8C9D4-C5D1-46CA-886D-7CC4809329D8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54655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8467-912E-4EA0-B766-C28DA71B52FA}" type="datetimeFigureOut">
              <a:rPr lang="fr-FR"/>
              <a:pPr>
                <a:defRPr/>
              </a:pPr>
              <a:t>23/02/2018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FEB2D-054B-4E02-87EA-CD340F2ECA95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4791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5E09C-B5D5-4F09-BA18-97FDCBA3EB08}" type="datetimeFigureOut">
              <a:rPr lang="fr-FR"/>
              <a:pPr>
                <a:defRPr/>
              </a:pPr>
              <a:t>23/02/2018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E0F04-A428-4556-BD0A-D7E2331AB570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25231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539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412875"/>
            <a:ext cx="82296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21 </a:t>
            </a:r>
            <a:r>
              <a:rPr lang="fr-FR" err="1"/>
              <a:t>February</a:t>
            </a:r>
            <a:r>
              <a:rPr lang="fr-FR"/>
              <a:t> 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SWPHC-15         </a:t>
            </a:r>
            <a:r>
              <a:rPr lang="fr-FR" err="1"/>
              <a:t>Nadi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r>
              <a:rPr lang="fr-FR" altLang="en-US"/>
              <a:t>SPRWG - </a:t>
            </a:r>
            <a:fld id="{A084DED7-0BFE-4110-A2D4-59E2F9BCCA97}" type="slidenum">
              <a:rPr lang="fr-FR" altLang="en-US"/>
              <a:pPr/>
              <a:t>‹#›</a:t>
            </a:fld>
            <a:endParaRPr lang="fr-FR" altLang="en-US"/>
          </a:p>
        </p:txBody>
      </p:sp>
      <p:pic>
        <p:nvPicPr>
          <p:cNvPr id="1031" name="Picture 44" descr="SWPC Logo_digitsed_04012016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88913"/>
            <a:ext cx="900112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Imag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15888"/>
            <a:ext cx="8223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fr-FR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Council of the IHO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350" y="3429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Strategic Plan Review Working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457200" y="539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fr-FR" smtClean="0"/>
              <a:t>Background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117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Strategic Plan decided by IHO Resolution 12/2002 as amended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1st Assembly of the IHO (decision 3) tasked the Council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to conduct a comprehensive review of the Strategic Plan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to provide a draft revised Plan to the 2</a:t>
            </a:r>
            <a:r>
              <a:rPr lang="en-GB" baseline="30000" dirty="0" smtClean="0"/>
              <a:t>nd</a:t>
            </a:r>
            <a:r>
              <a:rPr lang="en-GB" dirty="0" smtClean="0"/>
              <a:t> Assembly (2020)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1st meeting of the Council of the IHO decided (decision 37)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To establish a Strategic Plan Review Working Group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To propose draft </a:t>
            </a:r>
            <a:r>
              <a:rPr lang="en-GB" dirty="0" err="1" smtClean="0"/>
              <a:t>ToR</a:t>
            </a:r>
            <a:r>
              <a:rPr lang="en-GB" dirty="0" smtClean="0"/>
              <a:t> and </a:t>
            </a:r>
            <a:r>
              <a:rPr lang="en-GB" dirty="0" err="1" smtClean="0"/>
              <a:t>RoP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To endorse nominations for chair (Bruno </a:t>
            </a:r>
            <a:r>
              <a:rPr lang="en-GB" dirty="0" err="1" smtClean="0"/>
              <a:t>Frachon</a:t>
            </a:r>
            <a:r>
              <a:rPr lang="en-GB" dirty="0" smtClean="0"/>
              <a:t> - FR), vice-chair (Shigeru Nakabayashi - JP) and secretary (Doug Brunt – CA)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IHO Circular Letter 66/2017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Asking for approval of the TOR &amp; </a:t>
            </a:r>
            <a:r>
              <a:rPr lang="en-GB" dirty="0" err="1" smtClean="0"/>
              <a:t>RoP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Requesting indication of intention to participate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IHO Circular Letter 20/2018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Approved </a:t>
            </a:r>
            <a:r>
              <a:rPr lang="en-GB" dirty="0" err="1" smtClean="0"/>
              <a:t>ToR</a:t>
            </a:r>
            <a:r>
              <a:rPr lang="en-GB" dirty="0" smtClean="0"/>
              <a:t> &amp; </a:t>
            </a:r>
            <a:r>
              <a:rPr lang="en-GB" dirty="0" err="1" smtClean="0"/>
              <a:t>RoP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Membership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457200" y="539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fr-FR" smtClean="0"/>
              <a:t>Terms of reference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40067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Review of the Strategic Plan in two successive phases: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Scoping phase (T0  + 6 months) </a:t>
            </a:r>
            <a:r>
              <a:rPr lang="en-GB" dirty="0" smtClean="0">
                <a:sym typeface="Wingdings" panose="05000000000000000000" pitchFamily="2" charset="2"/>
              </a:rPr>
              <a:t> C-2: draft framework of the revised SP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review and restate the strategic contexts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propose the definition of success for IHO in 2026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identify deficiencies in the existing Plan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consider appropriate goals, and means that could address deficiencies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establish management plan for drafting proposed revisions to the Plan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Drafting phase (T0 + 18 months)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draft final report at C-3 for endorsement and recommendations to be submitted to A-2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define criteria for measuring success and propose priorities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consider  the  interrelation  to  budget, WP and performance indicators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prepare draft revised plan in accordance with management plan and timetable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457200" y="539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fr-FR" smtClean="0"/>
              <a:t>Time line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507413" cy="561657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T0</a:t>
            </a:r>
            <a:r>
              <a:rPr lang="en-GB" dirty="0" smtClean="0"/>
              <a:t>: CL 20/2018 (2018/02/15 )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Scoping phase: T0+6 months </a:t>
            </a:r>
            <a:r>
              <a:rPr lang="en-GB" dirty="0" smtClean="0">
                <a:sym typeface="Wingdings" panose="05000000000000000000" pitchFamily="2" charset="2"/>
              </a:rPr>
              <a:t> </a:t>
            </a:r>
            <a:r>
              <a:rPr lang="en-GB" dirty="0" smtClean="0"/>
              <a:t>C-2: 2018/10/09</a:t>
            </a:r>
          </a:p>
          <a:p>
            <a:pPr marL="806450" indent="-363538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>
                <a:sym typeface="Wingdings" panose="05000000000000000000" pitchFamily="2" charset="2"/>
              </a:rPr>
              <a:t> documents supporting the agenda normally submitted by SG to MS before </a:t>
            </a:r>
            <a:r>
              <a:rPr lang="en-GB" b="1" dirty="0" smtClean="0">
                <a:sym typeface="Wingdings" panose="05000000000000000000" pitchFamily="2" charset="2"/>
              </a:rPr>
              <a:t>2018/08/09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Drafting phase: T0 + 18 months </a:t>
            </a:r>
            <a:r>
              <a:rPr lang="en-GB" dirty="0" smtClean="0">
                <a:sym typeface="Wingdings" panose="05000000000000000000" pitchFamily="2" charset="2"/>
              </a:rPr>
              <a:t> </a:t>
            </a:r>
            <a:r>
              <a:rPr lang="en-GB" dirty="0" smtClean="0"/>
              <a:t>draft final report provided to C-3</a:t>
            </a:r>
          </a:p>
          <a:p>
            <a:pPr marL="806450" indent="-361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>
                <a:sym typeface="Wingdings" panose="05000000000000000000" pitchFamily="2" charset="2"/>
              </a:rPr>
              <a:t> </a:t>
            </a:r>
            <a:r>
              <a:rPr lang="en-GB" dirty="0" smtClean="0"/>
              <a:t>submitted by SG to MS before </a:t>
            </a:r>
            <a:r>
              <a:rPr lang="en-GB" b="1" dirty="0" smtClean="0"/>
              <a:t>2019/08/15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More detailed time line for the scoping will be proposed by the chair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step: review the strategic contexts / propose the definition of success for IHO in 2026 / identify deficiencies in the existing Plan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step: consider appropriate goals, ways and means that could address deficiencies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Proposed SPRWG meeting back-to-back to the IRCC-10 meeting (</a:t>
            </a:r>
            <a:r>
              <a:rPr lang="en-GB" b="1" dirty="0" smtClean="0"/>
              <a:t>2018/06/04-06</a:t>
            </a:r>
            <a:r>
              <a:rPr lang="en-GB" dirty="0" smtClean="0"/>
              <a:t>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step: establish management plan for drafting proposed revisions to the Plan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u="sng" dirty="0" smtClean="0"/>
              <a:t>Note</a:t>
            </a:r>
            <a:r>
              <a:rPr lang="en-GB" dirty="0" smtClean="0"/>
              <a:t>: 1</a:t>
            </a:r>
            <a:r>
              <a:rPr lang="en-GB" baseline="30000" dirty="0" smtClean="0"/>
              <a:t>st</a:t>
            </a:r>
            <a:r>
              <a:rPr lang="en-GB" dirty="0" smtClean="0"/>
              <a:t> &amp; 2</a:t>
            </a:r>
            <a:r>
              <a:rPr lang="en-GB" baseline="30000" dirty="0" smtClean="0"/>
              <a:t>nd</a:t>
            </a:r>
            <a:r>
              <a:rPr lang="en-GB" dirty="0" smtClean="0"/>
              <a:t> steps will overlap in 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SPRWG membership </a:t>
            </a:r>
            <a:br>
              <a:rPr lang="en-GB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3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(members of the </a:t>
            </a:r>
            <a:r>
              <a:rPr lang="en-GB" sz="3100" u="sng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Council</a:t>
            </a:r>
            <a:r>
              <a:rPr lang="en-GB" sz="3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of the </a:t>
            </a:r>
            <a:r>
              <a:rPr lang="en-GB" sz="3100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SWPHC</a:t>
            </a:r>
            <a:r>
              <a:rPr lang="en-GB" sz="3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57200" y="1485900"/>
            <a:ext cx="4040188" cy="46799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Australia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Brazil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Canada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Chile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China</a:t>
            </a:r>
            <a:r>
              <a:rPr lang="en-GB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(tbc)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Colombia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Croatia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Denmark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Ecuador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France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Indonesia</a:t>
            </a:r>
            <a:endPara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>
          <a:xfrm>
            <a:off x="4427538" y="1412875"/>
            <a:ext cx="4259262" cy="48958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Iran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Italy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Japan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Republic of Korea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Mozambique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Netherlands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Norway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Singapore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Spain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Suriname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United-Kingdom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u="sng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United-States of America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427</Words>
  <Application>Microsoft Office PowerPoint</Application>
  <PresentationFormat>On-screen Show (4:3)</PresentationFormat>
  <Paragraphs>66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Arial</vt:lpstr>
      <vt:lpstr>Open Sans</vt:lpstr>
      <vt:lpstr>Wingdings</vt:lpstr>
      <vt:lpstr>Thème Office</vt:lpstr>
      <vt:lpstr>Council of the IHO</vt:lpstr>
      <vt:lpstr>Background</vt:lpstr>
      <vt:lpstr>Terms of reference</vt:lpstr>
      <vt:lpstr>Time line</vt:lpstr>
      <vt:lpstr>SPRWG membership  (members of the Council, of the SWPHC)</vt:lpstr>
    </vt:vector>
  </TitlesOfParts>
  <Company>SHOM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of the IHO</dc:title>
  <dc:creator>Bruno Frachon, SHOM</dc:creator>
  <cp:lastModifiedBy>Alberto Costa Neves</cp:lastModifiedBy>
  <cp:revision>32</cp:revision>
  <dcterms:created xsi:type="dcterms:W3CDTF">2018-02-19T11:07:28Z</dcterms:created>
  <dcterms:modified xsi:type="dcterms:W3CDTF">2018-02-23T07:35:28Z</dcterms:modified>
</cp:coreProperties>
</file>