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35"/>
  </p:notesMasterIdLst>
  <p:handoutMasterIdLst>
    <p:handoutMasterId r:id="rId36"/>
  </p:handoutMasterIdLst>
  <p:sldIdLst>
    <p:sldId id="773" r:id="rId2"/>
    <p:sldId id="774" r:id="rId3"/>
    <p:sldId id="775" r:id="rId4"/>
    <p:sldId id="776" r:id="rId5"/>
    <p:sldId id="778" r:id="rId6"/>
    <p:sldId id="779" r:id="rId7"/>
    <p:sldId id="777" r:id="rId8"/>
    <p:sldId id="780" r:id="rId9"/>
    <p:sldId id="781" r:id="rId10"/>
    <p:sldId id="783" r:id="rId11"/>
    <p:sldId id="782" r:id="rId12"/>
    <p:sldId id="784" r:id="rId13"/>
    <p:sldId id="785" r:id="rId14"/>
    <p:sldId id="787" r:id="rId15"/>
    <p:sldId id="788" r:id="rId16"/>
    <p:sldId id="789" r:id="rId17"/>
    <p:sldId id="786" r:id="rId18"/>
    <p:sldId id="790" r:id="rId19"/>
    <p:sldId id="791" r:id="rId20"/>
    <p:sldId id="810" r:id="rId21"/>
    <p:sldId id="792" r:id="rId22"/>
    <p:sldId id="793" r:id="rId23"/>
    <p:sldId id="794" r:id="rId24"/>
    <p:sldId id="795" r:id="rId25"/>
    <p:sldId id="796" r:id="rId26"/>
    <p:sldId id="797" r:id="rId27"/>
    <p:sldId id="799" r:id="rId28"/>
    <p:sldId id="800" r:id="rId29"/>
    <p:sldId id="811" r:id="rId30"/>
    <p:sldId id="801" r:id="rId31"/>
    <p:sldId id="812" r:id="rId32"/>
    <p:sldId id="813" r:id="rId33"/>
    <p:sldId id="802" r:id="rId34"/>
  </p:sldIdLst>
  <p:sldSz cx="9144000" cy="6858000" type="screen4x3"/>
  <p:notesSz cx="7102475" cy="9388475"/>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FF"/>
    <a:srgbClr val="66FFFF"/>
    <a:srgbClr val="CCFFFF"/>
    <a:srgbClr val="0066CC"/>
    <a:srgbClr val="000099"/>
    <a:srgbClr val="003B7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7" autoAdjust="0"/>
    <p:restoredTop sz="91667" autoAdjust="0"/>
  </p:normalViewPr>
  <p:slideViewPr>
    <p:cSldViewPr>
      <p:cViewPr varScale="1">
        <p:scale>
          <a:sx n="91" d="100"/>
          <a:sy n="91" d="100"/>
        </p:scale>
        <p:origin x="141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720"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906" name="Rectangle 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403907" name="Rectangle 3"/>
          <p:cNvSpPr>
            <a:spLocks noGrp="1" noChangeArrowheads="1"/>
          </p:cNvSpPr>
          <p:nvPr>
            <p:ph type="dt" sz="quarter" idx="1"/>
          </p:nvPr>
        </p:nvSpPr>
        <p:spPr bwMode="auto">
          <a:xfrm>
            <a:off x="4024313"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AU" altLang="en-US"/>
          </a:p>
        </p:txBody>
      </p:sp>
      <p:sp>
        <p:nvSpPr>
          <p:cNvPr id="1403908" name="Rectangle 4"/>
          <p:cNvSpPr>
            <a:spLocks noGrp="1" noChangeArrowheads="1"/>
          </p:cNvSpPr>
          <p:nvPr>
            <p:ph type="ftr" sz="quarter" idx="2"/>
          </p:nvPr>
        </p:nvSpPr>
        <p:spPr bwMode="auto">
          <a:xfrm>
            <a:off x="0" y="8916988"/>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403909" name="Rectangle 5"/>
          <p:cNvSpPr>
            <a:spLocks noGrp="1" noChangeArrowheads="1"/>
          </p:cNvSpPr>
          <p:nvPr>
            <p:ph type="sldNum" sz="quarter" idx="3"/>
          </p:nvPr>
        </p:nvSpPr>
        <p:spPr bwMode="auto">
          <a:xfrm>
            <a:off x="4024313" y="8916988"/>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8DAEB74B-5473-4469-B729-B8558C96C994}" type="slidenum">
              <a:rPr lang="en-AU" altLang="en-US"/>
              <a:pPr>
                <a:defRPr/>
              </a:pPr>
              <a:t>‹#›</a:t>
            </a:fld>
            <a:endParaRPr lang="en-AU" altLang="en-US"/>
          </a:p>
        </p:txBody>
      </p:sp>
    </p:spTree>
    <p:extLst>
      <p:ext uri="{BB962C8B-B14F-4D97-AF65-F5344CB8AC3E}">
        <p14:creationId xmlns:p14="http://schemas.microsoft.com/office/powerpoint/2010/main" val="273610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6387" name="Rectangle 3"/>
          <p:cNvSpPr>
            <a:spLocks noGrp="1" noChangeArrowheads="1"/>
          </p:cNvSpPr>
          <p:nvPr>
            <p:ph type="dt" idx="1"/>
          </p:nvPr>
        </p:nvSpPr>
        <p:spPr bwMode="auto">
          <a:xfrm>
            <a:off x="402590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AU" altLang="en-US"/>
          </a:p>
        </p:txBody>
      </p:sp>
      <p:sp>
        <p:nvSpPr>
          <p:cNvPr id="3076" name="Rectangle 4"/>
          <p:cNvSpPr>
            <a:spLocks noGrp="1" noRot="1" noChangeAspect="1" noChangeArrowheads="1" noTextEdit="1"/>
          </p:cNvSpPr>
          <p:nvPr>
            <p:ph type="sldImg" idx="2"/>
          </p:nvPr>
        </p:nvSpPr>
        <p:spPr bwMode="auto">
          <a:xfrm>
            <a:off x="1204913" y="704850"/>
            <a:ext cx="4694237"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7738" y="4459288"/>
            <a:ext cx="5207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smtClean="0"/>
              <a:t>Click to edit Master text styles</a:t>
            </a:r>
          </a:p>
          <a:p>
            <a:pPr lvl="1"/>
            <a:r>
              <a:rPr lang="en-AU" altLang="en-US" noProof="0" smtClean="0"/>
              <a:t>Second level</a:t>
            </a:r>
          </a:p>
          <a:p>
            <a:pPr lvl="2"/>
            <a:r>
              <a:rPr lang="en-AU" altLang="en-US" noProof="0" smtClean="0"/>
              <a:t>Third level</a:t>
            </a:r>
          </a:p>
          <a:p>
            <a:pPr lvl="3"/>
            <a:r>
              <a:rPr lang="en-AU" altLang="en-US" noProof="0" smtClean="0"/>
              <a:t>Fourth level</a:t>
            </a:r>
          </a:p>
          <a:p>
            <a:pPr lvl="4"/>
            <a:r>
              <a:rPr lang="en-AU" altLang="en-US" noProof="0" smtClean="0"/>
              <a:t>Fifth level</a:t>
            </a:r>
          </a:p>
        </p:txBody>
      </p:sp>
      <p:sp>
        <p:nvSpPr>
          <p:cNvPr id="16390" name="Rectangle 6"/>
          <p:cNvSpPr>
            <a:spLocks noGrp="1" noChangeArrowheads="1"/>
          </p:cNvSpPr>
          <p:nvPr>
            <p:ph type="ftr" sz="quarter" idx="4"/>
          </p:nvPr>
        </p:nvSpPr>
        <p:spPr bwMode="auto">
          <a:xfrm>
            <a:off x="0" y="8918575"/>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AU" altLang="en-US"/>
          </a:p>
        </p:txBody>
      </p:sp>
      <p:sp>
        <p:nvSpPr>
          <p:cNvPr id="16391" name="Rectangle 7"/>
          <p:cNvSpPr>
            <a:spLocks noGrp="1" noChangeArrowheads="1"/>
          </p:cNvSpPr>
          <p:nvPr>
            <p:ph type="sldNum" sz="quarter" idx="5"/>
          </p:nvPr>
        </p:nvSpPr>
        <p:spPr bwMode="auto">
          <a:xfrm>
            <a:off x="4025900" y="8918575"/>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6719DCF0-859D-4DDE-AF2C-F7AC2253E8F6}" type="slidenum">
              <a:rPr lang="en-AU" altLang="en-US"/>
              <a:pPr>
                <a:defRPr/>
              </a:pPr>
              <a:t>‹#›</a:t>
            </a:fld>
            <a:endParaRPr lang="en-AU" altLang="en-US"/>
          </a:p>
        </p:txBody>
      </p:sp>
    </p:spTree>
    <p:extLst>
      <p:ext uri="{BB962C8B-B14F-4D97-AF65-F5344CB8AC3E}">
        <p14:creationId xmlns:p14="http://schemas.microsoft.com/office/powerpoint/2010/main" val="130462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FF1CA9F-9087-41E5-88B9-8BD721CEB217}" type="slidenum">
              <a:rPr lang="en-AU" altLang="en-US" smtClean="0">
                <a:latin typeface="Times New Roman" panose="02020603050405020304" pitchFamily="18" charset="0"/>
              </a:rPr>
              <a:pPr/>
              <a:t>2</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14562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defTabSz="941388" eaLnBrk="1" hangingPunct="1">
              <a:spcBef>
                <a:spcPct val="0"/>
              </a:spcBef>
            </a:pPr>
            <a:r>
              <a:rPr lang="en-US" smtClean="0">
                <a:solidFill>
                  <a:srgbClr val="000000"/>
                </a:solidFill>
                <a:latin typeface="Arial" panose="020B0604020202020204" pitchFamily="34" charset="0"/>
                <a:cs typeface="Arial" panose="020B0604020202020204" pitchFamily="34" charset="0"/>
              </a:rPr>
              <a:t>UP TO NOW, PUSHIDROSAL HAD PRODUCTED 538 NUMBER OF PAPER CHRAST WITH VARIUS SCALES . </a:t>
            </a:r>
          </a:p>
          <a:p>
            <a:pPr defTabSz="941388"/>
            <a:endParaRPr lang="en-US" smtClean="0">
              <a:cs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7CC86D1-D39D-4488-B298-6CCB4DD134EC}" type="slidenum">
              <a:rPr lang="en-AU" altLang="en-US" smtClean="0">
                <a:latin typeface="Times New Roman" panose="02020603050405020304" pitchFamily="18" charset="0"/>
              </a:rPr>
              <a:pPr/>
              <a:t>18</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2732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cs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ADF8661-7DE5-402F-9BA2-B54590EEE15A}" type="slidenum">
              <a:rPr lang="en-AU" altLang="en-US" smtClean="0">
                <a:latin typeface="Times New Roman" panose="02020603050405020304" pitchFamily="18" charset="0"/>
              </a:rPr>
              <a:pPr/>
              <a:t>23</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38851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6C6AB88-ADD6-46CE-BA56-FD0A149F2CE2}" type="slidenum">
              <a:rPr lang="en-AU" altLang="en-US" smtClean="0">
                <a:latin typeface="Times New Roman" panose="02020603050405020304" pitchFamily="18" charset="0"/>
              </a:rPr>
              <a:pPr/>
              <a:t>3</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8400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A2979BE-9B62-495A-AC6B-AA0C4D956977}" type="slidenum">
              <a:rPr lang="en-AU" altLang="en-US" smtClean="0">
                <a:latin typeface="Times New Roman" panose="02020603050405020304" pitchFamily="18" charset="0"/>
              </a:rPr>
              <a:pPr/>
              <a:t>5</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85411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BF3CFEA-9BA3-4D5C-B117-A61385D47BCB}" type="slidenum">
              <a:rPr lang="en-AU" altLang="en-US" smtClean="0">
                <a:latin typeface="Times New Roman" panose="02020603050405020304" pitchFamily="18" charset="0"/>
              </a:rPr>
              <a:pPr/>
              <a:t>7</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37138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58F2349-A30A-44B7-97C3-CE40E566C06A}" type="slidenum">
              <a:rPr lang="en-AU" altLang="en-US" smtClean="0">
                <a:latin typeface="Times New Roman" panose="02020603050405020304" pitchFamily="18" charset="0"/>
              </a:rPr>
              <a:pPr/>
              <a:t>8</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0805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2048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93BA244-64EC-4EFE-A2AA-D55FC171FE16}" type="slidenum">
              <a:rPr lang="en-AU" altLang="en-US" smtClean="0">
                <a:latin typeface="Times New Roman" panose="02020603050405020304" pitchFamily="18" charset="0"/>
              </a:rPr>
              <a:pPr/>
              <a:t>10</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9118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41388" eaLnBrk="1" hangingPunct="1">
              <a:spcBef>
                <a:spcPct val="0"/>
              </a:spcBef>
            </a:pPr>
            <a:r>
              <a:rPr lang="en-US" smtClean="0">
                <a:solidFill>
                  <a:srgbClr val="000000"/>
                </a:solidFill>
                <a:latin typeface="Calibri" panose="020F0502020204030204" pitchFamily="34" charset="0"/>
                <a:cs typeface="Arial" panose="020B0604020202020204" pitchFamily="34" charset="0"/>
              </a:rPr>
              <a:t>AS THE INDONESIAN GOVERNMENT AUTHORITATIVE HYDROGRAPHIC OFFICE, THE CHARTING RESPONSIBILITY COVERS THE ENTIRE WATERS, NOT ONLY  INTERNAL WATERS AND TERRITORIAL WATER, BUT ALSO TO COVER OUR EEZ AND  CONTINENTAL SHELF.  WE HAVE TO CHART  AROUND 5,8 MILLION  KM SQUARE WITH 538 NAUTICAL CHART AND ENCS.</a:t>
            </a:r>
          </a:p>
          <a:p>
            <a:pPr defTabSz="941388"/>
            <a:endParaRPr lang="en-US" smtClean="0">
              <a:cs typeface="Arial" panose="020B0604020202020204" pitchFamily="34" charset="0"/>
            </a:endParaRPr>
          </a:p>
        </p:txBody>
      </p:sp>
      <p:sp>
        <p:nvSpPr>
          <p:cNvPr id="2253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FE5D2E3-7E51-491C-8721-22D141608F13}" type="slidenum">
              <a:rPr lang="en-AU" altLang="en-US" smtClean="0">
                <a:latin typeface="Times New Roman" panose="02020603050405020304" pitchFamily="18" charset="0"/>
              </a:rPr>
              <a:pPr/>
              <a:t>11</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80808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smtClean="0">
              <a:cs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DB9E44B7-8259-400C-AE0C-2C12A0B61672}" type="slidenum">
              <a:rPr lang="en-AU" altLang="en-US" smtClean="0">
                <a:latin typeface="Times New Roman" panose="02020603050405020304" pitchFamily="18" charset="0"/>
              </a:rPr>
              <a:pPr/>
              <a:t>16</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419572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smtClean="0">
                <a:cs typeface="Arial" panose="020B0604020202020204" pitchFamily="34" charset="0"/>
              </a:rPr>
              <a:t>TO SUPPORT BOTH SHIPS AND  SURVEY DETACHMENT UNITS, WE HAVE  HYDROGRAPHIC, OCEANOGRAPHIC AND METEOROLOGY EQUIPMENTS</a:t>
            </a:r>
          </a:p>
          <a:p>
            <a:endParaRPr lang="en-US" smtClean="0">
              <a:cs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4720A7A-4A4B-4AB2-94AF-84DA8EBC8915}" type="slidenum">
              <a:rPr lang="en-AU" altLang="en-US" smtClean="0">
                <a:latin typeface="Times New Roman" panose="02020603050405020304" pitchFamily="18" charset="0"/>
              </a:rPr>
              <a:pPr/>
              <a:t>17</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81129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0"/>
            <a:ext cx="9144000" cy="20605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pic>
        <p:nvPicPr>
          <p:cNvPr id="5" name="Picture 44" descr="SWPC Logo_digitsed_0401201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96188" y="404813"/>
            <a:ext cx="1439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lvl1pPr>
          </a:lstStyle>
          <a:p>
            <a:pPr lvl="0"/>
            <a:r>
              <a:rPr lang="en-AU" altLang="en-US" noProof="0" smtClean="0"/>
              <a:t>Click to edit Master subtitle style</a:t>
            </a:r>
          </a:p>
        </p:txBody>
      </p:sp>
      <p:sp>
        <p:nvSpPr>
          <p:cNvPr id="2180135" name="Rectangle 39"/>
          <p:cNvSpPr>
            <a:spLocks noGrp="1" noChangeArrowheads="1"/>
          </p:cNvSpPr>
          <p:nvPr>
            <p:ph type="ctrTitle" sz="quarter"/>
          </p:nvPr>
        </p:nvSpPr>
        <p:spPr>
          <a:xfrm>
            <a:off x="1187450" y="188913"/>
            <a:ext cx="6337300" cy="1655762"/>
          </a:xfrm>
        </p:spPr>
        <p:txBody>
          <a:bodyPr anchor="b"/>
          <a:lstStyle>
            <a:lvl1pPr>
              <a:defRPr/>
            </a:lvl1pPr>
          </a:lstStyle>
          <a:p>
            <a:pPr lvl="0"/>
            <a:r>
              <a:rPr lang="en-AU" altLang="en-US" noProof="0" smtClean="0"/>
              <a:t>Click to edit Master title style</a:t>
            </a:r>
          </a:p>
        </p:txBody>
      </p:sp>
      <p:sp>
        <p:nvSpPr>
          <p:cNvPr id="6" name="Rectangle 41"/>
          <p:cNvSpPr>
            <a:spLocks noGrp="1" noChangeArrowheads="1"/>
          </p:cNvSpPr>
          <p:nvPr>
            <p:ph type="dt" sz="quarter" idx="10"/>
          </p:nvPr>
        </p:nvSpPr>
        <p:spPr bwMode="auto">
          <a:xfrm>
            <a:off x="468313" y="623728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effectLst>
                  <a:outerShdw blurRad="38100" dist="38100" dir="2700000" algn="tl">
                    <a:srgbClr val="C0C0C0"/>
                  </a:outerShdw>
                </a:effectLst>
                <a:cs typeface="Arial" charset="0"/>
              </a:defRPr>
            </a:lvl1pPr>
          </a:lstStyle>
          <a:p>
            <a:pPr>
              <a:defRPr/>
            </a:pPr>
            <a:endParaRPr lang="en-AU" altLang="en-US"/>
          </a:p>
        </p:txBody>
      </p:sp>
      <p:sp>
        <p:nvSpPr>
          <p:cNvPr id="7" name="Rectangle 42"/>
          <p:cNvSpPr>
            <a:spLocks noGrp="1" noChangeArrowheads="1"/>
          </p:cNvSpPr>
          <p:nvPr>
            <p:ph type="ftr" sz="quarter" idx="11"/>
          </p:nvPr>
        </p:nvSpPr>
        <p:spPr>
          <a:xfrm>
            <a:off x="3132138" y="6237288"/>
            <a:ext cx="2895600" cy="457200"/>
          </a:xfrm>
        </p:spPr>
        <p:txBody>
          <a:bodyPr/>
          <a:lstStyle>
            <a:lvl1pPr>
              <a:defRPr/>
            </a:lvl1pPr>
          </a:lstStyle>
          <a:p>
            <a:pPr>
              <a:defRPr/>
            </a:pPr>
            <a:endParaRPr lang="en-AU" altLang="en-US"/>
          </a:p>
        </p:txBody>
      </p:sp>
      <p:sp>
        <p:nvSpPr>
          <p:cNvPr id="8" name="Rectangle 43"/>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2"/>
                </a:solidFill>
                <a:effectLst>
                  <a:outerShdw blurRad="38100" dist="38100" dir="2700000" algn="tl">
                    <a:srgbClr val="C0C0C0"/>
                  </a:outerShdw>
                </a:effectLst>
              </a:defRPr>
            </a:lvl1pPr>
          </a:lstStyle>
          <a:p>
            <a:pPr>
              <a:defRPr/>
            </a:pPr>
            <a:fld id="{D6F90956-A6E4-44D9-BE0C-609B13F2C440}" type="slidenum">
              <a:rPr lang="en-AU" altLang="en-US"/>
              <a:pPr>
                <a:defRPr/>
              </a:pPr>
              <a:t>‹#›</a:t>
            </a:fld>
            <a:endParaRPr lang="en-AU" altLang="en-US"/>
          </a:p>
        </p:txBody>
      </p:sp>
    </p:spTree>
    <p:extLst>
      <p:ext uri="{BB962C8B-B14F-4D97-AF65-F5344CB8AC3E}">
        <p14:creationId xmlns:p14="http://schemas.microsoft.com/office/powerpoint/2010/main" val="390790096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58915583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5888"/>
            <a:ext cx="2054225"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115888"/>
            <a:ext cx="6011862"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4488924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8866793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3265955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11188" y="1196975"/>
            <a:ext cx="3960812" cy="4862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24400" y="1196975"/>
            <a:ext cx="3962400" cy="4862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406952613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95044700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8264059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2082660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79961665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9504887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9111" name="Rectangle 39"/>
          <p:cNvSpPr>
            <a:spLocks noGrp="1" noChangeArrowheads="1"/>
          </p:cNvSpPr>
          <p:nvPr>
            <p:ph type="title"/>
          </p:nvPr>
        </p:nvSpPr>
        <p:spPr bwMode="auto">
          <a:xfrm>
            <a:off x="468313" y="115888"/>
            <a:ext cx="8218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smtClean="0"/>
              <a:t>Click to edit Master title style</a:t>
            </a:r>
          </a:p>
        </p:txBody>
      </p:sp>
      <p:sp>
        <p:nvSpPr>
          <p:cNvPr id="2179115" name="Rectangle 43"/>
          <p:cNvSpPr>
            <a:spLocks noGrp="1" noChangeArrowheads="1"/>
          </p:cNvSpPr>
          <p:nvPr>
            <p:ph type="body" idx="1"/>
          </p:nvPr>
        </p:nvSpPr>
        <p:spPr bwMode="auto">
          <a:xfrm>
            <a:off x="611188" y="1196975"/>
            <a:ext cx="8075612"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9"/>
          <p:cNvSpPr>
            <a:spLocks noChangeArrowheads="1"/>
          </p:cNvSpPr>
          <p:nvPr userDrawn="1"/>
        </p:nvSpPr>
        <p:spPr bwMode="auto">
          <a:xfrm>
            <a:off x="0" y="6308725"/>
            <a:ext cx="9144000" cy="549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endParaRPr lang="en-US" altLang="en-US" smtClean="0"/>
          </a:p>
        </p:txBody>
      </p:sp>
      <p:sp>
        <p:nvSpPr>
          <p:cNvPr id="1029" name="Line 44"/>
          <p:cNvSpPr>
            <a:spLocks noChangeShapeType="1"/>
          </p:cNvSpPr>
          <p:nvPr userDrawn="1"/>
        </p:nvSpPr>
        <p:spPr bwMode="auto">
          <a:xfrm>
            <a:off x="0" y="10525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50" descr="SWPC Logo_digitsed_0401201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604250" y="6381750"/>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127" name="Rectangle 55"/>
          <p:cNvSpPr>
            <a:spLocks noGrp="1" noChangeArrowheads="1"/>
          </p:cNvSpPr>
          <p:nvPr>
            <p:ph type="ftr" sz="quarter" idx="3"/>
          </p:nvPr>
        </p:nvSpPr>
        <p:spPr bwMode="auto">
          <a:xfrm>
            <a:off x="31321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effectLst>
                  <a:outerShdw blurRad="38100" dist="38100" dir="2700000" algn="tl">
                    <a:srgbClr val="C0C0C0"/>
                  </a:outerShdw>
                </a:effectLst>
                <a:cs typeface="Arial" charset="0"/>
              </a:defRPr>
            </a:lvl1pPr>
          </a:lstStyle>
          <a:p>
            <a:pPr>
              <a:defRPr/>
            </a:pPr>
            <a:r>
              <a:rPr lang="en-AU" altLang="en-US"/>
              <a:t>30 November – 02 December, 2016</a:t>
            </a:r>
          </a:p>
          <a:p>
            <a:pPr>
              <a:defRPr/>
            </a:pPr>
            <a:r>
              <a:rPr lang="en-AU" altLang="en-US"/>
              <a:t>NOUMEA</a:t>
            </a:r>
          </a:p>
        </p:txBody>
      </p:sp>
    </p:spTree>
  </p:cSld>
  <p:clrMap bg1="dk2" tx1="lt1" bg2="dk1" tx2="lt2" accent1="accent1" accent2="accent2" accent3="accent3" accent4="accent4" accent5="accent5" accent6="accent6" hlink="hlink" folHlink="folHlink"/>
  <p:sldLayoutIdLst>
    <p:sldLayoutId id="2147483971"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spd="med">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bg2"/>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bg2"/>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bg2"/>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bg2"/>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gif"/><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gi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file:///D:\BATAS%20MARITIM-2011\TG%20DATU%20DI%20AWAANA%20MALAYSIA-28%20AGUSTUS%202012\TGDATU%20KONSINYERING-BANDUNG%2014SEPT\M2U00140.MPG" TargetMode="Externa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jpeg"/><Relationship Id="rId4" Type="http://schemas.openxmlformats.org/officeDocument/2006/relationships/image" Target="../media/image47.png"/><Relationship Id="rId9"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3.gif"/><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jpe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78.png"/><Relationship Id="rId4" Type="http://schemas.openxmlformats.org/officeDocument/2006/relationships/image" Target="../media/image77.jpe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3.gif"/></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90.jpe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3" Type="http://schemas.openxmlformats.org/officeDocument/2006/relationships/image" Target="../media/image94.png"/><Relationship Id="rId7" Type="http://schemas.openxmlformats.org/officeDocument/2006/relationships/image" Target="../media/image98.jpeg"/><Relationship Id="rId12"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5" Type="http://schemas.openxmlformats.org/officeDocument/2006/relationships/image" Target="../media/image3.gif"/><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 Id="rId14" Type="http://schemas.openxmlformats.org/officeDocument/2006/relationships/image" Target="../media/image105.jpeg"/></Relationships>
</file>

<file path=ppt/slides/_rels/slide27.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6.jpeg"/><Relationship Id="rId18" Type="http://schemas.openxmlformats.org/officeDocument/2006/relationships/image" Target="../media/image121.jpeg"/><Relationship Id="rId3" Type="http://schemas.openxmlformats.org/officeDocument/2006/relationships/image" Target="../media/image107.jpeg"/><Relationship Id="rId7" Type="http://schemas.openxmlformats.org/officeDocument/2006/relationships/image" Target="../media/image111.jpeg"/><Relationship Id="rId12" Type="http://schemas.openxmlformats.org/officeDocument/2006/relationships/image" Target="../media/image3.gif"/><Relationship Id="rId17" Type="http://schemas.openxmlformats.org/officeDocument/2006/relationships/image" Target="../media/image120.png"/><Relationship Id="rId2" Type="http://schemas.openxmlformats.org/officeDocument/2006/relationships/image" Target="../media/image106.jpeg"/><Relationship Id="rId16" Type="http://schemas.openxmlformats.org/officeDocument/2006/relationships/image" Target="../media/image119.png"/><Relationship Id="rId20" Type="http://schemas.openxmlformats.org/officeDocument/2006/relationships/image" Target="../media/image123.jpeg"/><Relationship Id="rId1" Type="http://schemas.openxmlformats.org/officeDocument/2006/relationships/slideLayout" Target="../slideLayouts/slideLayout2.xml"/><Relationship Id="rId6" Type="http://schemas.openxmlformats.org/officeDocument/2006/relationships/image" Target="../media/image110.jpeg"/><Relationship Id="rId11" Type="http://schemas.openxmlformats.org/officeDocument/2006/relationships/image" Target="../media/image115.png"/><Relationship Id="rId5" Type="http://schemas.openxmlformats.org/officeDocument/2006/relationships/image" Target="../media/image109.jpeg"/><Relationship Id="rId15" Type="http://schemas.openxmlformats.org/officeDocument/2006/relationships/image" Target="../media/image118.jpeg"/><Relationship Id="rId10" Type="http://schemas.openxmlformats.org/officeDocument/2006/relationships/image" Target="../media/image114.jpeg"/><Relationship Id="rId19" Type="http://schemas.openxmlformats.org/officeDocument/2006/relationships/image" Target="../media/image122.jpeg"/><Relationship Id="rId4" Type="http://schemas.openxmlformats.org/officeDocument/2006/relationships/image" Target="../media/image108.png"/><Relationship Id="rId9" Type="http://schemas.openxmlformats.org/officeDocument/2006/relationships/image" Target="../media/image113.jpeg"/><Relationship Id="rId14" Type="http://schemas.openxmlformats.org/officeDocument/2006/relationships/image" Target="../media/image117.png"/></Relationships>
</file>

<file path=ppt/slides/_rels/slide2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136.jpeg"/><Relationship Id="rId2" Type="http://schemas.openxmlformats.org/officeDocument/2006/relationships/image" Target="../media/image131.jpeg"/><Relationship Id="rId1" Type="http://schemas.openxmlformats.org/officeDocument/2006/relationships/slideLayout" Target="../slideLayouts/slideLayout2.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188" y="260350"/>
            <a:ext cx="8950325" cy="1584325"/>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0"/>
            <a:ext cx="9144000" cy="6858000"/>
          </a:xfrm>
          <a:prstGeom prst="rect">
            <a:avLst/>
          </a:prstGeom>
          <a:solidFill>
            <a:srgbClr val="CCFFFF">
              <a:alpha val="20000"/>
            </a:srgb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4418" name="Rectangle 2"/>
          <p:cNvSpPr>
            <a:spLocks noGrp="1" noChangeArrowheads="1"/>
          </p:cNvSpPr>
          <p:nvPr>
            <p:ph type="ctrTitle"/>
          </p:nvPr>
        </p:nvSpPr>
        <p:spPr>
          <a:xfrm>
            <a:off x="250825" y="307975"/>
            <a:ext cx="7416800" cy="901700"/>
          </a:xfrm>
        </p:spPr>
        <p:txBody>
          <a:bodyPr/>
          <a:lstStyle/>
          <a:p>
            <a:pPr eaLnBrk="1" hangingPunct="1">
              <a:defRPr/>
            </a:pPr>
            <a:r>
              <a:rPr lang="en-AU" altLang="en-US" sz="2800" dirty="0" smtClean="0"/>
              <a:t>15</a:t>
            </a:r>
            <a:r>
              <a:rPr lang="en-AU" altLang="en-US" sz="2800" baseline="30000" dirty="0" smtClean="0"/>
              <a:t>th</a:t>
            </a:r>
            <a:r>
              <a:rPr lang="en-AU" altLang="en-US" sz="2800" dirty="0" smtClean="0"/>
              <a:t> South West Pacific </a:t>
            </a:r>
            <a:br>
              <a:rPr lang="en-AU" altLang="en-US" sz="2800" dirty="0" smtClean="0"/>
            </a:br>
            <a:r>
              <a:rPr lang="en-AU" altLang="en-US" sz="2800" dirty="0" smtClean="0"/>
              <a:t>Hydrographic Commission Conference</a:t>
            </a:r>
            <a:endParaRPr lang="en-AU" altLang="en-AU" sz="2000" dirty="0" smtClean="0"/>
          </a:p>
        </p:txBody>
      </p:sp>
      <p:grpSp>
        <p:nvGrpSpPr>
          <p:cNvPr id="5125" name="Group 6"/>
          <p:cNvGrpSpPr>
            <a:grpSpLocks/>
          </p:cNvGrpSpPr>
          <p:nvPr/>
        </p:nvGrpSpPr>
        <p:grpSpPr bwMode="auto">
          <a:xfrm>
            <a:off x="8604250" y="6307138"/>
            <a:ext cx="576263" cy="558800"/>
            <a:chOff x="5397" y="0"/>
            <a:chExt cx="363" cy="352"/>
          </a:xfrm>
        </p:grpSpPr>
        <p:pic>
          <p:nvPicPr>
            <p:cNvPr id="5130" name="Picture 40" descr="rada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a:t>
              </a:r>
            </a:p>
          </p:txBody>
        </p:sp>
      </p:grpSp>
      <p:pic>
        <p:nvPicPr>
          <p:cNvPr id="512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175" y="1906588"/>
            <a:ext cx="7551738" cy="4911725"/>
          </a:xfrm>
          <a:prstGeom prst="rect">
            <a:avLst/>
          </a:prstGeom>
          <a:noFill/>
          <a:ln w="9525">
            <a:solidFill>
              <a:srgbClr val="003B76"/>
            </a:solidFill>
            <a:miter lim="800000"/>
            <a:headEnd/>
            <a:tailEnd/>
          </a:ln>
          <a:extLst>
            <a:ext uri="{909E8E84-426E-40DD-AFC4-6F175D3DCCD1}">
              <a14:hiddenFill xmlns:a14="http://schemas.microsoft.com/office/drawing/2010/main">
                <a:solidFill>
                  <a:srgbClr val="FFFFFF"/>
                </a:solidFill>
              </a14:hiddenFill>
            </a:ext>
          </a:extLst>
        </p:spPr>
      </p:pic>
      <p:sp>
        <p:nvSpPr>
          <p:cNvPr id="5127" name="Rectangle 7"/>
          <p:cNvSpPr>
            <a:spLocks noChangeArrowheads="1"/>
          </p:cNvSpPr>
          <p:nvPr/>
        </p:nvSpPr>
        <p:spPr bwMode="auto">
          <a:xfrm>
            <a:off x="765175" y="5637213"/>
            <a:ext cx="7551738" cy="1108075"/>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en-US" sz="2400" b="1" dirty="0" smtClean="0">
                <a:solidFill>
                  <a:schemeClr val="tx1"/>
                </a:solidFill>
                <a:effectLst>
                  <a:outerShdw blurRad="38100" dist="38100" dir="2700000" algn="tl">
                    <a:srgbClr val="000000">
                      <a:alpha val="43137"/>
                    </a:srgbClr>
                  </a:outerShdw>
                </a:effectLst>
                <a:latin typeface="Engravers MT" panose="02090707080505020304" pitchFamily="18" charset="0"/>
              </a:rPr>
              <a:t>THE INDONESIAN NAVY </a:t>
            </a:r>
          </a:p>
          <a:p>
            <a:pPr algn="ctr" eaLnBrk="1" hangingPunct="1">
              <a:spcBef>
                <a:spcPct val="0"/>
              </a:spcBef>
              <a:buClrTx/>
              <a:buSzTx/>
              <a:buFontTx/>
              <a:buNone/>
              <a:defRPr/>
            </a:pPr>
            <a:r>
              <a:rPr lang="en-US" sz="1800" b="1" dirty="0" smtClean="0">
                <a:solidFill>
                  <a:schemeClr val="tx1"/>
                </a:solidFill>
                <a:effectLst>
                  <a:outerShdw blurRad="38100" dist="38100" dir="2700000" algn="tl">
                    <a:srgbClr val="000000">
                      <a:alpha val="43137"/>
                    </a:srgbClr>
                  </a:outerShdw>
                </a:effectLst>
                <a:latin typeface="Engravers MT" panose="02090707080505020304" pitchFamily="18" charset="0"/>
              </a:rPr>
              <a:t>HYDROGRAPHIC – OCEANOGRAPHIC CENTER </a:t>
            </a:r>
          </a:p>
          <a:p>
            <a:pPr algn="ctr" eaLnBrk="1" hangingPunct="1">
              <a:spcBef>
                <a:spcPct val="0"/>
              </a:spcBef>
              <a:buClrTx/>
              <a:buSzTx/>
              <a:buFontTx/>
              <a:buNone/>
              <a:defRPr/>
            </a:pPr>
            <a:r>
              <a:rPr lang="en-US" sz="2400" b="1" dirty="0" smtClean="0">
                <a:solidFill>
                  <a:schemeClr val="tx1"/>
                </a:solidFill>
                <a:effectLst>
                  <a:outerShdw blurRad="38100" dist="38100" dir="2700000" algn="tl">
                    <a:srgbClr val="000000">
                      <a:alpha val="43137"/>
                    </a:srgbClr>
                  </a:outerShdw>
                </a:effectLst>
                <a:latin typeface="Engravers MT" panose="02090707080505020304" pitchFamily="18" charset="0"/>
              </a:rPr>
              <a:t>(PUSHIDROSAL) </a:t>
            </a:r>
          </a:p>
        </p:txBody>
      </p:sp>
      <p:sp>
        <p:nvSpPr>
          <p:cNvPr id="11" name="Footer Placeholder 3"/>
          <p:cNvSpPr>
            <a:spLocks noGrp="1"/>
          </p:cNvSpPr>
          <p:nvPr>
            <p:ph type="ftr" sz="quarter" idx="11"/>
          </p:nvPr>
        </p:nvSpPr>
        <p:spPr>
          <a:xfrm>
            <a:off x="2595563" y="1284288"/>
            <a:ext cx="2895600" cy="457200"/>
          </a:xfrm>
        </p:spPr>
        <p:txBody>
          <a:bodyPr/>
          <a:lstStyle/>
          <a:p>
            <a:pPr>
              <a:defRPr/>
            </a:pPr>
            <a:r>
              <a:rPr lang="en-AU" altLang="en-US" sz="1400" b="1" dirty="0" smtClean="0"/>
              <a:t>21-23 February, 2018</a:t>
            </a:r>
          </a:p>
          <a:p>
            <a:pPr>
              <a:defRPr/>
            </a:pPr>
            <a:r>
              <a:rPr lang="en-AU" altLang="en-US" sz="1400" b="1" dirty="0" smtClean="0"/>
              <a:t>NADI FIJI</a:t>
            </a:r>
            <a:endParaRPr lang="en-AU" altLang="en-US" sz="1400" b="1" dirty="0"/>
          </a:p>
        </p:txBody>
      </p:sp>
      <p:pic>
        <p:nvPicPr>
          <p:cNvPr id="5129"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0288" y="1906588"/>
            <a:ext cx="1223962"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2"/>
          <p:cNvSpPr>
            <a:spLocks noGrp="1" noChangeArrowheads="1"/>
          </p:cNvSpPr>
          <p:nvPr>
            <p:ph type="title"/>
          </p:nvPr>
        </p:nvSpPr>
        <p:spPr>
          <a:xfrm>
            <a:off x="465138" y="203200"/>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19460" name="TextBox 15"/>
          <p:cNvSpPr txBox="1">
            <a:spLocks noChangeArrowheads="1"/>
          </p:cNvSpPr>
          <p:nvPr/>
        </p:nvSpPr>
        <p:spPr bwMode="auto">
          <a:xfrm>
            <a:off x="3641725" y="6105525"/>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200" b="1">
                <a:solidFill>
                  <a:schemeClr val="tx1"/>
                </a:solidFill>
              </a:rPr>
              <a:t>KRI PULAU </a:t>
            </a:r>
            <a:r>
              <a:rPr lang="en-US" sz="1200" b="1">
                <a:solidFill>
                  <a:schemeClr val="tx1"/>
                </a:solidFill>
              </a:rPr>
              <a:t>ROTE</a:t>
            </a:r>
            <a:r>
              <a:rPr lang="id-ID" sz="1200" b="1">
                <a:solidFill>
                  <a:schemeClr val="tx1"/>
                </a:solidFill>
              </a:rPr>
              <a:t>-</a:t>
            </a:r>
            <a:r>
              <a:rPr lang="en-US" sz="1200" b="1">
                <a:solidFill>
                  <a:schemeClr val="tx1"/>
                </a:solidFill>
              </a:rPr>
              <a:t>721</a:t>
            </a:r>
            <a:endParaRPr lang="id-ID" sz="1200" b="1">
              <a:solidFill>
                <a:schemeClr val="tx1"/>
              </a:solidFill>
            </a:endParaRPr>
          </a:p>
        </p:txBody>
      </p:sp>
      <p:grpSp>
        <p:nvGrpSpPr>
          <p:cNvPr id="19461" name="Group 6"/>
          <p:cNvGrpSpPr>
            <a:grpSpLocks/>
          </p:cNvGrpSpPr>
          <p:nvPr/>
        </p:nvGrpSpPr>
        <p:grpSpPr bwMode="auto">
          <a:xfrm>
            <a:off x="-60325" y="6327775"/>
            <a:ext cx="623888" cy="558800"/>
            <a:chOff x="5397" y="0"/>
            <a:chExt cx="363" cy="352"/>
          </a:xfrm>
        </p:grpSpPr>
        <p:pic>
          <p:nvPicPr>
            <p:cNvPr id="19468" name="Picture 21"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8"/>
            <p:cNvSpPr txBox="1">
              <a:spLocks noChangeArrowheads="1"/>
            </p:cNvSpPr>
            <p:nvPr/>
          </p:nvSpPr>
          <p:spPr bwMode="auto">
            <a:xfrm>
              <a:off x="5425" y="70"/>
              <a:ext cx="2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10</a:t>
              </a:r>
            </a:p>
          </p:txBody>
        </p:sp>
      </p:grpSp>
      <p:sp>
        <p:nvSpPr>
          <p:cNvPr id="19462" name="TextBox 15"/>
          <p:cNvSpPr txBox="1">
            <a:spLocks noChangeArrowheads="1"/>
          </p:cNvSpPr>
          <p:nvPr/>
        </p:nvSpPr>
        <p:spPr bwMode="auto">
          <a:xfrm>
            <a:off x="6694488" y="6399213"/>
            <a:ext cx="207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200" b="1">
                <a:solidFill>
                  <a:schemeClr val="tx1"/>
                </a:solidFill>
              </a:rPr>
              <a:t>KRI PULAU </a:t>
            </a:r>
            <a:r>
              <a:rPr lang="en-US" sz="1200" b="1">
                <a:solidFill>
                  <a:schemeClr val="tx1"/>
                </a:solidFill>
              </a:rPr>
              <a:t>ROMANG</a:t>
            </a:r>
            <a:r>
              <a:rPr lang="id-ID" sz="1200" b="1">
                <a:solidFill>
                  <a:schemeClr val="tx1"/>
                </a:solidFill>
              </a:rPr>
              <a:t>-</a:t>
            </a:r>
            <a:r>
              <a:rPr lang="en-US" sz="1200" b="1">
                <a:solidFill>
                  <a:schemeClr val="tx1"/>
                </a:solidFill>
              </a:rPr>
              <a:t>723</a:t>
            </a:r>
            <a:endParaRPr lang="id-ID" sz="1200" b="1">
              <a:solidFill>
                <a:schemeClr val="tx1"/>
              </a:solidFill>
            </a:endParaRPr>
          </a:p>
        </p:txBody>
      </p:sp>
      <p:sp>
        <p:nvSpPr>
          <p:cNvPr id="28"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smtClean="0"/>
              <a:t>NUKU’ALOFA TONGA</a:t>
            </a:r>
            <a:endParaRPr lang="en-AU" altLang="en-US" dirty="0"/>
          </a:p>
        </p:txBody>
      </p:sp>
      <p:sp>
        <p:nvSpPr>
          <p:cNvPr id="2" name="Rectangle 1"/>
          <p:cNvSpPr/>
          <p:nvPr/>
        </p:nvSpPr>
        <p:spPr>
          <a:xfrm>
            <a:off x="2951163" y="3260725"/>
            <a:ext cx="6061075" cy="3490913"/>
          </a:xfrm>
          <a:prstGeom prst="rect">
            <a:avLst/>
          </a:prstGeom>
          <a:solidFill>
            <a:schemeClr val="accent3">
              <a:lumMod val="40000"/>
              <a:lumOff val="60000"/>
            </a:schemeClr>
          </a:solidFill>
        </p:spPr>
        <p:txBody>
          <a:bodyPr>
            <a:spAutoFit/>
          </a:bodyPr>
          <a:lstStyle/>
          <a:p>
            <a:pPr>
              <a:lnSpc>
                <a:spcPct val="115000"/>
              </a:lnSpc>
              <a:spcAft>
                <a:spcPts val="0"/>
              </a:spcAft>
              <a:tabLst>
                <a:tab pos="226695" algn="l"/>
              </a:tabLst>
              <a:defRPr/>
            </a:pPr>
            <a:r>
              <a:rPr lang="en-GB" sz="1600" b="1" dirty="0">
                <a:solidFill>
                  <a:srgbClr val="0000FF"/>
                </a:solidFill>
                <a:latin typeface="+mn-lt"/>
                <a:ea typeface="Times New Roman" panose="02020603050405020304" pitchFamily="18" charset="0"/>
              </a:rPr>
              <a:t>EAHC CB (Training/Workshop)</a:t>
            </a:r>
            <a:endParaRPr lang="en-US" sz="1600" b="1"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ENC Production;</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Maritime Delimitation;</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Seabed Classification;</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Satellite Derived Bathymetry (SDB) and LIDAR;</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Hydrographic Survey For Disaster Management and Relief;</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Hydrographic Survey for Inundation Mapping;</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Maritime Safety Information (MSI);</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Hydrographic Training For Trainer (TFT);</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Cat. B Marine Geospatial Information Programme;</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Sea Bed Classification and Multi Beam Survey;</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Times New Roman" panose="02020603050405020304" pitchFamily="18" charset="0"/>
              <a:buChar char="-"/>
              <a:tabLst>
                <a:tab pos="226695" algn="l"/>
              </a:tabLst>
              <a:defRPr/>
            </a:pPr>
            <a:r>
              <a:rPr lang="en-GB" sz="1600" dirty="0">
                <a:solidFill>
                  <a:srgbClr val="0000FF"/>
                </a:solidFill>
                <a:latin typeface="+mn-lt"/>
                <a:ea typeface="Times New Roman" panose="02020603050405020304" pitchFamily="18" charset="0"/>
              </a:rPr>
              <a:t>Digital Reference Tool for Cartographers</a:t>
            </a:r>
            <a:endParaRPr lang="en-US" sz="1600" dirty="0">
              <a:solidFill>
                <a:srgbClr val="0000FF"/>
              </a:solidFill>
              <a:latin typeface="+mn-lt"/>
              <a:ea typeface="Times New Roman" panose="02020603050405020304" pitchFamily="18" charset="0"/>
            </a:endParaRPr>
          </a:p>
        </p:txBody>
      </p:sp>
      <p:sp>
        <p:nvSpPr>
          <p:cNvPr id="3" name="Rectangle 2"/>
          <p:cNvSpPr/>
          <p:nvPr/>
        </p:nvSpPr>
        <p:spPr>
          <a:xfrm>
            <a:off x="250825" y="1397000"/>
            <a:ext cx="8761413" cy="1790700"/>
          </a:xfrm>
          <a:prstGeom prst="rect">
            <a:avLst/>
          </a:prstGeom>
          <a:solidFill>
            <a:schemeClr val="accent3">
              <a:lumMod val="40000"/>
              <a:lumOff val="60000"/>
            </a:schemeClr>
          </a:solidFill>
        </p:spPr>
        <p:txBody>
          <a:bodyPr>
            <a:spAutoFit/>
          </a:bodyPr>
          <a:lstStyle/>
          <a:p>
            <a:pPr marL="342900" indent="-342900">
              <a:lnSpc>
                <a:spcPct val="115000"/>
              </a:lnSpc>
              <a:spcAft>
                <a:spcPts val="0"/>
              </a:spcAft>
              <a:buFont typeface="Wingdings" panose="05000000000000000000" pitchFamily="2" charset="2"/>
              <a:buChar char="v"/>
              <a:tabLst>
                <a:tab pos="226695" algn="l"/>
              </a:tabLst>
              <a:defRPr/>
            </a:pPr>
            <a:r>
              <a:rPr lang="en-GB" sz="1600" dirty="0">
                <a:solidFill>
                  <a:srgbClr val="0000FF"/>
                </a:solidFill>
                <a:latin typeface="+mn-lt"/>
                <a:ea typeface="Times New Roman" panose="02020603050405020304" pitchFamily="18" charset="0"/>
              </a:rPr>
              <a:t>MCDA Training Course in UK</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Wingdings" panose="05000000000000000000" pitchFamily="2" charset="2"/>
              <a:buChar char="v"/>
              <a:tabLst>
                <a:tab pos="226695" algn="l"/>
              </a:tabLst>
              <a:defRPr/>
            </a:pPr>
            <a:r>
              <a:rPr lang="en-GB" sz="1600" dirty="0">
                <a:solidFill>
                  <a:srgbClr val="0000FF"/>
                </a:solidFill>
                <a:latin typeface="+mn-lt"/>
                <a:ea typeface="Times New Roman" panose="02020603050405020304" pitchFamily="18" charset="0"/>
              </a:rPr>
              <a:t>Oceanography Course in India</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Wingdings" panose="05000000000000000000" pitchFamily="2" charset="2"/>
              <a:buChar char="v"/>
              <a:tabLst>
                <a:tab pos="226695" algn="l"/>
              </a:tabLst>
              <a:defRPr/>
            </a:pPr>
            <a:r>
              <a:rPr lang="en-GB" sz="1600" dirty="0">
                <a:solidFill>
                  <a:srgbClr val="0000FF"/>
                </a:solidFill>
                <a:latin typeface="+mn-lt"/>
                <a:ea typeface="Times New Roman" panose="02020603050405020304" pitchFamily="18" charset="0"/>
              </a:rPr>
              <a:t>Hydrographic Course Cat – B Japan</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Wingdings" panose="05000000000000000000" pitchFamily="2" charset="2"/>
              <a:buChar char="v"/>
              <a:tabLst>
                <a:tab pos="226695" algn="l"/>
              </a:tabLst>
              <a:defRPr/>
            </a:pPr>
            <a:r>
              <a:rPr lang="en-GB" sz="1600" dirty="0">
                <a:solidFill>
                  <a:srgbClr val="0000FF"/>
                </a:solidFill>
                <a:latin typeface="+mn-lt"/>
                <a:ea typeface="Times New Roman" panose="02020603050405020304" pitchFamily="18" charset="0"/>
              </a:rPr>
              <a:t>Master of Science in USA</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Wingdings" panose="05000000000000000000" pitchFamily="2" charset="2"/>
              <a:buChar char="v"/>
              <a:tabLst>
                <a:tab pos="226695" algn="l"/>
              </a:tabLst>
              <a:defRPr/>
            </a:pPr>
            <a:r>
              <a:rPr lang="en-GB" sz="1600" dirty="0">
                <a:solidFill>
                  <a:srgbClr val="0000FF"/>
                </a:solidFill>
                <a:latin typeface="+mn-lt"/>
                <a:ea typeface="Times New Roman" panose="02020603050405020304" pitchFamily="18" charset="0"/>
              </a:rPr>
              <a:t>Long Hydrography Course in India</a:t>
            </a:r>
            <a:endParaRPr lang="en-US" sz="1600" dirty="0">
              <a:solidFill>
                <a:srgbClr val="0000FF"/>
              </a:solidFill>
              <a:latin typeface="+mn-lt"/>
              <a:ea typeface="Times New Roman" panose="02020603050405020304" pitchFamily="18" charset="0"/>
            </a:endParaRPr>
          </a:p>
          <a:p>
            <a:pPr marL="342900" indent="-342900">
              <a:lnSpc>
                <a:spcPct val="115000"/>
              </a:lnSpc>
              <a:spcAft>
                <a:spcPts val="0"/>
              </a:spcAft>
              <a:buFont typeface="Wingdings" panose="05000000000000000000" pitchFamily="2" charset="2"/>
              <a:buChar char="v"/>
              <a:tabLst>
                <a:tab pos="226695" algn="l"/>
              </a:tabLst>
              <a:defRPr/>
            </a:pPr>
            <a:r>
              <a:rPr lang="en-GB" sz="1600" dirty="0">
                <a:solidFill>
                  <a:srgbClr val="0000FF"/>
                </a:solidFill>
                <a:latin typeface="+mn-lt"/>
                <a:ea typeface="Times New Roman" panose="02020603050405020304" pitchFamily="18" charset="0"/>
              </a:rPr>
              <a:t>10</a:t>
            </a:r>
            <a:r>
              <a:rPr lang="en-GB" sz="1600" baseline="30000" dirty="0">
                <a:solidFill>
                  <a:srgbClr val="0000FF"/>
                </a:solidFill>
                <a:latin typeface="+mn-lt"/>
                <a:ea typeface="Times New Roman" panose="02020603050405020304" pitchFamily="18" charset="0"/>
              </a:rPr>
              <a:t>th</a:t>
            </a:r>
            <a:r>
              <a:rPr lang="en-GB" sz="1600" dirty="0">
                <a:solidFill>
                  <a:srgbClr val="0000FF"/>
                </a:solidFill>
                <a:latin typeface="+mn-lt"/>
                <a:ea typeface="Times New Roman" panose="02020603050405020304" pitchFamily="18" charset="0"/>
              </a:rPr>
              <a:t> Course in Marine Cartography and Data Assessment (FIG-IHO-ICA-Cat B) in UK.</a:t>
            </a:r>
            <a:endParaRPr lang="en-US" sz="1600" dirty="0">
              <a:solidFill>
                <a:srgbClr val="0000FF"/>
              </a:solidFill>
              <a:latin typeface="+mn-lt"/>
              <a:ea typeface="Times New Roman" panose="02020603050405020304" pitchFamily="18" charset="0"/>
            </a:endParaRPr>
          </a:p>
        </p:txBody>
      </p:sp>
      <p:sp>
        <p:nvSpPr>
          <p:cNvPr id="4" name="TextBox 3"/>
          <p:cNvSpPr txBox="1"/>
          <p:nvPr/>
        </p:nvSpPr>
        <p:spPr>
          <a:xfrm>
            <a:off x="212725" y="927100"/>
            <a:ext cx="5267325" cy="3683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txBody>
          <a:bodyPr wrap="none">
            <a:spAutoFit/>
          </a:bodyPr>
          <a:lstStyle/>
          <a:p>
            <a:pPr>
              <a:defRPr/>
            </a:pPr>
            <a:r>
              <a:rPr lang="en-US" b="1" dirty="0">
                <a:solidFill>
                  <a:srgbClr val="0000FF"/>
                </a:solidFill>
                <a:latin typeface="+mn-lt"/>
              </a:rPr>
              <a:t>PARTICIPATING IN INTERNATIONAL  COURSE</a:t>
            </a:r>
          </a:p>
        </p:txBody>
      </p:sp>
      <p:pic>
        <p:nvPicPr>
          <p:cNvPr id="1946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775" y="4176713"/>
            <a:ext cx="261461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063" y="1638300"/>
            <a:ext cx="8081962" cy="4546600"/>
          </a:xfrm>
          <a:prstGeom prst="rect">
            <a:avLst/>
          </a:prstGeom>
          <a:ln w="0" cmpd="sng">
            <a:solidFill>
              <a:schemeClr val="bg1">
                <a:lumMod val="65000"/>
              </a:schemeClr>
            </a:solidFill>
          </a:ln>
        </p:spPr>
      </p:pic>
      <p:sp>
        <p:nvSpPr>
          <p:cNvPr id="21508" name="TextBox 27"/>
          <p:cNvSpPr txBox="1">
            <a:spLocks noChangeArrowheads="1"/>
          </p:cNvSpPr>
          <p:nvPr/>
        </p:nvSpPr>
        <p:spPr bwMode="auto">
          <a:xfrm>
            <a:off x="603250" y="1460500"/>
            <a:ext cx="4524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90° T</a:t>
            </a:r>
          </a:p>
        </p:txBody>
      </p:sp>
      <p:sp>
        <p:nvSpPr>
          <p:cNvPr id="21509" name="TextBox 28"/>
          <p:cNvSpPr txBox="1">
            <a:spLocks noChangeArrowheads="1"/>
          </p:cNvSpPr>
          <p:nvPr/>
        </p:nvSpPr>
        <p:spPr bwMode="auto">
          <a:xfrm>
            <a:off x="2039938" y="1460500"/>
            <a:ext cx="561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100° T</a:t>
            </a:r>
          </a:p>
        </p:txBody>
      </p:sp>
      <p:sp>
        <p:nvSpPr>
          <p:cNvPr id="21510" name="TextBox 29"/>
          <p:cNvSpPr txBox="1">
            <a:spLocks noChangeArrowheads="1"/>
          </p:cNvSpPr>
          <p:nvPr/>
        </p:nvSpPr>
        <p:spPr bwMode="auto">
          <a:xfrm>
            <a:off x="3516313" y="1460500"/>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110° T</a:t>
            </a:r>
          </a:p>
        </p:txBody>
      </p:sp>
      <p:sp>
        <p:nvSpPr>
          <p:cNvPr id="21511" name="TextBox 30"/>
          <p:cNvSpPr txBox="1">
            <a:spLocks noChangeArrowheads="1"/>
          </p:cNvSpPr>
          <p:nvPr/>
        </p:nvSpPr>
        <p:spPr bwMode="auto">
          <a:xfrm>
            <a:off x="4924425" y="1460500"/>
            <a:ext cx="561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120° T</a:t>
            </a:r>
          </a:p>
        </p:txBody>
      </p:sp>
      <p:sp>
        <p:nvSpPr>
          <p:cNvPr id="21512" name="TextBox 31"/>
          <p:cNvSpPr txBox="1">
            <a:spLocks noChangeArrowheads="1"/>
          </p:cNvSpPr>
          <p:nvPr/>
        </p:nvSpPr>
        <p:spPr bwMode="auto">
          <a:xfrm>
            <a:off x="6330950" y="1460500"/>
            <a:ext cx="492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130° T</a:t>
            </a:r>
          </a:p>
        </p:txBody>
      </p:sp>
      <p:sp>
        <p:nvSpPr>
          <p:cNvPr id="21513" name="TextBox 32"/>
          <p:cNvSpPr txBox="1">
            <a:spLocks noChangeArrowheads="1"/>
          </p:cNvSpPr>
          <p:nvPr/>
        </p:nvSpPr>
        <p:spPr bwMode="auto">
          <a:xfrm>
            <a:off x="7807325" y="1460500"/>
            <a:ext cx="492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140° T</a:t>
            </a:r>
          </a:p>
        </p:txBody>
      </p:sp>
      <p:sp>
        <p:nvSpPr>
          <p:cNvPr id="21514" name="TextBox 33"/>
          <p:cNvSpPr txBox="1">
            <a:spLocks noChangeArrowheads="1"/>
          </p:cNvSpPr>
          <p:nvPr/>
        </p:nvSpPr>
        <p:spPr bwMode="auto">
          <a:xfrm>
            <a:off x="149225" y="2005013"/>
            <a:ext cx="450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10°U</a:t>
            </a:r>
          </a:p>
        </p:txBody>
      </p:sp>
      <p:sp>
        <p:nvSpPr>
          <p:cNvPr id="21515" name="TextBox 34"/>
          <p:cNvSpPr txBox="1">
            <a:spLocks noChangeArrowheads="1"/>
          </p:cNvSpPr>
          <p:nvPr/>
        </p:nvSpPr>
        <p:spPr bwMode="auto">
          <a:xfrm>
            <a:off x="265113" y="3560763"/>
            <a:ext cx="449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0° </a:t>
            </a:r>
          </a:p>
        </p:txBody>
      </p:sp>
      <p:sp>
        <p:nvSpPr>
          <p:cNvPr id="21516" name="TextBox 35"/>
          <p:cNvSpPr txBox="1">
            <a:spLocks noChangeArrowheads="1"/>
          </p:cNvSpPr>
          <p:nvPr/>
        </p:nvSpPr>
        <p:spPr bwMode="auto">
          <a:xfrm>
            <a:off x="141288" y="5146675"/>
            <a:ext cx="450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a:solidFill>
                  <a:srgbClr val="000099"/>
                </a:solidFill>
                <a:latin typeface="Verdana" panose="020B0604030504040204" pitchFamily="34" charset="0"/>
              </a:rPr>
              <a:t>10°S</a:t>
            </a:r>
          </a:p>
        </p:txBody>
      </p:sp>
      <p:sp>
        <p:nvSpPr>
          <p:cNvPr id="21517" name="TextBox 15"/>
          <p:cNvSpPr txBox="1">
            <a:spLocks noChangeArrowheads="1"/>
          </p:cNvSpPr>
          <p:nvPr/>
        </p:nvSpPr>
        <p:spPr bwMode="auto">
          <a:xfrm>
            <a:off x="3657600" y="3652838"/>
            <a:ext cx="105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Verdana" panose="020B0604030504040204" pitchFamily="34" charset="0"/>
              </a:rPr>
              <a:t>K A L I M A N T A N</a:t>
            </a:r>
          </a:p>
        </p:txBody>
      </p:sp>
      <p:sp>
        <p:nvSpPr>
          <p:cNvPr id="21518" name="TextBox 16"/>
          <p:cNvSpPr txBox="1">
            <a:spLocks noChangeArrowheads="1"/>
          </p:cNvSpPr>
          <p:nvPr/>
        </p:nvSpPr>
        <p:spPr bwMode="auto">
          <a:xfrm rot="3193657">
            <a:off x="2057400" y="3789363"/>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Verdana" panose="020B0604030504040204" pitchFamily="34" charset="0"/>
              </a:rPr>
              <a:t>S U M A T E R A</a:t>
            </a:r>
          </a:p>
        </p:txBody>
      </p:sp>
      <p:sp>
        <p:nvSpPr>
          <p:cNvPr id="21519" name="TextBox 17"/>
          <p:cNvSpPr txBox="1">
            <a:spLocks noChangeArrowheads="1"/>
          </p:cNvSpPr>
          <p:nvPr/>
        </p:nvSpPr>
        <p:spPr bwMode="auto">
          <a:xfrm rot="418501">
            <a:off x="3438525" y="4756150"/>
            <a:ext cx="984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Verdana" panose="020B0604030504040204" pitchFamily="34" charset="0"/>
              </a:rPr>
              <a:t>J A W A</a:t>
            </a:r>
          </a:p>
        </p:txBody>
      </p:sp>
      <p:sp>
        <p:nvSpPr>
          <p:cNvPr id="21520" name="TextBox 18"/>
          <p:cNvSpPr txBox="1">
            <a:spLocks noChangeArrowheads="1"/>
          </p:cNvSpPr>
          <p:nvPr/>
        </p:nvSpPr>
        <p:spPr bwMode="auto">
          <a:xfrm rot="-1067507">
            <a:off x="4943475" y="3781425"/>
            <a:ext cx="98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Verdana" panose="020B0604030504040204" pitchFamily="34" charset="0"/>
              </a:rPr>
              <a:t>SULAWESI</a:t>
            </a:r>
          </a:p>
        </p:txBody>
      </p:sp>
      <p:sp>
        <p:nvSpPr>
          <p:cNvPr id="21521" name="TextBox 40"/>
          <p:cNvSpPr txBox="1">
            <a:spLocks noChangeArrowheads="1"/>
          </p:cNvSpPr>
          <p:nvPr/>
        </p:nvSpPr>
        <p:spPr bwMode="auto">
          <a:xfrm>
            <a:off x="2747963" y="1671638"/>
            <a:ext cx="909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V I E T N A M</a:t>
            </a:r>
          </a:p>
        </p:txBody>
      </p:sp>
      <p:sp>
        <p:nvSpPr>
          <p:cNvPr id="21522" name="TextBox 41"/>
          <p:cNvSpPr txBox="1">
            <a:spLocks noChangeArrowheads="1"/>
          </p:cNvSpPr>
          <p:nvPr/>
        </p:nvSpPr>
        <p:spPr bwMode="auto">
          <a:xfrm rot="-554991">
            <a:off x="6943725" y="2505075"/>
            <a:ext cx="7112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P A L A U</a:t>
            </a:r>
          </a:p>
        </p:txBody>
      </p:sp>
      <p:sp>
        <p:nvSpPr>
          <p:cNvPr id="21523" name="TextBox 42"/>
          <p:cNvSpPr txBox="1">
            <a:spLocks noChangeArrowheads="1"/>
          </p:cNvSpPr>
          <p:nvPr/>
        </p:nvSpPr>
        <p:spPr bwMode="auto">
          <a:xfrm>
            <a:off x="952500" y="2095500"/>
            <a:ext cx="642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I N D I A</a:t>
            </a:r>
          </a:p>
        </p:txBody>
      </p:sp>
      <p:sp>
        <p:nvSpPr>
          <p:cNvPr id="21524" name="TextBox 43"/>
          <p:cNvSpPr txBox="1">
            <a:spLocks noChangeArrowheads="1"/>
          </p:cNvSpPr>
          <p:nvPr/>
        </p:nvSpPr>
        <p:spPr bwMode="auto">
          <a:xfrm>
            <a:off x="1617663" y="2097088"/>
            <a:ext cx="931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T H A I L A N D</a:t>
            </a:r>
          </a:p>
        </p:txBody>
      </p:sp>
      <p:sp>
        <p:nvSpPr>
          <p:cNvPr id="21525" name="TextBox 44"/>
          <p:cNvSpPr txBox="1">
            <a:spLocks noChangeArrowheads="1"/>
          </p:cNvSpPr>
          <p:nvPr/>
        </p:nvSpPr>
        <p:spPr bwMode="auto">
          <a:xfrm rot="2739093">
            <a:off x="3123407" y="3840956"/>
            <a:ext cx="787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Baskerville Old Face" panose="02020602080505020303" pitchFamily="18" charset="0"/>
              </a:rPr>
              <a:t>ALKI  I</a:t>
            </a:r>
          </a:p>
        </p:txBody>
      </p:sp>
      <p:sp>
        <p:nvSpPr>
          <p:cNvPr id="21526" name="TextBox 45"/>
          <p:cNvSpPr txBox="1">
            <a:spLocks noChangeArrowheads="1"/>
          </p:cNvSpPr>
          <p:nvPr/>
        </p:nvSpPr>
        <p:spPr bwMode="auto">
          <a:xfrm rot="-3193907">
            <a:off x="4394200" y="41656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Baskerville Old Face" panose="02020602080505020303" pitchFamily="18" charset="0"/>
              </a:rPr>
              <a:t>ALKI  II</a:t>
            </a:r>
          </a:p>
        </p:txBody>
      </p:sp>
      <p:sp>
        <p:nvSpPr>
          <p:cNvPr id="21527" name="TextBox 46"/>
          <p:cNvSpPr txBox="1">
            <a:spLocks noChangeArrowheads="1"/>
          </p:cNvSpPr>
          <p:nvPr/>
        </p:nvSpPr>
        <p:spPr bwMode="auto">
          <a:xfrm rot="817585">
            <a:off x="5942013" y="4398963"/>
            <a:ext cx="7270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latin typeface="Baskerville Old Face" panose="02020602080505020303" pitchFamily="18" charset="0"/>
              </a:rPr>
              <a:t>ALKI  III</a:t>
            </a:r>
          </a:p>
        </p:txBody>
      </p:sp>
      <p:sp>
        <p:nvSpPr>
          <p:cNvPr id="21528" name="TextBox 47"/>
          <p:cNvSpPr txBox="1">
            <a:spLocks noChangeArrowheads="1"/>
          </p:cNvSpPr>
          <p:nvPr/>
        </p:nvSpPr>
        <p:spPr bwMode="auto">
          <a:xfrm>
            <a:off x="3429000" y="4389438"/>
            <a:ext cx="1073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i="1">
                <a:solidFill>
                  <a:srgbClr val="000099"/>
                </a:solidFill>
              </a:rPr>
              <a:t>L A U T  J A W A</a:t>
            </a:r>
          </a:p>
        </p:txBody>
      </p:sp>
      <p:sp>
        <p:nvSpPr>
          <p:cNvPr id="21529" name="TextBox 48"/>
          <p:cNvSpPr txBox="1">
            <a:spLocks noChangeArrowheads="1"/>
          </p:cNvSpPr>
          <p:nvPr/>
        </p:nvSpPr>
        <p:spPr bwMode="auto">
          <a:xfrm rot="2612041">
            <a:off x="882650" y="4314825"/>
            <a:ext cx="1427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i="1">
                <a:solidFill>
                  <a:srgbClr val="000099"/>
                </a:solidFill>
              </a:rPr>
              <a:t>S A M U D E R A  H I N D I A</a:t>
            </a:r>
          </a:p>
        </p:txBody>
      </p:sp>
      <p:sp>
        <p:nvSpPr>
          <p:cNvPr id="21530" name="TextBox 49"/>
          <p:cNvSpPr txBox="1">
            <a:spLocks noChangeArrowheads="1"/>
          </p:cNvSpPr>
          <p:nvPr/>
        </p:nvSpPr>
        <p:spPr bwMode="auto">
          <a:xfrm>
            <a:off x="3095625" y="2205038"/>
            <a:ext cx="1597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i="1">
                <a:solidFill>
                  <a:srgbClr val="000099"/>
                </a:solidFill>
              </a:rPr>
              <a:t>L A U T  C H I N A  S E L A T A N </a:t>
            </a:r>
          </a:p>
        </p:txBody>
      </p:sp>
      <p:sp>
        <p:nvSpPr>
          <p:cNvPr id="21531" name="TextBox 50"/>
          <p:cNvSpPr txBox="1">
            <a:spLocks noChangeArrowheads="1"/>
          </p:cNvSpPr>
          <p:nvPr/>
        </p:nvSpPr>
        <p:spPr bwMode="auto">
          <a:xfrm rot="2764115">
            <a:off x="1511301" y="2892425"/>
            <a:ext cx="1498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i="1">
                <a:solidFill>
                  <a:srgbClr val="000099"/>
                </a:solidFill>
              </a:rPr>
              <a:t>S E L A T  M A L A K A</a:t>
            </a:r>
          </a:p>
        </p:txBody>
      </p:sp>
      <p:sp>
        <p:nvSpPr>
          <p:cNvPr id="21532" name="TextBox 51"/>
          <p:cNvSpPr txBox="1">
            <a:spLocks noChangeArrowheads="1"/>
          </p:cNvSpPr>
          <p:nvPr/>
        </p:nvSpPr>
        <p:spPr bwMode="auto">
          <a:xfrm rot="-667269">
            <a:off x="4962525" y="2847975"/>
            <a:ext cx="1381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700" i="1">
                <a:solidFill>
                  <a:srgbClr val="000099"/>
                </a:solidFill>
              </a:rPr>
              <a:t>L A U T  S U L A W E S I</a:t>
            </a:r>
          </a:p>
        </p:txBody>
      </p:sp>
      <p:sp>
        <p:nvSpPr>
          <p:cNvPr id="21533" name="TextBox 52"/>
          <p:cNvSpPr txBox="1">
            <a:spLocks noChangeArrowheads="1"/>
          </p:cNvSpPr>
          <p:nvPr/>
        </p:nvSpPr>
        <p:spPr bwMode="auto">
          <a:xfrm rot="287819">
            <a:off x="7045325" y="2844800"/>
            <a:ext cx="161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i="1">
                <a:solidFill>
                  <a:srgbClr val="000099"/>
                </a:solidFill>
              </a:rPr>
              <a:t>S A M U D E R A    P A S I F I K</a:t>
            </a:r>
          </a:p>
        </p:txBody>
      </p:sp>
      <p:sp>
        <p:nvSpPr>
          <p:cNvPr id="21534" name="TextBox 53"/>
          <p:cNvSpPr txBox="1">
            <a:spLocks noChangeArrowheads="1"/>
          </p:cNvSpPr>
          <p:nvPr/>
        </p:nvSpPr>
        <p:spPr bwMode="auto">
          <a:xfrm rot="287819">
            <a:off x="6864350" y="4854575"/>
            <a:ext cx="1254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i="1">
                <a:solidFill>
                  <a:srgbClr val="000099"/>
                </a:solidFill>
              </a:rPr>
              <a:t>L A U T   A R U</a:t>
            </a:r>
          </a:p>
        </p:txBody>
      </p:sp>
      <p:pic>
        <p:nvPicPr>
          <p:cNvPr id="2153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1463" y="2143125"/>
            <a:ext cx="13271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2153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1673225"/>
            <a:ext cx="2714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7" name="TextBox 56"/>
          <p:cNvSpPr txBox="1">
            <a:spLocks noChangeArrowheads="1"/>
          </p:cNvSpPr>
          <p:nvPr/>
        </p:nvSpPr>
        <p:spPr bwMode="auto">
          <a:xfrm rot="-2102812">
            <a:off x="3783013" y="2846388"/>
            <a:ext cx="155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M A L A Y S I A</a:t>
            </a:r>
          </a:p>
        </p:txBody>
      </p:sp>
      <p:sp>
        <p:nvSpPr>
          <p:cNvPr id="21538" name="TextBox 57"/>
          <p:cNvSpPr txBox="1">
            <a:spLocks noChangeArrowheads="1"/>
          </p:cNvSpPr>
          <p:nvPr/>
        </p:nvSpPr>
        <p:spPr bwMode="auto">
          <a:xfrm rot="3353670">
            <a:off x="1903412" y="3208338"/>
            <a:ext cx="168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M A L A Y S I A</a:t>
            </a:r>
          </a:p>
        </p:txBody>
      </p:sp>
      <p:sp>
        <p:nvSpPr>
          <p:cNvPr id="21539" name="TextBox 58"/>
          <p:cNvSpPr txBox="1">
            <a:spLocks noChangeArrowheads="1"/>
          </p:cNvSpPr>
          <p:nvPr/>
        </p:nvSpPr>
        <p:spPr bwMode="auto">
          <a:xfrm>
            <a:off x="5499100" y="2295525"/>
            <a:ext cx="91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F I L I P I N A</a:t>
            </a:r>
          </a:p>
        </p:txBody>
      </p:sp>
      <p:sp>
        <p:nvSpPr>
          <p:cNvPr id="21540" name="TextBox 59"/>
          <p:cNvSpPr txBox="1">
            <a:spLocks noChangeArrowheads="1"/>
          </p:cNvSpPr>
          <p:nvPr/>
        </p:nvSpPr>
        <p:spPr bwMode="auto">
          <a:xfrm>
            <a:off x="8177213" y="4464050"/>
            <a:ext cx="454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P N G</a:t>
            </a:r>
          </a:p>
        </p:txBody>
      </p:sp>
      <p:sp>
        <p:nvSpPr>
          <p:cNvPr id="21541" name="TextBox 60"/>
          <p:cNvSpPr txBox="1">
            <a:spLocks noChangeArrowheads="1"/>
          </p:cNvSpPr>
          <p:nvPr/>
        </p:nvSpPr>
        <p:spPr bwMode="auto">
          <a:xfrm>
            <a:off x="6515100" y="5786438"/>
            <a:ext cx="1011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A U S  T R A L I A</a:t>
            </a:r>
          </a:p>
        </p:txBody>
      </p:sp>
      <p:sp>
        <p:nvSpPr>
          <p:cNvPr id="21542" name="TextBox 61"/>
          <p:cNvSpPr txBox="1">
            <a:spLocks noChangeArrowheads="1"/>
          </p:cNvSpPr>
          <p:nvPr/>
        </p:nvSpPr>
        <p:spPr bwMode="auto">
          <a:xfrm>
            <a:off x="5819775" y="4927600"/>
            <a:ext cx="9096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R D T L</a:t>
            </a:r>
          </a:p>
        </p:txBody>
      </p:sp>
      <p:sp>
        <p:nvSpPr>
          <p:cNvPr id="21543" name="TextBox 62"/>
          <p:cNvSpPr txBox="1">
            <a:spLocks noChangeArrowheads="1"/>
          </p:cNvSpPr>
          <p:nvPr/>
        </p:nvSpPr>
        <p:spPr bwMode="auto">
          <a:xfrm>
            <a:off x="0" y="107315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400" b="1">
                <a:solidFill>
                  <a:srgbClr val="000099"/>
                </a:solidFill>
              </a:rPr>
              <a:t>COVERED AREA OF RESPOSIBILITY</a:t>
            </a:r>
          </a:p>
        </p:txBody>
      </p:sp>
      <p:pic>
        <p:nvPicPr>
          <p:cNvPr id="21544" name="Picture 3" descr="G:\LOGO DISHIDRO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7838" y="3941763"/>
            <a:ext cx="796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5" name="TextBox 65"/>
          <p:cNvSpPr txBox="1">
            <a:spLocks noChangeArrowheads="1"/>
          </p:cNvSpPr>
          <p:nvPr/>
        </p:nvSpPr>
        <p:spPr bwMode="auto">
          <a:xfrm>
            <a:off x="430213" y="6180138"/>
            <a:ext cx="2913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800">
                <a:solidFill>
                  <a:srgbClr val="000099"/>
                </a:solidFill>
              </a:rPr>
              <a:t>By: PUSHIDROSAL - 2011</a:t>
            </a:r>
          </a:p>
        </p:txBody>
      </p:sp>
      <p:sp>
        <p:nvSpPr>
          <p:cNvPr id="45" name="Rectangle 44"/>
          <p:cNvSpPr/>
          <p:nvPr/>
        </p:nvSpPr>
        <p:spPr>
          <a:xfrm>
            <a:off x="579438" y="5094288"/>
            <a:ext cx="2093912" cy="1016000"/>
          </a:xfrm>
          <a:prstGeom prst="rect">
            <a:avLst/>
          </a:prstGeom>
          <a:ln w="63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solidFill>
                <a:srgbClr val="000099"/>
              </a:solidFill>
            </a:endParaRPr>
          </a:p>
        </p:txBody>
      </p:sp>
      <p:grpSp>
        <p:nvGrpSpPr>
          <p:cNvPr id="21547" name="Group 67"/>
          <p:cNvGrpSpPr>
            <a:grpSpLocks/>
          </p:cNvGrpSpPr>
          <p:nvPr/>
        </p:nvGrpSpPr>
        <p:grpSpPr bwMode="auto">
          <a:xfrm>
            <a:off x="649288" y="5176838"/>
            <a:ext cx="338137" cy="582612"/>
            <a:chOff x="2513472" y="4140928"/>
            <a:chExt cx="367979" cy="646382"/>
          </a:xfrm>
        </p:grpSpPr>
        <p:pic>
          <p:nvPicPr>
            <p:cNvPr id="2156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3472" y="4655937"/>
              <a:ext cx="367978" cy="13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4599" y="4502723"/>
              <a:ext cx="366851" cy="12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2"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14599" y="4327127"/>
              <a:ext cx="366851" cy="13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3"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14600" y="4140928"/>
              <a:ext cx="366851" cy="12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48" name="Group 72"/>
          <p:cNvGrpSpPr>
            <a:grpSpLocks/>
          </p:cNvGrpSpPr>
          <p:nvPr/>
        </p:nvGrpSpPr>
        <p:grpSpPr bwMode="auto">
          <a:xfrm>
            <a:off x="649288" y="5853113"/>
            <a:ext cx="338137" cy="201612"/>
            <a:chOff x="2438400" y="4881410"/>
            <a:chExt cx="443051" cy="201002"/>
          </a:xfrm>
        </p:grpSpPr>
        <p:pic>
          <p:nvPicPr>
            <p:cNvPr id="21558"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39757" y="5004817"/>
              <a:ext cx="441694" cy="7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438400" y="4881410"/>
              <a:ext cx="441693" cy="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49" name="TextBox 75"/>
          <p:cNvSpPr txBox="1">
            <a:spLocks noChangeArrowheads="1"/>
          </p:cNvSpPr>
          <p:nvPr/>
        </p:nvSpPr>
        <p:spPr bwMode="auto">
          <a:xfrm>
            <a:off x="987425" y="5111750"/>
            <a:ext cx="2655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lnSpc>
                <a:spcPct val="125000"/>
              </a:lnSpc>
              <a:spcBef>
                <a:spcPct val="0"/>
              </a:spcBef>
              <a:buClrTx/>
              <a:buSzTx/>
              <a:buFontTx/>
              <a:buNone/>
            </a:pPr>
            <a:r>
              <a:rPr lang="en-US" sz="800">
                <a:solidFill>
                  <a:srgbClr val="000099"/>
                </a:solidFill>
              </a:rPr>
              <a:t>Archipelagic and internal water</a:t>
            </a:r>
          </a:p>
          <a:p>
            <a:pPr eaLnBrk="1" hangingPunct="1">
              <a:lnSpc>
                <a:spcPct val="125000"/>
              </a:lnSpc>
              <a:spcBef>
                <a:spcPct val="0"/>
              </a:spcBef>
              <a:buClrTx/>
              <a:buSzTx/>
              <a:buFontTx/>
              <a:buNone/>
            </a:pPr>
            <a:r>
              <a:rPr lang="en-US" sz="800">
                <a:solidFill>
                  <a:srgbClr val="000099"/>
                </a:solidFill>
              </a:rPr>
              <a:t>Territorial water (12 Nm)</a:t>
            </a:r>
          </a:p>
          <a:p>
            <a:pPr eaLnBrk="1" hangingPunct="1">
              <a:lnSpc>
                <a:spcPct val="125000"/>
              </a:lnSpc>
              <a:spcBef>
                <a:spcPct val="0"/>
              </a:spcBef>
              <a:buClrTx/>
              <a:buSzTx/>
              <a:buFontTx/>
              <a:buNone/>
            </a:pPr>
            <a:r>
              <a:rPr lang="en-US" sz="800">
                <a:solidFill>
                  <a:srgbClr val="000099"/>
                </a:solidFill>
              </a:rPr>
              <a:t>Continuous Zone(24 Nm)</a:t>
            </a:r>
          </a:p>
          <a:p>
            <a:pPr eaLnBrk="1" hangingPunct="1">
              <a:lnSpc>
                <a:spcPct val="125000"/>
              </a:lnSpc>
              <a:spcBef>
                <a:spcPct val="0"/>
              </a:spcBef>
              <a:buClrTx/>
              <a:buSzTx/>
              <a:buFontTx/>
              <a:buNone/>
            </a:pPr>
            <a:r>
              <a:rPr lang="en-US" sz="800">
                <a:solidFill>
                  <a:srgbClr val="000099"/>
                </a:solidFill>
              </a:rPr>
              <a:t>ZEE (200 Nm)</a:t>
            </a:r>
          </a:p>
          <a:p>
            <a:pPr eaLnBrk="1" hangingPunct="1">
              <a:lnSpc>
                <a:spcPct val="125000"/>
              </a:lnSpc>
              <a:spcBef>
                <a:spcPct val="0"/>
              </a:spcBef>
              <a:buClrTx/>
              <a:buSzTx/>
              <a:buFontTx/>
              <a:buNone/>
            </a:pPr>
            <a:r>
              <a:rPr lang="en-US" sz="800">
                <a:solidFill>
                  <a:srgbClr val="000099"/>
                </a:solidFill>
              </a:rPr>
              <a:t>Continental Shelf</a:t>
            </a:r>
          </a:p>
          <a:p>
            <a:pPr eaLnBrk="1" hangingPunct="1">
              <a:lnSpc>
                <a:spcPct val="125000"/>
              </a:lnSpc>
              <a:spcBef>
                <a:spcPct val="0"/>
              </a:spcBef>
              <a:buClrTx/>
              <a:buSzTx/>
              <a:buFontTx/>
              <a:buNone/>
            </a:pPr>
            <a:r>
              <a:rPr lang="en-US" sz="800">
                <a:solidFill>
                  <a:srgbClr val="000099"/>
                </a:solidFill>
              </a:rPr>
              <a:t>Indonesian ASL</a:t>
            </a:r>
          </a:p>
        </p:txBody>
      </p:sp>
      <p:sp>
        <p:nvSpPr>
          <p:cNvPr id="55" name="TextBox 54"/>
          <p:cNvSpPr txBox="1"/>
          <p:nvPr/>
        </p:nvSpPr>
        <p:spPr>
          <a:xfrm>
            <a:off x="577850" y="4827588"/>
            <a:ext cx="898525" cy="230187"/>
          </a:xfrm>
          <a:prstGeom prst="rect">
            <a:avLst/>
          </a:prstGeom>
          <a:solidFill>
            <a:schemeClr val="bg1"/>
          </a:solidFill>
          <a:ln w="3175">
            <a:solidFill>
              <a:schemeClr val="bg1">
                <a:lumMod val="65000"/>
              </a:schemeClr>
            </a:solidFill>
          </a:ln>
        </p:spPr>
        <p:txBody>
          <a:bodyPr>
            <a:spAutoFit/>
          </a:bodyPr>
          <a:lstStyle/>
          <a:p>
            <a:pPr eaLnBrk="1" hangingPunct="1">
              <a:defRPr/>
            </a:pPr>
            <a:r>
              <a:rPr lang="en-US" sz="900" dirty="0">
                <a:solidFill>
                  <a:srgbClr val="000099"/>
                </a:solidFill>
              </a:rPr>
              <a:t>LEGENDA :</a:t>
            </a:r>
          </a:p>
        </p:txBody>
      </p:sp>
      <p:sp>
        <p:nvSpPr>
          <p:cNvPr id="56" name="Rounded Rectangle 55"/>
          <p:cNvSpPr/>
          <p:nvPr/>
        </p:nvSpPr>
        <p:spPr>
          <a:xfrm>
            <a:off x="2743200" y="5326063"/>
            <a:ext cx="6175375" cy="928687"/>
          </a:xfrm>
          <a:prstGeom prst="roundRect">
            <a:avLst/>
          </a:prstGeom>
          <a:solidFill>
            <a:srgbClr val="0066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rgbClr val="000099"/>
              </a:solidFill>
            </a:endParaRPr>
          </a:p>
        </p:txBody>
      </p:sp>
      <p:sp>
        <p:nvSpPr>
          <p:cNvPr id="57" name="TextBox 56"/>
          <p:cNvSpPr txBox="1"/>
          <p:nvPr/>
        </p:nvSpPr>
        <p:spPr>
          <a:xfrm>
            <a:off x="2786063" y="5537200"/>
            <a:ext cx="5964237" cy="584200"/>
          </a:xfrm>
          <a:prstGeom prst="rect">
            <a:avLst/>
          </a:prstGeom>
          <a:noFill/>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US" sz="1600" b="1"/>
              <a:t>THE CHARTING RESPONSIBILITY COVERS </a:t>
            </a:r>
            <a:r>
              <a:rPr lang="en-US" sz="1600" b="1">
                <a:effectLst>
                  <a:outerShdw blurRad="38100" dist="38100" dir="2700000" algn="tl">
                    <a:srgbClr val="C0C0C0"/>
                  </a:outerShdw>
                </a:effectLst>
              </a:rPr>
              <a:t>: ± 5,8 MILLION KM² (± 1,7 MILLION NM²)</a:t>
            </a:r>
          </a:p>
        </p:txBody>
      </p:sp>
      <p:grpSp>
        <p:nvGrpSpPr>
          <p:cNvPr id="21553" name="Group 6"/>
          <p:cNvGrpSpPr>
            <a:grpSpLocks/>
          </p:cNvGrpSpPr>
          <p:nvPr/>
        </p:nvGrpSpPr>
        <p:grpSpPr bwMode="auto">
          <a:xfrm>
            <a:off x="-19050" y="6318250"/>
            <a:ext cx="576263" cy="558800"/>
            <a:chOff x="5397" y="0"/>
            <a:chExt cx="363" cy="352"/>
          </a:xfrm>
        </p:grpSpPr>
        <p:pic>
          <p:nvPicPr>
            <p:cNvPr id="21556" name="Picture 40" descr="radar"/>
            <p:cNvPicPr>
              <a:picLocks noChangeAspect="1" noChangeArrowheads="1" noCrop="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7" name="Text Box 8"/>
            <p:cNvSpPr txBox="1">
              <a:spLocks noChangeArrowheads="1"/>
            </p:cNvSpPr>
            <p:nvPr/>
          </p:nvSpPr>
          <p:spPr bwMode="auto">
            <a:xfrm>
              <a:off x="5420" y="70"/>
              <a:ext cx="2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11</a:t>
              </a:r>
            </a:p>
          </p:txBody>
        </p:sp>
      </p:grpSp>
      <p:sp>
        <p:nvSpPr>
          <p:cNvPr id="61"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62"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55" name="TextBox 5"/>
          <p:cNvSpPr txBox="1">
            <a:spLocks noChangeArrowheads="1"/>
          </p:cNvSpPr>
          <p:nvPr/>
        </p:nvSpPr>
        <p:spPr bwMode="auto">
          <a:xfrm>
            <a:off x="796925" y="1141413"/>
            <a:ext cx="809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400" b="1">
                <a:solidFill>
                  <a:srgbClr val="0000FF"/>
                </a:solidFill>
                <a:latin typeface="Verdana" panose="020B0604030504040204" pitchFamily="34" charset="0"/>
              </a:rPr>
              <a:t>2 HYDROGRAPHIC SURVEY VESSELS 2015</a:t>
            </a:r>
          </a:p>
        </p:txBody>
      </p:sp>
      <p:sp>
        <p:nvSpPr>
          <p:cNvPr id="7" name="Content Placeholder 2"/>
          <p:cNvSpPr txBox="1">
            <a:spLocks/>
          </p:cNvSpPr>
          <p:nvPr/>
        </p:nvSpPr>
        <p:spPr>
          <a:xfrm>
            <a:off x="3999305" y="2095328"/>
            <a:ext cx="4893076" cy="417688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buClr>
              <a:buFont typeface="Arial" panose="020B0604020202020204" pitchFamily="34" charset="0"/>
              <a:buChar char="•"/>
              <a:defRPr/>
            </a:pPr>
            <a:r>
              <a:rPr lang="en-US" sz="1600" b="1" dirty="0" smtClean="0">
                <a:solidFill>
                  <a:srgbClr val="0000FF"/>
                </a:solidFill>
              </a:rPr>
              <a:t>MULTIBEAM SHALOW &amp; DEEP ( 6000 meter)</a:t>
            </a:r>
          </a:p>
          <a:p>
            <a:pPr>
              <a:buClr>
                <a:schemeClr val="bg1"/>
              </a:buClr>
              <a:buFont typeface="Arial" panose="020B0604020202020204" pitchFamily="34" charset="0"/>
              <a:buChar char="•"/>
              <a:defRPr/>
            </a:pPr>
            <a:r>
              <a:rPr lang="en-US" sz="1600" b="1" dirty="0" smtClean="0">
                <a:solidFill>
                  <a:srgbClr val="0000FF"/>
                </a:solidFill>
              </a:rPr>
              <a:t>ROV</a:t>
            </a:r>
            <a:r>
              <a:rPr lang="id-ID" sz="1600" b="1" dirty="0" smtClean="0">
                <a:solidFill>
                  <a:srgbClr val="0000FF"/>
                </a:solidFill>
              </a:rPr>
              <a:t> (ECA HYTEC ROBOTIC) (1000 meter)</a:t>
            </a:r>
            <a:endParaRPr lang="en-US" sz="1600" b="1" dirty="0" smtClean="0">
              <a:solidFill>
                <a:srgbClr val="0000FF"/>
              </a:solidFill>
            </a:endParaRPr>
          </a:p>
          <a:p>
            <a:pPr>
              <a:buClr>
                <a:schemeClr val="bg1"/>
              </a:buClr>
              <a:buFont typeface="Arial" panose="020B0604020202020204" pitchFamily="34" charset="0"/>
              <a:buChar char="•"/>
              <a:defRPr/>
            </a:pPr>
            <a:r>
              <a:rPr lang="en-US" sz="1600" b="1" dirty="0" smtClean="0">
                <a:solidFill>
                  <a:srgbClr val="0000FF"/>
                </a:solidFill>
              </a:rPr>
              <a:t>AUV </a:t>
            </a:r>
            <a:r>
              <a:rPr lang="id-ID" sz="1600" b="1" dirty="0" smtClean="0">
                <a:solidFill>
                  <a:srgbClr val="0000FF"/>
                </a:solidFill>
              </a:rPr>
              <a:t>(KONGSBERG HUGIN 1000)</a:t>
            </a:r>
          </a:p>
          <a:p>
            <a:pPr>
              <a:buClr>
                <a:schemeClr val="bg1"/>
              </a:buClr>
              <a:buFont typeface="Arial" panose="020B0604020202020204" pitchFamily="34" charset="0"/>
              <a:buChar char="•"/>
              <a:defRPr/>
            </a:pPr>
            <a:r>
              <a:rPr lang="id-ID" sz="1600" b="1" dirty="0" smtClean="0">
                <a:solidFill>
                  <a:srgbClr val="0000FF"/>
                </a:solidFill>
              </a:rPr>
              <a:t>CTD s.d 6000 meter</a:t>
            </a:r>
          </a:p>
          <a:p>
            <a:pPr>
              <a:buClr>
                <a:schemeClr val="bg1"/>
              </a:buClr>
              <a:buFont typeface="Arial" panose="020B0604020202020204" pitchFamily="34" charset="0"/>
              <a:buChar char="•"/>
              <a:defRPr/>
            </a:pPr>
            <a:r>
              <a:rPr lang="en-US" sz="1600" b="1" dirty="0" smtClean="0">
                <a:solidFill>
                  <a:srgbClr val="0000FF"/>
                </a:solidFill>
              </a:rPr>
              <a:t>SUB BOTTOM PROFILE</a:t>
            </a:r>
            <a:r>
              <a:rPr lang="id-ID" sz="1600" b="1" dirty="0" smtClean="0">
                <a:solidFill>
                  <a:srgbClr val="0000FF"/>
                </a:solidFill>
              </a:rPr>
              <a:t> (7000  meter)</a:t>
            </a:r>
            <a:endParaRPr lang="en-US" sz="1600" b="1" dirty="0" smtClean="0">
              <a:solidFill>
                <a:srgbClr val="0000FF"/>
              </a:solidFill>
            </a:endParaRPr>
          </a:p>
          <a:p>
            <a:pPr>
              <a:buClr>
                <a:schemeClr val="bg1"/>
              </a:buClr>
              <a:buFont typeface="Arial" panose="020B0604020202020204" pitchFamily="34" charset="0"/>
              <a:buChar char="•"/>
              <a:defRPr/>
            </a:pPr>
            <a:r>
              <a:rPr lang="en-US" sz="1600" b="1" dirty="0" smtClean="0">
                <a:solidFill>
                  <a:srgbClr val="0000FF"/>
                </a:solidFill>
              </a:rPr>
              <a:t>MAGNETO</a:t>
            </a:r>
            <a:r>
              <a:rPr lang="id-ID" sz="1600" b="1" dirty="0" smtClean="0">
                <a:solidFill>
                  <a:srgbClr val="0000FF"/>
                </a:solidFill>
              </a:rPr>
              <a:t>METER (1000 meter)</a:t>
            </a:r>
            <a:endParaRPr lang="en-US" sz="1600" b="1" dirty="0" smtClean="0">
              <a:solidFill>
                <a:srgbClr val="0000FF"/>
              </a:solidFill>
            </a:endParaRPr>
          </a:p>
          <a:p>
            <a:pPr>
              <a:buClr>
                <a:schemeClr val="bg1"/>
              </a:buClr>
              <a:buFont typeface="Arial" panose="020B0604020202020204" pitchFamily="34" charset="0"/>
              <a:buChar char="•"/>
              <a:defRPr/>
            </a:pPr>
            <a:r>
              <a:rPr lang="en-US" sz="1600" b="1" dirty="0" smtClean="0">
                <a:solidFill>
                  <a:srgbClr val="0000FF"/>
                </a:solidFill>
              </a:rPr>
              <a:t>CORING ( 2000 meter )</a:t>
            </a:r>
          </a:p>
          <a:p>
            <a:pPr>
              <a:buClr>
                <a:schemeClr val="bg1"/>
              </a:buClr>
              <a:buFont typeface="Arial" panose="020B0604020202020204" pitchFamily="34" charset="0"/>
              <a:buChar char="•"/>
              <a:defRPr/>
            </a:pPr>
            <a:r>
              <a:rPr lang="en-US" sz="1600" b="1" dirty="0" smtClean="0">
                <a:solidFill>
                  <a:srgbClr val="0000FF"/>
                </a:solidFill>
              </a:rPr>
              <a:t>AQUACOM</a:t>
            </a:r>
            <a:r>
              <a:rPr lang="id-ID" sz="1600" b="1" dirty="0" smtClean="0">
                <a:solidFill>
                  <a:srgbClr val="0000FF"/>
                </a:solidFill>
              </a:rPr>
              <a:t> (for Divers)</a:t>
            </a:r>
          </a:p>
          <a:p>
            <a:pPr>
              <a:buClr>
                <a:schemeClr val="bg1"/>
              </a:buClr>
              <a:buFont typeface="Arial" panose="020B0604020202020204" pitchFamily="34" charset="0"/>
              <a:buChar char="•"/>
              <a:defRPr/>
            </a:pPr>
            <a:r>
              <a:rPr lang="id-ID" sz="1600" b="1" dirty="0" smtClean="0">
                <a:solidFill>
                  <a:srgbClr val="0000FF"/>
                </a:solidFill>
              </a:rPr>
              <a:t>ADCP </a:t>
            </a:r>
            <a:r>
              <a:rPr lang="en-US" sz="1600" b="1" dirty="0" smtClean="0">
                <a:solidFill>
                  <a:srgbClr val="0000FF"/>
                </a:solidFill>
              </a:rPr>
              <a:t>DEEP SEA</a:t>
            </a:r>
            <a:endParaRPr lang="id-ID" sz="1600" b="1" dirty="0" smtClean="0">
              <a:solidFill>
                <a:srgbClr val="0000FF"/>
              </a:solidFill>
            </a:endParaRPr>
          </a:p>
          <a:p>
            <a:pPr>
              <a:buClr>
                <a:schemeClr val="bg1"/>
              </a:buClr>
              <a:buFont typeface="Arial" panose="020B0604020202020204" pitchFamily="34" charset="0"/>
              <a:buChar char="•"/>
              <a:defRPr/>
            </a:pPr>
            <a:r>
              <a:rPr lang="en-US" sz="1600" b="1" dirty="0" smtClean="0">
                <a:solidFill>
                  <a:srgbClr val="0000FF"/>
                </a:solidFill>
              </a:rPr>
              <a:t>MARINE </a:t>
            </a:r>
            <a:r>
              <a:rPr lang="id-ID" sz="1600" b="1" dirty="0" smtClean="0">
                <a:solidFill>
                  <a:srgbClr val="0000FF"/>
                </a:solidFill>
              </a:rPr>
              <a:t>METEOROLOGY  VAISALA</a:t>
            </a:r>
          </a:p>
          <a:p>
            <a:pPr>
              <a:buClr>
                <a:schemeClr val="bg1"/>
              </a:buClr>
              <a:buFont typeface="Arial" panose="020B0604020202020204" pitchFamily="34" charset="0"/>
              <a:buChar char="•"/>
              <a:defRPr/>
            </a:pPr>
            <a:r>
              <a:rPr lang="id-ID" sz="1600" b="1" dirty="0" smtClean="0">
                <a:solidFill>
                  <a:srgbClr val="0000FF"/>
                </a:solidFill>
              </a:rPr>
              <a:t>PROCESSING 3D </a:t>
            </a:r>
            <a:r>
              <a:rPr lang="en-US" sz="1600" b="1" dirty="0" smtClean="0">
                <a:solidFill>
                  <a:srgbClr val="0000FF"/>
                </a:solidFill>
              </a:rPr>
              <a:t>SEABED</a:t>
            </a:r>
            <a:endParaRPr lang="en-US" sz="1600" b="1" dirty="0">
              <a:solidFill>
                <a:srgbClr val="0000FF"/>
              </a:solidFill>
            </a:endParaRPr>
          </a:p>
        </p:txBody>
      </p:sp>
      <p:pic>
        <p:nvPicPr>
          <p:cNvPr id="23559"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138" y="1731963"/>
            <a:ext cx="324008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0" name="Group 6"/>
          <p:cNvGrpSpPr>
            <a:grpSpLocks/>
          </p:cNvGrpSpPr>
          <p:nvPr/>
        </p:nvGrpSpPr>
        <p:grpSpPr bwMode="auto">
          <a:xfrm>
            <a:off x="-25400" y="6335713"/>
            <a:ext cx="576263" cy="558800"/>
            <a:chOff x="5397" y="0"/>
            <a:chExt cx="363" cy="352"/>
          </a:xfrm>
        </p:grpSpPr>
        <p:pic>
          <p:nvPicPr>
            <p:cNvPr id="23565"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8"/>
            <p:cNvSpPr txBox="1">
              <a:spLocks noChangeArrowheads="1"/>
            </p:cNvSpPr>
            <p:nvPr/>
          </p:nvSpPr>
          <p:spPr bwMode="auto">
            <a:xfrm>
              <a:off x="5414" y="70"/>
              <a:ext cx="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12</a:t>
              </a:r>
            </a:p>
          </p:txBody>
        </p:sp>
      </p:grpSp>
      <p:sp>
        <p:nvSpPr>
          <p:cNvPr id="13"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23562"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138" y="4114800"/>
            <a:ext cx="327818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
        <p:nvSpPr>
          <p:cNvPr id="2" name="TextBox 1"/>
          <p:cNvSpPr txBox="1"/>
          <p:nvPr/>
        </p:nvSpPr>
        <p:spPr>
          <a:xfrm>
            <a:off x="4284663" y="1528763"/>
            <a:ext cx="3222625" cy="369887"/>
          </a:xfrm>
          <a:prstGeom prst="rect">
            <a:avLst/>
          </a:prstGeom>
          <a:noFill/>
        </p:spPr>
        <p:txBody>
          <a:bodyPr wrap="none">
            <a:spAutoFit/>
          </a:bodyPr>
          <a:lstStyle/>
          <a:p>
            <a:pPr>
              <a:defRPr/>
            </a:pPr>
            <a:r>
              <a:rPr lang="en-US" b="1" dirty="0">
                <a:solidFill>
                  <a:schemeClr val="tx2">
                    <a:lumMod val="25000"/>
                  </a:schemeClr>
                </a:solidFill>
              </a:rPr>
              <a:t>(Total 9 Survey Vessel)</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Hydrographic Commission Conference</a:t>
            </a:r>
          </a:p>
        </p:txBody>
      </p:sp>
      <p:sp>
        <p:nvSpPr>
          <p:cNvPr id="7"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smtClean="0"/>
              <a:t>NUKU’ALOFA</a:t>
            </a:r>
            <a:endParaRPr lang="en-AU" altLang="en-US" dirty="0"/>
          </a:p>
        </p:txBody>
      </p:sp>
      <p:sp>
        <p:nvSpPr>
          <p:cNvPr id="8" name="Rectangle 7"/>
          <p:cNvSpPr/>
          <p:nvPr/>
        </p:nvSpPr>
        <p:spPr>
          <a:xfrm>
            <a:off x="-6350" y="0"/>
            <a:ext cx="9150350" cy="1227138"/>
          </a:xfrm>
          <a:prstGeom prst="rect">
            <a:avLst/>
          </a:prstGeom>
          <a:solidFill>
            <a:srgbClr val="2C2C8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nvGrpSpPr>
          <p:cNvPr id="24582" name="Group 8"/>
          <p:cNvGrpSpPr>
            <a:grpSpLocks/>
          </p:cNvGrpSpPr>
          <p:nvPr/>
        </p:nvGrpSpPr>
        <p:grpSpPr bwMode="auto">
          <a:xfrm>
            <a:off x="0" y="3387725"/>
            <a:ext cx="7442200" cy="3367088"/>
            <a:chOff x="0" y="3450020"/>
            <a:chExt cx="7375630" cy="3368170"/>
          </a:xfrm>
        </p:grpSpPr>
        <p:sp>
          <p:nvSpPr>
            <p:cNvPr id="10" name="Isosceles Triangle 9"/>
            <p:cNvSpPr/>
            <p:nvPr/>
          </p:nvSpPr>
          <p:spPr>
            <a:xfrm>
              <a:off x="6050911" y="3450020"/>
              <a:ext cx="1321572" cy="3368170"/>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tx1"/>
                </a:solidFill>
              </a:endParaRPr>
            </a:p>
          </p:txBody>
        </p:sp>
        <p:pic>
          <p:nvPicPr>
            <p:cNvPr id="24666"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995230"/>
              <a:ext cx="7371907"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67" name="Group 11"/>
            <p:cNvGrpSpPr>
              <a:grpSpLocks/>
            </p:cNvGrpSpPr>
            <p:nvPr/>
          </p:nvGrpSpPr>
          <p:grpSpPr bwMode="auto">
            <a:xfrm>
              <a:off x="6201331" y="5990050"/>
              <a:ext cx="1174299" cy="825910"/>
              <a:chOff x="6301026" y="4955458"/>
              <a:chExt cx="1174299" cy="825910"/>
            </a:xfrm>
          </p:grpSpPr>
          <p:sp>
            <p:nvSpPr>
              <p:cNvPr id="13" name="Freeform 12"/>
              <p:cNvSpPr/>
              <p:nvPr/>
            </p:nvSpPr>
            <p:spPr>
              <a:xfrm>
                <a:off x="7302262" y="4956244"/>
                <a:ext cx="173063" cy="825765"/>
              </a:xfrm>
              <a:custGeom>
                <a:avLst/>
                <a:gdLst>
                  <a:gd name="connsiteX0" fmla="*/ 0 w 172766"/>
                  <a:gd name="connsiteY0" fmla="*/ 0 h 825910"/>
                  <a:gd name="connsiteX1" fmla="*/ 172766 w 172766"/>
                  <a:gd name="connsiteY1" fmla="*/ 0 h 825910"/>
                  <a:gd name="connsiteX2" fmla="*/ 164339 w 172766"/>
                  <a:gd name="connsiteY2" fmla="*/ 825910 h 825910"/>
                  <a:gd name="connsiteX3" fmla="*/ 164339 w 172766"/>
                  <a:gd name="connsiteY3" fmla="*/ 825910 h 825910"/>
                </a:gdLst>
                <a:ahLst/>
                <a:cxnLst>
                  <a:cxn ang="0">
                    <a:pos x="connsiteX0" y="connsiteY0"/>
                  </a:cxn>
                  <a:cxn ang="0">
                    <a:pos x="connsiteX1" y="connsiteY1"/>
                  </a:cxn>
                  <a:cxn ang="0">
                    <a:pos x="connsiteX2" y="connsiteY2"/>
                  </a:cxn>
                  <a:cxn ang="0">
                    <a:pos x="connsiteX3" y="connsiteY3"/>
                  </a:cxn>
                </a:cxnLst>
                <a:rect l="l" t="t" r="r" b="b"/>
                <a:pathLst>
                  <a:path w="172766" h="825910">
                    <a:moveTo>
                      <a:pt x="0" y="0"/>
                    </a:moveTo>
                    <a:lnTo>
                      <a:pt x="172766" y="0"/>
                    </a:lnTo>
                    <a:lnTo>
                      <a:pt x="164339" y="825910"/>
                    </a:lnTo>
                    <a:lnTo>
                      <a:pt x="164339" y="825910"/>
                    </a:lnTo>
                  </a:path>
                </a:pathLst>
              </a:custGeom>
              <a:solidFill>
                <a:schemeClr val="accent1">
                  <a:lumMod val="7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p>
            </p:txBody>
          </p:sp>
          <p:sp>
            <p:nvSpPr>
              <p:cNvPr id="14" name="Freeform 13"/>
              <p:cNvSpPr/>
              <p:nvPr/>
            </p:nvSpPr>
            <p:spPr>
              <a:xfrm>
                <a:off x="6301643" y="4956244"/>
                <a:ext cx="1165816" cy="821001"/>
              </a:xfrm>
              <a:custGeom>
                <a:avLst/>
                <a:gdLst>
                  <a:gd name="connsiteX0" fmla="*/ 0 w 1155940"/>
                  <a:gd name="connsiteY0" fmla="*/ 0 h 836762"/>
                  <a:gd name="connsiteX1" fmla="*/ 1155940 w 1155940"/>
                  <a:gd name="connsiteY1" fmla="*/ 836762 h 836762"/>
                  <a:gd name="connsiteX2" fmla="*/ 1000665 w 1155940"/>
                  <a:gd name="connsiteY2" fmla="*/ 0 h 836762"/>
                  <a:gd name="connsiteX0" fmla="*/ 0 w 1155940"/>
                  <a:gd name="connsiteY0" fmla="*/ 0 h 836762"/>
                  <a:gd name="connsiteX1" fmla="*/ 1155940 w 1155940"/>
                  <a:gd name="connsiteY1" fmla="*/ 836762 h 836762"/>
                  <a:gd name="connsiteX2" fmla="*/ 1044355 w 1155940"/>
                  <a:gd name="connsiteY2" fmla="*/ 0 h 836762"/>
                  <a:gd name="connsiteX0" fmla="*/ 0 w 1221473"/>
                  <a:gd name="connsiteY0" fmla="*/ 0 h 812667"/>
                  <a:gd name="connsiteX1" fmla="*/ 1221473 w 1221473"/>
                  <a:gd name="connsiteY1" fmla="*/ 812667 h 812667"/>
                  <a:gd name="connsiteX2" fmla="*/ 1044355 w 1221473"/>
                  <a:gd name="connsiteY2" fmla="*/ 0 h 812667"/>
                </a:gdLst>
                <a:ahLst/>
                <a:cxnLst>
                  <a:cxn ang="0">
                    <a:pos x="connsiteX0" y="connsiteY0"/>
                  </a:cxn>
                  <a:cxn ang="0">
                    <a:pos x="connsiteX1" y="connsiteY1"/>
                  </a:cxn>
                  <a:cxn ang="0">
                    <a:pos x="connsiteX2" y="connsiteY2"/>
                  </a:cxn>
                </a:cxnLst>
                <a:rect l="l" t="t" r="r" b="b"/>
                <a:pathLst>
                  <a:path w="1221473" h="812667">
                    <a:moveTo>
                      <a:pt x="0" y="0"/>
                    </a:moveTo>
                    <a:lnTo>
                      <a:pt x="1221473" y="812667"/>
                    </a:lnTo>
                    <a:lnTo>
                      <a:pt x="1044355" y="0"/>
                    </a:lnTo>
                  </a:path>
                </a:pathLst>
              </a:custGeom>
              <a:solidFill>
                <a:schemeClr val="accent2">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p>
            </p:txBody>
          </p:sp>
        </p:grpSp>
      </p:grpSp>
      <p:pic>
        <p:nvPicPr>
          <p:cNvPr id="24583"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965340">
            <a:off x="3806825" y="4702175"/>
            <a:ext cx="882650"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rot="21401702">
            <a:off x="4344988" y="4962525"/>
            <a:ext cx="592137" cy="74930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pic>
        <p:nvPicPr>
          <p:cNvPr id="24585" name="Picture 1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179856">
            <a:off x="315913" y="3525838"/>
            <a:ext cx="828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54163" y="1265238"/>
            <a:ext cx="7512050" cy="1955800"/>
          </a:xfrm>
          <a:prstGeom prst="rect">
            <a:avLst/>
          </a:prstGeom>
          <a:ln>
            <a:solidFill>
              <a:schemeClr val="tx2">
                <a:lumMod val="50000"/>
              </a:schemeClr>
            </a:solidFill>
          </a:ln>
        </p:spPr>
      </p:pic>
      <p:sp>
        <p:nvSpPr>
          <p:cNvPr id="24587" name="TextBox 18"/>
          <p:cNvSpPr txBox="1">
            <a:spLocks noChangeArrowheads="1"/>
          </p:cNvSpPr>
          <p:nvPr/>
        </p:nvSpPr>
        <p:spPr bwMode="auto">
          <a:xfrm>
            <a:off x="4864100" y="3592513"/>
            <a:ext cx="13541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400" b="1">
                <a:latin typeface="Verdana" panose="020B0604030504040204" pitchFamily="34" charset="0"/>
              </a:rPr>
              <a:t>USBL</a:t>
            </a:r>
            <a:r>
              <a:rPr lang="id-ID" sz="1200" b="1">
                <a:latin typeface="Verdana" panose="020B0604030504040204" pitchFamily="34" charset="0"/>
              </a:rPr>
              <a:t> (Kons)</a:t>
            </a:r>
          </a:p>
          <a:p>
            <a:pPr algn="ctr" eaLnBrk="1" hangingPunct="1">
              <a:spcBef>
                <a:spcPct val="0"/>
              </a:spcBef>
              <a:buClrTx/>
              <a:buSzTx/>
              <a:buFontTx/>
              <a:buNone/>
            </a:pPr>
            <a:r>
              <a:rPr lang="id-ID" sz="1200" b="1">
                <a:latin typeface="Verdana" panose="020B0604030504040204" pitchFamily="34" charset="0"/>
              </a:rPr>
              <a:t>HIPAP 501</a:t>
            </a:r>
          </a:p>
        </p:txBody>
      </p:sp>
      <p:sp>
        <p:nvSpPr>
          <p:cNvPr id="24588" name="TextBox 19"/>
          <p:cNvSpPr txBox="1">
            <a:spLocks noChangeArrowheads="1"/>
          </p:cNvSpPr>
          <p:nvPr/>
        </p:nvSpPr>
        <p:spPr bwMode="auto">
          <a:xfrm>
            <a:off x="5851525" y="3867150"/>
            <a:ext cx="881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200" b="1">
                <a:latin typeface="Verdana" panose="020B0604030504040204" pitchFamily="34" charset="0"/>
              </a:rPr>
              <a:t>ADCP Teledyne</a:t>
            </a:r>
          </a:p>
        </p:txBody>
      </p:sp>
      <p:sp>
        <p:nvSpPr>
          <p:cNvPr id="24589" name="TextBox 20"/>
          <p:cNvSpPr txBox="1">
            <a:spLocks noChangeArrowheads="1"/>
          </p:cNvSpPr>
          <p:nvPr/>
        </p:nvSpPr>
        <p:spPr bwMode="auto">
          <a:xfrm>
            <a:off x="7412038" y="3554413"/>
            <a:ext cx="189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200" b="1">
                <a:latin typeface="Verdana" panose="020B0604030504040204" pitchFamily="34" charset="0"/>
              </a:rPr>
              <a:t>SBES &amp; MBES </a:t>
            </a:r>
          </a:p>
          <a:p>
            <a:pPr algn="ctr" eaLnBrk="1" hangingPunct="1">
              <a:spcBef>
                <a:spcPct val="0"/>
              </a:spcBef>
              <a:buClrTx/>
              <a:buSzTx/>
              <a:buFontTx/>
              <a:buNone/>
            </a:pPr>
            <a:r>
              <a:rPr lang="id-ID" sz="1200" b="1">
                <a:latin typeface="Verdana" panose="020B0604030504040204" pitchFamily="34" charset="0"/>
              </a:rPr>
              <a:t>EA600 (D)(SB), EM302(D) &amp; EM2040(S)</a:t>
            </a:r>
          </a:p>
        </p:txBody>
      </p:sp>
      <p:sp>
        <p:nvSpPr>
          <p:cNvPr id="24590" name="TextBox 21"/>
          <p:cNvSpPr txBox="1">
            <a:spLocks noChangeArrowheads="1"/>
          </p:cNvSpPr>
          <p:nvPr/>
        </p:nvSpPr>
        <p:spPr bwMode="auto">
          <a:xfrm>
            <a:off x="7424738" y="1182688"/>
            <a:ext cx="1579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100" b="1">
                <a:solidFill>
                  <a:schemeClr val="tx1"/>
                </a:solidFill>
                <a:latin typeface="Verdana" panose="020B0604030504040204" pitchFamily="34" charset="0"/>
              </a:rPr>
              <a:t>20 mm (Reutech)</a:t>
            </a:r>
            <a:endParaRPr lang="id-ID" sz="1200" b="1">
              <a:solidFill>
                <a:schemeClr val="tx1"/>
              </a:solidFill>
              <a:latin typeface="Verdana" panose="020B0604030504040204" pitchFamily="34" charset="0"/>
            </a:endParaRPr>
          </a:p>
        </p:txBody>
      </p:sp>
      <p:sp>
        <p:nvSpPr>
          <p:cNvPr id="24591" name="TextBox 22"/>
          <p:cNvSpPr txBox="1">
            <a:spLocks noChangeArrowheads="1"/>
          </p:cNvSpPr>
          <p:nvPr/>
        </p:nvSpPr>
        <p:spPr bwMode="auto">
          <a:xfrm>
            <a:off x="3770313" y="762000"/>
            <a:ext cx="1041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100" b="1">
                <a:solidFill>
                  <a:schemeClr val="tx1"/>
                </a:solidFill>
                <a:latin typeface="Verdana" panose="020B0604030504040204" pitchFamily="34" charset="0"/>
              </a:rPr>
              <a:t>INMARSAT</a:t>
            </a:r>
          </a:p>
        </p:txBody>
      </p:sp>
      <p:sp>
        <p:nvSpPr>
          <p:cNvPr id="24592" name="TextBox 23"/>
          <p:cNvSpPr txBox="1">
            <a:spLocks noChangeArrowheads="1"/>
          </p:cNvSpPr>
          <p:nvPr/>
        </p:nvSpPr>
        <p:spPr bwMode="auto">
          <a:xfrm>
            <a:off x="3784600" y="1293813"/>
            <a:ext cx="11207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100" b="1">
                <a:latin typeface="Verdana" panose="020B0604030504040204" pitchFamily="34" charset="0"/>
              </a:rPr>
              <a:t>METRALIUR</a:t>
            </a:r>
          </a:p>
          <a:p>
            <a:pPr algn="ctr" eaLnBrk="1" hangingPunct="1">
              <a:spcBef>
                <a:spcPct val="0"/>
              </a:spcBef>
              <a:buClrTx/>
              <a:buSzTx/>
              <a:buFontTx/>
              <a:buNone/>
            </a:pPr>
            <a:r>
              <a:rPr lang="id-ID" sz="1100" b="1">
                <a:latin typeface="Verdana" panose="020B0604030504040204" pitchFamily="34" charset="0"/>
              </a:rPr>
              <a:t>Manroy</a:t>
            </a:r>
          </a:p>
          <a:p>
            <a:pPr algn="ctr" eaLnBrk="1" hangingPunct="1">
              <a:spcBef>
                <a:spcPct val="0"/>
              </a:spcBef>
              <a:buClrTx/>
              <a:buSzTx/>
              <a:buFontTx/>
              <a:buNone/>
            </a:pPr>
            <a:r>
              <a:rPr lang="id-ID" sz="1100" b="1">
                <a:latin typeface="Verdana" panose="020B0604030504040204" pitchFamily="34" charset="0"/>
              </a:rPr>
              <a:t>12,7 mm </a:t>
            </a:r>
          </a:p>
        </p:txBody>
      </p:sp>
      <p:sp>
        <p:nvSpPr>
          <p:cNvPr id="25" name="Rounded Rectangle 24"/>
          <p:cNvSpPr/>
          <p:nvPr/>
        </p:nvSpPr>
        <p:spPr>
          <a:xfrm>
            <a:off x="5956300" y="3316288"/>
            <a:ext cx="1217613" cy="50800"/>
          </a:xfrm>
          <a:prstGeom prst="roundRect">
            <a:avLst/>
          </a:prstGeom>
          <a:solidFill>
            <a:schemeClr val="tx1">
              <a:lumMod val="65000"/>
              <a:lumOff val="3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26" name="Oval 25"/>
          <p:cNvSpPr/>
          <p:nvPr/>
        </p:nvSpPr>
        <p:spPr>
          <a:xfrm>
            <a:off x="5513388" y="3306763"/>
            <a:ext cx="63500" cy="60325"/>
          </a:xfrm>
          <a:prstGeom prst="ellips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27" name="Oval 26"/>
          <p:cNvSpPr/>
          <p:nvPr/>
        </p:nvSpPr>
        <p:spPr>
          <a:xfrm>
            <a:off x="6273800" y="3367088"/>
            <a:ext cx="65088" cy="26987"/>
          </a:xfrm>
          <a:prstGeom prst="ellipse">
            <a:avLst/>
          </a:prstGeom>
          <a:solidFill>
            <a:schemeClr val="tx1">
              <a:lumMod val="65000"/>
              <a:lumOff val="3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28" name="Oval 27"/>
          <p:cNvSpPr/>
          <p:nvPr/>
        </p:nvSpPr>
        <p:spPr>
          <a:xfrm>
            <a:off x="6710363" y="3363913"/>
            <a:ext cx="388937" cy="30162"/>
          </a:xfrm>
          <a:prstGeom prst="ellipse">
            <a:avLst/>
          </a:prstGeom>
          <a:solidFill>
            <a:schemeClr val="tx1">
              <a:lumMod val="65000"/>
              <a:lumOff val="3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29" name="Isosceles Triangle 28"/>
          <p:cNvSpPr/>
          <p:nvPr/>
        </p:nvSpPr>
        <p:spPr>
          <a:xfrm rot="10800000">
            <a:off x="5989638" y="3222625"/>
            <a:ext cx="49212" cy="84138"/>
          </a:xfrm>
          <a:prstGeom prst="triangl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30" name="Isosceles Triangle 29"/>
          <p:cNvSpPr/>
          <p:nvPr/>
        </p:nvSpPr>
        <p:spPr>
          <a:xfrm rot="10800000">
            <a:off x="7016750" y="3222625"/>
            <a:ext cx="49213" cy="84138"/>
          </a:xfrm>
          <a:prstGeom prst="triangl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31" name="Isosceles Triangle 30"/>
          <p:cNvSpPr/>
          <p:nvPr/>
        </p:nvSpPr>
        <p:spPr>
          <a:xfrm rot="10800000">
            <a:off x="5519738" y="3221038"/>
            <a:ext cx="49212" cy="84137"/>
          </a:xfrm>
          <a:prstGeom prst="triangl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32" name="Freeform 31"/>
          <p:cNvSpPr/>
          <p:nvPr/>
        </p:nvSpPr>
        <p:spPr>
          <a:xfrm flipH="1">
            <a:off x="5006975" y="2722563"/>
            <a:ext cx="49213" cy="2763837"/>
          </a:xfrm>
          <a:custGeom>
            <a:avLst/>
            <a:gdLst>
              <a:gd name="connsiteX0" fmla="*/ 170822 w 209998"/>
              <a:gd name="connsiteY0" fmla="*/ 0 h 2763297"/>
              <a:gd name="connsiteX1" fmla="*/ 200967 w 209998"/>
              <a:gd name="connsiteY1" fmla="*/ 793820 h 2763297"/>
              <a:gd name="connsiteX2" fmla="*/ 190919 w 209998"/>
              <a:gd name="connsiteY2" fmla="*/ 1647930 h 2763297"/>
              <a:gd name="connsiteX3" fmla="*/ 0 w 209998"/>
              <a:gd name="connsiteY3" fmla="*/ 2763297 h 2763297"/>
              <a:gd name="connsiteX4" fmla="*/ 0 w 209998"/>
              <a:gd name="connsiteY4" fmla="*/ 2763297 h 276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98" h="2763297">
                <a:moveTo>
                  <a:pt x="170822" y="0"/>
                </a:moveTo>
                <a:cubicBezTo>
                  <a:pt x="184220" y="259582"/>
                  <a:pt x="197618" y="519165"/>
                  <a:pt x="200967" y="793820"/>
                </a:cubicBezTo>
                <a:cubicBezTo>
                  <a:pt x="204317" y="1068475"/>
                  <a:pt x="224414" y="1319684"/>
                  <a:pt x="190919" y="1647930"/>
                </a:cubicBezTo>
                <a:cubicBezTo>
                  <a:pt x="157424" y="1976176"/>
                  <a:pt x="0" y="2763297"/>
                  <a:pt x="0" y="2763297"/>
                </a:cubicBezTo>
                <a:lnTo>
                  <a:pt x="0" y="2763297"/>
                </a:lnTo>
              </a:path>
            </a:pathLst>
          </a:cu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33" name="Rounded Rectangle 32"/>
          <p:cNvSpPr/>
          <p:nvPr/>
        </p:nvSpPr>
        <p:spPr>
          <a:xfrm>
            <a:off x="4741863" y="5457825"/>
            <a:ext cx="50800" cy="217488"/>
          </a:xfrm>
          <a:prstGeom prst="roundRect">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24602" name="TextBox 33"/>
          <p:cNvSpPr txBox="1">
            <a:spLocks noChangeArrowheads="1"/>
          </p:cNvSpPr>
          <p:nvPr/>
        </p:nvSpPr>
        <p:spPr bwMode="auto">
          <a:xfrm>
            <a:off x="2625725" y="1268413"/>
            <a:ext cx="11890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100" b="1">
                <a:latin typeface="Verdana" panose="020B0604030504040204" pitchFamily="34" charset="0"/>
              </a:rPr>
              <a:t>Crane 50 Tm</a:t>
            </a:r>
          </a:p>
        </p:txBody>
      </p:sp>
      <p:sp>
        <p:nvSpPr>
          <p:cNvPr id="24603" name="TextBox 34"/>
          <p:cNvSpPr txBox="1">
            <a:spLocks noChangeArrowheads="1"/>
          </p:cNvSpPr>
          <p:nvPr/>
        </p:nvSpPr>
        <p:spPr bwMode="auto">
          <a:xfrm>
            <a:off x="1584325" y="1255713"/>
            <a:ext cx="72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100" b="1">
                <a:latin typeface="Verdana" panose="020B0604030504040204" pitchFamily="34" charset="0"/>
              </a:rPr>
              <a:t>Gantry</a:t>
            </a:r>
          </a:p>
          <a:p>
            <a:pPr algn="ctr" eaLnBrk="1" hangingPunct="1">
              <a:spcBef>
                <a:spcPct val="0"/>
              </a:spcBef>
              <a:buClrTx/>
              <a:buSzTx/>
              <a:buFontTx/>
              <a:buNone/>
            </a:pPr>
            <a:r>
              <a:rPr lang="id-ID" sz="1100" b="1">
                <a:latin typeface="Verdana" panose="020B0604030504040204" pitchFamily="34" charset="0"/>
              </a:rPr>
              <a:t>5 Ton</a:t>
            </a:r>
          </a:p>
        </p:txBody>
      </p:sp>
      <p:sp>
        <p:nvSpPr>
          <p:cNvPr id="24604" name="TextBox 35"/>
          <p:cNvSpPr txBox="1">
            <a:spLocks noChangeArrowheads="1"/>
          </p:cNvSpPr>
          <p:nvPr/>
        </p:nvSpPr>
        <p:spPr bwMode="auto">
          <a:xfrm>
            <a:off x="5289550" y="5486400"/>
            <a:ext cx="82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200" b="1">
                <a:latin typeface="Verdana" panose="020B0604030504040204" pitchFamily="34" charset="0"/>
              </a:rPr>
              <a:t>Bottle </a:t>
            </a:r>
          </a:p>
          <a:p>
            <a:pPr algn="ctr" eaLnBrk="1" hangingPunct="1">
              <a:spcBef>
                <a:spcPct val="0"/>
              </a:spcBef>
              <a:buClrTx/>
              <a:buSzTx/>
              <a:buFontTx/>
              <a:buNone/>
            </a:pPr>
            <a:r>
              <a:rPr lang="id-ID" sz="1200" b="1">
                <a:latin typeface="Verdana" panose="020B0604030504040204" pitchFamily="34" charset="0"/>
              </a:rPr>
              <a:t>Nansen</a:t>
            </a:r>
          </a:p>
        </p:txBody>
      </p:sp>
      <p:sp>
        <p:nvSpPr>
          <p:cNvPr id="24605" name="TextBox 36"/>
          <p:cNvSpPr txBox="1">
            <a:spLocks noChangeArrowheads="1"/>
          </p:cNvSpPr>
          <p:nvPr/>
        </p:nvSpPr>
        <p:spPr bwMode="auto">
          <a:xfrm>
            <a:off x="2762250" y="5373688"/>
            <a:ext cx="1376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r>
              <a:rPr lang="id-ID" sz="1000" b="1">
                <a:latin typeface="Verdana" panose="020B0604030504040204" pitchFamily="34" charset="0"/>
              </a:rPr>
              <a:t>GRAVITY CORER</a:t>
            </a:r>
          </a:p>
          <a:p>
            <a:pPr algn="r" eaLnBrk="1" hangingPunct="1">
              <a:spcBef>
                <a:spcPct val="0"/>
              </a:spcBef>
              <a:buClrTx/>
              <a:buSzTx/>
              <a:buFontTx/>
              <a:buNone/>
            </a:pPr>
            <a:r>
              <a:rPr lang="id-ID" sz="1000" b="1">
                <a:latin typeface="Verdana" panose="020B0604030504040204" pitchFamily="34" charset="0"/>
              </a:rPr>
              <a:t>2000 m</a:t>
            </a:r>
          </a:p>
        </p:txBody>
      </p:sp>
      <p:sp>
        <p:nvSpPr>
          <p:cNvPr id="38" name="Freeform 37"/>
          <p:cNvSpPr/>
          <p:nvPr/>
        </p:nvSpPr>
        <p:spPr>
          <a:xfrm>
            <a:off x="815975" y="3175000"/>
            <a:ext cx="1655763" cy="542925"/>
          </a:xfrm>
          <a:custGeom>
            <a:avLst/>
            <a:gdLst>
              <a:gd name="connsiteX0" fmla="*/ 1527350 w 1527350"/>
              <a:gd name="connsiteY0" fmla="*/ 0 h 542611"/>
              <a:gd name="connsiteX1" fmla="*/ 1065126 w 1527350"/>
              <a:gd name="connsiteY1" fmla="*/ 160774 h 542611"/>
              <a:gd name="connsiteX2" fmla="*/ 924449 w 1527350"/>
              <a:gd name="connsiteY2" fmla="*/ 241161 h 542611"/>
              <a:gd name="connsiteX3" fmla="*/ 341644 w 1527350"/>
              <a:gd name="connsiteY3" fmla="*/ 482321 h 542611"/>
              <a:gd name="connsiteX4" fmla="*/ 0 w 1527350"/>
              <a:gd name="connsiteY4" fmla="*/ 54261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350" h="542611">
                <a:moveTo>
                  <a:pt x="1527350" y="0"/>
                </a:moveTo>
                <a:cubicBezTo>
                  <a:pt x="1346479" y="60290"/>
                  <a:pt x="1165609" y="120581"/>
                  <a:pt x="1065126" y="160774"/>
                </a:cubicBezTo>
                <a:cubicBezTo>
                  <a:pt x="964643" y="200967"/>
                  <a:pt x="1045029" y="187570"/>
                  <a:pt x="924449" y="241161"/>
                </a:cubicBezTo>
                <a:cubicBezTo>
                  <a:pt x="803869" y="294752"/>
                  <a:pt x="495719" y="432079"/>
                  <a:pt x="341644" y="482321"/>
                </a:cubicBezTo>
                <a:cubicBezTo>
                  <a:pt x="187569" y="532563"/>
                  <a:pt x="93784" y="537587"/>
                  <a:pt x="0" y="542611"/>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24607" name="TextBox 38"/>
          <p:cNvSpPr txBox="1">
            <a:spLocks noChangeArrowheads="1"/>
          </p:cNvSpPr>
          <p:nvPr/>
        </p:nvSpPr>
        <p:spPr bwMode="auto">
          <a:xfrm>
            <a:off x="5399088" y="5257800"/>
            <a:ext cx="765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200" b="1">
                <a:latin typeface="Verdana" panose="020B0604030504040204" pitchFamily="34" charset="0"/>
              </a:rPr>
              <a:t>CTD &amp; </a:t>
            </a:r>
          </a:p>
        </p:txBody>
      </p:sp>
      <p:sp>
        <p:nvSpPr>
          <p:cNvPr id="40" name="Freeform 39"/>
          <p:cNvSpPr/>
          <p:nvPr/>
        </p:nvSpPr>
        <p:spPr>
          <a:xfrm>
            <a:off x="4244975" y="2722563"/>
            <a:ext cx="523875" cy="2843212"/>
          </a:xfrm>
          <a:custGeom>
            <a:avLst/>
            <a:gdLst>
              <a:gd name="connsiteX0" fmla="*/ 170822 w 209998"/>
              <a:gd name="connsiteY0" fmla="*/ 0 h 2763297"/>
              <a:gd name="connsiteX1" fmla="*/ 200967 w 209998"/>
              <a:gd name="connsiteY1" fmla="*/ 793820 h 2763297"/>
              <a:gd name="connsiteX2" fmla="*/ 190919 w 209998"/>
              <a:gd name="connsiteY2" fmla="*/ 1647930 h 2763297"/>
              <a:gd name="connsiteX3" fmla="*/ 0 w 209998"/>
              <a:gd name="connsiteY3" fmla="*/ 2763297 h 2763297"/>
              <a:gd name="connsiteX4" fmla="*/ 0 w 209998"/>
              <a:gd name="connsiteY4" fmla="*/ 2763297 h 276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98" h="2763297">
                <a:moveTo>
                  <a:pt x="170822" y="0"/>
                </a:moveTo>
                <a:cubicBezTo>
                  <a:pt x="184220" y="259582"/>
                  <a:pt x="197618" y="519165"/>
                  <a:pt x="200967" y="793820"/>
                </a:cubicBezTo>
                <a:cubicBezTo>
                  <a:pt x="204317" y="1068475"/>
                  <a:pt x="224414" y="1319684"/>
                  <a:pt x="190919" y="1647930"/>
                </a:cubicBezTo>
                <a:cubicBezTo>
                  <a:pt x="157424" y="1976176"/>
                  <a:pt x="0" y="2763297"/>
                  <a:pt x="0" y="2763297"/>
                </a:cubicBezTo>
                <a:lnTo>
                  <a:pt x="0" y="2763297"/>
                </a:lnTo>
              </a:path>
            </a:pathLst>
          </a:cu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24609" name="TextBox 40"/>
          <p:cNvSpPr txBox="1">
            <a:spLocks noChangeArrowheads="1"/>
          </p:cNvSpPr>
          <p:nvPr/>
        </p:nvSpPr>
        <p:spPr bwMode="auto">
          <a:xfrm>
            <a:off x="106363" y="3810000"/>
            <a:ext cx="1652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200" b="1">
                <a:latin typeface="Verdana" panose="020B0604030504040204" pitchFamily="34" charset="0"/>
              </a:rPr>
              <a:t>SSS </a:t>
            </a:r>
          </a:p>
          <a:p>
            <a:pPr algn="ctr" eaLnBrk="1" hangingPunct="1">
              <a:spcBef>
                <a:spcPct val="0"/>
              </a:spcBef>
              <a:buClrTx/>
              <a:buSzTx/>
              <a:buFontTx/>
              <a:buNone/>
            </a:pPr>
            <a:r>
              <a:rPr lang="id-ID" sz="1200" b="1">
                <a:latin typeface="Verdana" panose="020B0604030504040204" pitchFamily="34" charset="0"/>
              </a:rPr>
              <a:t>500m, ø 10,1mm</a:t>
            </a:r>
          </a:p>
          <a:p>
            <a:pPr algn="ctr" eaLnBrk="1" hangingPunct="1">
              <a:spcBef>
                <a:spcPct val="0"/>
              </a:spcBef>
              <a:buClrTx/>
              <a:buSzTx/>
              <a:buFontTx/>
              <a:buNone/>
            </a:pPr>
            <a:endParaRPr lang="id-ID" sz="1200" b="1">
              <a:latin typeface="Verdana" panose="020B0604030504040204" pitchFamily="34" charset="0"/>
            </a:endParaRPr>
          </a:p>
        </p:txBody>
      </p:sp>
      <p:sp>
        <p:nvSpPr>
          <p:cNvPr id="24610" name="TextBox 41"/>
          <p:cNvSpPr txBox="1">
            <a:spLocks noChangeArrowheads="1"/>
          </p:cNvSpPr>
          <p:nvPr/>
        </p:nvSpPr>
        <p:spPr bwMode="auto">
          <a:xfrm>
            <a:off x="530225" y="4572000"/>
            <a:ext cx="165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200" b="1">
                <a:latin typeface="Verdana" panose="020B0604030504040204" pitchFamily="34" charset="0"/>
              </a:rPr>
              <a:t>Magneto </a:t>
            </a:r>
          </a:p>
          <a:p>
            <a:pPr algn="ctr" eaLnBrk="1" hangingPunct="1">
              <a:spcBef>
                <a:spcPct val="0"/>
              </a:spcBef>
              <a:buClrTx/>
              <a:buSzTx/>
              <a:buFontTx/>
              <a:buNone/>
            </a:pPr>
            <a:r>
              <a:rPr lang="id-ID" sz="1200" b="1">
                <a:latin typeface="Verdana" panose="020B0604030504040204" pitchFamily="34" charset="0"/>
              </a:rPr>
              <a:t>300m, ø 10,1mm</a:t>
            </a:r>
          </a:p>
          <a:p>
            <a:pPr algn="ctr" eaLnBrk="1" hangingPunct="1">
              <a:spcBef>
                <a:spcPct val="0"/>
              </a:spcBef>
              <a:buClrTx/>
              <a:buSzTx/>
              <a:buFontTx/>
              <a:buNone/>
            </a:pPr>
            <a:endParaRPr lang="id-ID" sz="1200" b="1">
              <a:latin typeface="Verdana" panose="020B0604030504040204" pitchFamily="34" charset="0"/>
            </a:endParaRPr>
          </a:p>
        </p:txBody>
      </p:sp>
      <p:pic>
        <p:nvPicPr>
          <p:cNvPr id="43" name="Pictur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027739">
            <a:off x="811213" y="4335463"/>
            <a:ext cx="863600" cy="307975"/>
          </a:xfrm>
          <a:prstGeom prst="rect">
            <a:avLst/>
          </a:prstGeom>
          <a:ln>
            <a:solidFill>
              <a:schemeClr val="tx2">
                <a:lumMod val="50000"/>
              </a:schemeClr>
            </a:solidFill>
          </a:ln>
        </p:spPr>
      </p:pic>
      <p:sp>
        <p:nvSpPr>
          <p:cNvPr id="44" name="Freeform 43"/>
          <p:cNvSpPr/>
          <p:nvPr/>
        </p:nvSpPr>
        <p:spPr>
          <a:xfrm>
            <a:off x="1524000" y="3195638"/>
            <a:ext cx="1023938" cy="1216025"/>
          </a:xfrm>
          <a:custGeom>
            <a:avLst/>
            <a:gdLst>
              <a:gd name="connsiteX0" fmla="*/ 944545 w 944545"/>
              <a:gd name="connsiteY0" fmla="*/ 0 h 1215850"/>
              <a:gd name="connsiteX1" fmla="*/ 582805 w 944545"/>
              <a:gd name="connsiteY1" fmla="*/ 512466 h 1215850"/>
              <a:gd name="connsiteX2" fmla="*/ 211016 w 944545"/>
              <a:gd name="connsiteY2" fmla="*/ 1065125 h 1215850"/>
              <a:gd name="connsiteX3" fmla="*/ 0 w 944545"/>
              <a:gd name="connsiteY3" fmla="*/ 1215850 h 1215850"/>
            </a:gdLst>
            <a:ahLst/>
            <a:cxnLst>
              <a:cxn ang="0">
                <a:pos x="connsiteX0" y="connsiteY0"/>
              </a:cxn>
              <a:cxn ang="0">
                <a:pos x="connsiteX1" y="connsiteY1"/>
              </a:cxn>
              <a:cxn ang="0">
                <a:pos x="connsiteX2" y="connsiteY2"/>
              </a:cxn>
              <a:cxn ang="0">
                <a:pos x="connsiteX3" y="connsiteY3"/>
              </a:cxn>
            </a:cxnLst>
            <a:rect l="l" t="t" r="r" b="b"/>
            <a:pathLst>
              <a:path w="944545" h="1215850">
                <a:moveTo>
                  <a:pt x="944545" y="0"/>
                </a:moveTo>
                <a:cubicBezTo>
                  <a:pt x="824802" y="167472"/>
                  <a:pt x="705060" y="334945"/>
                  <a:pt x="582805" y="512466"/>
                </a:cubicBezTo>
                <a:cubicBezTo>
                  <a:pt x="460550" y="689987"/>
                  <a:pt x="308150" y="947894"/>
                  <a:pt x="211016" y="1065125"/>
                </a:cubicBezTo>
                <a:cubicBezTo>
                  <a:pt x="113882" y="1182356"/>
                  <a:pt x="56941" y="1199103"/>
                  <a:pt x="0" y="1215850"/>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45" name="Freeform 44"/>
          <p:cNvSpPr/>
          <p:nvPr/>
        </p:nvSpPr>
        <p:spPr>
          <a:xfrm>
            <a:off x="1311275" y="2794000"/>
            <a:ext cx="3387725" cy="2857500"/>
          </a:xfrm>
          <a:custGeom>
            <a:avLst/>
            <a:gdLst>
              <a:gd name="connsiteX0" fmla="*/ 3149974 w 3236327"/>
              <a:gd name="connsiteY0" fmla="*/ 0 h 3743656"/>
              <a:gd name="connsiteX1" fmla="*/ 3099732 w 3236327"/>
              <a:gd name="connsiteY1" fmla="*/ 1366576 h 3743656"/>
              <a:gd name="connsiteX2" fmla="*/ 1863785 w 3236327"/>
              <a:gd name="connsiteY2" fmla="*/ 3104940 h 3743656"/>
              <a:gd name="connsiteX3" fmla="*/ 256049 w 3236327"/>
              <a:gd name="connsiteY3" fmla="*/ 3677696 h 3743656"/>
              <a:gd name="connsiteX4" fmla="*/ 24937 w 3236327"/>
              <a:gd name="connsiteY4" fmla="*/ 3707842 h 3743656"/>
              <a:gd name="connsiteX0" fmla="*/ 3087238 w 3173591"/>
              <a:gd name="connsiteY0" fmla="*/ 0 h 3690375"/>
              <a:gd name="connsiteX1" fmla="*/ 3036996 w 3173591"/>
              <a:gd name="connsiteY1" fmla="*/ 1366576 h 3690375"/>
              <a:gd name="connsiteX2" fmla="*/ 1801049 w 3173591"/>
              <a:gd name="connsiteY2" fmla="*/ 3104940 h 3690375"/>
              <a:gd name="connsiteX3" fmla="*/ 193313 w 3173591"/>
              <a:gd name="connsiteY3" fmla="*/ 3677696 h 3690375"/>
              <a:gd name="connsiteX4" fmla="*/ 64882 w 3173591"/>
              <a:gd name="connsiteY4" fmla="*/ 3214333 h 3690375"/>
              <a:gd name="connsiteX0" fmla="*/ 3026575 w 3112928"/>
              <a:gd name="connsiteY0" fmla="*/ 0 h 3236573"/>
              <a:gd name="connsiteX1" fmla="*/ 2976333 w 3112928"/>
              <a:gd name="connsiteY1" fmla="*/ 1366576 h 3236573"/>
              <a:gd name="connsiteX2" fmla="*/ 1740386 w 3112928"/>
              <a:gd name="connsiteY2" fmla="*/ 3104940 h 3236573"/>
              <a:gd name="connsiteX3" fmla="*/ 492034 w 3112928"/>
              <a:gd name="connsiteY3" fmla="*/ 3152001 h 3236573"/>
              <a:gd name="connsiteX4" fmla="*/ 4219 w 3112928"/>
              <a:gd name="connsiteY4" fmla="*/ 3214333 h 3236573"/>
              <a:gd name="connsiteX0" fmla="*/ 3026575 w 3114616"/>
              <a:gd name="connsiteY0" fmla="*/ 0 h 3236573"/>
              <a:gd name="connsiteX1" fmla="*/ 2976333 w 3114616"/>
              <a:gd name="connsiteY1" fmla="*/ 1366576 h 3236573"/>
              <a:gd name="connsiteX2" fmla="*/ 1714716 w 3114616"/>
              <a:gd name="connsiteY2" fmla="*/ 2429047 h 3236573"/>
              <a:gd name="connsiteX3" fmla="*/ 492034 w 3114616"/>
              <a:gd name="connsiteY3" fmla="*/ 3152001 h 3236573"/>
              <a:gd name="connsiteX4" fmla="*/ 4219 w 3114616"/>
              <a:gd name="connsiteY4" fmla="*/ 3214333 h 3236573"/>
              <a:gd name="connsiteX0" fmla="*/ 3026575 w 3045088"/>
              <a:gd name="connsiteY0" fmla="*/ 0 h 3236573"/>
              <a:gd name="connsiteX1" fmla="*/ 2685403 w 3045088"/>
              <a:gd name="connsiteY1" fmla="*/ 1194921 h 3236573"/>
              <a:gd name="connsiteX2" fmla="*/ 1714716 w 3045088"/>
              <a:gd name="connsiteY2" fmla="*/ 2429047 h 3236573"/>
              <a:gd name="connsiteX3" fmla="*/ 492034 w 3045088"/>
              <a:gd name="connsiteY3" fmla="*/ 3152001 h 3236573"/>
              <a:gd name="connsiteX4" fmla="*/ 4219 w 3045088"/>
              <a:gd name="connsiteY4" fmla="*/ 3214333 h 3236573"/>
              <a:gd name="connsiteX0" fmla="*/ 3024111 w 3042624"/>
              <a:gd name="connsiteY0" fmla="*/ 0 h 3218833"/>
              <a:gd name="connsiteX1" fmla="*/ 2682939 w 3042624"/>
              <a:gd name="connsiteY1" fmla="*/ 1194921 h 3218833"/>
              <a:gd name="connsiteX2" fmla="*/ 1712252 w 3042624"/>
              <a:gd name="connsiteY2" fmla="*/ 2429047 h 3218833"/>
              <a:gd name="connsiteX3" fmla="*/ 848953 w 3042624"/>
              <a:gd name="connsiteY3" fmla="*/ 2969617 h 3218833"/>
              <a:gd name="connsiteX4" fmla="*/ 1755 w 3042624"/>
              <a:gd name="connsiteY4" fmla="*/ 3214333 h 3218833"/>
              <a:gd name="connsiteX0" fmla="*/ 3024111 w 3042368"/>
              <a:gd name="connsiteY0" fmla="*/ 0 h 3218833"/>
              <a:gd name="connsiteX1" fmla="*/ 2682939 w 3042368"/>
              <a:gd name="connsiteY1" fmla="*/ 1194921 h 3218833"/>
              <a:gd name="connsiteX2" fmla="*/ 1737923 w 3042368"/>
              <a:gd name="connsiteY2" fmla="*/ 2289577 h 3218833"/>
              <a:gd name="connsiteX3" fmla="*/ 848953 w 3042368"/>
              <a:gd name="connsiteY3" fmla="*/ 2969617 h 3218833"/>
              <a:gd name="connsiteX4" fmla="*/ 1755 w 3042368"/>
              <a:gd name="connsiteY4" fmla="*/ 3214333 h 3218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368" h="3218833">
                <a:moveTo>
                  <a:pt x="3024111" y="0"/>
                </a:moveTo>
                <a:cubicBezTo>
                  <a:pt x="3106172" y="424543"/>
                  <a:pt x="2897304" y="813325"/>
                  <a:pt x="2682939" y="1194921"/>
                </a:cubicBezTo>
                <a:cubicBezTo>
                  <a:pt x="2468574" y="1576517"/>
                  <a:pt x="2043587" y="1993794"/>
                  <a:pt x="1737923" y="2289577"/>
                </a:cubicBezTo>
                <a:cubicBezTo>
                  <a:pt x="1432259" y="2585360"/>
                  <a:pt x="1155428" y="2869133"/>
                  <a:pt x="848953" y="2969617"/>
                </a:cubicBezTo>
                <a:cubicBezTo>
                  <a:pt x="542478" y="3070101"/>
                  <a:pt x="-35927" y="3249502"/>
                  <a:pt x="1755" y="3214333"/>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pic>
        <p:nvPicPr>
          <p:cNvPr id="24614" name="Picture 4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27563" y="5468938"/>
            <a:ext cx="7810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Arrow Connector 46"/>
          <p:cNvCxnSpPr>
            <a:stCxn id="28" idx="4"/>
          </p:cNvCxnSpPr>
          <p:nvPr/>
        </p:nvCxnSpPr>
        <p:spPr>
          <a:xfrm>
            <a:off x="6905625" y="3394075"/>
            <a:ext cx="946150" cy="32385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7" idx="6"/>
            <a:endCxn id="24588" idx="0"/>
          </p:cNvCxnSpPr>
          <p:nvPr/>
        </p:nvCxnSpPr>
        <p:spPr>
          <a:xfrm flipH="1">
            <a:off x="6291263" y="3379788"/>
            <a:ext cx="47625" cy="487362"/>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6" idx="4"/>
            <a:endCxn id="24587" idx="0"/>
          </p:cNvCxnSpPr>
          <p:nvPr/>
        </p:nvCxnSpPr>
        <p:spPr>
          <a:xfrm flipH="1">
            <a:off x="5540375" y="3367088"/>
            <a:ext cx="4763" cy="225425"/>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4591" idx="2"/>
          </p:cNvCxnSpPr>
          <p:nvPr/>
        </p:nvCxnSpPr>
        <p:spPr>
          <a:xfrm>
            <a:off x="4291013" y="1023938"/>
            <a:ext cx="1560512" cy="1128712"/>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4592" idx="2"/>
          </p:cNvCxnSpPr>
          <p:nvPr/>
        </p:nvCxnSpPr>
        <p:spPr>
          <a:xfrm>
            <a:off x="4344988" y="1895475"/>
            <a:ext cx="1476375" cy="695325"/>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4602" idx="2"/>
          </p:cNvCxnSpPr>
          <p:nvPr/>
        </p:nvCxnSpPr>
        <p:spPr>
          <a:xfrm>
            <a:off x="3221038" y="1530350"/>
            <a:ext cx="1406525" cy="92075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952625" y="1690688"/>
            <a:ext cx="901700" cy="760412"/>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021388" y="3359150"/>
            <a:ext cx="142875" cy="50800"/>
          </a:xfrm>
          <a:prstGeom prst="ellips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cxnSp>
        <p:nvCxnSpPr>
          <p:cNvPr id="55" name="Straight Arrow Connector 54"/>
          <p:cNvCxnSpPr>
            <a:stCxn id="54" idx="4"/>
            <a:endCxn id="24624" idx="0"/>
          </p:cNvCxnSpPr>
          <p:nvPr/>
        </p:nvCxnSpPr>
        <p:spPr>
          <a:xfrm flipH="1">
            <a:off x="5803900" y="3409950"/>
            <a:ext cx="288925" cy="1001713"/>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624" name="TextBox 55"/>
          <p:cNvSpPr txBox="1">
            <a:spLocks noChangeArrowheads="1"/>
          </p:cNvSpPr>
          <p:nvPr/>
        </p:nvSpPr>
        <p:spPr bwMode="auto">
          <a:xfrm>
            <a:off x="5156200" y="4411663"/>
            <a:ext cx="12938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100" b="1">
                <a:latin typeface="Verdana" panose="020B0604030504040204" pitchFamily="34" charset="0"/>
              </a:rPr>
              <a:t>SBP SES 2000</a:t>
            </a:r>
            <a:endParaRPr lang="en-US" sz="1100" b="1">
              <a:latin typeface="Verdana" panose="020B0604030504040204" pitchFamily="34" charset="0"/>
            </a:endParaRPr>
          </a:p>
          <a:p>
            <a:pPr algn="ctr" eaLnBrk="1" hangingPunct="1">
              <a:spcBef>
                <a:spcPct val="0"/>
              </a:spcBef>
              <a:buClrTx/>
              <a:buSzTx/>
              <a:buFontTx/>
              <a:buNone/>
            </a:pPr>
            <a:r>
              <a:rPr lang="en-US" sz="1100" b="1">
                <a:latin typeface="Verdana" panose="020B0604030504040204" pitchFamily="34" charset="0"/>
              </a:rPr>
              <a:t>deep36</a:t>
            </a:r>
            <a:endParaRPr lang="id-ID" sz="1100" b="1">
              <a:latin typeface="Verdana" panose="020B0604030504040204" pitchFamily="34" charset="0"/>
            </a:endParaRPr>
          </a:p>
        </p:txBody>
      </p:sp>
      <p:sp>
        <p:nvSpPr>
          <p:cNvPr id="57" name="Oval 56"/>
          <p:cNvSpPr/>
          <p:nvPr/>
        </p:nvSpPr>
        <p:spPr>
          <a:xfrm>
            <a:off x="6438900" y="3373438"/>
            <a:ext cx="165100" cy="46037"/>
          </a:xfrm>
          <a:prstGeom prst="ellips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sp>
        <p:nvSpPr>
          <p:cNvPr id="24626" name="TextBox 57"/>
          <p:cNvSpPr txBox="1">
            <a:spLocks noChangeArrowheads="1"/>
          </p:cNvSpPr>
          <p:nvPr/>
        </p:nvSpPr>
        <p:spPr bwMode="auto">
          <a:xfrm>
            <a:off x="6878638" y="4167188"/>
            <a:ext cx="979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400" b="1">
                <a:latin typeface="Verdana" panose="020B0604030504040204" pitchFamily="34" charset="0"/>
              </a:rPr>
              <a:t>SVS + T</a:t>
            </a:r>
          </a:p>
        </p:txBody>
      </p:sp>
      <p:cxnSp>
        <p:nvCxnSpPr>
          <p:cNvPr id="59" name="Straight Arrow Connector 58"/>
          <p:cNvCxnSpPr>
            <a:stCxn id="57" idx="4"/>
          </p:cNvCxnSpPr>
          <p:nvPr/>
        </p:nvCxnSpPr>
        <p:spPr>
          <a:xfrm>
            <a:off x="6521450" y="3419475"/>
            <a:ext cx="676275" cy="75565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628" name="TextBox 59"/>
          <p:cNvSpPr txBox="1">
            <a:spLocks noChangeArrowheads="1"/>
          </p:cNvSpPr>
          <p:nvPr/>
        </p:nvSpPr>
        <p:spPr bwMode="auto">
          <a:xfrm>
            <a:off x="6038850" y="381000"/>
            <a:ext cx="130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200" b="1">
                <a:solidFill>
                  <a:schemeClr val="tx1"/>
                </a:solidFill>
                <a:latin typeface="Verdana" panose="020B0604030504040204" pitchFamily="34" charset="0"/>
              </a:rPr>
              <a:t>GPS Sea Star</a:t>
            </a:r>
          </a:p>
        </p:txBody>
      </p:sp>
      <p:cxnSp>
        <p:nvCxnSpPr>
          <p:cNvPr id="61" name="Straight Arrow Connector 60"/>
          <p:cNvCxnSpPr/>
          <p:nvPr/>
        </p:nvCxnSpPr>
        <p:spPr>
          <a:xfrm flipH="1">
            <a:off x="6359525" y="598488"/>
            <a:ext cx="425450" cy="13827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4630" name="Picture 6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59050" y="6216650"/>
            <a:ext cx="638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1" name="TextBox 62"/>
          <p:cNvSpPr txBox="1">
            <a:spLocks noChangeArrowheads="1"/>
          </p:cNvSpPr>
          <p:nvPr/>
        </p:nvSpPr>
        <p:spPr bwMode="auto">
          <a:xfrm>
            <a:off x="4956175" y="320675"/>
            <a:ext cx="9350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100" b="1">
                <a:solidFill>
                  <a:schemeClr val="tx1"/>
                </a:solidFill>
                <a:latin typeface="Verdana" panose="020B0604030504040204" pitchFamily="34" charset="0"/>
              </a:rPr>
              <a:t>AWS</a:t>
            </a:r>
          </a:p>
          <a:p>
            <a:pPr algn="ctr" eaLnBrk="1" hangingPunct="1">
              <a:spcBef>
                <a:spcPct val="0"/>
              </a:spcBef>
              <a:buClrTx/>
              <a:buSzTx/>
              <a:buFontTx/>
              <a:buNone/>
            </a:pPr>
            <a:r>
              <a:rPr lang="id-ID" sz="1100" b="1">
                <a:solidFill>
                  <a:schemeClr val="tx1"/>
                </a:solidFill>
                <a:latin typeface="Verdana" panose="020B0604030504040204" pitchFamily="34" charset="0"/>
              </a:rPr>
              <a:t>VAISALA </a:t>
            </a:r>
          </a:p>
        </p:txBody>
      </p:sp>
      <p:cxnSp>
        <p:nvCxnSpPr>
          <p:cNvPr id="64" name="Straight Arrow Connector 63"/>
          <p:cNvCxnSpPr>
            <a:stCxn id="24631" idx="2"/>
          </p:cNvCxnSpPr>
          <p:nvPr/>
        </p:nvCxnSpPr>
        <p:spPr>
          <a:xfrm>
            <a:off x="5424488" y="752475"/>
            <a:ext cx="815975" cy="1003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24633" name="Group 64"/>
          <p:cNvGrpSpPr>
            <a:grpSpLocks/>
          </p:cNvGrpSpPr>
          <p:nvPr/>
        </p:nvGrpSpPr>
        <p:grpSpPr bwMode="auto">
          <a:xfrm>
            <a:off x="2220913" y="3265488"/>
            <a:ext cx="2101850" cy="838200"/>
            <a:chOff x="182009" y="1765473"/>
            <a:chExt cx="1634462" cy="617283"/>
          </a:xfrm>
        </p:grpSpPr>
        <p:pic>
          <p:nvPicPr>
            <p:cNvPr id="24663" name="Picture 65"/>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l="-2767"/>
            <a:stretch>
              <a:fillRect/>
            </a:stretch>
          </p:blipFill>
          <p:spPr bwMode="auto">
            <a:xfrm>
              <a:off x="182009" y="1765473"/>
              <a:ext cx="1634462" cy="49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p:nvPr/>
          </p:nvSpPr>
          <p:spPr>
            <a:xfrm>
              <a:off x="341258" y="2133738"/>
              <a:ext cx="1292509" cy="249018"/>
            </a:xfrm>
            <a:prstGeom prst="rect">
              <a:avLst/>
            </a:prstGeom>
            <a:noFill/>
            <a:ln>
              <a:noFill/>
            </a:ln>
          </p:spPr>
          <p:txBody>
            <a:bodyPr wrap="none">
              <a:spAutoFit/>
            </a:bodyPr>
            <a:lstStyle/>
            <a:p>
              <a:pPr algn="ctr" eaLnBrk="1" hangingPunct="1">
                <a:defRPr/>
              </a:pPr>
              <a:r>
                <a:rPr lang="id-ID" sz="1600" b="1" dirty="0">
                  <a:solidFill>
                    <a:schemeClr val="bg2"/>
                  </a:solidFill>
                </a:rPr>
                <a:t>AUV</a:t>
              </a:r>
              <a:r>
                <a:rPr lang="id-ID" sz="1050" b="1" dirty="0">
                  <a:solidFill>
                    <a:schemeClr val="bg2"/>
                  </a:solidFill>
                </a:rPr>
                <a:t> HUGIN 1000</a:t>
              </a:r>
            </a:p>
          </p:txBody>
        </p:sp>
      </p:grpSp>
      <p:sp>
        <p:nvSpPr>
          <p:cNvPr id="24634" name="TextBox 67"/>
          <p:cNvSpPr txBox="1">
            <a:spLocks noChangeArrowheads="1"/>
          </p:cNvSpPr>
          <p:nvPr/>
        </p:nvSpPr>
        <p:spPr bwMode="auto">
          <a:xfrm>
            <a:off x="1443038" y="6146800"/>
            <a:ext cx="1239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r>
              <a:rPr lang="id-ID" sz="1400" b="1">
                <a:latin typeface="Verdana" panose="020B0604030504040204" pitchFamily="34" charset="0"/>
              </a:rPr>
              <a:t>Grab Sampler</a:t>
            </a:r>
          </a:p>
        </p:txBody>
      </p:sp>
      <p:sp>
        <p:nvSpPr>
          <p:cNvPr id="24635" name="TextBox 68"/>
          <p:cNvSpPr txBox="1">
            <a:spLocks noChangeArrowheads="1"/>
          </p:cNvSpPr>
          <p:nvPr/>
        </p:nvSpPr>
        <p:spPr bwMode="auto">
          <a:xfrm>
            <a:off x="7548563" y="622300"/>
            <a:ext cx="1473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100" b="1">
                <a:solidFill>
                  <a:schemeClr val="tx1"/>
                </a:solidFill>
                <a:latin typeface="Verdana" panose="020B0604030504040204" pitchFamily="34" charset="0"/>
              </a:rPr>
              <a:t>ECDIS TRANSAS</a:t>
            </a:r>
          </a:p>
        </p:txBody>
      </p:sp>
      <p:cxnSp>
        <p:nvCxnSpPr>
          <p:cNvPr id="70" name="Straight Arrow Connector 69"/>
          <p:cNvCxnSpPr>
            <a:stCxn id="24635" idx="2"/>
          </p:cNvCxnSpPr>
          <p:nvPr/>
        </p:nvCxnSpPr>
        <p:spPr>
          <a:xfrm flipH="1">
            <a:off x="6826250" y="882650"/>
            <a:ext cx="1458913" cy="1544638"/>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637" name="TextBox 70"/>
          <p:cNvSpPr txBox="1">
            <a:spLocks noChangeArrowheads="1"/>
          </p:cNvSpPr>
          <p:nvPr/>
        </p:nvSpPr>
        <p:spPr bwMode="auto">
          <a:xfrm>
            <a:off x="6867525" y="127000"/>
            <a:ext cx="2271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100" b="1">
                <a:solidFill>
                  <a:schemeClr val="tx1"/>
                </a:solidFill>
                <a:latin typeface="Verdana" panose="020B0604030504040204" pitchFamily="34" charset="0"/>
              </a:rPr>
              <a:t>2 Radar Furuno  FAR 2117</a:t>
            </a:r>
          </a:p>
        </p:txBody>
      </p:sp>
      <p:cxnSp>
        <p:nvCxnSpPr>
          <p:cNvPr id="72" name="Straight Arrow Connector 71"/>
          <p:cNvCxnSpPr>
            <a:stCxn id="24637" idx="2"/>
          </p:cNvCxnSpPr>
          <p:nvPr/>
        </p:nvCxnSpPr>
        <p:spPr>
          <a:xfrm flipH="1">
            <a:off x="6521450" y="388938"/>
            <a:ext cx="1481138" cy="18843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8925" y="5410200"/>
            <a:ext cx="1006475" cy="928688"/>
          </a:xfrm>
          <a:prstGeom prst="rect">
            <a:avLst/>
          </a:prstGeom>
          <a:ln>
            <a:solidFill>
              <a:schemeClr val="tx2">
                <a:lumMod val="50000"/>
              </a:schemeClr>
            </a:solidFill>
          </a:ln>
        </p:spPr>
      </p:pic>
      <p:sp>
        <p:nvSpPr>
          <p:cNvPr id="74" name="TextBox 73"/>
          <p:cNvSpPr txBox="1"/>
          <p:nvPr/>
        </p:nvSpPr>
        <p:spPr>
          <a:xfrm>
            <a:off x="28987" y="196337"/>
            <a:ext cx="3612032"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eaLnBrk="1" hangingPunct="1">
              <a:defRPr/>
            </a:pPr>
            <a:r>
              <a:rPr lang="en-US" sz="2800" b="1" dirty="0"/>
              <a:t>RIGEL-CLASS</a:t>
            </a:r>
            <a:endParaRPr lang="id-ID" sz="2800" b="1" dirty="0"/>
          </a:p>
        </p:txBody>
      </p:sp>
      <p:sp>
        <p:nvSpPr>
          <p:cNvPr id="75" name="Rounded Rectangle 74"/>
          <p:cNvSpPr/>
          <p:nvPr/>
        </p:nvSpPr>
        <p:spPr>
          <a:xfrm>
            <a:off x="4811713" y="2770188"/>
            <a:ext cx="296862" cy="46037"/>
          </a:xfrm>
          <a:prstGeom prst="roundRect">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bg2"/>
              </a:solidFill>
            </a:endParaRPr>
          </a:p>
        </p:txBody>
      </p:sp>
      <p:cxnSp>
        <p:nvCxnSpPr>
          <p:cNvPr id="76" name="Straight Arrow Connector 75"/>
          <p:cNvCxnSpPr>
            <a:stCxn id="24645" idx="2"/>
          </p:cNvCxnSpPr>
          <p:nvPr/>
        </p:nvCxnSpPr>
        <p:spPr>
          <a:xfrm>
            <a:off x="3063875" y="1900238"/>
            <a:ext cx="1320800" cy="690562"/>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645" name="TextBox 76"/>
          <p:cNvSpPr txBox="1">
            <a:spLocks noChangeArrowheads="1"/>
          </p:cNvSpPr>
          <p:nvPr/>
        </p:nvSpPr>
        <p:spPr bwMode="auto">
          <a:xfrm>
            <a:off x="2514600" y="1638300"/>
            <a:ext cx="1100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100" b="1">
                <a:latin typeface="Verdana" panose="020B0604030504040204" pitchFamily="34" charset="0"/>
              </a:rPr>
              <a:t>Fixed boom</a:t>
            </a:r>
          </a:p>
        </p:txBody>
      </p:sp>
      <p:sp>
        <p:nvSpPr>
          <p:cNvPr id="78" name="Freeform 77"/>
          <p:cNvSpPr/>
          <p:nvPr/>
        </p:nvSpPr>
        <p:spPr>
          <a:xfrm>
            <a:off x="2952750" y="2889250"/>
            <a:ext cx="1766888" cy="3451225"/>
          </a:xfrm>
          <a:custGeom>
            <a:avLst/>
            <a:gdLst>
              <a:gd name="connsiteX0" fmla="*/ 1630393 w 1630393"/>
              <a:gd name="connsiteY0" fmla="*/ 0 h 3450566"/>
              <a:gd name="connsiteX1" fmla="*/ 1544128 w 1630393"/>
              <a:gd name="connsiteY1" fmla="*/ 888521 h 3450566"/>
              <a:gd name="connsiteX2" fmla="*/ 1354347 w 1630393"/>
              <a:gd name="connsiteY2" fmla="*/ 1613140 h 3450566"/>
              <a:gd name="connsiteX3" fmla="*/ 672861 w 1630393"/>
              <a:gd name="connsiteY3" fmla="*/ 2794959 h 3450566"/>
              <a:gd name="connsiteX4" fmla="*/ 0 w 1630393"/>
              <a:gd name="connsiteY4" fmla="*/ 3450566 h 3450566"/>
              <a:gd name="connsiteX0" fmla="*/ 1630393 w 1630393"/>
              <a:gd name="connsiteY0" fmla="*/ 0 h 3450566"/>
              <a:gd name="connsiteX1" fmla="*/ 1544128 w 1630393"/>
              <a:gd name="connsiteY1" fmla="*/ 888521 h 3450566"/>
              <a:gd name="connsiteX2" fmla="*/ 1354347 w 1630393"/>
              <a:gd name="connsiteY2" fmla="*/ 1613140 h 3450566"/>
              <a:gd name="connsiteX3" fmla="*/ 470638 w 1630393"/>
              <a:gd name="connsiteY3" fmla="*/ 2471109 h 3450566"/>
              <a:gd name="connsiteX4" fmla="*/ 0 w 1630393"/>
              <a:gd name="connsiteY4" fmla="*/ 3450566 h 3450566"/>
              <a:gd name="connsiteX0" fmla="*/ 1630393 w 1630393"/>
              <a:gd name="connsiteY0" fmla="*/ 0 h 3450566"/>
              <a:gd name="connsiteX1" fmla="*/ 1544128 w 1630393"/>
              <a:gd name="connsiteY1" fmla="*/ 888521 h 3450566"/>
              <a:gd name="connsiteX2" fmla="*/ 1213670 w 1630393"/>
              <a:gd name="connsiteY2" fmla="*/ 1384540 h 3450566"/>
              <a:gd name="connsiteX3" fmla="*/ 470638 w 1630393"/>
              <a:gd name="connsiteY3" fmla="*/ 2471109 h 3450566"/>
              <a:gd name="connsiteX4" fmla="*/ 0 w 1630393"/>
              <a:gd name="connsiteY4" fmla="*/ 3450566 h 3450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93" h="3450566">
                <a:moveTo>
                  <a:pt x="1630393" y="0"/>
                </a:moveTo>
                <a:cubicBezTo>
                  <a:pt x="1610264" y="309832"/>
                  <a:pt x="1613582" y="657764"/>
                  <a:pt x="1544128" y="888521"/>
                </a:cubicBezTo>
                <a:cubicBezTo>
                  <a:pt x="1474674" y="1119278"/>
                  <a:pt x="1392585" y="1120775"/>
                  <a:pt x="1213670" y="1384540"/>
                </a:cubicBezTo>
                <a:cubicBezTo>
                  <a:pt x="1034755" y="1648305"/>
                  <a:pt x="696362" y="2164871"/>
                  <a:pt x="470638" y="2471109"/>
                </a:cubicBezTo>
                <a:cubicBezTo>
                  <a:pt x="244914" y="2777347"/>
                  <a:pt x="223568" y="3275881"/>
                  <a:pt x="0" y="3450566"/>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24647" name="TextBox 78"/>
          <p:cNvSpPr txBox="1">
            <a:spLocks noChangeArrowheads="1"/>
          </p:cNvSpPr>
          <p:nvPr/>
        </p:nvSpPr>
        <p:spPr bwMode="auto">
          <a:xfrm>
            <a:off x="3984625" y="304800"/>
            <a:ext cx="1184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d-ID" sz="1100" b="1">
                <a:solidFill>
                  <a:schemeClr val="tx1"/>
                </a:solidFill>
                <a:latin typeface="Verdana" panose="020B0604030504040204" pitchFamily="34" charset="0"/>
              </a:rPr>
              <a:t>Seapath 330</a:t>
            </a:r>
          </a:p>
          <a:p>
            <a:pPr eaLnBrk="1" hangingPunct="1">
              <a:spcBef>
                <a:spcPct val="0"/>
              </a:spcBef>
              <a:buClrTx/>
              <a:buSzTx/>
              <a:buFontTx/>
              <a:buNone/>
            </a:pPr>
            <a:r>
              <a:rPr lang="id-ID" sz="1100" b="1">
                <a:solidFill>
                  <a:schemeClr val="tx1"/>
                </a:solidFill>
                <a:latin typeface="Verdana" panose="020B0604030504040204" pitchFamily="34" charset="0"/>
              </a:rPr>
              <a:t>For Heading</a:t>
            </a:r>
          </a:p>
        </p:txBody>
      </p:sp>
      <p:cxnSp>
        <p:nvCxnSpPr>
          <p:cNvPr id="80" name="Straight Arrow Connector 79"/>
          <p:cNvCxnSpPr/>
          <p:nvPr/>
        </p:nvCxnSpPr>
        <p:spPr>
          <a:xfrm>
            <a:off x="4719638" y="693738"/>
            <a:ext cx="1419225" cy="1066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1" name="Oval Callout 80"/>
          <p:cNvSpPr/>
          <p:nvPr/>
        </p:nvSpPr>
        <p:spPr>
          <a:xfrm>
            <a:off x="8083550" y="1504950"/>
            <a:ext cx="1223963" cy="676275"/>
          </a:xfrm>
          <a:prstGeom prst="wedgeEllipseCallout">
            <a:avLst>
              <a:gd name="adj1" fmla="val -164724"/>
              <a:gd name="adj2" fmla="val 99210"/>
            </a:avLst>
          </a:prstGeom>
          <a:solidFill>
            <a:schemeClr val="accent6">
              <a:lumMod val="40000"/>
              <a:lumOff val="60000"/>
            </a:schemeClr>
          </a:solidFill>
          <a:ln>
            <a:solidFill>
              <a:schemeClr val="tx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tx1"/>
              </a:solidFill>
            </a:endParaRPr>
          </a:p>
        </p:txBody>
      </p:sp>
      <p:sp>
        <p:nvSpPr>
          <p:cNvPr id="24650" name="TextBox 81"/>
          <p:cNvSpPr txBox="1">
            <a:spLocks noChangeArrowheads="1"/>
          </p:cNvSpPr>
          <p:nvPr/>
        </p:nvSpPr>
        <p:spPr bwMode="auto">
          <a:xfrm>
            <a:off x="7861300" y="1603375"/>
            <a:ext cx="162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800" b="1">
                <a:latin typeface="Verdana" panose="020B0604030504040204" pitchFamily="34" charset="0"/>
              </a:rPr>
              <a:t>Workstation</a:t>
            </a:r>
          </a:p>
          <a:p>
            <a:pPr algn="ctr" eaLnBrk="1" hangingPunct="1">
              <a:spcBef>
                <a:spcPct val="0"/>
              </a:spcBef>
              <a:buClrTx/>
              <a:buSzTx/>
              <a:buFontTx/>
              <a:buNone/>
            </a:pPr>
            <a:r>
              <a:rPr lang="id-ID" sz="800" b="1">
                <a:latin typeface="Verdana" panose="020B0604030504040204" pitchFamily="34" charset="0"/>
              </a:rPr>
              <a:t>SIS, MRU-5</a:t>
            </a:r>
          </a:p>
          <a:p>
            <a:pPr algn="ctr" eaLnBrk="1" hangingPunct="1">
              <a:spcBef>
                <a:spcPct val="0"/>
              </a:spcBef>
              <a:buClrTx/>
              <a:buSzTx/>
              <a:buFontTx/>
              <a:buNone/>
            </a:pPr>
            <a:r>
              <a:rPr lang="id-ID" sz="800" b="1">
                <a:latin typeface="Verdana" panose="020B0604030504040204" pitchFamily="34" charset="0"/>
              </a:rPr>
              <a:t>Sbg Motion Sensor</a:t>
            </a:r>
          </a:p>
        </p:txBody>
      </p:sp>
      <p:cxnSp>
        <p:nvCxnSpPr>
          <p:cNvPr id="83" name="Straight Arrow Connector 82"/>
          <p:cNvCxnSpPr/>
          <p:nvPr/>
        </p:nvCxnSpPr>
        <p:spPr>
          <a:xfrm flipH="1">
            <a:off x="7851775" y="1400175"/>
            <a:ext cx="231775" cy="1025525"/>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Arc 56"/>
          <p:cNvSpPr/>
          <p:nvPr/>
        </p:nvSpPr>
        <p:spPr>
          <a:xfrm rot="5069327">
            <a:off x="3290887" y="3984626"/>
            <a:ext cx="117475" cy="127000"/>
          </a:xfrm>
          <a:custGeom>
            <a:avLst/>
            <a:gdLst>
              <a:gd name="connsiteX0" fmla="*/ 77453 w 154906"/>
              <a:gd name="connsiteY0" fmla="*/ 0 h 234664"/>
              <a:gd name="connsiteX1" fmla="*/ 154906 w 154906"/>
              <a:gd name="connsiteY1" fmla="*/ 117332 h 234664"/>
              <a:gd name="connsiteX2" fmla="*/ 77453 w 154906"/>
              <a:gd name="connsiteY2" fmla="*/ 117332 h 234664"/>
              <a:gd name="connsiteX3" fmla="*/ 77453 w 154906"/>
              <a:gd name="connsiteY3" fmla="*/ 0 h 234664"/>
              <a:gd name="connsiteX0" fmla="*/ 77453 w 154906"/>
              <a:gd name="connsiteY0" fmla="*/ 0 h 234664"/>
              <a:gd name="connsiteX1" fmla="*/ 154906 w 154906"/>
              <a:gd name="connsiteY1" fmla="*/ 117332 h 234664"/>
              <a:gd name="connsiteX0" fmla="*/ 0 w 95781"/>
              <a:gd name="connsiteY0" fmla="*/ 0 h 117332"/>
              <a:gd name="connsiteX1" fmla="*/ 77453 w 95781"/>
              <a:gd name="connsiteY1" fmla="*/ 117332 h 117332"/>
              <a:gd name="connsiteX2" fmla="*/ 95781 w 95781"/>
              <a:gd name="connsiteY2" fmla="*/ 42158 h 117332"/>
              <a:gd name="connsiteX3" fmla="*/ 0 w 95781"/>
              <a:gd name="connsiteY3" fmla="*/ 0 h 117332"/>
              <a:gd name="connsiteX0" fmla="*/ 0 w 95781"/>
              <a:gd name="connsiteY0" fmla="*/ 0 h 117332"/>
              <a:gd name="connsiteX1" fmla="*/ 77453 w 95781"/>
              <a:gd name="connsiteY1" fmla="*/ 117332 h 117332"/>
              <a:gd name="connsiteX0" fmla="*/ 39712 w 117165"/>
              <a:gd name="connsiteY0" fmla="*/ 0 h 117332"/>
              <a:gd name="connsiteX1" fmla="*/ 117165 w 117165"/>
              <a:gd name="connsiteY1" fmla="*/ 117332 h 117332"/>
              <a:gd name="connsiteX2" fmla="*/ 0 w 117165"/>
              <a:gd name="connsiteY2" fmla="*/ 103494 h 117332"/>
              <a:gd name="connsiteX3" fmla="*/ 39712 w 117165"/>
              <a:gd name="connsiteY3" fmla="*/ 0 h 117332"/>
              <a:gd name="connsiteX0" fmla="*/ 39712 w 117165"/>
              <a:gd name="connsiteY0" fmla="*/ 0 h 117332"/>
              <a:gd name="connsiteX1" fmla="*/ 117165 w 117165"/>
              <a:gd name="connsiteY1" fmla="*/ 117332 h 117332"/>
            </a:gdLst>
            <a:ahLst/>
            <a:cxnLst>
              <a:cxn ang="0">
                <a:pos x="connsiteX0" y="connsiteY0"/>
              </a:cxn>
              <a:cxn ang="0">
                <a:pos x="connsiteX1" y="connsiteY1"/>
              </a:cxn>
            </a:cxnLst>
            <a:rect l="l" t="t" r="r" b="b"/>
            <a:pathLst>
              <a:path w="117165" h="117332" stroke="0" extrusionOk="0">
                <a:moveTo>
                  <a:pt x="39712" y="0"/>
                </a:moveTo>
                <a:cubicBezTo>
                  <a:pt x="82488" y="0"/>
                  <a:pt x="117165" y="52531"/>
                  <a:pt x="117165" y="117332"/>
                </a:cubicBezTo>
                <a:lnTo>
                  <a:pt x="0" y="103494"/>
                </a:lnTo>
                <a:cubicBezTo>
                  <a:pt x="0" y="64383"/>
                  <a:pt x="39712" y="39111"/>
                  <a:pt x="39712" y="0"/>
                </a:cubicBezTo>
                <a:close/>
              </a:path>
              <a:path w="117165" h="117332" fill="none">
                <a:moveTo>
                  <a:pt x="39712" y="0"/>
                </a:moveTo>
                <a:cubicBezTo>
                  <a:pt x="82488" y="0"/>
                  <a:pt x="117165" y="52531"/>
                  <a:pt x="117165" y="117332"/>
                </a:cubicBezTo>
              </a:path>
            </a:pathLst>
          </a:cu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85" name="Arc 56"/>
          <p:cNvSpPr/>
          <p:nvPr/>
        </p:nvSpPr>
        <p:spPr>
          <a:xfrm rot="5400000">
            <a:off x="3436938" y="4006850"/>
            <a:ext cx="249238" cy="211137"/>
          </a:xfrm>
          <a:custGeom>
            <a:avLst/>
            <a:gdLst>
              <a:gd name="connsiteX0" fmla="*/ 77453 w 154906"/>
              <a:gd name="connsiteY0" fmla="*/ 0 h 234664"/>
              <a:gd name="connsiteX1" fmla="*/ 154906 w 154906"/>
              <a:gd name="connsiteY1" fmla="*/ 117332 h 234664"/>
              <a:gd name="connsiteX2" fmla="*/ 77453 w 154906"/>
              <a:gd name="connsiteY2" fmla="*/ 117332 h 234664"/>
              <a:gd name="connsiteX3" fmla="*/ 77453 w 154906"/>
              <a:gd name="connsiteY3" fmla="*/ 0 h 234664"/>
              <a:gd name="connsiteX0" fmla="*/ 77453 w 154906"/>
              <a:gd name="connsiteY0" fmla="*/ 0 h 234664"/>
              <a:gd name="connsiteX1" fmla="*/ 154906 w 154906"/>
              <a:gd name="connsiteY1" fmla="*/ 117332 h 234664"/>
              <a:gd name="connsiteX0" fmla="*/ 0 w 95781"/>
              <a:gd name="connsiteY0" fmla="*/ 0 h 117332"/>
              <a:gd name="connsiteX1" fmla="*/ 77453 w 95781"/>
              <a:gd name="connsiteY1" fmla="*/ 117332 h 117332"/>
              <a:gd name="connsiteX2" fmla="*/ 95781 w 95781"/>
              <a:gd name="connsiteY2" fmla="*/ 42158 h 117332"/>
              <a:gd name="connsiteX3" fmla="*/ 0 w 95781"/>
              <a:gd name="connsiteY3" fmla="*/ 0 h 117332"/>
              <a:gd name="connsiteX0" fmla="*/ 0 w 95781"/>
              <a:gd name="connsiteY0" fmla="*/ 0 h 117332"/>
              <a:gd name="connsiteX1" fmla="*/ 77453 w 95781"/>
              <a:gd name="connsiteY1" fmla="*/ 117332 h 117332"/>
              <a:gd name="connsiteX0" fmla="*/ 39712 w 117165"/>
              <a:gd name="connsiteY0" fmla="*/ 0 h 117332"/>
              <a:gd name="connsiteX1" fmla="*/ 117165 w 117165"/>
              <a:gd name="connsiteY1" fmla="*/ 117332 h 117332"/>
              <a:gd name="connsiteX2" fmla="*/ 0 w 117165"/>
              <a:gd name="connsiteY2" fmla="*/ 103494 h 117332"/>
              <a:gd name="connsiteX3" fmla="*/ 39712 w 117165"/>
              <a:gd name="connsiteY3" fmla="*/ 0 h 117332"/>
              <a:gd name="connsiteX0" fmla="*/ 39712 w 117165"/>
              <a:gd name="connsiteY0" fmla="*/ 0 h 117332"/>
              <a:gd name="connsiteX1" fmla="*/ 117165 w 117165"/>
              <a:gd name="connsiteY1" fmla="*/ 117332 h 117332"/>
            </a:gdLst>
            <a:ahLst/>
            <a:cxnLst>
              <a:cxn ang="0">
                <a:pos x="connsiteX0" y="connsiteY0"/>
              </a:cxn>
              <a:cxn ang="0">
                <a:pos x="connsiteX1" y="connsiteY1"/>
              </a:cxn>
            </a:cxnLst>
            <a:rect l="l" t="t" r="r" b="b"/>
            <a:pathLst>
              <a:path w="117165" h="117332" stroke="0" extrusionOk="0">
                <a:moveTo>
                  <a:pt x="39712" y="0"/>
                </a:moveTo>
                <a:cubicBezTo>
                  <a:pt x="82488" y="0"/>
                  <a:pt x="117165" y="52531"/>
                  <a:pt x="117165" y="117332"/>
                </a:cubicBezTo>
                <a:lnTo>
                  <a:pt x="0" y="103494"/>
                </a:lnTo>
                <a:cubicBezTo>
                  <a:pt x="0" y="64383"/>
                  <a:pt x="39712" y="39111"/>
                  <a:pt x="39712" y="0"/>
                </a:cubicBezTo>
                <a:close/>
              </a:path>
              <a:path w="117165" h="117332" fill="none">
                <a:moveTo>
                  <a:pt x="39712" y="0"/>
                </a:moveTo>
                <a:cubicBezTo>
                  <a:pt x="82488" y="0"/>
                  <a:pt x="117165" y="52531"/>
                  <a:pt x="117165" y="117332"/>
                </a:cubicBezTo>
              </a:path>
            </a:pathLst>
          </a:custGeom>
          <a:ln>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86" name="Arc 56"/>
          <p:cNvSpPr/>
          <p:nvPr/>
        </p:nvSpPr>
        <p:spPr>
          <a:xfrm rot="5400000">
            <a:off x="3542507" y="4045744"/>
            <a:ext cx="400050" cy="420687"/>
          </a:xfrm>
          <a:custGeom>
            <a:avLst/>
            <a:gdLst>
              <a:gd name="connsiteX0" fmla="*/ 77453 w 154906"/>
              <a:gd name="connsiteY0" fmla="*/ 0 h 234664"/>
              <a:gd name="connsiteX1" fmla="*/ 154906 w 154906"/>
              <a:gd name="connsiteY1" fmla="*/ 117332 h 234664"/>
              <a:gd name="connsiteX2" fmla="*/ 77453 w 154906"/>
              <a:gd name="connsiteY2" fmla="*/ 117332 h 234664"/>
              <a:gd name="connsiteX3" fmla="*/ 77453 w 154906"/>
              <a:gd name="connsiteY3" fmla="*/ 0 h 234664"/>
              <a:gd name="connsiteX0" fmla="*/ 77453 w 154906"/>
              <a:gd name="connsiteY0" fmla="*/ 0 h 234664"/>
              <a:gd name="connsiteX1" fmla="*/ 154906 w 154906"/>
              <a:gd name="connsiteY1" fmla="*/ 117332 h 234664"/>
              <a:gd name="connsiteX0" fmla="*/ 0 w 95781"/>
              <a:gd name="connsiteY0" fmla="*/ 0 h 117332"/>
              <a:gd name="connsiteX1" fmla="*/ 77453 w 95781"/>
              <a:gd name="connsiteY1" fmla="*/ 117332 h 117332"/>
              <a:gd name="connsiteX2" fmla="*/ 95781 w 95781"/>
              <a:gd name="connsiteY2" fmla="*/ 42158 h 117332"/>
              <a:gd name="connsiteX3" fmla="*/ 0 w 95781"/>
              <a:gd name="connsiteY3" fmla="*/ 0 h 117332"/>
              <a:gd name="connsiteX0" fmla="*/ 0 w 95781"/>
              <a:gd name="connsiteY0" fmla="*/ 0 h 117332"/>
              <a:gd name="connsiteX1" fmla="*/ 77453 w 95781"/>
              <a:gd name="connsiteY1" fmla="*/ 117332 h 117332"/>
              <a:gd name="connsiteX0" fmla="*/ 39712 w 117165"/>
              <a:gd name="connsiteY0" fmla="*/ 0 h 117332"/>
              <a:gd name="connsiteX1" fmla="*/ 117165 w 117165"/>
              <a:gd name="connsiteY1" fmla="*/ 117332 h 117332"/>
              <a:gd name="connsiteX2" fmla="*/ 0 w 117165"/>
              <a:gd name="connsiteY2" fmla="*/ 103494 h 117332"/>
              <a:gd name="connsiteX3" fmla="*/ 39712 w 117165"/>
              <a:gd name="connsiteY3" fmla="*/ 0 h 117332"/>
              <a:gd name="connsiteX0" fmla="*/ 39712 w 117165"/>
              <a:gd name="connsiteY0" fmla="*/ 0 h 117332"/>
              <a:gd name="connsiteX1" fmla="*/ 117165 w 117165"/>
              <a:gd name="connsiteY1" fmla="*/ 117332 h 117332"/>
            </a:gdLst>
            <a:ahLst/>
            <a:cxnLst>
              <a:cxn ang="0">
                <a:pos x="connsiteX0" y="connsiteY0"/>
              </a:cxn>
              <a:cxn ang="0">
                <a:pos x="connsiteX1" y="connsiteY1"/>
              </a:cxn>
            </a:cxnLst>
            <a:rect l="l" t="t" r="r" b="b"/>
            <a:pathLst>
              <a:path w="117165" h="117332" stroke="0" extrusionOk="0">
                <a:moveTo>
                  <a:pt x="39712" y="0"/>
                </a:moveTo>
                <a:cubicBezTo>
                  <a:pt x="82488" y="0"/>
                  <a:pt x="117165" y="52531"/>
                  <a:pt x="117165" y="117332"/>
                </a:cubicBezTo>
                <a:lnTo>
                  <a:pt x="0" y="103494"/>
                </a:lnTo>
                <a:cubicBezTo>
                  <a:pt x="0" y="64383"/>
                  <a:pt x="39712" y="39111"/>
                  <a:pt x="39712" y="0"/>
                </a:cubicBezTo>
                <a:close/>
              </a:path>
              <a:path w="117165" h="117332" fill="none">
                <a:moveTo>
                  <a:pt x="39712" y="0"/>
                </a:moveTo>
                <a:cubicBezTo>
                  <a:pt x="82488" y="0"/>
                  <a:pt x="117165" y="52531"/>
                  <a:pt x="117165" y="117332"/>
                </a:cubicBezTo>
              </a:path>
            </a:pathLst>
          </a:cu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87" name="Arc 56"/>
          <p:cNvSpPr/>
          <p:nvPr/>
        </p:nvSpPr>
        <p:spPr>
          <a:xfrm rot="5400000">
            <a:off x="3631407" y="4045744"/>
            <a:ext cx="519112" cy="660400"/>
          </a:xfrm>
          <a:custGeom>
            <a:avLst/>
            <a:gdLst>
              <a:gd name="connsiteX0" fmla="*/ 77453 w 154906"/>
              <a:gd name="connsiteY0" fmla="*/ 0 h 234664"/>
              <a:gd name="connsiteX1" fmla="*/ 154906 w 154906"/>
              <a:gd name="connsiteY1" fmla="*/ 117332 h 234664"/>
              <a:gd name="connsiteX2" fmla="*/ 77453 w 154906"/>
              <a:gd name="connsiteY2" fmla="*/ 117332 h 234664"/>
              <a:gd name="connsiteX3" fmla="*/ 77453 w 154906"/>
              <a:gd name="connsiteY3" fmla="*/ 0 h 234664"/>
              <a:gd name="connsiteX0" fmla="*/ 77453 w 154906"/>
              <a:gd name="connsiteY0" fmla="*/ 0 h 234664"/>
              <a:gd name="connsiteX1" fmla="*/ 154906 w 154906"/>
              <a:gd name="connsiteY1" fmla="*/ 117332 h 234664"/>
              <a:gd name="connsiteX0" fmla="*/ 0 w 95781"/>
              <a:gd name="connsiteY0" fmla="*/ 0 h 117332"/>
              <a:gd name="connsiteX1" fmla="*/ 77453 w 95781"/>
              <a:gd name="connsiteY1" fmla="*/ 117332 h 117332"/>
              <a:gd name="connsiteX2" fmla="*/ 95781 w 95781"/>
              <a:gd name="connsiteY2" fmla="*/ 42158 h 117332"/>
              <a:gd name="connsiteX3" fmla="*/ 0 w 95781"/>
              <a:gd name="connsiteY3" fmla="*/ 0 h 117332"/>
              <a:gd name="connsiteX0" fmla="*/ 0 w 95781"/>
              <a:gd name="connsiteY0" fmla="*/ 0 h 117332"/>
              <a:gd name="connsiteX1" fmla="*/ 77453 w 95781"/>
              <a:gd name="connsiteY1" fmla="*/ 117332 h 117332"/>
              <a:gd name="connsiteX0" fmla="*/ 39712 w 117165"/>
              <a:gd name="connsiteY0" fmla="*/ 0 h 117332"/>
              <a:gd name="connsiteX1" fmla="*/ 117165 w 117165"/>
              <a:gd name="connsiteY1" fmla="*/ 117332 h 117332"/>
              <a:gd name="connsiteX2" fmla="*/ 0 w 117165"/>
              <a:gd name="connsiteY2" fmla="*/ 103494 h 117332"/>
              <a:gd name="connsiteX3" fmla="*/ 39712 w 117165"/>
              <a:gd name="connsiteY3" fmla="*/ 0 h 117332"/>
              <a:gd name="connsiteX0" fmla="*/ 39712 w 117165"/>
              <a:gd name="connsiteY0" fmla="*/ 0 h 117332"/>
              <a:gd name="connsiteX1" fmla="*/ 117165 w 117165"/>
              <a:gd name="connsiteY1" fmla="*/ 117332 h 117332"/>
            </a:gdLst>
            <a:ahLst/>
            <a:cxnLst>
              <a:cxn ang="0">
                <a:pos x="connsiteX0" y="connsiteY0"/>
              </a:cxn>
              <a:cxn ang="0">
                <a:pos x="connsiteX1" y="connsiteY1"/>
              </a:cxn>
            </a:cxnLst>
            <a:rect l="l" t="t" r="r" b="b"/>
            <a:pathLst>
              <a:path w="117165" h="117332" stroke="0" extrusionOk="0">
                <a:moveTo>
                  <a:pt x="39712" y="0"/>
                </a:moveTo>
                <a:cubicBezTo>
                  <a:pt x="82488" y="0"/>
                  <a:pt x="117165" y="52531"/>
                  <a:pt x="117165" y="117332"/>
                </a:cubicBezTo>
                <a:lnTo>
                  <a:pt x="0" y="103494"/>
                </a:lnTo>
                <a:cubicBezTo>
                  <a:pt x="0" y="64383"/>
                  <a:pt x="39712" y="39111"/>
                  <a:pt x="39712" y="0"/>
                </a:cubicBezTo>
                <a:close/>
              </a:path>
              <a:path w="117165" h="117332" fill="none">
                <a:moveTo>
                  <a:pt x="39712" y="0"/>
                </a:moveTo>
                <a:cubicBezTo>
                  <a:pt x="82488" y="0"/>
                  <a:pt x="117165" y="52531"/>
                  <a:pt x="117165" y="117332"/>
                </a:cubicBezTo>
              </a:path>
            </a:pathLst>
          </a:cu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88" name="Arc 56"/>
          <p:cNvSpPr/>
          <p:nvPr/>
        </p:nvSpPr>
        <p:spPr>
          <a:xfrm rot="5400000">
            <a:off x="3712369" y="4131469"/>
            <a:ext cx="711200" cy="852488"/>
          </a:xfrm>
          <a:custGeom>
            <a:avLst/>
            <a:gdLst>
              <a:gd name="connsiteX0" fmla="*/ 77453 w 154906"/>
              <a:gd name="connsiteY0" fmla="*/ 0 h 234664"/>
              <a:gd name="connsiteX1" fmla="*/ 154906 w 154906"/>
              <a:gd name="connsiteY1" fmla="*/ 117332 h 234664"/>
              <a:gd name="connsiteX2" fmla="*/ 77453 w 154906"/>
              <a:gd name="connsiteY2" fmla="*/ 117332 h 234664"/>
              <a:gd name="connsiteX3" fmla="*/ 77453 w 154906"/>
              <a:gd name="connsiteY3" fmla="*/ 0 h 234664"/>
              <a:gd name="connsiteX0" fmla="*/ 77453 w 154906"/>
              <a:gd name="connsiteY0" fmla="*/ 0 h 234664"/>
              <a:gd name="connsiteX1" fmla="*/ 154906 w 154906"/>
              <a:gd name="connsiteY1" fmla="*/ 117332 h 234664"/>
              <a:gd name="connsiteX0" fmla="*/ 0 w 95781"/>
              <a:gd name="connsiteY0" fmla="*/ 0 h 117332"/>
              <a:gd name="connsiteX1" fmla="*/ 77453 w 95781"/>
              <a:gd name="connsiteY1" fmla="*/ 117332 h 117332"/>
              <a:gd name="connsiteX2" fmla="*/ 95781 w 95781"/>
              <a:gd name="connsiteY2" fmla="*/ 42158 h 117332"/>
              <a:gd name="connsiteX3" fmla="*/ 0 w 95781"/>
              <a:gd name="connsiteY3" fmla="*/ 0 h 117332"/>
              <a:gd name="connsiteX0" fmla="*/ 0 w 95781"/>
              <a:gd name="connsiteY0" fmla="*/ 0 h 117332"/>
              <a:gd name="connsiteX1" fmla="*/ 77453 w 95781"/>
              <a:gd name="connsiteY1" fmla="*/ 117332 h 117332"/>
              <a:gd name="connsiteX0" fmla="*/ 39712 w 117165"/>
              <a:gd name="connsiteY0" fmla="*/ 0 h 117332"/>
              <a:gd name="connsiteX1" fmla="*/ 117165 w 117165"/>
              <a:gd name="connsiteY1" fmla="*/ 117332 h 117332"/>
              <a:gd name="connsiteX2" fmla="*/ 0 w 117165"/>
              <a:gd name="connsiteY2" fmla="*/ 103494 h 117332"/>
              <a:gd name="connsiteX3" fmla="*/ 39712 w 117165"/>
              <a:gd name="connsiteY3" fmla="*/ 0 h 117332"/>
              <a:gd name="connsiteX0" fmla="*/ 39712 w 117165"/>
              <a:gd name="connsiteY0" fmla="*/ 0 h 117332"/>
              <a:gd name="connsiteX1" fmla="*/ 117165 w 117165"/>
              <a:gd name="connsiteY1" fmla="*/ 117332 h 117332"/>
            </a:gdLst>
            <a:ahLst/>
            <a:cxnLst>
              <a:cxn ang="0">
                <a:pos x="connsiteX0" y="connsiteY0"/>
              </a:cxn>
              <a:cxn ang="0">
                <a:pos x="connsiteX1" y="connsiteY1"/>
              </a:cxn>
            </a:cxnLst>
            <a:rect l="l" t="t" r="r" b="b"/>
            <a:pathLst>
              <a:path w="117165" h="117332" stroke="0" extrusionOk="0">
                <a:moveTo>
                  <a:pt x="39712" y="0"/>
                </a:moveTo>
                <a:cubicBezTo>
                  <a:pt x="82488" y="0"/>
                  <a:pt x="117165" y="52531"/>
                  <a:pt x="117165" y="117332"/>
                </a:cubicBezTo>
                <a:lnTo>
                  <a:pt x="0" y="103494"/>
                </a:lnTo>
                <a:cubicBezTo>
                  <a:pt x="0" y="64383"/>
                  <a:pt x="39712" y="39111"/>
                  <a:pt x="39712" y="0"/>
                </a:cubicBezTo>
                <a:close/>
              </a:path>
              <a:path w="117165" h="117332" fill="none">
                <a:moveTo>
                  <a:pt x="39712" y="0"/>
                </a:moveTo>
                <a:cubicBezTo>
                  <a:pt x="82488" y="0"/>
                  <a:pt x="117165" y="52531"/>
                  <a:pt x="117165" y="117332"/>
                </a:cubicBezTo>
              </a:path>
            </a:pathLst>
          </a:cu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89" name="Arc 56"/>
          <p:cNvSpPr/>
          <p:nvPr/>
        </p:nvSpPr>
        <p:spPr>
          <a:xfrm rot="5400000">
            <a:off x="3966369" y="4271169"/>
            <a:ext cx="835025" cy="985837"/>
          </a:xfrm>
          <a:custGeom>
            <a:avLst/>
            <a:gdLst>
              <a:gd name="connsiteX0" fmla="*/ 77453 w 154906"/>
              <a:gd name="connsiteY0" fmla="*/ 0 h 234664"/>
              <a:gd name="connsiteX1" fmla="*/ 154906 w 154906"/>
              <a:gd name="connsiteY1" fmla="*/ 117332 h 234664"/>
              <a:gd name="connsiteX2" fmla="*/ 77453 w 154906"/>
              <a:gd name="connsiteY2" fmla="*/ 117332 h 234664"/>
              <a:gd name="connsiteX3" fmla="*/ 77453 w 154906"/>
              <a:gd name="connsiteY3" fmla="*/ 0 h 234664"/>
              <a:gd name="connsiteX0" fmla="*/ 77453 w 154906"/>
              <a:gd name="connsiteY0" fmla="*/ 0 h 234664"/>
              <a:gd name="connsiteX1" fmla="*/ 154906 w 154906"/>
              <a:gd name="connsiteY1" fmla="*/ 117332 h 234664"/>
              <a:gd name="connsiteX0" fmla="*/ 0 w 95781"/>
              <a:gd name="connsiteY0" fmla="*/ 0 h 117332"/>
              <a:gd name="connsiteX1" fmla="*/ 77453 w 95781"/>
              <a:gd name="connsiteY1" fmla="*/ 117332 h 117332"/>
              <a:gd name="connsiteX2" fmla="*/ 95781 w 95781"/>
              <a:gd name="connsiteY2" fmla="*/ 42158 h 117332"/>
              <a:gd name="connsiteX3" fmla="*/ 0 w 95781"/>
              <a:gd name="connsiteY3" fmla="*/ 0 h 117332"/>
              <a:gd name="connsiteX0" fmla="*/ 0 w 95781"/>
              <a:gd name="connsiteY0" fmla="*/ 0 h 117332"/>
              <a:gd name="connsiteX1" fmla="*/ 77453 w 95781"/>
              <a:gd name="connsiteY1" fmla="*/ 117332 h 117332"/>
              <a:gd name="connsiteX0" fmla="*/ 39712 w 117165"/>
              <a:gd name="connsiteY0" fmla="*/ 0 h 117332"/>
              <a:gd name="connsiteX1" fmla="*/ 117165 w 117165"/>
              <a:gd name="connsiteY1" fmla="*/ 117332 h 117332"/>
              <a:gd name="connsiteX2" fmla="*/ 0 w 117165"/>
              <a:gd name="connsiteY2" fmla="*/ 103494 h 117332"/>
              <a:gd name="connsiteX3" fmla="*/ 39712 w 117165"/>
              <a:gd name="connsiteY3" fmla="*/ 0 h 117332"/>
              <a:gd name="connsiteX0" fmla="*/ 39712 w 117165"/>
              <a:gd name="connsiteY0" fmla="*/ 0 h 117332"/>
              <a:gd name="connsiteX1" fmla="*/ 117165 w 117165"/>
              <a:gd name="connsiteY1" fmla="*/ 117332 h 117332"/>
            </a:gdLst>
            <a:ahLst/>
            <a:cxnLst>
              <a:cxn ang="0">
                <a:pos x="connsiteX0" y="connsiteY0"/>
              </a:cxn>
              <a:cxn ang="0">
                <a:pos x="connsiteX1" y="connsiteY1"/>
              </a:cxn>
            </a:cxnLst>
            <a:rect l="l" t="t" r="r" b="b"/>
            <a:pathLst>
              <a:path w="117165" h="117332" stroke="0" extrusionOk="0">
                <a:moveTo>
                  <a:pt x="39712" y="0"/>
                </a:moveTo>
                <a:cubicBezTo>
                  <a:pt x="82488" y="0"/>
                  <a:pt x="117165" y="52531"/>
                  <a:pt x="117165" y="117332"/>
                </a:cubicBezTo>
                <a:lnTo>
                  <a:pt x="0" y="103494"/>
                </a:lnTo>
                <a:cubicBezTo>
                  <a:pt x="0" y="64383"/>
                  <a:pt x="39712" y="39111"/>
                  <a:pt x="39712" y="0"/>
                </a:cubicBezTo>
                <a:close/>
              </a:path>
              <a:path w="117165" h="117332" fill="none">
                <a:moveTo>
                  <a:pt x="39712" y="0"/>
                </a:moveTo>
                <a:cubicBezTo>
                  <a:pt x="82488" y="0"/>
                  <a:pt x="117165" y="52531"/>
                  <a:pt x="117165" y="117332"/>
                </a:cubicBezTo>
              </a:path>
            </a:pathLst>
          </a:cu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d-ID">
              <a:solidFill>
                <a:schemeClr val="bg2"/>
              </a:solidFill>
            </a:endParaRPr>
          </a:p>
        </p:txBody>
      </p:sp>
      <p:sp>
        <p:nvSpPr>
          <p:cNvPr id="90" name="TextBox 89"/>
          <p:cNvSpPr txBox="1"/>
          <p:nvPr/>
        </p:nvSpPr>
        <p:spPr>
          <a:xfrm>
            <a:off x="487363" y="5364163"/>
            <a:ext cx="676275" cy="585787"/>
          </a:xfrm>
          <a:prstGeom prst="rect">
            <a:avLst/>
          </a:prstGeom>
          <a:noFill/>
          <a:ln>
            <a:solidFill>
              <a:schemeClr val="tx2">
                <a:lumMod val="50000"/>
              </a:schemeClr>
            </a:solidFill>
          </a:ln>
        </p:spPr>
        <p:txBody>
          <a:bodyPr wrap="none">
            <a:spAutoFit/>
          </a:bodyPr>
          <a:lstStyle/>
          <a:p>
            <a:pPr algn="ctr" eaLnBrk="1" hangingPunct="1">
              <a:defRPr/>
            </a:pPr>
            <a:r>
              <a:rPr lang="id-ID" sz="1600" b="1" dirty="0">
                <a:solidFill>
                  <a:schemeClr val="bg2"/>
                </a:solidFill>
              </a:rPr>
              <a:t>ROV</a:t>
            </a:r>
          </a:p>
          <a:p>
            <a:pPr algn="ctr" eaLnBrk="1" hangingPunct="1">
              <a:defRPr/>
            </a:pPr>
            <a:endParaRPr lang="id-ID" sz="1600" b="1" dirty="0">
              <a:solidFill>
                <a:schemeClr val="bg2"/>
              </a:solidFill>
            </a:endParaRPr>
          </a:p>
        </p:txBody>
      </p:sp>
      <p:pic>
        <p:nvPicPr>
          <p:cNvPr id="24659" name="Picture 90"/>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7625" y="1319213"/>
            <a:ext cx="14446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60" name="Group 6"/>
          <p:cNvGrpSpPr>
            <a:grpSpLocks/>
          </p:cNvGrpSpPr>
          <p:nvPr/>
        </p:nvGrpSpPr>
        <p:grpSpPr bwMode="auto">
          <a:xfrm>
            <a:off x="-41275" y="6337300"/>
            <a:ext cx="576263" cy="558800"/>
            <a:chOff x="5397" y="0"/>
            <a:chExt cx="363" cy="352"/>
          </a:xfrm>
        </p:grpSpPr>
        <p:pic>
          <p:nvPicPr>
            <p:cNvPr id="24661" name="Picture 40" descr="radar"/>
            <p:cNvPicPr>
              <a:picLocks noChangeAspect="1" noChangeArrowheads="1" noCrop="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62" name="Text Box 8"/>
            <p:cNvSpPr txBox="1">
              <a:spLocks noChangeArrowheads="1"/>
            </p:cNvSpPr>
            <p:nvPr/>
          </p:nvSpPr>
          <p:spPr bwMode="auto">
            <a:xfrm>
              <a:off x="5413" y="70"/>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13</a:t>
              </a: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560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2225" y="3309938"/>
            <a:ext cx="39338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
        <p:nvSpPr>
          <p:cNvPr id="7" name="Rectangle 2"/>
          <p:cNvSpPr>
            <a:spLocks noGrp="1" noChangeArrowheads="1"/>
          </p:cNvSpPr>
          <p:nvPr>
            <p:ph type="title"/>
          </p:nvPr>
        </p:nvSpPr>
        <p:spPr>
          <a:xfrm>
            <a:off x="449263" y="204788"/>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2560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7725" y="2859088"/>
            <a:ext cx="3335338"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663" y="3263900"/>
            <a:ext cx="222885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0"/>
          <p:cNvSpPr>
            <a:spLocks noChangeArrowheads="1"/>
          </p:cNvSpPr>
          <p:nvPr/>
        </p:nvSpPr>
        <p:spPr bwMode="auto">
          <a:xfrm>
            <a:off x="61913" y="882650"/>
            <a:ext cx="3176587" cy="368300"/>
          </a:xfrm>
          <a:prstGeom prst="rect">
            <a:avLst/>
          </a:prstGeom>
          <a:gradFill rotWithShape="1">
            <a:gsLst>
              <a:gs pos="0">
                <a:srgbClr val="A0A000"/>
              </a:gs>
              <a:gs pos="50000">
                <a:srgbClr val="E6E600"/>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800" b="1">
                <a:solidFill>
                  <a:srgbClr val="0000FF"/>
                </a:solidFill>
              </a:rPr>
              <a:t>SURVEY ACTIVITIES</a:t>
            </a:r>
            <a:endParaRPr lang="id-ID" sz="1800" b="1">
              <a:solidFill>
                <a:srgbClr val="0000FF"/>
              </a:solidFill>
            </a:endParaRPr>
          </a:p>
        </p:txBody>
      </p:sp>
      <p:pic>
        <p:nvPicPr>
          <p:cNvPr id="12" name="M2U00140.MPG">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28613" y="4791075"/>
            <a:ext cx="2103437"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10" name="Picture 2" descr="Hasil gambar untuk pushidrosa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2850" y="1328738"/>
            <a:ext cx="2732088" cy="169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11" name="Picture 4" descr="Hasil gambar untuk pushidros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625" y="1506538"/>
            <a:ext cx="1782763" cy="178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5612" name="Group 6"/>
          <p:cNvGrpSpPr>
            <a:grpSpLocks/>
          </p:cNvGrpSpPr>
          <p:nvPr/>
        </p:nvGrpSpPr>
        <p:grpSpPr bwMode="auto">
          <a:xfrm>
            <a:off x="-38100" y="6330950"/>
            <a:ext cx="576263" cy="558800"/>
            <a:chOff x="5397" y="0"/>
            <a:chExt cx="363" cy="352"/>
          </a:xfrm>
        </p:grpSpPr>
        <p:pic>
          <p:nvPicPr>
            <p:cNvPr id="25615" name="Picture 40" descr="radar"/>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8"/>
            <p:cNvSpPr txBox="1">
              <a:spLocks noChangeArrowheads="1"/>
            </p:cNvSpPr>
            <p:nvPr/>
          </p:nvSpPr>
          <p:spPr bwMode="auto">
            <a:xfrm>
              <a:off x="5416" y="70"/>
              <a:ext cx="28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14</a:t>
              </a:r>
            </a:p>
          </p:txBody>
        </p:sp>
      </p:grpSp>
      <p:pic>
        <p:nvPicPr>
          <p:cNvPr id="25613" name="Picture 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60663" y="5126038"/>
            <a:ext cx="1597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1"/>
          <p:cNvSpPr txBox="1">
            <a:spLocks noChangeArrowheads="1"/>
          </p:cNvSpPr>
          <p:nvPr/>
        </p:nvSpPr>
        <p:spPr bwMode="auto">
          <a:xfrm>
            <a:off x="3846513" y="1193800"/>
            <a:ext cx="5189537" cy="2030413"/>
          </a:xfrm>
          <a:prstGeom prst="rect">
            <a:avLst/>
          </a:prstGeom>
          <a:solidFill>
            <a:schemeClr val="accent5">
              <a:lumMod val="20000"/>
              <a:lumOff val="80000"/>
            </a:schemeClr>
          </a:solidFill>
          <a:ln>
            <a:solidFill>
              <a:srgbClr val="0000FF"/>
            </a:solidFill>
          </a:ln>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sz="1400" b="1" dirty="0" smtClean="0">
                <a:solidFill>
                  <a:srgbClr val="000099"/>
                </a:solidFill>
              </a:rPr>
              <a:t>Conducting Hydrographic Oceanographic  Survey </a:t>
            </a:r>
          </a:p>
          <a:p>
            <a:pPr>
              <a:defRPr/>
            </a:pPr>
            <a:r>
              <a:rPr lang="en-US" sz="1400" b="1" dirty="0" smtClean="0">
                <a:solidFill>
                  <a:srgbClr val="000099"/>
                </a:solidFill>
              </a:rPr>
              <a:t>± 40 area annually (covering &gt; 60.000 km²)</a:t>
            </a:r>
          </a:p>
          <a:p>
            <a:pPr>
              <a:defRPr/>
            </a:pPr>
            <a:endParaRPr lang="en-US" sz="1400" b="1" dirty="0" smtClean="0">
              <a:solidFill>
                <a:srgbClr val="000099"/>
              </a:solidFill>
            </a:endParaRPr>
          </a:p>
          <a:p>
            <a:pPr>
              <a:defRPr/>
            </a:pPr>
            <a:r>
              <a:rPr lang="en-US" sz="1400" b="1" dirty="0" smtClean="0">
                <a:solidFill>
                  <a:srgbClr val="000099"/>
                </a:solidFill>
              </a:rPr>
              <a:t>Update    &gt; 50 % of IDN water in 2017</a:t>
            </a:r>
          </a:p>
          <a:p>
            <a:pPr>
              <a:defRPr/>
            </a:pPr>
            <a:endParaRPr lang="en-US" sz="1400" b="1" dirty="0" smtClean="0">
              <a:solidFill>
                <a:srgbClr val="000099"/>
              </a:solidFill>
            </a:endParaRPr>
          </a:p>
          <a:p>
            <a:pPr>
              <a:defRPr/>
            </a:pPr>
            <a:r>
              <a:rPr lang="en-US" sz="1400" b="1" dirty="0" smtClean="0">
                <a:solidFill>
                  <a:srgbClr val="000099"/>
                </a:solidFill>
              </a:rPr>
              <a:t>Priority : (Channel; Ports; Archipelagic</a:t>
            </a:r>
          </a:p>
          <a:p>
            <a:pPr>
              <a:defRPr/>
            </a:pPr>
            <a:r>
              <a:rPr lang="en-US" sz="1400" b="1" dirty="0" smtClean="0">
                <a:solidFill>
                  <a:srgbClr val="000099"/>
                </a:solidFill>
              </a:rPr>
              <a:t>Sea Lanes; Busiest water/Straits)</a:t>
            </a:r>
          </a:p>
          <a:p>
            <a:pPr>
              <a:defRPr/>
            </a:pPr>
            <a:endParaRPr lang="en-US" sz="1400" b="1" dirty="0" smtClean="0">
              <a:solidFill>
                <a:srgbClr val="000099"/>
              </a:solidFill>
            </a:endParaRPr>
          </a:p>
          <a:p>
            <a:pPr>
              <a:defRPr/>
            </a:pPr>
            <a:r>
              <a:rPr lang="en-US" sz="1400" b="1" dirty="0" smtClean="0">
                <a:solidFill>
                  <a:srgbClr val="000099"/>
                </a:solidFill>
              </a:rPr>
              <a:t>CATZOC C - D area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80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p:cTn id="12"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a:xfrm>
            <a:off x="3132138" y="6481763"/>
            <a:ext cx="2895600" cy="457200"/>
          </a:xfrm>
        </p:spPr>
        <p:txBody>
          <a:bodyPr/>
          <a:lstStyle/>
          <a:p>
            <a:pPr>
              <a:defRPr/>
            </a:pPr>
            <a:r>
              <a:rPr lang="en-AU" altLang="en-US" dirty="0" smtClean="0"/>
              <a:t>21-23 February 2018</a:t>
            </a:r>
            <a:endParaRPr lang="en-AU" altLang="en-US" dirty="0"/>
          </a:p>
          <a:p>
            <a:pPr>
              <a:defRPr/>
            </a:pPr>
            <a:r>
              <a:rPr lang="en-AU" altLang="en-US" dirty="0"/>
              <a:t>NADI FIJI</a:t>
            </a:r>
          </a:p>
        </p:txBody>
      </p:sp>
      <p:sp>
        <p:nvSpPr>
          <p:cNvPr id="7" name="Rectangle 2"/>
          <p:cNvSpPr>
            <a:spLocks noGrp="1" noChangeArrowheads="1"/>
          </p:cNvSpPr>
          <p:nvPr>
            <p:ph type="title"/>
          </p:nvPr>
        </p:nvSpPr>
        <p:spPr>
          <a:xfrm>
            <a:off x="465138" y="22542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26629" name="TextBox 7"/>
          <p:cNvSpPr txBox="1">
            <a:spLocks noChangeArrowheads="1"/>
          </p:cNvSpPr>
          <p:nvPr/>
        </p:nvSpPr>
        <p:spPr bwMode="auto">
          <a:xfrm>
            <a:off x="3367088" y="1609725"/>
            <a:ext cx="57181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42963">
              <a:defRPr>
                <a:solidFill>
                  <a:schemeClr val="tx1"/>
                </a:solidFill>
                <a:latin typeface="Verdana" panose="020B0604030504040204" pitchFamily="34" charset="0"/>
                <a:cs typeface="Arial" panose="020B0604020202020204" pitchFamily="34" charset="0"/>
              </a:defRPr>
            </a:lvl1pPr>
            <a:lvl2pPr defTabSz="842963">
              <a:defRPr>
                <a:solidFill>
                  <a:schemeClr val="tx1"/>
                </a:solidFill>
                <a:latin typeface="Verdana" panose="020B0604030504040204" pitchFamily="34" charset="0"/>
                <a:cs typeface="Arial" panose="020B0604020202020204" pitchFamily="34" charset="0"/>
              </a:defRPr>
            </a:lvl2pPr>
            <a:lvl3pPr marL="1143000" indent="-228600" defTabSz="842963">
              <a:defRPr>
                <a:solidFill>
                  <a:schemeClr val="tx1"/>
                </a:solidFill>
                <a:latin typeface="Verdana" panose="020B0604030504040204" pitchFamily="34" charset="0"/>
                <a:cs typeface="Arial" panose="020B0604020202020204" pitchFamily="34" charset="0"/>
              </a:defRPr>
            </a:lvl3pPr>
            <a:lvl4pPr marL="1600200" indent="-228600" defTabSz="842963">
              <a:defRPr>
                <a:solidFill>
                  <a:schemeClr val="tx1"/>
                </a:solidFill>
                <a:latin typeface="Verdana" panose="020B0604030504040204" pitchFamily="34" charset="0"/>
                <a:cs typeface="Arial" panose="020B0604020202020204" pitchFamily="34" charset="0"/>
              </a:defRPr>
            </a:lvl4pPr>
            <a:lvl5pPr marL="2057400" indent="-228600" defTabSz="842963">
              <a:defRPr>
                <a:solidFill>
                  <a:schemeClr val="tx1"/>
                </a:solidFill>
                <a:latin typeface="Verdana" panose="020B0604030504040204" pitchFamily="34" charset="0"/>
                <a:cs typeface="Arial" panose="020B0604020202020204" pitchFamily="34" charset="0"/>
              </a:defRPr>
            </a:lvl5pPr>
            <a:lvl6pPr marL="2514600" indent="-228600" defTabSz="842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842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842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8429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hangingPunct="1"/>
            <a:r>
              <a:rPr lang="en-US" sz="1600">
                <a:solidFill>
                  <a:srgbClr val="0000FF"/>
                </a:solidFill>
                <a:latin typeface="Arial" panose="020B0604020202020204" pitchFamily="34" charset="0"/>
              </a:rPr>
              <a:t>CARIS GIS </a:t>
            </a:r>
          </a:p>
          <a:p>
            <a:pPr algn="just" eaLnBrk="1" hangingPunct="1"/>
            <a:r>
              <a:rPr lang="en-US" sz="1600">
                <a:solidFill>
                  <a:srgbClr val="0000FF"/>
                </a:solidFill>
                <a:latin typeface="Arial" panose="020B0604020202020204" pitchFamily="34" charset="0"/>
              </a:rPr>
              <a:t>CARIS HIPS/SIPS </a:t>
            </a:r>
          </a:p>
          <a:p>
            <a:pPr algn="just" eaLnBrk="1" hangingPunct="1"/>
            <a:r>
              <a:rPr lang="en-US" sz="1600">
                <a:solidFill>
                  <a:srgbClr val="0000FF"/>
                </a:solidFill>
                <a:latin typeface="Arial" panose="020B0604020202020204" pitchFamily="34" charset="0"/>
              </a:rPr>
              <a:t>CARIS BATHY DATA BASE</a:t>
            </a:r>
          </a:p>
          <a:p>
            <a:pPr marL="0" lvl="1" algn="just" eaLnBrk="1" hangingPunct="1"/>
            <a:r>
              <a:rPr lang="en-US" altLang="en-US" sz="1600">
                <a:solidFill>
                  <a:srgbClr val="0000FF"/>
                </a:solidFill>
                <a:latin typeface="Arial" panose="020B0604020202020204" pitchFamily="34" charset="0"/>
              </a:rPr>
              <a:t>CARIS HOM</a:t>
            </a:r>
          </a:p>
          <a:p>
            <a:pPr marL="0" lvl="1" algn="just" eaLnBrk="1" hangingPunct="1"/>
            <a:r>
              <a:rPr lang="en-US" altLang="en-US" sz="1600">
                <a:solidFill>
                  <a:srgbClr val="0000FF"/>
                </a:solidFill>
                <a:latin typeface="Arial" panose="020B0604020202020204" pitchFamily="34" charset="0"/>
              </a:rPr>
              <a:t>CARIS S57 COMPOSER</a:t>
            </a:r>
          </a:p>
          <a:p>
            <a:pPr marL="0" lvl="1" algn="just" eaLnBrk="1" hangingPunct="1"/>
            <a:r>
              <a:rPr lang="en-US" altLang="en-US" sz="1600">
                <a:solidFill>
                  <a:srgbClr val="0000FF"/>
                </a:solidFill>
                <a:latin typeface="Arial" panose="020B0604020202020204" pitchFamily="34" charset="0"/>
              </a:rPr>
              <a:t>CARIS HYDROGRAPHIC PRODUCTION DATABASE (HPD)</a:t>
            </a:r>
          </a:p>
          <a:p>
            <a:pPr marL="0" lvl="1" algn="just" eaLnBrk="1" hangingPunct="1"/>
            <a:r>
              <a:rPr lang="en-US" altLang="en-US" sz="1600">
                <a:solidFill>
                  <a:srgbClr val="0000FF"/>
                </a:solidFill>
                <a:latin typeface="Arial" panose="020B0604020202020204" pitchFamily="34" charset="0"/>
              </a:rPr>
              <a:t>SEVENCS ENC TOOLS</a:t>
            </a:r>
          </a:p>
          <a:p>
            <a:pPr marL="0" lvl="1" algn="just" eaLnBrk="1" hangingPunct="1"/>
            <a:r>
              <a:rPr lang="en-US" altLang="en-US" sz="1600">
                <a:solidFill>
                  <a:srgbClr val="0000FF"/>
                </a:solidFill>
                <a:latin typeface="Arial" panose="020B0604020202020204" pitchFamily="34" charset="0"/>
              </a:rPr>
              <a:t>D’KART INSPECTOR</a:t>
            </a:r>
          </a:p>
        </p:txBody>
      </p:sp>
      <p:pic>
        <p:nvPicPr>
          <p:cNvPr id="26630"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825" y="3441700"/>
            <a:ext cx="31845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08350" y="1111250"/>
            <a:ext cx="4578350" cy="433388"/>
          </a:xfrm>
          <a:prstGeom prst="rect">
            <a:avLst/>
          </a:prstGeom>
          <a:noFill/>
        </p:spPr>
        <p:txBody>
          <a:bodyPr wrap="none">
            <a:spAutoFit/>
          </a:bodyPr>
          <a:lstStyle/>
          <a:p>
            <a:pPr algn="ctr" defTabSz="844083" eaLnBrk="1" hangingPunct="1">
              <a:defRPr/>
            </a:pPr>
            <a:r>
              <a:rPr lang="en-US" sz="2215" b="1" dirty="0">
                <a:solidFill>
                  <a:srgbClr val="0000FF"/>
                </a:solidFill>
                <a:latin typeface="Arial" charset="0"/>
                <a:cs typeface="Arial" charset="0"/>
              </a:rPr>
              <a:t>SOFTWARE DATA PROCESSING</a:t>
            </a:r>
          </a:p>
        </p:txBody>
      </p:sp>
      <p:pic>
        <p:nvPicPr>
          <p:cNvPr id="26632" name="Picture 10" descr="C:\Users\TOSIBA C55D\Documents\IMG201509212212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1379538"/>
            <a:ext cx="2320925" cy="2320925"/>
          </a:xfrm>
          <a:prstGeom prst="rect">
            <a:avLst/>
          </a:prstGeom>
          <a:noFill/>
          <a:ln w="19050">
            <a:solidFill>
              <a:srgbClr val="D2EAFC"/>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2050" y="3800475"/>
            <a:ext cx="39766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 descr="E:\SPICA-934\AUV VIDEOS\DSC_5196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3150" y="4445000"/>
            <a:ext cx="28765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Group 19"/>
          <p:cNvGrpSpPr>
            <a:grpSpLocks/>
          </p:cNvGrpSpPr>
          <p:nvPr/>
        </p:nvGrpSpPr>
        <p:grpSpPr bwMode="auto">
          <a:xfrm>
            <a:off x="0" y="6237288"/>
            <a:ext cx="431800" cy="633412"/>
            <a:chOff x="5397" y="0"/>
            <a:chExt cx="363" cy="352"/>
          </a:xfrm>
        </p:grpSpPr>
        <p:pic>
          <p:nvPicPr>
            <p:cNvPr id="26637" name="Picture 20" descr="rada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1"/>
            <p:cNvSpPr txBox="1">
              <a:spLocks noChangeArrowheads="1"/>
            </p:cNvSpPr>
            <p:nvPr/>
          </p:nvSpPr>
          <p:spPr bwMode="auto">
            <a:xfrm>
              <a:off x="5429" y="70"/>
              <a:ext cx="29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Palatino Linotype" pitchFamily="18" charset="0"/>
                </a:defRPr>
              </a:lvl1pPr>
              <a:lvl2pPr marL="742950" indent="-285750">
                <a:defRPr sz="1900">
                  <a:solidFill>
                    <a:schemeClr val="tx1"/>
                  </a:solidFill>
                  <a:latin typeface="Palatino Linotype" pitchFamily="18" charset="0"/>
                </a:defRPr>
              </a:lvl2pPr>
              <a:lvl3pPr marL="1143000" indent="-228600">
                <a:defRPr sz="1700">
                  <a:solidFill>
                    <a:schemeClr val="tx1"/>
                  </a:solidFill>
                  <a:latin typeface="Palatino Linotype" pitchFamily="18" charset="0"/>
                </a:defRPr>
              </a:lvl3pPr>
              <a:lvl4pPr marL="1600200" indent="-228600">
                <a:defRPr sz="1600">
                  <a:solidFill>
                    <a:schemeClr val="tx1"/>
                  </a:solidFill>
                  <a:latin typeface="Palatino Linotype" pitchFamily="18" charset="0"/>
                </a:defRPr>
              </a:lvl4pPr>
              <a:lvl5pPr marL="2057400" indent="-228600">
                <a:defRPr sz="1500">
                  <a:solidFill>
                    <a:schemeClr val="tx1"/>
                  </a:solidFill>
                  <a:latin typeface="Palatino Linotype" pitchFamily="18" charset="0"/>
                </a:defRPr>
              </a:lvl5pPr>
              <a:lvl6pPr marL="2514600" indent="-228600" eaLnBrk="0" fontAlgn="base" hangingPunct="0">
                <a:spcAft>
                  <a:spcPct val="0"/>
                </a:spcAft>
                <a:buChar char=""/>
                <a:defRPr sz="1500">
                  <a:solidFill>
                    <a:schemeClr val="tx1"/>
                  </a:solidFill>
                  <a:latin typeface="Palatino Linotype" pitchFamily="18" charset="0"/>
                </a:defRPr>
              </a:lvl6pPr>
              <a:lvl7pPr marL="2971800" indent="-228600" eaLnBrk="0" fontAlgn="base" hangingPunct="0">
                <a:spcAft>
                  <a:spcPct val="0"/>
                </a:spcAft>
                <a:buChar char=""/>
                <a:defRPr sz="1500">
                  <a:solidFill>
                    <a:schemeClr val="tx1"/>
                  </a:solidFill>
                  <a:latin typeface="Palatino Linotype" pitchFamily="18" charset="0"/>
                </a:defRPr>
              </a:lvl7pPr>
              <a:lvl8pPr marL="3429000" indent="-228600" eaLnBrk="0" fontAlgn="base" hangingPunct="0">
                <a:spcAft>
                  <a:spcPct val="0"/>
                </a:spcAft>
                <a:buChar char=""/>
                <a:defRPr sz="1500">
                  <a:solidFill>
                    <a:schemeClr val="tx1"/>
                  </a:solidFill>
                  <a:latin typeface="Palatino Linotype" pitchFamily="18" charset="0"/>
                </a:defRPr>
              </a:lvl8pPr>
              <a:lvl9pPr marL="3886200" indent="-228600" eaLnBrk="0" fontAlgn="base" hangingPunct="0">
                <a:spcAft>
                  <a:spcPct val="0"/>
                </a:spcAft>
                <a:defRPr sz="1500">
                  <a:solidFill>
                    <a:schemeClr val="tx1"/>
                  </a:solidFill>
                  <a:latin typeface="Palatino Linotype" pitchFamily="18" charset="0"/>
                </a:defRPr>
              </a:lvl9pPr>
            </a:lstStyle>
            <a:p>
              <a:pPr algn="ctr" defTabSz="844083" eaLnBrk="1" hangingPunct="1">
                <a:defRPr/>
              </a:pPr>
              <a:r>
                <a:rPr lang="en-US" altLang="en-US" sz="1477" b="1" dirty="0" smtClean="0">
                  <a:solidFill>
                    <a:srgbClr val="FFFFFF"/>
                  </a:solidFill>
                  <a:latin typeface="Bernard MT Condensed" pitchFamily="18" charset="0"/>
                  <a:cs typeface="Arial" charset="0"/>
                </a:rPr>
                <a:t>15</a:t>
              </a:r>
              <a:endParaRPr lang="en-US" altLang="en-US" sz="1477" b="1" dirty="0">
                <a:solidFill>
                  <a:srgbClr val="FFFFFF"/>
                </a:solidFill>
                <a:latin typeface="Bernard MT Condensed" pitchFamily="18" charset="0"/>
                <a:cs typeface="Arial" charset="0"/>
              </a:endParaRPr>
            </a:p>
          </p:txBody>
        </p:sp>
      </p:grpSp>
      <p:sp>
        <p:nvSpPr>
          <p:cNvPr id="26636" name="TextBox 16"/>
          <p:cNvSpPr txBox="1">
            <a:spLocks noChangeArrowheads="1"/>
          </p:cNvSpPr>
          <p:nvPr/>
        </p:nvSpPr>
        <p:spPr bwMode="auto">
          <a:xfrm>
            <a:off x="406400" y="6221413"/>
            <a:ext cx="4768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spcBef>
                <a:spcPct val="0"/>
              </a:spcBef>
              <a:buClrTx/>
              <a:buSzTx/>
              <a:buFontTx/>
              <a:buNone/>
            </a:pPr>
            <a:r>
              <a:rPr lang="en-US" sz="1200" i="1">
                <a:solidFill>
                  <a:srgbClr val="000000"/>
                </a:solidFill>
              </a:rPr>
              <a:t>CARIS : COMPUTER AIDED RESOURCE INFORMATION SYTEM</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66800"/>
            <a:ext cx="9144000" cy="5791200"/>
          </a:xfrm>
          <a:prstGeom prst="rect">
            <a:avLst/>
          </a:prstGeom>
          <a:solidFill>
            <a:srgbClr val="CC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a:xfrm>
            <a:off x="5997575" y="6408738"/>
            <a:ext cx="2895600" cy="457200"/>
          </a:xfrm>
        </p:spPr>
        <p:txBody>
          <a:bodyPr/>
          <a:lstStyle/>
          <a:p>
            <a:pPr>
              <a:defRPr/>
            </a:pPr>
            <a:r>
              <a:rPr lang="en-AU" altLang="en-US" dirty="0" smtClean="0"/>
              <a:t>21-23 February 2018</a:t>
            </a:r>
            <a:endParaRPr lang="en-AU" altLang="en-US" dirty="0"/>
          </a:p>
          <a:p>
            <a:pPr>
              <a:defRPr/>
            </a:pPr>
            <a:r>
              <a:rPr lang="en-AU" altLang="en-US" dirty="0" err="1" smtClean="0"/>
              <a:t>Nadi</a:t>
            </a:r>
            <a:r>
              <a:rPr lang="en-AU" altLang="en-US" dirty="0" smtClean="0"/>
              <a:t> Fiji</a:t>
            </a:r>
            <a:endParaRPr lang="en-AU" altLang="en-US" dirty="0"/>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29702" name="Content Placeholder 24"/>
          <p:cNvSpPr txBox="1">
            <a:spLocks/>
          </p:cNvSpPr>
          <p:nvPr/>
        </p:nvSpPr>
        <p:spPr bwMode="auto">
          <a:xfrm>
            <a:off x="4614863" y="2566988"/>
            <a:ext cx="48641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lnSpc>
                <a:spcPct val="90000"/>
              </a:lnSpc>
              <a:buClrTx/>
              <a:buSzTx/>
              <a:buFont typeface="Arial" panose="020B0604020202020204" pitchFamily="34" charset="0"/>
              <a:buNone/>
              <a:defRPr/>
            </a:pPr>
            <a:r>
              <a:rPr lang="en-US" sz="1800" b="1" dirty="0" smtClean="0">
                <a:solidFill>
                  <a:srgbClr val="0000FF"/>
                </a:solidFill>
              </a:rPr>
              <a:t>	Software </a:t>
            </a:r>
          </a:p>
          <a:p>
            <a:pPr lvl="1" eaLnBrk="1" hangingPunct="1">
              <a:lnSpc>
                <a:spcPct val="90000"/>
              </a:lnSpc>
              <a:buClrTx/>
              <a:buFont typeface="Wingdings" panose="05000000000000000000" pitchFamily="2" charset="2"/>
              <a:buChar char="§"/>
              <a:defRPr/>
            </a:pPr>
            <a:r>
              <a:rPr lang="en-US" sz="1800" dirty="0" err="1" smtClean="0">
                <a:solidFill>
                  <a:srgbClr val="0000FF"/>
                </a:solidFill>
              </a:rPr>
              <a:t>Caris</a:t>
            </a:r>
            <a:r>
              <a:rPr lang="en-US" sz="1800" dirty="0" smtClean="0">
                <a:solidFill>
                  <a:srgbClr val="0000FF"/>
                </a:solidFill>
              </a:rPr>
              <a:t> Hydrographic Production </a:t>
            </a:r>
          </a:p>
          <a:p>
            <a:pPr marL="457200" lvl="1" indent="0" eaLnBrk="1" hangingPunct="1">
              <a:lnSpc>
                <a:spcPct val="90000"/>
              </a:lnSpc>
              <a:buClrTx/>
              <a:buFontTx/>
              <a:buNone/>
              <a:defRPr/>
            </a:pPr>
            <a:r>
              <a:rPr lang="en-US" sz="1800" dirty="0" smtClean="0">
                <a:solidFill>
                  <a:srgbClr val="0000FF"/>
                </a:solidFill>
              </a:rPr>
              <a:t>Database</a:t>
            </a:r>
          </a:p>
          <a:p>
            <a:pPr lvl="1" eaLnBrk="1" hangingPunct="1">
              <a:lnSpc>
                <a:spcPct val="90000"/>
              </a:lnSpc>
              <a:buClrTx/>
              <a:buFont typeface="Wingdings" panose="05000000000000000000" pitchFamily="2" charset="2"/>
              <a:buChar char="§"/>
              <a:defRPr/>
            </a:pPr>
            <a:r>
              <a:rPr lang="en-US" sz="1800" dirty="0" err="1" smtClean="0">
                <a:solidFill>
                  <a:srgbClr val="0000FF"/>
                </a:solidFill>
              </a:rPr>
              <a:t>Caris</a:t>
            </a:r>
            <a:r>
              <a:rPr lang="en-US" sz="1800" dirty="0" smtClean="0">
                <a:solidFill>
                  <a:srgbClr val="0000FF"/>
                </a:solidFill>
              </a:rPr>
              <a:t> S57 Composer</a:t>
            </a:r>
          </a:p>
          <a:p>
            <a:pPr lvl="1" eaLnBrk="1" hangingPunct="1">
              <a:lnSpc>
                <a:spcPct val="90000"/>
              </a:lnSpc>
              <a:buClrTx/>
              <a:buFont typeface="Wingdings" panose="05000000000000000000" pitchFamily="2" charset="2"/>
              <a:buChar char="§"/>
              <a:defRPr/>
            </a:pPr>
            <a:r>
              <a:rPr lang="en-US" sz="1800" dirty="0" err="1" smtClean="0">
                <a:solidFill>
                  <a:srgbClr val="0000FF"/>
                </a:solidFill>
              </a:rPr>
              <a:t>Caris</a:t>
            </a:r>
            <a:r>
              <a:rPr lang="en-US" sz="1800" dirty="0" smtClean="0">
                <a:solidFill>
                  <a:srgbClr val="0000FF"/>
                </a:solidFill>
              </a:rPr>
              <a:t> Paper Chart Composer</a:t>
            </a:r>
          </a:p>
          <a:p>
            <a:pPr lvl="1" eaLnBrk="1" hangingPunct="1">
              <a:lnSpc>
                <a:spcPct val="90000"/>
              </a:lnSpc>
              <a:buClrTx/>
              <a:buFont typeface="Wingdings" panose="05000000000000000000" pitchFamily="2" charset="2"/>
              <a:buChar char="§"/>
              <a:defRPr/>
            </a:pPr>
            <a:r>
              <a:rPr lang="en-US" sz="1800" dirty="0" smtClean="0">
                <a:solidFill>
                  <a:srgbClr val="0000FF"/>
                </a:solidFill>
              </a:rPr>
              <a:t>Seven Cs ENC Tools</a:t>
            </a:r>
          </a:p>
          <a:p>
            <a:pPr lvl="1" eaLnBrk="1" hangingPunct="1">
              <a:lnSpc>
                <a:spcPct val="90000"/>
              </a:lnSpc>
              <a:buClrTx/>
              <a:buFont typeface="Wingdings" panose="05000000000000000000" pitchFamily="2" charset="2"/>
              <a:buChar char="§"/>
              <a:defRPr/>
            </a:pPr>
            <a:r>
              <a:rPr lang="en-US" sz="1800" dirty="0" err="1" smtClean="0">
                <a:solidFill>
                  <a:srgbClr val="0000FF"/>
                </a:solidFill>
              </a:rPr>
              <a:t>D’Kart</a:t>
            </a:r>
            <a:r>
              <a:rPr lang="en-US" sz="1800" dirty="0" smtClean="0">
                <a:solidFill>
                  <a:srgbClr val="0000FF"/>
                </a:solidFill>
              </a:rPr>
              <a:t> Inspector</a:t>
            </a:r>
          </a:p>
          <a:p>
            <a:pPr lvl="1" eaLnBrk="1" hangingPunct="1">
              <a:lnSpc>
                <a:spcPct val="90000"/>
              </a:lnSpc>
              <a:buClrTx/>
              <a:buFont typeface="Wingdings" panose="05000000000000000000" pitchFamily="2" charset="2"/>
              <a:buChar char="§"/>
              <a:defRPr/>
            </a:pPr>
            <a:r>
              <a:rPr lang="en-US" sz="1800" dirty="0" smtClean="0">
                <a:solidFill>
                  <a:srgbClr val="0000FF"/>
                </a:solidFill>
              </a:rPr>
              <a:t>ECS Orca Master</a:t>
            </a:r>
          </a:p>
          <a:p>
            <a:pPr lvl="1" eaLnBrk="1" hangingPunct="1">
              <a:lnSpc>
                <a:spcPct val="90000"/>
              </a:lnSpc>
              <a:buClrTx/>
              <a:buFont typeface="Wingdings" panose="05000000000000000000" pitchFamily="2" charset="2"/>
              <a:buChar char="§"/>
              <a:defRPr/>
            </a:pPr>
            <a:r>
              <a:rPr lang="en-US" sz="1800" dirty="0" smtClean="0">
                <a:solidFill>
                  <a:srgbClr val="0000FF"/>
                </a:solidFill>
              </a:rPr>
              <a:t>ECDIS MARIS</a:t>
            </a:r>
          </a:p>
          <a:p>
            <a:pPr lvl="2" eaLnBrk="1" hangingPunct="1">
              <a:lnSpc>
                <a:spcPct val="90000"/>
              </a:lnSpc>
              <a:buClrTx/>
              <a:buSzTx/>
              <a:buFont typeface="Arial" panose="020B0604020202020204" pitchFamily="34" charset="0"/>
              <a:buChar char="•"/>
              <a:defRPr/>
            </a:pPr>
            <a:endParaRPr lang="en-US" sz="1800" dirty="0" smtClean="0">
              <a:solidFill>
                <a:srgbClr val="0000FF"/>
              </a:solidFill>
            </a:endParaRPr>
          </a:p>
        </p:txBody>
      </p:sp>
      <p:sp>
        <p:nvSpPr>
          <p:cNvPr id="27655" name="Content Placeholder 25"/>
          <p:cNvSpPr txBox="1">
            <a:spLocks/>
          </p:cNvSpPr>
          <p:nvPr/>
        </p:nvSpPr>
        <p:spPr bwMode="auto">
          <a:xfrm>
            <a:off x="260350" y="5011738"/>
            <a:ext cx="68580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639763" indent="-246063">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buClr>
                <a:srgbClr val="9BBB59"/>
              </a:buClr>
              <a:buSzTx/>
              <a:buFont typeface="Wingdings" panose="05000000000000000000" pitchFamily="2" charset="2"/>
              <a:buChar char="§"/>
            </a:pPr>
            <a:r>
              <a:rPr lang="en-US" sz="1800" b="1">
                <a:solidFill>
                  <a:srgbClr val="0000FF"/>
                </a:solidFill>
              </a:rPr>
              <a:t>Production </a:t>
            </a:r>
          </a:p>
          <a:p>
            <a:pPr lvl="1" eaLnBrk="1" hangingPunct="1">
              <a:buClrTx/>
              <a:buFont typeface="Wingdings" panose="05000000000000000000" pitchFamily="2" charset="2"/>
              <a:buChar char="§"/>
            </a:pPr>
            <a:r>
              <a:rPr lang="en-US" sz="1800">
                <a:solidFill>
                  <a:srgbClr val="0000FF"/>
                </a:solidFill>
              </a:rPr>
              <a:t>20 Cartographers on Paper Chart</a:t>
            </a:r>
          </a:p>
          <a:p>
            <a:pPr lvl="1" eaLnBrk="1" hangingPunct="1">
              <a:buClrTx/>
              <a:buFont typeface="Wingdings" panose="05000000000000000000" pitchFamily="2" charset="2"/>
              <a:buChar char="§"/>
            </a:pPr>
            <a:r>
              <a:rPr lang="en-US" sz="1800">
                <a:solidFill>
                  <a:srgbClr val="0000FF"/>
                </a:solidFill>
              </a:rPr>
              <a:t>150 Numbers of Paper Charts (Reprints and New Editions)</a:t>
            </a:r>
          </a:p>
          <a:p>
            <a:pPr lvl="1" eaLnBrk="1" hangingPunct="1">
              <a:buClrTx/>
              <a:buFont typeface="Wingdings" panose="05000000000000000000" pitchFamily="2" charset="2"/>
              <a:buChar char="§"/>
            </a:pPr>
            <a:r>
              <a:rPr lang="en-US" sz="1800">
                <a:solidFill>
                  <a:srgbClr val="0000FF"/>
                </a:solidFill>
              </a:rPr>
              <a:t>10 Cartographers on ENC</a:t>
            </a:r>
          </a:p>
          <a:p>
            <a:pPr lvl="1" eaLnBrk="1" hangingPunct="1">
              <a:buClrTx/>
              <a:buFont typeface="Wingdings" panose="05000000000000000000" pitchFamily="2" charset="2"/>
              <a:buChar char="§"/>
            </a:pPr>
            <a:r>
              <a:rPr lang="en-US" sz="1800">
                <a:solidFill>
                  <a:srgbClr val="0000FF"/>
                </a:solidFill>
              </a:rPr>
              <a:t>50 Cells annually  (New Cells and New Editions)</a:t>
            </a:r>
          </a:p>
          <a:p>
            <a:pPr lvl="1" eaLnBrk="1" hangingPunct="1">
              <a:buClrTx/>
              <a:buFontTx/>
              <a:buNone/>
            </a:pPr>
            <a:endParaRPr lang="en-US" sz="1800">
              <a:solidFill>
                <a:srgbClr val="0000FF"/>
              </a:solidFill>
            </a:endParaRPr>
          </a:p>
        </p:txBody>
      </p:sp>
      <p:sp>
        <p:nvSpPr>
          <p:cNvPr id="11" name="TextBox 26"/>
          <p:cNvSpPr txBox="1">
            <a:spLocks noChangeArrowheads="1"/>
          </p:cNvSpPr>
          <p:nvPr/>
        </p:nvSpPr>
        <p:spPr bwMode="auto">
          <a:xfrm>
            <a:off x="193392" y="1181894"/>
            <a:ext cx="4500563" cy="64611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9525">
            <a:noFill/>
            <a:miter lim="800000"/>
            <a:headEnd/>
            <a:tailEnd/>
          </a:ln>
        </p:spPr>
        <p:txBody>
          <a:bodyPr>
            <a:spAutoFit/>
          </a:bodyPr>
          <a:lstStyle/>
          <a:p>
            <a:pPr eaLnBrk="1" fontAlgn="auto" hangingPunct="1">
              <a:spcBef>
                <a:spcPts val="0"/>
              </a:spcBef>
              <a:spcAft>
                <a:spcPts val="0"/>
              </a:spcAft>
              <a:defRPr/>
            </a:pPr>
            <a:r>
              <a:rPr lang="en-US" b="1" kern="0" dirty="0">
                <a:solidFill>
                  <a:srgbClr val="0000FF"/>
                </a:solidFill>
              </a:rPr>
              <a:t>PAPER CHART AND ENC PRODUCTION</a:t>
            </a:r>
          </a:p>
        </p:txBody>
      </p:sp>
      <p:pic>
        <p:nvPicPr>
          <p:cNvPr id="12" name="Picture 8" descr="IMG_00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19113" y="2043113"/>
            <a:ext cx="4071937" cy="271462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546"/>
          <a:stretch/>
        </p:blipFill>
        <p:spPr>
          <a:xfrm>
            <a:off x="3471982" y="885038"/>
            <a:ext cx="3332266" cy="873114"/>
          </a:xfrm>
          <a:prstGeom prst="rect">
            <a:avLst/>
          </a:prstGeom>
          <a:ln>
            <a:noFill/>
          </a:ln>
          <a:effectLst>
            <a:softEdge rad="112500"/>
          </a:effectLst>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43023" y="1691893"/>
            <a:ext cx="3205140" cy="873114"/>
          </a:xfrm>
          <a:prstGeom prst="rect">
            <a:avLst/>
          </a:prstGeom>
          <a:ln>
            <a:noFill/>
          </a:ln>
          <a:effectLst>
            <a:softEdge rad="112500"/>
          </a:effectLst>
        </p:spPr>
      </p:pic>
      <p:grpSp>
        <p:nvGrpSpPr>
          <p:cNvPr id="27662" name="Group 6"/>
          <p:cNvGrpSpPr>
            <a:grpSpLocks/>
          </p:cNvGrpSpPr>
          <p:nvPr/>
        </p:nvGrpSpPr>
        <p:grpSpPr bwMode="auto">
          <a:xfrm>
            <a:off x="-26988" y="6315075"/>
            <a:ext cx="576263" cy="558800"/>
            <a:chOff x="5397" y="0"/>
            <a:chExt cx="363" cy="352"/>
          </a:xfrm>
        </p:grpSpPr>
        <p:pic>
          <p:nvPicPr>
            <p:cNvPr id="27663" name="Picture 40" descr="rada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8"/>
            <p:cNvSpPr txBox="1">
              <a:spLocks noChangeArrowheads="1"/>
            </p:cNvSpPr>
            <p:nvPr/>
          </p:nvSpPr>
          <p:spPr bwMode="auto">
            <a:xfrm>
              <a:off x="5416" y="70"/>
              <a:ext cx="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16</a:t>
              </a:r>
            </a:p>
          </p:txBody>
        </p:sp>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2970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38" y="1693863"/>
            <a:ext cx="9159876" cy="38957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782763" y="1116013"/>
            <a:ext cx="5665787" cy="4333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txBody>
          <a:bodyPr wrap="none">
            <a:spAutoFit/>
          </a:bodyPr>
          <a:lstStyle/>
          <a:p>
            <a:pPr algn="ctr" defTabSz="844083" eaLnBrk="1" hangingPunct="1">
              <a:defRPr/>
            </a:pPr>
            <a:r>
              <a:rPr lang="en-US" sz="2215" b="1" dirty="0">
                <a:solidFill>
                  <a:srgbClr val="0000FF"/>
                </a:solidFill>
                <a:latin typeface="Arial" charset="0"/>
                <a:cs typeface="Arial" charset="0"/>
              </a:rPr>
              <a:t>VARIOUS  DEPTH IN INDONESIA WATER</a:t>
            </a:r>
          </a:p>
        </p:txBody>
      </p:sp>
      <p:pic>
        <p:nvPicPr>
          <p:cNvPr id="29702" name="Picture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063" y="4565650"/>
            <a:ext cx="33178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Group 6"/>
          <p:cNvGrpSpPr>
            <a:grpSpLocks/>
          </p:cNvGrpSpPr>
          <p:nvPr/>
        </p:nvGrpSpPr>
        <p:grpSpPr bwMode="auto">
          <a:xfrm>
            <a:off x="-26988" y="6315075"/>
            <a:ext cx="576263" cy="558800"/>
            <a:chOff x="5397" y="0"/>
            <a:chExt cx="363" cy="352"/>
          </a:xfrm>
        </p:grpSpPr>
        <p:pic>
          <p:nvPicPr>
            <p:cNvPr id="29704" name="Picture 40" descr="radar"/>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8"/>
            <p:cNvSpPr txBox="1">
              <a:spLocks noChangeArrowheads="1"/>
            </p:cNvSpPr>
            <p:nvPr/>
          </p:nvSpPr>
          <p:spPr bwMode="auto">
            <a:xfrm>
              <a:off x="5416" y="70"/>
              <a:ext cx="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17</a:t>
              </a:r>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31748" name="TextBox 2"/>
          <p:cNvSpPr txBox="1">
            <a:spLocks noChangeArrowheads="1"/>
          </p:cNvSpPr>
          <p:nvPr/>
        </p:nvSpPr>
        <p:spPr bwMode="auto">
          <a:xfrm>
            <a:off x="0" y="939800"/>
            <a:ext cx="4633913" cy="401638"/>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000" b="1">
                <a:solidFill>
                  <a:srgbClr val="0000FF"/>
                </a:solidFill>
              </a:rPr>
              <a:t>PAPERS CHART DEC  2017</a:t>
            </a:r>
          </a:p>
        </p:txBody>
      </p:sp>
      <p:pic>
        <p:nvPicPr>
          <p:cNvPr id="3174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973" y="2132011"/>
            <a:ext cx="8358187"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651500" y="5111750"/>
            <a:ext cx="2592388" cy="138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51" name="TextBox 7"/>
          <p:cNvSpPr txBox="1">
            <a:spLocks noChangeArrowheads="1"/>
          </p:cNvSpPr>
          <p:nvPr/>
        </p:nvSpPr>
        <p:spPr bwMode="auto">
          <a:xfrm>
            <a:off x="6278563" y="5487988"/>
            <a:ext cx="1338262"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b="1">
                <a:solidFill>
                  <a:srgbClr val="0000FF"/>
                </a:solidFill>
                <a:latin typeface="Calibri" panose="020F0502020204030204" pitchFamily="34" charset="0"/>
              </a:rPr>
              <a:t>538 PC</a:t>
            </a:r>
            <a:endParaRPr lang="en-US">
              <a:solidFill>
                <a:srgbClr val="0000FF"/>
              </a:solidFill>
              <a:latin typeface="Calibri" panose="020F0502020204030204" pitchFamily="34" charset="0"/>
            </a:endParaRPr>
          </a:p>
        </p:txBody>
      </p:sp>
      <p:grpSp>
        <p:nvGrpSpPr>
          <p:cNvPr id="31752" name="Group 6"/>
          <p:cNvGrpSpPr>
            <a:grpSpLocks/>
          </p:cNvGrpSpPr>
          <p:nvPr/>
        </p:nvGrpSpPr>
        <p:grpSpPr bwMode="auto">
          <a:xfrm>
            <a:off x="-14288" y="6337300"/>
            <a:ext cx="576263" cy="558800"/>
            <a:chOff x="5397" y="0"/>
            <a:chExt cx="363" cy="352"/>
          </a:xfrm>
        </p:grpSpPr>
        <p:pic>
          <p:nvPicPr>
            <p:cNvPr id="31754" name="Picture 40" descr="rada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8"/>
            <p:cNvSpPr txBox="1">
              <a:spLocks noChangeArrowheads="1"/>
            </p:cNvSpPr>
            <p:nvPr/>
          </p:nvSpPr>
          <p:spPr bwMode="auto">
            <a:xfrm>
              <a:off x="5415" y="70"/>
              <a:ext cx="2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18</a:t>
              </a:r>
            </a:p>
          </p:txBody>
        </p:sp>
      </p:grpSp>
      <p:sp>
        <p:nvSpPr>
          <p:cNvPr id="6" name="Footer Placeholder 3"/>
          <p:cNvSpPr>
            <a:spLocks noGrp="1"/>
          </p:cNvSpPr>
          <p:nvPr>
            <p:ph type="ftr" sz="quarter" idx="10"/>
          </p:nvPr>
        </p:nvSpPr>
        <p:spPr>
          <a:xfrm>
            <a:off x="3124200" y="6511925"/>
            <a:ext cx="2895600" cy="457200"/>
          </a:xfrm>
        </p:spPr>
        <p:txBody>
          <a:bodyPr/>
          <a:lstStyle/>
          <a:p>
            <a:pPr>
              <a:defRPr/>
            </a:pPr>
            <a:r>
              <a:rPr lang="en-AU" altLang="en-US" dirty="0" smtClean="0"/>
              <a:t>21-23 February 2018</a:t>
            </a:r>
            <a:endParaRPr lang="en-AU" altLang="en-US" dirty="0"/>
          </a:p>
          <a:p>
            <a:pPr>
              <a:defRPr/>
            </a:pPr>
            <a:r>
              <a:rPr lang="en-AU" altLang="en-US" dirty="0"/>
              <a:t>NADI FIJI</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3379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3" y="1779588"/>
            <a:ext cx="9148763"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3"/>
          <p:cNvSpPr txBox="1">
            <a:spLocks noChangeArrowheads="1"/>
          </p:cNvSpPr>
          <p:nvPr/>
        </p:nvSpPr>
        <p:spPr bwMode="auto">
          <a:xfrm>
            <a:off x="2628900" y="982663"/>
            <a:ext cx="50292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800" b="1">
                <a:solidFill>
                  <a:schemeClr val="tx1"/>
                </a:solidFill>
                <a:latin typeface="Calibri" panose="020F0502020204030204" pitchFamily="34" charset="0"/>
              </a:rPr>
              <a:t>ENC COVERAGE 506 cells</a:t>
            </a:r>
            <a:endParaRPr lang="en-US" sz="2800" b="1" i="1" u="sng">
              <a:solidFill>
                <a:srgbClr val="FF0000"/>
              </a:solidFill>
              <a:latin typeface="Calibri" panose="020F0502020204030204" pitchFamily="34" charset="0"/>
            </a:endParaRPr>
          </a:p>
        </p:txBody>
      </p:sp>
      <p:sp>
        <p:nvSpPr>
          <p:cNvPr id="33799" name="TextBox 4"/>
          <p:cNvSpPr txBox="1">
            <a:spLocks noChangeArrowheads="1"/>
          </p:cNvSpPr>
          <p:nvPr/>
        </p:nvSpPr>
        <p:spPr bwMode="auto">
          <a:xfrm>
            <a:off x="6721475" y="1757363"/>
            <a:ext cx="242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800" b="1" i="1">
                <a:solidFill>
                  <a:srgbClr val="0000FF"/>
                </a:solidFill>
                <a:latin typeface="Calibri" panose="020F0502020204030204" pitchFamily="34" charset="0"/>
              </a:rPr>
              <a:t>GENERAL</a:t>
            </a:r>
            <a:r>
              <a:rPr lang="en-US" sz="1800" i="1">
                <a:solidFill>
                  <a:srgbClr val="0000FF"/>
                </a:solidFill>
                <a:latin typeface="Calibri" panose="020F0502020204030204" pitchFamily="34" charset="0"/>
              </a:rPr>
              <a:t> , </a:t>
            </a:r>
            <a:r>
              <a:rPr lang="en-US" sz="1800" b="1" i="1">
                <a:solidFill>
                  <a:srgbClr val="0000FF"/>
                </a:solidFill>
                <a:latin typeface="Calibri" panose="020F0502020204030204" pitchFamily="34" charset="0"/>
              </a:rPr>
              <a:t>COASTAL</a:t>
            </a:r>
            <a:r>
              <a:rPr lang="en-US" sz="1800" i="1">
                <a:solidFill>
                  <a:srgbClr val="0000FF"/>
                </a:solidFill>
                <a:latin typeface="Calibri" panose="020F0502020204030204" pitchFamily="34" charset="0"/>
              </a:rPr>
              <a:t>, </a:t>
            </a:r>
          </a:p>
          <a:p>
            <a:pPr eaLnBrk="1" hangingPunct="1">
              <a:spcBef>
                <a:spcPct val="0"/>
              </a:spcBef>
              <a:buClrTx/>
              <a:buSzTx/>
              <a:buFontTx/>
              <a:buNone/>
            </a:pPr>
            <a:r>
              <a:rPr lang="en-US" sz="1800" i="1">
                <a:solidFill>
                  <a:srgbClr val="0000FF"/>
                </a:solidFill>
                <a:latin typeface="Calibri" panose="020F0502020204030204" pitchFamily="34" charset="0"/>
              </a:rPr>
              <a:t>dan &gt; 100  </a:t>
            </a:r>
            <a:r>
              <a:rPr lang="en-US" sz="1800" b="1" i="1">
                <a:solidFill>
                  <a:srgbClr val="0000FF"/>
                </a:solidFill>
                <a:latin typeface="Calibri" panose="020F0502020204030204" pitchFamily="34" charset="0"/>
              </a:rPr>
              <a:t>Major Ports</a:t>
            </a:r>
          </a:p>
        </p:txBody>
      </p:sp>
      <p:graphicFrame>
        <p:nvGraphicFramePr>
          <p:cNvPr id="11" name="Table 10"/>
          <p:cNvGraphicFramePr>
            <a:graphicFrameLocks noGrp="1"/>
          </p:cNvGraphicFramePr>
          <p:nvPr/>
        </p:nvGraphicFramePr>
        <p:xfrm>
          <a:off x="574675" y="4660900"/>
          <a:ext cx="2362200" cy="1965330"/>
        </p:xfrm>
        <a:graphic>
          <a:graphicData uri="http://schemas.openxmlformats.org/drawingml/2006/table">
            <a:tbl>
              <a:tblPr firstRow="1" bandRow="1">
                <a:tableStyleId>{5C22544A-7EE6-4342-B048-85BDC9FD1C3A}</a:tableStyleId>
              </a:tblPr>
              <a:tblGrid>
                <a:gridCol w="1207347">
                  <a:extLst>
                    <a:ext uri="{9D8B030D-6E8A-4147-A177-3AD203B41FA5}"/>
                  </a:extLst>
                </a:gridCol>
                <a:gridCol w="1154853">
                  <a:extLst>
                    <a:ext uri="{9D8B030D-6E8A-4147-A177-3AD203B41FA5}"/>
                  </a:extLst>
                </a:gridCol>
              </a:tblGrid>
              <a:tr h="274253">
                <a:tc>
                  <a:txBody>
                    <a:bodyPr/>
                    <a:lstStyle/>
                    <a:p>
                      <a:pPr algn="ctr"/>
                      <a:r>
                        <a:rPr lang="en-US" sz="1200" b="1" dirty="0">
                          <a:latin typeface="Arial" pitchFamily="34" charset="0"/>
                          <a:cs typeface="Arial" pitchFamily="34" charset="0"/>
                        </a:rPr>
                        <a:t>Band</a:t>
                      </a:r>
                    </a:p>
                  </a:txBody>
                  <a:tcPr marT="45687" marB="45687"/>
                </a:tc>
                <a:tc>
                  <a:txBody>
                    <a:bodyPr/>
                    <a:lstStyle/>
                    <a:p>
                      <a:pPr algn="ctr"/>
                      <a:r>
                        <a:rPr lang="en-US" sz="1200" b="1" dirty="0">
                          <a:latin typeface="Arial" pitchFamily="34" charset="0"/>
                          <a:cs typeface="Arial" pitchFamily="34" charset="0"/>
                        </a:rPr>
                        <a:t>Cells</a:t>
                      </a:r>
                    </a:p>
                  </a:txBody>
                  <a:tcPr marT="45687" marB="45687"/>
                </a:tc>
                <a:extLst>
                  <a:ext uri="{0D108BD9-81ED-4DB2-BD59-A6C34878D82A}"/>
                </a:extLst>
              </a:tr>
              <a:tr h="274253">
                <a:tc>
                  <a:txBody>
                    <a:bodyPr/>
                    <a:lstStyle/>
                    <a:p>
                      <a:pPr algn="ctr"/>
                      <a:r>
                        <a:rPr lang="en-US" sz="1200" dirty="0">
                          <a:latin typeface="Arial" pitchFamily="34" charset="0"/>
                          <a:cs typeface="Arial" pitchFamily="34" charset="0"/>
                        </a:rPr>
                        <a:t>Overview</a:t>
                      </a:r>
                    </a:p>
                  </a:txBody>
                  <a:tcPr marT="45687" marB="45687"/>
                </a:tc>
                <a:tc>
                  <a:txBody>
                    <a:bodyPr/>
                    <a:lstStyle/>
                    <a:p>
                      <a:pPr algn="ctr"/>
                      <a:r>
                        <a:rPr lang="en-US" sz="1200" b="1" dirty="0">
                          <a:latin typeface="Arial" pitchFamily="34" charset="0"/>
                          <a:cs typeface="Arial" pitchFamily="34" charset="0"/>
                        </a:rPr>
                        <a:t>8</a:t>
                      </a:r>
                    </a:p>
                  </a:txBody>
                  <a:tcPr marT="45687" marB="45687"/>
                </a:tc>
                <a:extLst>
                  <a:ext uri="{0D108BD9-81ED-4DB2-BD59-A6C34878D82A}"/>
                </a:extLst>
              </a:tr>
              <a:tr h="274253">
                <a:tc>
                  <a:txBody>
                    <a:bodyPr/>
                    <a:lstStyle/>
                    <a:p>
                      <a:pPr algn="ctr"/>
                      <a:r>
                        <a:rPr lang="en-US" sz="1200" dirty="0">
                          <a:latin typeface="Arial" pitchFamily="34" charset="0"/>
                          <a:cs typeface="Arial" pitchFamily="34" charset="0"/>
                        </a:rPr>
                        <a:t>General</a:t>
                      </a:r>
                    </a:p>
                  </a:txBody>
                  <a:tcPr marT="45687" marB="45687"/>
                </a:tc>
                <a:tc>
                  <a:txBody>
                    <a:bodyPr/>
                    <a:lstStyle/>
                    <a:p>
                      <a:pPr algn="ctr"/>
                      <a:r>
                        <a:rPr lang="en-US" sz="1200" b="1" dirty="0">
                          <a:latin typeface="Arial" pitchFamily="34" charset="0"/>
                          <a:cs typeface="Arial" pitchFamily="34" charset="0"/>
                        </a:rPr>
                        <a:t>45</a:t>
                      </a:r>
                    </a:p>
                  </a:txBody>
                  <a:tcPr marT="45687" marB="45687"/>
                </a:tc>
                <a:extLst>
                  <a:ext uri="{0D108BD9-81ED-4DB2-BD59-A6C34878D82A}"/>
                </a:extLst>
              </a:tr>
              <a:tr h="319806">
                <a:tc>
                  <a:txBody>
                    <a:bodyPr/>
                    <a:lstStyle/>
                    <a:p>
                      <a:pPr algn="ctr"/>
                      <a:r>
                        <a:rPr lang="en-US" sz="1200" dirty="0">
                          <a:latin typeface="Arial" pitchFamily="34" charset="0"/>
                          <a:cs typeface="Arial" pitchFamily="34" charset="0"/>
                        </a:rPr>
                        <a:t>Coastal</a:t>
                      </a:r>
                    </a:p>
                  </a:txBody>
                  <a:tcPr marT="45687" marB="45687"/>
                </a:tc>
                <a:tc>
                  <a:txBody>
                    <a:bodyPr/>
                    <a:lstStyle/>
                    <a:p>
                      <a:pPr algn="ctr"/>
                      <a:r>
                        <a:rPr lang="en-US" sz="1200" b="1" dirty="0">
                          <a:latin typeface="Arial" pitchFamily="34" charset="0"/>
                          <a:cs typeface="Arial" pitchFamily="34" charset="0"/>
                        </a:rPr>
                        <a:t>172</a:t>
                      </a:r>
                    </a:p>
                  </a:txBody>
                  <a:tcPr marT="45687" marB="45687"/>
                </a:tc>
                <a:extLst>
                  <a:ext uri="{0D108BD9-81ED-4DB2-BD59-A6C34878D82A}"/>
                </a:extLst>
              </a:tr>
              <a:tr h="274253">
                <a:tc>
                  <a:txBody>
                    <a:bodyPr/>
                    <a:lstStyle/>
                    <a:p>
                      <a:pPr algn="ctr"/>
                      <a:r>
                        <a:rPr lang="en-US" sz="1200" dirty="0">
                          <a:latin typeface="Arial" pitchFamily="34" charset="0"/>
                          <a:cs typeface="Arial" pitchFamily="34" charset="0"/>
                        </a:rPr>
                        <a:t>Approach</a:t>
                      </a:r>
                    </a:p>
                  </a:txBody>
                  <a:tcPr marT="45687" marB="45687"/>
                </a:tc>
                <a:tc>
                  <a:txBody>
                    <a:bodyPr/>
                    <a:lstStyle/>
                    <a:p>
                      <a:pPr algn="ctr"/>
                      <a:r>
                        <a:rPr lang="en-US" sz="1200" b="1" dirty="0" smtClean="0">
                          <a:latin typeface="Arial" pitchFamily="34" charset="0"/>
                          <a:cs typeface="Arial" pitchFamily="34" charset="0"/>
                        </a:rPr>
                        <a:t>160</a:t>
                      </a:r>
                      <a:endParaRPr lang="en-US" sz="1200" b="1" dirty="0">
                        <a:latin typeface="Arial" pitchFamily="34" charset="0"/>
                        <a:cs typeface="Arial" pitchFamily="34" charset="0"/>
                      </a:endParaRPr>
                    </a:p>
                  </a:txBody>
                  <a:tcPr marT="45687" marB="45687"/>
                </a:tc>
                <a:extLst>
                  <a:ext uri="{0D108BD9-81ED-4DB2-BD59-A6C34878D82A}"/>
                </a:extLst>
              </a:tr>
              <a:tr h="274253">
                <a:tc>
                  <a:txBody>
                    <a:bodyPr/>
                    <a:lstStyle/>
                    <a:p>
                      <a:pPr algn="ctr"/>
                      <a:r>
                        <a:rPr lang="en-US" sz="1200" dirty="0" err="1">
                          <a:latin typeface="Arial" pitchFamily="34" charset="0"/>
                          <a:cs typeface="Arial" pitchFamily="34" charset="0"/>
                        </a:rPr>
                        <a:t>Harbour</a:t>
                      </a:r>
                      <a:endParaRPr lang="en-US" sz="1200" dirty="0">
                        <a:latin typeface="Arial" pitchFamily="34" charset="0"/>
                        <a:cs typeface="Arial" pitchFamily="34" charset="0"/>
                      </a:endParaRPr>
                    </a:p>
                  </a:txBody>
                  <a:tcPr marT="45687" marB="45687"/>
                </a:tc>
                <a:tc>
                  <a:txBody>
                    <a:bodyPr/>
                    <a:lstStyle/>
                    <a:p>
                      <a:pPr algn="ctr"/>
                      <a:r>
                        <a:rPr lang="en-US" sz="1200" b="1" dirty="0">
                          <a:latin typeface="Arial" pitchFamily="34" charset="0"/>
                          <a:cs typeface="Arial" pitchFamily="34" charset="0"/>
                        </a:rPr>
                        <a:t>97</a:t>
                      </a:r>
                    </a:p>
                  </a:txBody>
                  <a:tcPr marT="45687" marB="45687"/>
                </a:tc>
                <a:extLst>
                  <a:ext uri="{0D108BD9-81ED-4DB2-BD59-A6C34878D82A}"/>
                </a:extLst>
              </a:tr>
              <a:tr h="274253">
                <a:tc>
                  <a:txBody>
                    <a:bodyPr/>
                    <a:lstStyle/>
                    <a:p>
                      <a:pPr algn="ctr"/>
                      <a:r>
                        <a:rPr lang="en-US" sz="1200" dirty="0">
                          <a:latin typeface="Arial" pitchFamily="34" charset="0"/>
                          <a:cs typeface="Arial" pitchFamily="34" charset="0"/>
                        </a:rPr>
                        <a:t>Berthing</a:t>
                      </a:r>
                    </a:p>
                  </a:txBody>
                  <a:tcPr marT="45687" marB="45687"/>
                </a:tc>
                <a:tc>
                  <a:txBody>
                    <a:bodyPr/>
                    <a:lstStyle/>
                    <a:p>
                      <a:pPr algn="ctr"/>
                      <a:r>
                        <a:rPr lang="en-US" sz="1200" b="1" dirty="0">
                          <a:latin typeface="Arial" pitchFamily="34" charset="0"/>
                          <a:cs typeface="Arial" pitchFamily="34" charset="0"/>
                        </a:rPr>
                        <a:t>4</a:t>
                      </a:r>
                    </a:p>
                  </a:txBody>
                  <a:tcPr marT="45687" marB="45687"/>
                </a:tc>
                <a:extLst>
                  <a:ext uri="{0D108BD9-81ED-4DB2-BD59-A6C34878D82A}"/>
                </a:extLst>
              </a:tr>
            </a:tbl>
          </a:graphicData>
        </a:graphic>
      </p:graphicFrame>
      <p:grpSp>
        <p:nvGrpSpPr>
          <p:cNvPr id="33826" name="Group 6"/>
          <p:cNvGrpSpPr>
            <a:grpSpLocks/>
          </p:cNvGrpSpPr>
          <p:nvPr/>
        </p:nvGrpSpPr>
        <p:grpSpPr bwMode="auto">
          <a:xfrm>
            <a:off x="-4763" y="6299200"/>
            <a:ext cx="576263" cy="558800"/>
            <a:chOff x="5397" y="0"/>
            <a:chExt cx="363" cy="352"/>
          </a:xfrm>
        </p:grpSpPr>
        <p:pic>
          <p:nvPicPr>
            <p:cNvPr id="33827"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8" name="Text Box 8"/>
            <p:cNvSpPr txBox="1">
              <a:spLocks noChangeArrowheads="1"/>
            </p:cNvSpPr>
            <p:nvPr/>
          </p:nvSpPr>
          <p:spPr bwMode="auto">
            <a:xfrm>
              <a:off x="5415" y="70"/>
              <a:ext cx="2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19</a:t>
              </a:r>
            </a:p>
          </p:txBody>
        </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CCFFFF">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ooter Placeholder 3"/>
          <p:cNvSpPr>
            <a:spLocks noGrp="1"/>
          </p:cNvSpPr>
          <p:nvPr>
            <p:ph type="ftr" sz="quarter" idx="10"/>
          </p:nvPr>
        </p:nvSpPr>
        <p:spPr>
          <a:xfrm>
            <a:off x="5006975" y="6346825"/>
            <a:ext cx="2895600" cy="457200"/>
          </a:xfrm>
        </p:spPr>
        <p:txBody>
          <a:bodyPr/>
          <a:lstStyle/>
          <a:p>
            <a:pPr>
              <a:defRPr/>
            </a:pPr>
            <a:r>
              <a:rPr lang="en-AU" altLang="en-US" dirty="0" smtClean="0">
                <a:solidFill>
                  <a:srgbClr val="0000FF"/>
                </a:solidFill>
              </a:rPr>
              <a:t>21-23 February, 2018</a:t>
            </a:r>
          </a:p>
          <a:p>
            <a:pPr>
              <a:defRPr/>
            </a:pPr>
            <a:r>
              <a:rPr lang="en-AU" altLang="en-US" dirty="0" smtClean="0">
                <a:solidFill>
                  <a:srgbClr val="0000FF"/>
                </a:solidFill>
              </a:rPr>
              <a:t>NADI FIJI</a:t>
            </a:r>
            <a:endParaRPr lang="en-AU" altLang="en-US" dirty="0">
              <a:solidFill>
                <a:srgbClr val="0000FF"/>
              </a:solidFill>
            </a:endParaRPr>
          </a:p>
        </p:txBody>
      </p:sp>
      <p:sp>
        <p:nvSpPr>
          <p:cNvPr id="1530882" name="Rectangle 2"/>
          <p:cNvSpPr>
            <a:spLocks noGrp="1" noChangeArrowheads="1"/>
          </p:cNvSpPr>
          <p:nvPr>
            <p:ph type="title"/>
          </p:nvPr>
        </p:nvSpPr>
        <p:spPr>
          <a:xfrm>
            <a:off x="457200" y="201613"/>
            <a:ext cx="8229600" cy="577850"/>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6150"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5850"/>
            <a:ext cx="9144000" cy="4611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9" descr="E:\SPICA-934\SPICA - Opsurta 2016\INDONESIA Traffic Densit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338" y="3819525"/>
            <a:ext cx="4362450" cy="2443163"/>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52" name="TextBox 7"/>
          <p:cNvSpPr txBox="1">
            <a:spLocks noChangeArrowheads="1"/>
          </p:cNvSpPr>
          <p:nvPr/>
        </p:nvSpPr>
        <p:spPr bwMode="auto">
          <a:xfrm>
            <a:off x="4876800" y="5908675"/>
            <a:ext cx="3154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800">
                <a:solidFill>
                  <a:schemeClr val="tx1"/>
                </a:solidFill>
                <a:latin typeface="Verdana" panose="020B0604030504040204" pitchFamily="34" charset="0"/>
              </a:rPr>
              <a:t>Source :www.marinetraffic.com</a:t>
            </a:r>
          </a:p>
        </p:txBody>
      </p:sp>
      <p:grpSp>
        <p:nvGrpSpPr>
          <p:cNvPr id="6153" name="Group 6"/>
          <p:cNvGrpSpPr>
            <a:grpSpLocks/>
          </p:cNvGrpSpPr>
          <p:nvPr/>
        </p:nvGrpSpPr>
        <p:grpSpPr bwMode="auto">
          <a:xfrm>
            <a:off x="0" y="6307138"/>
            <a:ext cx="576263" cy="558800"/>
            <a:chOff x="5397" y="0"/>
            <a:chExt cx="363" cy="352"/>
          </a:xfrm>
        </p:grpSpPr>
        <p:pic>
          <p:nvPicPr>
            <p:cNvPr id="6156" name="Picture 40" descr="radar"/>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a:t>
              </a:r>
            </a:p>
          </p:txBody>
        </p:sp>
      </p:grpSp>
      <p:sp>
        <p:nvSpPr>
          <p:cNvPr id="2" name="Oval 1"/>
          <p:cNvSpPr/>
          <p:nvPr/>
        </p:nvSpPr>
        <p:spPr>
          <a:xfrm>
            <a:off x="1241425" y="5373688"/>
            <a:ext cx="3613150" cy="133191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H="1">
            <a:off x="4144963" y="3717925"/>
            <a:ext cx="1584325" cy="546100"/>
          </a:xfrm>
          <a:prstGeom prst="straightConnector1">
            <a:avLst/>
          </a:prstGeom>
          <a:ln w="57150">
            <a:solidFill>
              <a:srgbClr val="66FFFF"/>
            </a:solidFill>
            <a:prstDash val="lg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3481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1085850"/>
            <a:ext cx="7691437"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txBox="1">
            <a:spLocks/>
          </p:cNvSpPr>
          <p:nvPr/>
        </p:nvSpPr>
        <p:spPr bwMode="auto">
          <a:xfrm>
            <a:off x="3348038"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AU"/>
            </a:defPPr>
            <a:lvl1pPr algn="ctr" rtl="0" eaLnBrk="1" fontAlgn="base" hangingPunct="1">
              <a:spcBef>
                <a:spcPct val="0"/>
              </a:spcBef>
              <a:spcAft>
                <a:spcPct val="0"/>
              </a:spcAft>
              <a:defRPr sz="1000" kern="1200">
                <a:solidFill>
                  <a:schemeClr val="bg2"/>
                </a:solidFill>
                <a:effectLst>
                  <a:outerShdw blurRad="38100" dist="38100" dir="2700000" algn="tl">
                    <a:srgbClr val="C0C0C0"/>
                  </a:outerShdw>
                </a:effectLst>
                <a:latin typeface="Verdana" panose="020B0604030504040204"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a:pPr>
              <a:defRPr/>
            </a:pPr>
            <a:r>
              <a:rPr lang="en-AU" altLang="en-US" dirty="0" smtClean="0"/>
              <a:t>21-23 February 2018</a:t>
            </a:r>
          </a:p>
          <a:p>
            <a:pPr>
              <a:defRPr/>
            </a:pPr>
            <a:r>
              <a:rPr lang="en-AU" altLang="en-US" dirty="0"/>
              <a:t>NADI FIJI</a:t>
            </a:r>
          </a:p>
        </p:txBody>
      </p:sp>
      <p:grpSp>
        <p:nvGrpSpPr>
          <p:cNvPr id="34821" name="Group 6"/>
          <p:cNvGrpSpPr>
            <a:grpSpLocks/>
          </p:cNvGrpSpPr>
          <p:nvPr/>
        </p:nvGrpSpPr>
        <p:grpSpPr bwMode="auto">
          <a:xfrm>
            <a:off x="-4763" y="6299200"/>
            <a:ext cx="576263" cy="558800"/>
            <a:chOff x="5397" y="0"/>
            <a:chExt cx="363" cy="352"/>
          </a:xfrm>
        </p:grpSpPr>
        <p:pic>
          <p:nvPicPr>
            <p:cNvPr id="34822"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20</a:t>
              </a:r>
            </a:p>
          </p:txBody>
        </p:sp>
      </p:gr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a:xfrm>
            <a:off x="3009900" y="6494463"/>
            <a:ext cx="2895600" cy="457200"/>
          </a:xfrm>
        </p:spPr>
        <p:txBody>
          <a:bodyPr/>
          <a:lstStyle/>
          <a:p>
            <a:pPr>
              <a:defRPr/>
            </a:pPr>
            <a:r>
              <a:rPr lang="en-AU" altLang="en-US" dirty="0" smtClean="0">
                <a:solidFill>
                  <a:srgbClr val="0000FF"/>
                </a:solidFill>
              </a:rPr>
              <a:t>21-23 February 2018</a:t>
            </a:r>
            <a:endParaRPr lang="en-AU" altLang="en-US" dirty="0">
              <a:solidFill>
                <a:srgbClr val="0000FF"/>
              </a:solidFill>
            </a:endParaRPr>
          </a:p>
          <a:p>
            <a:pPr>
              <a:defRPr/>
            </a:pPr>
            <a:r>
              <a:rPr lang="en-AU" altLang="en-US" dirty="0">
                <a:solidFill>
                  <a:srgbClr val="0000FF"/>
                </a:solidFill>
              </a:rPr>
              <a:t>NADI FIJI</a:t>
            </a:r>
          </a:p>
        </p:txBody>
      </p:sp>
      <p:sp>
        <p:nvSpPr>
          <p:cNvPr id="7" name="Rectangle 2"/>
          <p:cNvSpPr>
            <a:spLocks noGrp="1" noChangeArrowheads="1"/>
          </p:cNvSpPr>
          <p:nvPr>
            <p:ph type="title"/>
          </p:nvPr>
        </p:nvSpPr>
        <p:spPr>
          <a:xfrm>
            <a:off x="465138" y="188913"/>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3584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1898650"/>
            <a:ext cx="2081213" cy="16002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20" descr="LL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438" y="3657600"/>
            <a:ext cx="1722437" cy="1524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Box 2"/>
          <p:cNvSpPr txBox="1">
            <a:spLocks noChangeArrowheads="1"/>
          </p:cNvSpPr>
          <p:nvPr/>
        </p:nvSpPr>
        <p:spPr bwMode="auto">
          <a:xfrm>
            <a:off x="152400" y="5727700"/>
            <a:ext cx="1811338" cy="646113"/>
          </a:xfrm>
          <a:prstGeom prst="rect">
            <a:avLst/>
          </a:prstGeom>
          <a:solidFill>
            <a:srgbClr val="FFFF00"/>
          </a:solidFill>
          <a:ln w="38100">
            <a:solidFill>
              <a:srgbClr val="000099"/>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0000FF"/>
                </a:solidFill>
              </a:rPr>
              <a:t>DATA ENTRY</a:t>
            </a:r>
          </a:p>
          <a:p>
            <a:pPr algn="ctr" eaLnBrk="1" hangingPunct="1">
              <a:spcBef>
                <a:spcPct val="0"/>
              </a:spcBef>
              <a:buClrTx/>
              <a:buSzTx/>
              <a:buFontTx/>
              <a:buNone/>
            </a:pPr>
            <a:r>
              <a:rPr lang="en-US" altLang="en-US" sz="1800" b="1">
                <a:solidFill>
                  <a:srgbClr val="0000FF"/>
                </a:solidFill>
              </a:rPr>
              <a:t>COLLECTION</a:t>
            </a:r>
          </a:p>
        </p:txBody>
      </p:sp>
      <p:sp>
        <p:nvSpPr>
          <p:cNvPr id="35848" name="TextBox 18"/>
          <p:cNvSpPr txBox="1">
            <a:spLocks noChangeArrowheads="1"/>
          </p:cNvSpPr>
          <p:nvPr/>
        </p:nvSpPr>
        <p:spPr bwMode="auto">
          <a:xfrm>
            <a:off x="3105150" y="5735638"/>
            <a:ext cx="1798638" cy="647700"/>
          </a:xfrm>
          <a:prstGeom prst="rect">
            <a:avLst/>
          </a:prstGeom>
          <a:solidFill>
            <a:srgbClr val="FFFF00"/>
          </a:solidFill>
          <a:ln w="38100">
            <a:solidFill>
              <a:srgbClr val="000099"/>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0000FF"/>
                </a:solidFill>
              </a:rPr>
              <a:t>CHARTING PROCESS</a:t>
            </a:r>
          </a:p>
        </p:txBody>
      </p:sp>
      <p:sp>
        <p:nvSpPr>
          <p:cNvPr id="35849" name="TextBox 19"/>
          <p:cNvSpPr txBox="1">
            <a:spLocks noChangeArrowheads="1"/>
          </p:cNvSpPr>
          <p:nvPr/>
        </p:nvSpPr>
        <p:spPr bwMode="auto">
          <a:xfrm>
            <a:off x="6264275" y="5735638"/>
            <a:ext cx="2284413" cy="647700"/>
          </a:xfrm>
          <a:prstGeom prst="rect">
            <a:avLst/>
          </a:prstGeom>
          <a:solidFill>
            <a:srgbClr val="FFFF00"/>
          </a:solidFill>
          <a:ln w="38100">
            <a:solidFill>
              <a:srgbClr val="000099"/>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0000FF"/>
                </a:solidFill>
              </a:rPr>
              <a:t>CHART PRODUCTION</a:t>
            </a:r>
          </a:p>
        </p:txBody>
      </p:sp>
      <p:pic>
        <p:nvPicPr>
          <p:cNvPr id="35850" name="Picture 7" descr="IMG_65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8463" y="3465513"/>
            <a:ext cx="1430337" cy="97631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51" name="Picture 3" descr="IMG_28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6775" y="3465513"/>
            <a:ext cx="739775" cy="96996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35852" name="Picture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3200" y="1268413"/>
            <a:ext cx="1223963" cy="969962"/>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3200" y="2360613"/>
            <a:ext cx="1219200" cy="9144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16688" y="3368675"/>
            <a:ext cx="1255712" cy="11303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2400" y="1851025"/>
            <a:ext cx="2239963" cy="3513138"/>
          </a:xfrm>
          <a:prstGeom prst="rect">
            <a:avLst/>
          </a:prstGeom>
          <a:solidFill>
            <a:schemeClr val="accent1">
              <a:alpha val="12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FF"/>
              </a:solidFill>
            </a:endParaRPr>
          </a:p>
        </p:txBody>
      </p:sp>
      <p:sp>
        <p:nvSpPr>
          <p:cNvPr id="35856" name="TextBox 29"/>
          <p:cNvSpPr txBox="1">
            <a:spLocks noChangeArrowheads="1"/>
          </p:cNvSpPr>
          <p:nvPr/>
        </p:nvSpPr>
        <p:spPr bwMode="auto">
          <a:xfrm>
            <a:off x="7853363" y="1430338"/>
            <a:ext cx="1214437" cy="64611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a:solidFill>
                  <a:srgbClr val="0000FF"/>
                </a:solidFill>
              </a:rPr>
              <a:t>Papper</a:t>
            </a:r>
          </a:p>
          <a:p>
            <a:pPr eaLnBrk="1" hangingPunct="1">
              <a:spcBef>
                <a:spcPct val="0"/>
              </a:spcBef>
              <a:buClrTx/>
              <a:buSzTx/>
              <a:buFontTx/>
              <a:buNone/>
            </a:pPr>
            <a:r>
              <a:rPr lang="en-US" altLang="en-US" sz="1800" b="1">
                <a:solidFill>
                  <a:srgbClr val="0000FF"/>
                </a:solidFill>
              </a:rPr>
              <a:t>Chart</a:t>
            </a:r>
          </a:p>
        </p:txBody>
      </p:sp>
      <p:sp>
        <p:nvSpPr>
          <p:cNvPr id="35857" name="TextBox 31"/>
          <p:cNvSpPr txBox="1">
            <a:spLocks noChangeArrowheads="1"/>
          </p:cNvSpPr>
          <p:nvPr/>
        </p:nvSpPr>
        <p:spPr bwMode="auto">
          <a:xfrm>
            <a:off x="7853363" y="2584450"/>
            <a:ext cx="1193800" cy="3683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a:solidFill>
                  <a:srgbClr val="0000FF"/>
                </a:solidFill>
              </a:rPr>
              <a:t>ENC</a:t>
            </a:r>
          </a:p>
        </p:txBody>
      </p:sp>
      <p:sp>
        <p:nvSpPr>
          <p:cNvPr id="35858" name="TextBox 32"/>
          <p:cNvSpPr txBox="1">
            <a:spLocks noChangeArrowheads="1"/>
          </p:cNvSpPr>
          <p:nvPr/>
        </p:nvSpPr>
        <p:spPr bwMode="auto">
          <a:xfrm>
            <a:off x="7835900" y="3603625"/>
            <a:ext cx="1231900" cy="64611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a:solidFill>
                  <a:srgbClr val="0000FF"/>
                </a:solidFill>
              </a:rPr>
              <a:t>Military</a:t>
            </a:r>
          </a:p>
          <a:p>
            <a:pPr eaLnBrk="1" hangingPunct="1">
              <a:spcBef>
                <a:spcPct val="0"/>
              </a:spcBef>
              <a:buClrTx/>
              <a:buSzTx/>
              <a:buFontTx/>
              <a:buNone/>
            </a:pPr>
            <a:r>
              <a:rPr lang="en-US" altLang="en-US" sz="1800" b="1">
                <a:solidFill>
                  <a:srgbClr val="0000FF"/>
                </a:solidFill>
              </a:rPr>
              <a:t>Chart</a:t>
            </a:r>
          </a:p>
        </p:txBody>
      </p:sp>
      <p:sp>
        <p:nvSpPr>
          <p:cNvPr id="22" name="Right Arrow 21"/>
          <p:cNvSpPr/>
          <p:nvPr/>
        </p:nvSpPr>
        <p:spPr>
          <a:xfrm>
            <a:off x="2489200" y="3190875"/>
            <a:ext cx="514350" cy="466725"/>
          </a:xfrm>
          <a:prstGeom prst="rightArrow">
            <a:avLst/>
          </a:prstGeom>
          <a:solidFill>
            <a:srgbClr val="FFFF00"/>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FF"/>
              </a:solidFill>
            </a:endParaRPr>
          </a:p>
        </p:txBody>
      </p:sp>
      <p:cxnSp>
        <p:nvCxnSpPr>
          <p:cNvPr id="23" name="Straight Arrow Connector 22"/>
          <p:cNvCxnSpPr>
            <a:stCxn id="35847" idx="3"/>
            <a:endCxn id="35848" idx="1"/>
          </p:cNvCxnSpPr>
          <p:nvPr/>
        </p:nvCxnSpPr>
        <p:spPr>
          <a:xfrm>
            <a:off x="1963738" y="6049963"/>
            <a:ext cx="1141412" cy="9525"/>
          </a:xfrm>
          <a:prstGeom prst="straightConnector1">
            <a:avLst/>
          </a:prstGeom>
          <a:ln w="28575">
            <a:solidFill>
              <a:srgbClr val="000099"/>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5848" idx="3"/>
            <a:endCxn id="35849" idx="1"/>
          </p:cNvCxnSpPr>
          <p:nvPr/>
        </p:nvCxnSpPr>
        <p:spPr>
          <a:xfrm flipV="1">
            <a:off x="4903788" y="6059488"/>
            <a:ext cx="1360487" cy="0"/>
          </a:xfrm>
          <a:prstGeom prst="straightConnector1">
            <a:avLst/>
          </a:prstGeom>
          <a:ln w="28575">
            <a:solidFill>
              <a:srgbClr val="00009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5862" name="TextBox 37"/>
          <p:cNvSpPr txBox="1">
            <a:spLocks noChangeArrowheads="1"/>
          </p:cNvSpPr>
          <p:nvPr/>
        </p:nvSpPr>
        <p:spPr bwMode="auto">
          <a:xfrm>
            <a:off x="0" y="890588"/>
            <a:ext cx="9144000" cy="400050"/>
          </a:xfrm>
          <a:prstGeom prst="rect">
            <a:avLst/>
          </a:prstGeom>
          <a:solidFill>
            <a:srgbClr val="003366"/>
          </a:solidFill>
          <a:ln w="9525">
            <a:solidFill>
              <a:srgbClr val="00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000" b="1">
                <a:solidFill>
                  <a:schemeClr val="tx1"/>
                </a:solidFill>
              </a:rPr>
              <a:t>DATA PROCESSING</a:t>
            </a:r>
          </a:p>
        </p:txBody>
      </p:sp>
      <p:sp>
        <p:nvSpPr>
          <p:cNvPr id="35863" name="TextBox 41"/>
          <p:cNvSpPr txBox="1">
            <a:spLocks noChangeArrowheads="1"/>
          </p:cNvSpPr>
          <p:nvPr/>
        </p:nvSpPr>
        <p:spPr bwMode="auto">
          <a:xfrm>
            <a:off x="3921125" y="4830763"/>
            <a:ext cx="1717675" cy="369887"/>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b="1" i="1">
                <a:solidFill>
                  <a:srgbClr val="0000FF"/>
                </a:solidFill>
              </a:rPr>
              <a:t>DATABASE</a:t>
            </a:r>
          </a:p>
        </p:txBody>
      </p:sp>
      <p:sp>
        <p:nvSpPr>
          <p:cNvPr id="35864" name="TextBox 43"/>
          <p:cNvSpPr txBox="1">
            <a:spLocks noChangeArrowheads="1"/>
          </p:cNvSpPr>
          <p:nvPr/>
        </p:nvSpPr>
        <p:spPr bwMode="auto">
          <a:xfrm>
            <a:off x="7675563" y="4789488"/>
            <a:ext cx="1371600" cy="5842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600" b="1">
                <a:solidFill>
                  <a:srgbClr val="0000FF"/>
                </a:solidFill>
              </a:rPr>
              <a:t>Nautical Publication</a:t>
            </a:r>
          </a:p>
        </p:txBody>
      </p:sp>
      <p:pic>
        <p:nvPicPr>
          <p:cNvPr id="35865" name="Picture 10" descr="S1010056"/>
          <p:cNvPicPr>
            <a:picLocks noChangeAspect="1" noChangeArrowheads="1"/>
          </p:cNvPicPr>
          <p:nvPr/>
        </p:nvPicPr>
        <p:blipFill>
          <a:blip r:embed="rId9" cstate="email">
            <a:lum bright="20000" contrast="2000"/>
            <a:extLst>
              <a:ext uri="{28A0092B-C50C-407E-A947-70E740481C1C}">
                <a14:useLocalDpi xmlns:a14="http://schemas.microsoft.com/office/drawing/2010/main"/>
              </a:ext>
            </a:extLst>
          </a:blip>
          <a:srcRect/>
          <a:stretch>
            <a:fillRect/>
          </a:stretch>
        </p:blipFill>
        <p:spPr bwMode="auto">
          <a:xfrm>
            <a:off x="6588125" y="4587875"/>
            <a:ext cx="1112838" cy="1046163"/>
          </a:xfrm>
          <a:prstGeom prst="rect">
            <a:avLst/>
          </a:prstGeom>
          <a:noFill/>
          <a:ln w="57150" cmpd="thickThin">
            <a:solidFill>
              <a:srgbClr val="000099"/>
            </a:solidFill>
            <a:miter lim="800000"/>
            <a:headEnd/>
            <a:tailEnd/>
          </a:ln>
          <a:extLst>
            <a:ext uri="{909E8E84-426E-40DD-AFC4-6F175D3DCCD1}">
              <a14:hiddenFill xmlns:a14="http://schemas.microsoft.com/office/drawing/2010/main">
                <a:solidFill>
                  <a:srgbClr val="FFFFFF"/>
                </a:solidFill>
              </a14:hiddenFill>
            </a:ext>
          </a:extLst>
        </p:spPr>
      </p:pic>
      <p:cxnSp>
        <p:nvCxnSpPr>
          <p:cNvPr id="35866" name="Elbow Connector 17"/>
          <p:cNvCxnSpPr>
            <a:cxnSpLocks noChangeShapeType="1"/>
            <a:stCxn id="33" idx="4"/>
            <a:endCxn id="35852" idx="1"/>
          </p:cNvCxnSpPr>
          <p:nvPr/>
        </p:nvCxnSpPr>
        <p:spPr bwMode="auto">
          <a:xfrm flipV="1">
            <a:off x="5886450" y="1752600"/>
            <a:ext cx="666750" cy="1562100"/>
          </a:xfrm>
          <a:prstGeom prst="bentConnector3">
            <a:avLst>
              <a:gd name="adj1" fmla="val 50000"/>
            </a:avLst>
          </a:prstGeom>
          <a:noFill/>
          <a:ln w="57150" algn="ctr">
            <a:solidFill>
              <a:srgbClr val="000099"/>
            </a:solidFill>
            <a:round/>
            <a:headEnd/>
            <a:tailEnd type="arrow" w="med" len="med"/>
          </a:ln>
          <a:extLst>
            <a:ext uri="{909E8E84-426E-40DD-AFC4-6F175D3DCCD1}">
              <a14:hiddenFill xmlns:a14="http://schemas.microsoft.com/office/drawing/2010/main">
                <a:noFill/>
              </a14:hiddenFill>
            </a:ext>
          </a:extLst>
        </p:spPr>
      </p:cxnSp>
      <p:cxnSp>
        <p:nvCxnSpPr>
          <p:cNvPr id="35867" name="Elbow Connector 24"/>
          <p:cNvCxnSpPr>
            <a:cxnSpLocks noChangeShapeType="1"/>
            <a:stCxn id="33" idx="4"/>
            <a:endCxn id="35853" idx="1"/>
          </p:cNvCxnSpPr>
          <p:nvPr/>
        </p:nvCxnSpPr>
        <p:spPr bwMode="auto">
          <a:xfrm flipV="1">
            <a:off x="5886450" y="2817813"/>
            <a:ext cx="666750" cy="496887"/>
          </a:xfrm>
          <a:prstGeom prst="bentConnector3">
            <a:avLst>
              <a:gd name="adj1" fmla="val 50000"/>
            </a:avLst>
          </a:prstGeom>
          <a:noFill/>
          <a:ln w="57150" algn="ctr">
            <a:solidFill>
              <a:srgbClr val="000099"/>
            </a:solidFill>
            <a:round/>
            <a:headEnd type="arrow" w="med" len="med"/>
            <a:tailEnd type="arrow" w="med" len="med"/>
          </a:ln>
          <a:extLst>
            <a:ext uri="{909E8E84-426E-40DD-AFC4-6F175D3DCCD1}">
              <a14:hiddenFill xmlns:a14="http://schemas.microsoft.com/office/drawing/2010/main">
                <a:noFill/>
              </a14:hiddenFill>
            </a:ext>
          </a:extLst>
        </p:spPr>
      </p:cxnSp>
      <p:cxnSp>
        <p:nvCxnSpPr>
          <p:cNvPr id="35868" name="Elbow Connector 35"/>
          <p:cNvCxnSpPr>
            <a:cxnSpLocks noChangeShapeType="1"/>
            <a:stCxn id="33" idx="4"/>
            <a:endCxn id="35854" idx="1"/>
          </p:cNvCxnSpPr>
          <p:nvPr/>
        </p:nvCxnSpPr>
        <p:spPr bwMode="auto">
          <a:xfrm>
            <a:off x="5886450" y="3314700"/>
            <a:ext cx="630238" cy="619125"/>
          </a:xfrm>
          <a:prstGeom prst="bentConnector3">
            <a:avLst>
              <a:gd name="adj1" fmla="val 50000"/>
            </a:avLst>
          </a:prstGeom>
          <a:noFill/>
          <a:ln w="57150" algn="ctr">
            <a:solidFill>
              <a:srgbClr val="000099"/>
            </a:solidFill>
            <a:round/>
            <a:headEnd type="arrow" w="med" len="med"/>
            <a:tailEnd type="arrow" w="med" len="med"/>
          </a:ln>
          <a:extLst>
            <a:ext uri="{909E8E84-426E-40DD-AFC4-6F175D3DCCD1}">
              <a14:hiddenFill xmlns:a14="http://schemas.microsoft.com/office/drawing/2010/main">
                <a:noFill/>
              </a14:hiddenFill>
            </a:ext>
          </a:extLst>
        </p:spPr>
      </p:cxnSp>
      <p:cxnSp>
        <p:nvCxnSpPr>
          <p:cNvPr id="35869" name="Elbow Connector 48"/>
          <p:cNvCxnSpPr>
            <a:cxnSpLocks noChangeShapeType="1"/>
            <a:stCxn id="33" idx="4"/>
            <a:endCxn id="35865" idx="1"/>
          </p:cNvCxnSpPr>
          <p:nvPr/>
        </p:nvCxnSpPr>
        <p:spPr bwMode="auto">
          <a:xfrm>
            <a:off x="5886450" y="3314700"/>
            <a:ext cx="701675" cy="1797050"/>
          </a:xfrm>
          <a:prstGeom prst="bentConnector3">
            <a:avLst>
              <a:gd name="adj1" fmla="val 45653"/>
            </a:avLst>
          </a:prstGeom>
          <a:noFill/>
          <a:ln w="57150" algn="ctr">
            <a:solidFill>
              <a:srgbClr val="000099"/>
            </a:solidFill>
            <a:round/>
            <a:headEnd type="arrow" w="med" len="med"/>
            <a:tailEnd type="arrow" w="med" len="med"/>
          </a:ln>
          <a:extLst>
            <a:ext uri="{909E8E84-426E-40DD-AFC4-6F175D3DCCD1}">
              <a14:hiddenFill xmlns:a14="http://schemas.microsoft.com/office/drawing/2010/main">
                <a:noFill/>
              </a14:hiddenFill>
            </a:ext>
          </a:extLst>
        </p:spPr>
      </p:cxnSp>
      <p:sp>
        <p:nvSpPr>
          <p:cNvPr id="33" name="Flowchart: Magnetic Disk 32"/>
          <p:cNvSpPr/>
          <p:nvPr/>
        </p:nvSpPr>
        <p:spPr>
          <a:xfrm>
            <a:off x="3105150" y="1876425"/>
            <a:ext cx="2781300" cy="2878138"/>
          </a:xfrm>
          <a:prstGeom prst="flowChartMagneticDisk">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FF"/>
              </a:solidFill>
            </a:endParaRPr>
          </a:p>
        </p:txBody>
      </p:sp>
      <p:grpSp>
        <p:nvGrpSpPr>
          <p:cNvPr id="35871" name="Group 5"/>
          <p:cNvGrpSpPr>
            <a:grpSpLocks/>
          </p:cNvGrpSpPr>
          <p:nvPr/>
        </p:nvGrpSpPr>
        <p:grpSpPr bwMode="auto">
          <a:xfrm>
            <a:off x="4457700" y="2339975"/>
            <a:ext cx="1181100" cy="850900"/>
            <a:chOff x="5119688" y="2705961"/>
            <a:chExt cx="1752600" cy="1549892"/>
          </a:xfrm>
        </p:grpSpPr>
        <p:pic>
          <p:nvPicPr>
            <p:cNvPr id="35876" name="Picture 20" descr="LL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19688" y="2705961"/>
              <a:ext cx="1752600" cy="1549892"/>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5877" name="Oval 7"/>
            <p:cNvSpPr>
              <a:spLocks noChangeArrowheads="1"/>
            </p:cNvSpPr>
            <p:nvPr/>
          </p:nvSpPr>
          <p:spPr bwMode="auto">
            <a:xfrm>
              <a:off x="5995988" y="2971800"/>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a:solidFill>
                  <a:srgbClr val="0000FF"/>
                </a:solidFill>
                <a:latin typeface="Tahoma" panose="020B0604030504040204" pitchFamily="34" charset="0"/>
              </a:endParaRPr>
            </a:p>
          </p:txBody>
        </p:sp>
        <p:sp>
          <p:nvSpPr>
            <p:cNvPr id="35878" name="Oval 8"/>
            <p:cNvSpPr>
              <a:spLocks noChangeArrowheads="1"/>
            </p:cNvSpPr>
            <p:nvPr/>
          </p:nvSpPr>
          <p:spPr bwMode="auto">
            <a:xfrm>
              <a:off x="6390319" y="3156333"/>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a:solidFill>
                  <a:srgbClr val="0000FF"/>
                </a:solidFill>
                <a:latin typeface="Tahoma" panose="020B0604030504040204" pitchFamily="34" charset="0"/>
              </a:endParaRPr>
            </a:p>
          </p:txBody>
        </p:sp>
        <p:sp>
          <p:nvSpPr>
            <p:cNvPr id="35879" name="Oval 9"/>
            <p:cNvSpPr>
              <a:spLocks noChangeArrowheads="1"/>
            </p:cNvSpPr>
            <p:nvPr/>
          </p:nvSpPr>
          <p:spPr bwMode="auto">
            <a:xfrm>
              <a:off x="5965826" y="3429000"/>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0" name="Oval 10"/>
            <p:cNvSpPr>
              <a:spLocks noChangeArrowheads="1"/>
            </p:cNvSpPr>
            <p:nvPr/>
          </p:nvSpPr>
          <p:spPr bwMode="auto">
            <a:xfrm>
              <a:off x="6453188" y="3429000"/>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1" name="Oval 11"/>
            <p:cNvSpPr>
              <a:spLocks noChangeArrowheads="1"/>
            </p:cNvSpPr>
            <p:nvPr/>
          </p:nvSpPr>
          <p:spPr bwMode="auto">
            <a:xfrm>
              <a:off x="5622925" y="3200400"/>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2" name="Oval 12"/>
            <p:cNvSpPr>
              <a:spLocks noChangeArrowheads="1"/>
            </p:cNvSpPr>
            <p:nvPr/>
          </p:nvSpPr>
          <p:spPr bwMode="auto">
            <a:xfrm>
              <a:off x="5544086" y="3822700"/>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3" name="Oval 13"/>
            <p:cNvSpPr>
              <a:spLocks noChangeArrowheads="1"/>
            </p:cNvSpPr>
            <p:nvPr/>
          </p:nvSpPr>
          <p:spPr bwMode="auto">
            <a:xfrm>
              <a:off x="6572497" y="3968673"/>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4" name="Oval 14"/>
            <p:cNvSpPr>
              <a:spLocks noChangeArrowheads="1"/>
            </p:cNvSpPr>
            <p:nvPr/>
          </p:nvSpPr>
          <p:spPr bwMode="auto">
            <a:xfrm>
              <a:off x="5356225" y="3426318"/>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5" name="Oval 15"/>
            <p:cNvSpPr>
              <a:spLocks noChangeArrowheads="1"/>
            </p:cNvSpPr>
            <p:nvPr/>
          </p:nvSpPr>
          <p:spPr bwMode="auto">
            <a:xfrm>
              <a:off x="6469693" y="2881313"/>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sp>
          <p:nvSpPr>
            <p:cNvPr id="35886" name="Oval 16"/>
            <p:cNvSpPr>
              <a:spLocks noChangeArrowheads="1"/>
            </p:cNvSpPr>
            <p:nvPr/>
          </p:nvSpPr>
          <p:spPr bwMode="auto">
            <a:xfrm>
              <a:off x="6103077" y="3871913"/>
              <a:ext cx="158749" cy="152400"/>
            </a:xfrm>
            <a:prstGeom prst="ellipse">
              <a:avLst/>
            </a:prstGeom>
            <a:noFill/>
            <a:ln w="1905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600" b="1">
                <a:solidFill>
                  <a:srgbClr val="0000FF"/>
                </a:solidFill>
                <a:latin typeface="Tahoma" panose="020B0604030504040204" pitchFamily="34" charset="0"/>
              </a:endParaRPr>
            </a:p>
          </p:txBody>
        </p:sp>
      </p:grpSp>
      <p:pic>
        <p:nvPicPr>
          <p:cNvPr id="35872" name="Picture 45" descr="SDRA_200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25813" y="2320925"/>
            <a:ext cx="1057275" cy="8509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35873" name="Group 6"/>
          <p:cNvGrpSpPr>
            <a:grpSpLocks/>
          </p:cNvGrpSpPr>
          <p:nvPr/>
        </p:nvGrpSpPr>
        <p:grpSpPr bwMode="auto">
          <a:xfrm>
            <a:off x="-38100" y="6311900"/>
            <a:ext cx="576263" cy="558800"/>
            <a:chOff x="5397" y="0"/>
            <a:chExt cx="363" cy="352"/>
          </a:xfrm>
        </p:grpSpPr>
        <p:pic>
          <p:nvPicPr>
            <p:cNvPr id="35874" name="Picture 40" descr="radar"/>
            <p:cNvPicPr>
              <a:picLocks noChangeAspect="1" noChangeArrowheads="1" noCrop="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5" name="Text Box 8"/>
            <p:cNvSpPr txBox="1">
              <a:spLocks noChangeArrowheads="1"/>
            </p:cNvSpPr>
            <p:nvPr/>
          </p:nvSpPr>
          <p:spPr bwMode="auto">
            <a:xfrm>
              <a:off x="5416" y="70"/>
              <a:ext cx="2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21</a:t>
              </a:r>
            </a:p>
          </p:txBody>
        </p:sp>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8" name="TextBox 7"/>
          <p:cNvSpPr txBox="1"/>
          <p:nvPr/>
        </p:nvSpPr>
        <p:spPr>
          <a:xfrm>
            <a:off x="755650" y="1935163"/>
            <a:ext cx="8120063" cy="1631950"/>
          </a:xfrm>
          <a:prstGeom prst="rect">
            <a:avLst/>
          </a:prstGeom>
          <a:noFill/>
        </p:spPr>
        <p:txBody>
          <a:bodyPr wrap="none">
            <a:spAutoFit/>
          </a:bodyPr>
          <a:lstStyle/>
          <a:p>
            <a:pPr marL="285750" indent="-285750" eaLnBrk="1" hangingPunct="1">
              <a:buFont typeface="Wingdings" panose="05000000000000000000" pitchFamily="2" charset="2"/>
              <a:buChar char="v"/>
              <a:defRPr/>
            </a:pPr>
            <a:r>
              <a:rPr lang="en-US" sz="2000" dirty="0">
                <a:solidFill>
                  <a:srgbClr val="0000FF"/>
                </a:solidFill>
                <a:latin typeface="Arial" panose="020B0604020202020204" pitchFamily="34" charset="0"/>
              </a:rPr>
              <a:t>UKHO</a:t>
            </a:r>
          </a:p>
          <a:p>
            <a:pPr marL="285750" indent="-285750" eaLnBrk="1" hangingPunct="1">
              <a:buFont typeface="Wingdings" panose="05000000000000000000" pitchFamily="2" charset="2"/>
              <a:buChar char="v"/>
              <a:defRPr/>
            </a:pPr>
            <a:r>
              <a:rPr lang="en-US" sz="2000" dirty="0" err="1">
                <a:solidFill>
                  <a:srgbClr val="0000FF"/>
                </a:solidFill>
                <a:latin typeface="Arial" panose="020B0604020202020204" pitchFamily="34" charset="0"/>
              </a:rPr>
              <a:t>Primar</a:t>
            </a:r>
            <a:r>
              <a:rPr lang="en-US" sz="2000" dirty="0">
                <a:solidFill>
                  <a:srgbClr val="0000FF"/>
                </a:solidFill>
                <a:latin typeface="Arial" panose="020B0604020202020204" pitchFamily="34" charset="0"/>
              </a:rPr>
              <a:t> – Norwegian Hydrographic Service</a:t>
            </a:r>
          </a:p>
          <a:p>
            <a:pPr marL="285750" indent="-285750" eaLnBrk="1" hangingPunct="1">
              <a:buFont typeface="Wingdings" panose="05000000000000000000" pitchFamily="2" charset="2"/>
              <a:buChar char="v"/>
              <a:defRPr/>
            </a:pPr>
            <a:r>
              <a:rPr lang="en-US" sz="2000" dirty="0">
                <a:solidFill>
                  <a:srgbClr val="0000FF"/>
                </a:solidFill>
                <a:latin typeface="Arial" panose="020B0604020202020204" pitchFamily="34" charset="0"/>
              </a:rPr>
              <a:t>C – MAP Italia</a:t>
            </a:r>
          </a:p>
          <a:p>
            <a:pPr marL="285750" indent="-285750" eaLnBrk="1" hangingPunct="1">
              <a:buFont typeface="Wingdings" panose="05000000000000000000" pitchFamily="2" charset="2"/>
              <a:buChar char="v"/>
              <a:defRPr/>
            </a:pPr>
            <a:r>
              <a:rPr lang="en-US" sz="2000" dirty="0">
                <a:solidFill>
                  <a:srgbClr val="0000FF"/>
                </a:solidFill>
                <a:latin typeface="Arial" panose="020B0604020202020204" pitchFamily="34" charset="0"/>
              </a:rPr>
              <a:t>JHA (MSS ENC) – Marine Electronic Highway</a:t>
            </a:r>
          </a:p>
          <a:p>
            <a:pPr eaLnBrk="1" hangingPunct="1">
              <a:defRPr/>
            </a:pPr>
            <a:r>
              <a:rPr lang="en-US" sz="2000" dirty="0">
                <a:solidFill>
                  <a:srgbClr val="0000FF"/>
                </a:solidFill>
                <a:latin typeface="Arial" panose="020B0604020202020204" pitchFamily="34" charset="0"/>
              </a:rPr>
              <a:t>     Conducting Joint Hydrographic Survey in Malacca Singapore Strait</a:t>
            </a:r>
          </a:p>
        </p:txBody>
      </p:sp>
      <p:pic>
        <p:nvPicPr>
          <p:cNvPr id="36870" name="Picture 22" descr="Hasil gambar untuk Primar Norwegian Hydrographic Service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5538" y="4297363"/>
            <a:ext cx="1795462" cy="12255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6871" name="Picture 24" descr="Hasil gambar untuk Japan hydrographic association  (JHA) logo"/>
          <p:cNvPicPr>
            <a:picLocks noChangeAspect="1" noChangeArrowheads="1"/>
          </p:cNvPicPr>
          <p:nvPr/>
        </p:nvPicPr>
        <p:blipFill>
          <a:blip r:embed="rId3" cstate="email">
            <a:extLst>
              <a:ext uri="{28A0092B-C50C-407E-A947-70E740481C1C}">
                <a14:useLocalDpi xmlns:a14="http://schemas.microsoft.com/office/drawing/2010/main"/>
              </a:ext>
            </a:extLst>
          </a:blip>
          <a:srcRect l="30678" t="28319" r="30122" b="29204"/>
          <a:stretch>
            <a:fillRect/>
          </a:stretch>
        </p:blipFill>
        <p:spPr bwMode="auto">
          <a:xfrm>
            <a:off x="7078663" y="5113338"/>
            <a:ext cx="1958975" cy="1216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6872" name="Picture 2" descr="Hasil gambar untuk C-Map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5138" y="4706938"/>
            <a:ext cx="2719387" cy="12541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6873" name="Picture 14" descr="Hasil gambar untuk UKHO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750" y="3763963"/>
            <a:ext cx="2144713" cy="1219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6874" name="TextBox 37"/>
          <p:cNvSpPr txBox="1">
            <a:spLocks noChangeArrowheads="1"/>
          </p:cNvSpPr>
          <p:nvPr/>
        </p:nvSpPr>
        <p:spPr bwMode="auto">
          <a:xfrm>
            <a:off x="14288" y="1096963"/>
            <a:ext cx="9144000" cy="522287"/>
          </a:xfrm>
          <a:prstGeom prst="rect">
            <a:avLst/>
          </a:prstGeom>
          <a:solidFill>
            <a:srgbClr val="003366"/>
          </a:solidFill>
          <a:ln w="9525">
            <a:solidFill>
              <a:srgbClr val="000000"/>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2800" b="1">
                <a:solidFill>
                  <a:schemeClr val="tx1"/>
                </a:solidFill>
              </a:rPr>
              <a:t>INDONESIAN’S CHART DISTRIBUTOR :</a:t>
            </a:r>
          </a:p>
        </p:txBody>
      </p:sp>
      <p:grpSp>
        <p:nvGrpSpPr>
          <p:cNvPr id="36875" name="Group 6"/>
          <p:cNvGrpSpPr>
            <a:grpSpLocks/>
          </p:cNvGrpSpPr>
          <p:nvPr/>
        </p:nvGrpSpPr>
        <p:grpSpPr bwMode="auto">
          <a:xfrm>
            <a:off x="-4763" y="6299200"/>
            <a:ext cx="576263" cy="558800"/>
            <a:chOff x="5397" y="0"/>
            <a:chExt cx="363" cy="352"/>
          </a:xfrm>
        </p:grpSpPr>
        <p:pic>
          <p:nvPicPr>
            <p:cNvPr id="36876" name="Picture 40" descr="rada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22</a:t>
              </a:r>
            </a:p>
          </p:txBody>
        </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520" y="5340178"/>
            <a:ext cx="9144000" cy="1663872"/>
          </a:xfrm>
          <a:prstGeom prst="rect">
            <a:avLst/>
          </a:prstGeom>
          <a:noFill/>
          <a:ln w="9525">
            <a:noFill/>
            <a:miter lim="800000"/>
            <a:headEnd/>
            <a:tailEnd/>
          </a:ln>
          <a:effectLst>
            <a:softEdge rad="317500"/>
          </a:effectLst>
        </p:spPr>
      </p:pic>
      <p:sp>
        <p:nvSpPr>
          <p:cNvPr id="9" name="Text Box 2"/>
          <p:cNvSpPr txBox="1">
            <a:spLocks noChangeArrowheads="1"/>
          </p:cNvSpPr>
          <p:nvPr/>
        </p:nvSpPr>
        <p:spPr bwMode="auto">
          <a:xfrm>
            <a:off x="196850" y="1863725"/>
            <a:ext cx="8915400" cy="3983038"/>
          </a:xfrm>
          <a:prstGeom prst="rect">
            <a:avLst/>
          </a:prstGeom>
          <a:noFill/>
          <a:ln w="76200" cmpd="tri">
            <a:solidFill>
              <a:srgbClr val="0000FF"/>
            </a:solidFill>
            <a:miter lim="800000"/>
            <a:headEnd/>
            <a:tailEnd/>
          </a:ln>
        </p:spPr>
        <p:txBody>
          <a:bodyPr lIns="91432" tIns="45716" rIns="91432" bIns="45716">
            <a:spAutoFit/>
          </a:bodyPr>
          <a:lstStyle/>
          <a:p>
            <a:pPr defTabSz="285750" eaLnBrk="1" hangingPunct="1">
              <a:lnSpc>
                <a:spcPct val="90000"/>
              </a:lnSpc>
              <a:spcBef>
                <a:spcPct val="50000"/>
              </a:spcBef>
              <a:defRPr/>
            </a:pPr>
            <a:r>
              <a:rPr lang="en-US" sz="3200" b="1" dirty="0">
                <a:solidFill>
                  <a:srgbClr val="0000FF"/>
                </a:solidFill>
                <a:effectLst>
                  <a:outerShdw blurRad="38100" dist="38100" dir="2700000" algn="tl">
                    <a:srgbClr val="000000">
                      <a:alpha val="43137"/>
                    </a:srgbClr>
                  </a:outerShdw>
                </a:effectLst>
                <a:latin typeface="Tahoma" pitchFamily="34" charset="0"/>
                <a:cs typeface="Tahoma" pitchFamily="34" charset="0"/>
              </a:rPr>
              <a:t>PUBLIC SERVICES</a:t>
            </a:r>
          </a:p>
          <a:p>
            <a:pPr marL="342900" indent="-342900" defTabSz="285750" eaLnBrk="1" hangingPunct="1">
              <a:lnSpc>
                <a:spcPct val="90000"/>
              </a:lnSpc>
              <a:spcBef>
                <a:spcPct val="50000"/>
              </a:spcBef>
              <a:buFont typeface="Arial" pitchFamily="34" charset="0"/>
              <a:buChar char="•"/>
              <a:defRPr/>
            </a:pPr>
            <a:r>
              <a:rPr lang="en-US" sz="2000" b="1" dirty="0">
                <a:solidFill>
                  <a:srgbClr val="0000FF"/>
                </a:solidFill>
                <a:effectLst>
                  <a:outerShdw blurRad="38100" dist="38100" dir="2700000" algn="tl">
                    <a:srgbClr val="000000">
                      <a:alpha val="43137"/>
                    </a:srgbClr>
                  </a:outerShdw>
                </a:effectLst>
                <a:latin typeface="Tahoma" pitchFamily="34" charset="0"/>
                <a:cs typeface="Tahoma" pitchFamily="34" charset="0"/>
              </a:rPr>
              <a:t>NAUTICAL CHARTS    											: 538 NUMBERS</a:t>
            </a:r>
            <a:r>
              <a:rPr lang="en-US" b="1" dirty="0">
                <a:solidFill>
                  <a:srgbClr val="0000FF"/>
                </a:solidFill>
                <a:effectLst>
                  <a:outerShdw blurRad="38100" dist="38100" dir="2700000" algn="tl">
                    <a:srgbClr val="000000">
                      <a:alpha val="43137"/>
                    </a:srgbClr>
                  </a:outerShdw>
                </a:effectLst>
                <a:latin typeface="Tahoma" pitchFamily="34" charset="0"/>
                <a:cs typeface="Tahoma" pitchFamily="34" charset="0"/>
              </a:rPr>
              <a:t> </a:t>
            </a:r>
          </a:p>
          <a:p>
            <a:pPr marL="285750" indent="-285750" defTabSz="285750" eaLnBrk="1" hangingPunct="1">
              <a:lnSpc>
                <a:spcPct val="90000"/>
              </a:lnSpc>
              <a:spcBef>
                <a:spcPct val="50000"/>
              </a:spcBef>
              <a:buFont typeface="Arial" pitchFamily="34" charset="0"/>
              <a:buChar char="•"/>
              <a:defRPr/>
            </a:pPr>
            <a:r>
              <a:rPr lang="en-US" b="1" dirty="0">
                <a:solidFill>
                  <a:srgbClr val="0000FF"/>
                </a:solidFill>
                <a:effectLst>
                  <a:outerShdw blurRad="38100" dist="38100" dir="2700000" algn="tl">
                    <a:srgbClr val="000000">
                      <a:alpha val="43137"/>
                    </a:srgbClr>
                  </a:outerShdw>
                </a:effectLst>
                <a:latin typeface="Tahoma" pitchFamily="34" charset="0"/>
                <a:cs typeface="Tahoma" pitchFamily="34" charset="0"/>
              </a:rPr>
              <a:t>ENC	    																		: 506   CELL</a:t>
            </a:r>
          </a:p>
          <a:p>
            <a:pPr marL="285750" indent="-285750" defTabSz="285750" eaLnBrk="1" hangingPunct="1">
              <a:lnSpc>
                <a:spcPct val="90000"/>
              </a:lnSpc>
              <a:spcBef>
                <a:spcPct val="50000"/>
              </a:spcBef>
              <a:buFont typeface="Arial" pitchFamily="34" charset="0"/>
              <a:buChar char="•"/>
              <a:defRPr/>
            </a:pPr>
            <a:r>
              <a:rPr lang="en-US" sz="2000" b="1" dirty="0">
                <a:solidFill>
                  <a:srgbClr val="0000FF"/>
                </a:solidFill>
                <a:effectLst>
                  <a:outerShdw blurRad="38100" dist="38100" dir="2700000" algn="tl">
                    <a:srgbClr val="000000">
                      <a:alpha val="43137"/>
                    </a:srgbClr>
                  </a:outerShdw>
                </a:effectLst>
                <a:latin typeface="Tahoma" pitchFamily="34" charset="0"/>
                <a:cs typeface="Tahoma" pitchFamily="34" charset="0"/>
              </a:rPr>
              <a:t>THEMATIC MAPS													: 225 NUMBERS</a:t>
            </a:r>
          </a:p>
          <a:p>
            <a:pPr defTabSz="285750" eaLnBrk="1" hangingPunct="1">
              <a:lnSpc>
                <a:spcPct val="90000"/>
              </a:lnSpc>
              <a:spcBef>
                <a:spcPct val="50000"/>
              </a:spcBef>
              <a:defRPr/>
            </a:pPr>
            <a:r>
              <a:rPr lang="en-US" b="1" dirty="0">
                <a:solidFill>
                  <a:srgbClr val="0000FF"/>
                </a:solidFill>
                <a:effectLst>
                  <a:outerShdw blurRad="38100" dist="38100" dir="2700000" algn="tl">
                    <a:srgbClr val="000000">
                      <a:alpha val="43137"/>
                    </a:srgbClr>
                  </a:outerShdw>
                </a:effectLst>
                <a:latin typeface="Tahoma" pitchFamily="34" charset="0"/>
                <a:cs typeface="Tahoma" pitchFamily="34" charset="0"/>
              </a:rPr>
              <a:t>		</a:t>
            </a: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BATHYMETRIC CHARTS 											     :   33 NUMBERS</a:t>
            </a:r>
          </a:p>
          <a:p>
            <a:pPr defTabSz="285750" eaLnBrk="1" hangingPunct="1">
              <a:lnSpc>
                <a:spcPct val="90000"/>
              </a:lnSpc>
              <a:spcBef>
                <a:spcPct val="50000"/>
              </a:spcBef>
              <a:defRPr/>
            </a:pP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		MAGHNETIC CHARTS 													:   29 NUMBERS</a:t>
            </a:r>
          </a:p>
          <a:p>
            <a:pPr defTabSz="285750" eaLnBrk="1" hangingPunct="1">
              <a:lnSpc>
                <a:spcPct val="90000"/>
              </a:lnSpc>
              <a:spcBef>
                <a:spcPct val="50000"/>
              </a:spcBef>
              <a:defRPr/>
            </a:pP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		ECONOMIC EXCLUSIVE ZONE CHARTS 	 						:   17 NUMBERS</a:t>
            </a:r>
          </a:p>
          <a:p>
            <a:pPr defTabSz="285750" eaLnBrk="1" hangingPunct="1">
              <a:lnSpc>
                <a:spcPct val="90000"/>
              </a:lnSpc>
              <a:spcBef>
                <a:spcPct val="50000"/>
              </a:spcBef>
              <a:defRPr/>
            </a:pP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		BASE POINTS CHARTS 	 											:   65 NUMBERS</a:t>
            </a:r>
          </a:p>
          <a:p>
            <a:pPr defTabSz="285750" eaLnBrk="1" hangingPunct="1">
              <a:lnSpc>
                <a:spcPct val="90000"/>
              </a:lnSpc>
              <a:spcBef>
                <a:spcPct val="50000"/>
              </a:spcBef>
              <a:defRPr/>
            </a:pP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		GENERAL BATHYMETRIC CHART OF THE OCEAN (GEBCO) 	:   16 NUMBERS</a:t>
            </a:r>
          </a:p>
          <a:p>
            <a:pPr defTabSz="285750" eaLnBrk="1" hangingPunct="1">
              <a:lnSpc>
                <a:spcPct val="90000"/>
              </a:lnSpc>
              <a:spcBef>
                <a:spcPct val="50000"/>
              </a:spcBef>
              <a:defRPr/>
            </a:pP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		NATIONAL MARINE ENVIROMENT MAPS						 	:   44 NUMBERS</a:t>
            </a:r>
          </a:p>
          <a:p>
            <a:pPr defTabSz="285750" eaLnBrk="1" hangingPunct="1">
              <a:lnSpc>
                <a:spcPct val="90000"/>
              </a:lnSpc>
              <a:spcBef>
                <a:spcPct val="50000"/>
              </a:spcBef>
              <a:defRPr/>
            </a:pPr>
            <a:r>
              <a:rPr lang="en-US" sz="1400" b="1" dirty="0">
                <a:solidFill>
                  <a:srgbClr val="0000FF"/>
                </a:solidFill>
                <a:effectLst>
                  <a:outerShdw blurRad="38100" dist="38100" dir="2700000" algn="tl">
                    <a:srgbClr val="000000">
                      <a:alpha val="43137"/>
                    </a:srgbClr>
                  </a:outerShdw>
                </a:effectLst>
                <a:latin typeface="Tahoma" pitchFamily="34" charset="0"/>
                <a:cs typeface="Tahoma" pitchFamily="34" charset="0"/>
              </a:rPr>
              <a:t>		INDONESIAN COASTAL ENVIROMENT MAPS						:   COVERING 10 PROVINCES</a:t>
            </a:r>
          </a:p>
        </p:txBody>
      </p:sp>
      <p:sp>
        <p:nvSpPr>
          <p:cNvPr id="37894" name="WordArt 7"/>
          <p:cNvSpPr>
            <a:spLocks noChangeArrowheads="1" noChangeShapeType="1" noTextEdit="1"/>
          </p:cNvSpPr>
          <p:nvPr/>
        </p:nvSpPr>
        <p:spPr bwMode="auto">
          <a:xfrm>
            <a:off x="771525" y="1112838"/>
            <a:ext cx="2819400" cy="4191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FF"/>
                </a:solidFill>
                <a:latin typeface="Impact" panose="020B0806030902050204" pitchFamily="34" charset="0"/>
              </a:rPr>
              <a:t>Production</a:t>
            </a:r>
          </a:p>
        </p:txBody>
      </p:sp>
      <p:sp>
        <p:nvSpPr>
          <p:cNvPr id="37895" name="WordArt 8"/>
          <p:cNvSpPr>
            <a:spLocks noChangeArrowheads="1" noChangeShapeType="1" noTextEdit="1"/>
          </p:cNvSpPr>
          <p:nvPr/>
        </p:nvSpPr>
        <p:spPr bwMode="auto">
          <a:xfrm>
            <a:off x="4848225" y="1138238"/>
            <a:ext cx="3429000" cy="419100"/>
          </a:xfrm>
          <a:prstGeom prst="rect">
            <a:avLst/>
          </a:prstGeom>
        </p:spPr>
        <p:txBody>
          <a:bodyPr wrap="none" fromWordArt="1">
            <a:prstTxWarp prst="textPlain">
              <a:avLst>
                <a:gd name="adj" fmla="val 50000"/>
              </a:avLst>
            </a:prstTxWarp>
          </a:bodyPr>
          <a:lstStyle/>
          <a:p>
            <a:pPr algn="ctr"/>
            <a:r>
              <a:rPr lang="en-US" sz="3600" b="1" kern="10">
                <a:ln w="9525">
                  <a:solidFill>
                    <a:schemeClr val="hlink"/>
                  </a:solidFill>
                  <a:round/>
                  <a:headEnd/>
                  <a:tailEnd/>
                </a:ln>
                <a:solidFill>
                  <a:srgbClr val="0000FF"/>
                </a:solidFill>
                <a:latin typeface="Impact" panose="020B0806030902050204" pitchFamily="34" charset="0"/>
              </a:rPr>
              <a:t>CHARTS</a:t>
            </a:r>
          </a:p>
        </p:txBody>
      </p:sp>
      <p:sp>
        <p:nvSpPr>
          <p:cNvPr id="12" name="Text Box 9"/>
          <p:cNvSpPr txBox="1">
            <a:spLocks noChangeArrowheads="1"/>
          </p:cNvSpPr>
          <p:nvPr/>
        </p:nvSpPr>
        <p:spPr bwMode="auto">
          <a:xfrm>
            <a:off x="3798888" y="828675"/>
            <a:ext cx="1082675" cy="923925"/>
          </a:xfrm>
          <a:prstGeom prst="rect">
            <a:avLst/>
          </a:prstGeom>
          <a:noFill/>
          <a:ln w="12700">
            <a:noFill/>
            <a:miter lim="800000"/>
            <a:headEnd/>
            <a:tailEnd/>
          </a:ln>
          <a:effectLst/>
        </p:spPr>
        <p:txBody>
          <a:bodyPr>
            <a:spAutoFit/>
          </a:bodyPr>
          <a:lstStyle/>
          <a:p>
            <a:pPr eaLnBrk="1" hangingPunct="1">
              <a:defRPr/>
            </a:pPr>
            <a:r>
              <a:rPr lang="en-US" sz="5400" b="1" i="1" dirty="0">
                <a:solidFill>
                  <a:srgbClr val="0000FF"/>
                </a:solidFill>
                <a:effectLst>
                  <a:outerShdw blurRad="38100" dist="38100" dir="2700000" algn="tl">
                    <a:srgbClr val="000000">
                      <a:alpha val="43137"/>
                    </a:srgbClr>
                  </a:outerShdw>
                </a:effectLst>
                <a:latin typeface="Times New Roman" pitchFamily="18" charset="0"/>
              </a:rPr>
              <a:t>of</a:t>
            </a:r>
          </a:p>
        </p:txBody>
      </p:sp>
      <p:grpSp>
        <p:nvGrpSpPr>
          <p:cNvPr id="37897" name="Group 6"/>
          <p:cNvGrpSpPr>
            <a:grpSpLocks/>
          </p:cNvGrpSpPr>
          <p:nvPr/>
        </p:nvGrpSpPr>
        <p:grpSpPr bwMode="auto">
          <a:xfrm>
            <a:off x="-4763" y="6299200"/>
            <a:ext cx="576263" cy="558800"/>
            <a:chOff x="5397" y="0"/>
            <a:chExt cx="363" cy="352"/>
          </a:xfrm>
        </p:grpSpPr>
        <p:pic>
          <p:nvPicPr>
            <p:cNvPr id="37899" name="Picture 40" descr="rada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23</a:t>
              </a:r>
            </a:p>
          </p:txBody>
        </p:sp>
      </p:grpSp>
      <p:sp>
        <p:nvSpPr>
          <p:cNvPr id="6" name="Footer Placeholder 3"/>
          <p:cNvSpPr>
            <a:spLocks noGrp="1"/>
          </p:cNvSpPr>
          <p:nvPr>
            <p:ph type="ftr" sz="quarter" idx="10"/>
          </p:nvPr>
        </p:nvSpPr>
        <p:spPr>
          <a:xfrm>
            <a:off x="3206750" y="6440488"/>
            <a:ext cx="2895600" cy="457200"/>
          </a:xfrm>
        </p:spPr>
        <p:txBody>
          <a:bodyPr/>
          <a:lstStyle/>
          <a:p>
            <a:pPr>
              <a:defRPr/>
            </a:pPr>
            <a:r>
              <a:rPr lang="en-AU" altLang="en-US" dirty="0" smtClean="0"/>
              <a:t>21-23 February 2018</a:t>
            </a:r>
            <a:endParaRPr lang="en-AU" altLang="en-US" dirty="0"/>
          </a:p>
          <a:p>
            <a:pPr>
              <a:defRPr/>
            </a:pPr>
            <a:r>
              <a:rPr lang="en-AU" altLang="en-US" dirty="0"/>
              <a:t>NADI FIJI</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a:xfrm>
            <a:off x="5568950" y="6489700"/>
            <a:ext cx="2895600" cy="457200"/>
          </a:xfrm>
        </p:spPr>
        <p:txBody>
          <a:bodyPr/>
          <a:lstStyle/>
          <a:p>
            <a:pPr>
              <a:defRPr/>
            </a:pPr>
            <a:r>
              <a:rPr lang="en-AU" altLang="en-US" sz="900" dirty="0" smtClean="0">
                <a:solidFill>
                  <a:srgbClr val="0000FF"/>
                </a:solidFill>
              </a:rPr>
              <a:t>21-23 February 2018</a:t>
            </a:r>
            <a:endParaRPr lang="en-AU" altLang="en-US" sz="900" dirty="0">
              <a:solidFill>
                <a:srgbClr val="0000FF"/>
              </a:solidFill>
            </a:endParaRPr>
          </a:p>
          <a:p>
            <a:pPr>
              <a:defRPr/>
            </a:pPr>
            <a:r>
              <a:rPr lang="en-AU" altLang="en-US" sz="900" dirty="0">
                <a:solidFill>
                  <a:srgbClr val="0000FF"/>
                </a:solidFill>
              </a:rPr>
              <a:t>NADI FIJI</a:t>
            </a:r>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8" name="Content Placeholder 1"/>
          <p:cNvSpPr>
            <a:spLocks noGrp="1"/>
          </p:cNvSpPr>
          <p:nvPr>
            <p:ph idx="1"/>
          </p:nvPr>
        </p:nvSpPr>
        <p:spPr>
          <a:xfrm>
            <a:off x="1287463" y="1709738"/>
            <a:ext cx="3962400" cy="4995862"/>
          </a:xfrm>
        </p:spPr>
        <p:txBody>
          <a:bodyPr>
            <a:noAutofit/>
          </a:bodyPr>
          <a:lstStyle/>
          <a:p>
            <a:pPr marL="365760" indent="-256032" algn="r" eaLnBrk="1" fontAlgn="auto" hangingPunct="1">
              <a:lnSpc>
                <a:spcPct val="120000"/>
              </a:lnSpc>
              <a:spcAft>
                <a:spcPts val="0"/>
              </a:spcAft>
              <a:buFont typeface="Wingdings 3"/>
              <a:buNone/>
              <a:defRPr/>
            </a:pPr>
            <a:r>
              <a:rPr lang="en-US" sz="1600" b="1" dirty="0" smtClean="0">
                <a:solidFill>
                  <a:srgbClr val="0000FF"/>
                </a:solidFill>
                <a:latin typeface="Arial Narrow" pitchFamily="34" charset="0"/>
              </a:rPr>
              <a:t>NOTICES TO MARINERS:</a:t>
            </a:r>
          </a:p>
          <a:p>
            <a:pPr marL="365760" indent="-256032" algn="r" eaLnBrk="1" fontAlgn="auto" hangingPunct="1">
              <a:lnSpc>
                <a:spcPct val="120000"/>
              </a:lnSpc>
              <a:spcAft>
                <a:spcPts val="0"/>
              </a:spcAft>
              <a:buFont typeface="Wingdings 3"/>
              <a:buNone/>
              <a:defRPr/>
            </a:pPr>
            <a:r>
              <a:rPr lang="en-US" sz="1600" b="1" dirty="0" smtClean="0">
                <a:solidFill>
                  <a:srgbClr val="0000FF"/>
                </a:solidFill>
                <a:latin typeface="Arial Narrow" pitchFamily="34" charset="0"/>
              </a:rPr>
              <a:t>NAUTICAL ALMANAC:</a:t>
            </a:r>
          </a:p>
          <a:p>
            <a:pPr marL="365760" indent="-256032" algn="r">
              <a:lnSpc>
                <a:spcPct val="120000"/>
              </a:lnSpc>
              <a:buFont typeface="Wingdings" panose="05000000000000000000" pitchFamily="2" charset="2"/>
              <a:buNone/>
              <a:defRPr/>
            </a:pPr>
            <a:r>
              <a:rPr lang="en-US" sz="1600" b="1" dirty="0">
                <a:solidFill>
                  <a:srgbClr val="0000FF"/>
                </a:solidFill>
              </a:rPr>
              <a:t>TIDE TABLES </a:t>
            </a:r>
            <a:r>
              <a:rPr lang="en-US" sz="1600" b="1" dirty="0" smtClean="0">
                <a:solidFill>
                  <a:srgbClr val="0000FF"/>
                </a:solidFill>
                <a:latin typeface="Arial Narrow" pitchFamily="34" charset="0"/>
              </a:rPr>
              <a:t>:</a:t>
            </a:r>
          </a:p>
          <a:p>
            <a:pPr marL="365760" indent="-256032" algn="r">
              <a:lnSpc>
                <a:spcPct val="120000"/>
              </a:lnSpc>
              <a:buFont typeface="Wingdings" panose="05000000000000000000" pitchFamily="2" charset="2"/>
              <a:buNone/>
              <a:defRPr/>
            </a:pPr>
            <a:r>
              <a:rPr lang="en-US" sz="1600" b="1" dirty="0">
                <a:solidFill>
                  <a:srgbClr val="0000FF"/>
                </a:solidFill>
              </a:rPr>
              <a:t>TIDAL STREAM TABLES</a:t>
            </a:r>
            <a:r>
              <a:rPr lang="en-US" sz="1600" dirty="0">
                <a:solidFill>
                  <a:srgbClr val="0000FF"/>
                </a:solidFill>
              </a:rPr>
              <a:t> </a:t>
            </a:r>
            <a:r>
              <a:rPr lang="en-US" sz="1600" b="1" dirty="0" smtClean="0">
                <a:solidFill>
                  <a:srgbClr val="0000FF"/>
                </a:solidFill>
                <a:latin typeface="Arial Narrow" pitchFamily="34" charset="0"/>
              </a:rPr>
              <a:t>:</a:t>
            </a:r>
          </a:p>
          <a:p>
            <a:pPr marL="365760" indent="-256032" algn="r">
              <a:lnSpc>
                <a:spcPct val="120000"/>
              </a:lnSpc>
              <a:buFont typeface="Wingdings" panose="05000000000000000000" pitchFamily="2" charset="2"/>
              <a:buNone/>
              <a:defRPr/>
            </a:pPr>
            <a:r>
              <a:rPr lang="en-US" sz="1600" b="1" dirty="0">
                <a:solidFill>
                  <a:srgbClr val="0000FF"/>
                </a:solidFill>
              </a:rPr>
              <a:t>SURFACE CURRENT CHART </a:t>
            </a:r>
            <a:r>
              <a:rPr lang="en-US" sz="1600" b="1" dirty="0" smtClean="0">
                <a:solidFill>
                  <a:srgbClr val="0000FF"/>
                </a:solidFill>
                <a:latin typeface="Arial Narrow" pitchFamily="34" charset="0"/>
              </a:rPr>
              <a:t>:</a:t>
            </a:r>
          </a:p>
          <a:p>
            <a:pPr marL="365760" indent="-256032" algn="r">
              <a:lnSpc>
                <a:spcPct val="120000"/>
              </a:lnSpc>
              <a:buFont typeface="Wingdings" panose="05000000000000000000" pitchFamily="2" charset="2"/>
              <a:buNone/>
              <a:defRPr/>
            </a:pPr>
            <a:r>
              <a:rPr lang="en-US" sz="1600" b="1" dirty="0" smtClean="0">
                <a:solidFill>
                  <a:srgbClr val="0000FF"/>
                </a:solidFill>
                <a:latin typeface="Arial Narrow" pitchFamily="34" charset="0"/>
              </a:rPr>
              <a:t> </a:t>
            </a:r>
            <a:r>
              <a:rPr lang="en-US" sz="1600" b="1" dirty="0">
                <a:solidFill>
                  <a:srgbClr val="0000FF"/>
                </a:solidFill>
              </a:rPr>
              <a:t>LIST OF LIGHTS </a:t>
            </a:r>
            <a:r>
              <a:rPr lang="en-US" sz="1600" b="1" dirty="0" smtClean="0">
                <a:solidFill>
                  <a:srgbClr val="0000FF"/>
                </a:solidFill>
                <a:latin typeface="Arial Narrow" pitchFamily="34" charset="0"/>
              </a:rPr>
              <a:t>:</a:t>
            </a: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PORT INFORMATION :</a:t>
            </a:r>
            <a:endParaRPr lang="en-US" sz="1600" b="1" dirty="0" smtClean="0">
              <a:solidFill>
                <a:srgbClr val="0000FF"/>
              </a:solidFill>
              <a:latin typeface="Arial Narrow" pitchFamily="34" charset="0"/>
            </a:endParaRP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SAILING DIRECTIONS :</a:t>
            </a:r>
            <a:endParaRPr lang="en-US" sz="1600" b="1" dirty="0" smtClean="0">
              <a:solidFill>
                <a:srgbClr val="0000FF"/>
              </a:solidFill>
              <a:latin typeface="Arial Narrow" pitchFamily="34" charset="0"/>
            </a:endParaRP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MARINE ENVIRONMENT INFORMATION:</a:t>
            </a:r>
            <a:endParaRPr lang="en-US" sz="1600" b="1" dirty="0" smtClean="0">
              <a:solidFill>
                <a:srgbClr val="0000FF"/>
              </a:solidFill>
              <a:latin typeface="Arial Narrow" pitchFamily="34" charset="0"/>
            </a:endParaRP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MINE AREAS </a:t>
            </a:r>
            <a:r>
              <a:rPr lang="en-US" sz="1600" b="1" dirty="0" smtClean="0">
                <a:solidFill>
                  <a:srgbClr val="0000FF"/>
                </a:solidFill>
                <a:latin typeface="Arial Narrow" pitchFamily="34" charset="0"/>
              </a:rPr>
              <a:t> TABLES:</a:t>
            </a: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WRECK LIST </a:t>
            </a:r>
            <a:r>
              <a:rPr lang="en-US" sz="1600" b="1" dirty="0" smtClean="0">
                <a:solidFill>
                  <a:srgbClr val="0000FF"/>
                </a:solidFill>
                <a:latin typeface="Arial Narrow" pitchFamily="34" charset="0"/>
              </a:rPr>
              <a:t>  :</a:t>
            </a: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RADIO NAVIGATIONAL WARNINGS:</a:t>
            </a:r>
            <a:endParaRPr lang="en-US" sz="1600" b="1" dirty="0" smtClean="0">
              <a:solidFill>
                <a:srgbClr val="0000FF"/>
              </a:solidFill>
              <a:latin typeface="Arial Narrow" pitchFamily="34" charset="0"/>
            </a:endParaRPr>
          </a:p>
          <a:p>
            <a:pPr marL="365760" indent="-256032" algn="r">
              <a:lnSpc>
                <a:spcPct val="120000"/>
              </a:lnSpc>
              <a:buFont typeface="Wingdings" panose="05000000000000000000" pitchFamily="2" charset="2"/>
              <a:buNone/>
              <a:defRPr/>
            </a:pPr>
            <a:r>
              <a:rPr lang="en-US" sz="1600" b="1" dirty="0">
                <a:solidFill>
                  <a:srgbClr val="0000FF"/>
                </a:solidFill>
                <a:latin typeface="Arial Narrow" pitchFamily="34" charset="0"/>
              </a:rPr>
              <a:t>INDONESIAN WATERS WEATHER CHARTS :</a:t>
            </a:r>
            <a:endParaRPr lang="en-US" sz="1600" b="1" dirty="0" smtClean="0">
              <a:solidFill>
                <a:srgbClr val="0000FF"/>
              </a:solidFill>
              <a:latin typeface="Arial Narrow" pitchFamily="34" charset="0"/>
            </a:endParaRPr>
          </a:p>
          <a:p>
            <a:pPr marL="365760" indent="457200" algn="r" eaLnBrk="1" fontAlgn="auto" hangingPunct="1">
              <a:lnSpc>
                <a:spcPct val="120000"/>
              </a:lnSpc>
              <a:spcAft>
                <a:spcPts val="0"/>
              </a:spcAft>
              <a:buFont typeface="Wingdings 3"/>
              <a:buNone/>
              <a:defRPr/>
            </a:pPr>
            <a:r>
              <a:rPr lang="en-US" sz="1600" b="1" dirty="0" smtClean="0">
                <a:solidFill>
                  <a:srgbClr val="0000FF"/>
                </a:solidFill>
                <a:latin typeface="Arial Narrow" pitchFamily="34" charset="0"/>
              </a:rPr>
              <a:t>TRACK AND DISTANCE BOOK</a:t>
            </a:r>
            <a:r>
              <a:rPr lang="id-ID" sz="1600" b="1" dirty="0" smtClean="0">
                <a:solidFill>
                  <a:srgbClr val="0000FF"/>
                </a:solidFill>
                <a:latin typeface="Arial Narrow" pitchFamily="34" charset="0"/>
              </a:rPr>
              <a:t>:</a:t>
            </a:r>
            <a:endParaRPr lang="id-ID" sz="1600" dirty="0">
              <a:solidFill>
                <a:srgbClr val="0000FF"/>
              </a:solidFill>
            </a:endParaRPr>
          </a:p>
        </p:txBody>
      </p:sp>
      <p:sp>
        <p:nvSpPr>
          <p:cNvPr id="39942" name="Text Box 9"/>
          <p:cNvSpPr txBox="1">
            <a:spLocks noChangeArrowheads="1"/>
          </p:cNvSpPr>
          <p:nvPr/>
        </p:nvSpPr>
        <p:spPr bwMode="auto">
          <a:xfrm>
            <a:off x="5287963" y="1676400"/>
            <a:ext cx="1728787"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weekly</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every</a:t>
            </a:r>
            <a:r>
              <a:rPr lang="id-ID" sz="1600" b="1" i="1">
                <a:solidFill>
                  <a:srgbClr val="0000FF"/>
                </a:solidFill>
                <a:latin typeface="Arial Narrow" panose="020B0606020202030204" pitchFamily="34" charset="0"/>
              </a:rPr>
              <a:t> 5 </a:t>
            </a:r>
            <a:r>
              <a:rPr lang="en-US" sz="1600" b="1" i="1">
                <a:solidFill>
                  <a:srgbClr val="0000FF"/>
                </a:solidFill>
                <a:latin typeface="Arial Narrow" panose="020B0606020202030204" pitchFamily="34" charset="0"/>
              </a:rPr>
              <a:t>years</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a:p>
            <a:pPr eaLnBrk="1" hangingPunct="1">
              <a:lnSpc>
                <a:spcPct val="120000"/>
              </a:lnSpc>
              <a:spcBef>
                <a:spcPts val="400"/>
              </a:spcBef>
              <a:buClrTx/>
              <a:buSzTx/>
              <a:buFontTx/>
              <a:buNone/>
            </a:pPr>
            <a:r>
              <a:rPr lang="en-US" sz="1600" b="1" i="1">
                <a:solidFill>
                  <a:srgbClr val="0000FF"/>
                </a:solidFill>
                <a:latin typeface="Arial Narrow" panose="020B0606020202030204" pitchFamily="34" charset="0"/>
              </a:rPr>
              <a:t>annual</a:t>
            </a:r>
            <a:endParaRPr lang="id-ID" sz="1600" b="1" i="1">
              <a:solidFill>
                <a:srgbClr val="0000FF"/>
              </a:solidFill>
              <a:latin typeface="Arial Narrow" panose="020B0606020202030204" pitchFamily="34" charset="0"/>
            </a:endParaRPr>
          </a:p>
        </p:txBody>
      </p:sp>
      <p:pic>
        <p:nvPicPr>
          <p:cNvPr id="39943" name="Picture 1" descr="Almanak nautik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4938" y="2162175"/>
            <a:ext cx="13208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 descr="Daftar Pasut .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193388">
            <a:off x="6721475" y="3246438"/>
            <a:ext cx="14033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 descr="SURFACE CURRENT CHAR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4213" y="4619625"/>
            <a:ext cx="2041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 descr="Daftar Suar Indonesia.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493873">
            <a:off x="6092825" y="4533900"/>
            <a:ext cx="12874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 descr="Informasi Pelabuhan Indonesia.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865112">
            <a:off x="234950" y="1706563"/>
            <a:ext cx="1143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3" descr="Kepanduan Bahari VOL II.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rot="510515">
            <a:off x="1081088" y="2120900"/>
            <a:ext cx="12382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descr="BPI.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rot="21210229">
            <a:off x="254000" y="3103563"/>
            <a:ext cx="1155700" cy="1508125"/>
          </a:xfrm>
          <a:prstGeom prst="rect">
            <a:avLst/>
          </a:prstGeom>
          <a:ln>
            <a:noFill/>
          </a:ln>
          <a:effectLst>
            <a:outerShdw blurRad="190500" algn="tl" rotWithShape="0">
              <a:srgbClr val="000000">
                <a:alpha val="70000"/>
              </a:srgbClr>
            </a:outerShdw>
          </a:effectLst>
        </p:spPr>
      </p:pic>
      <p:sp>
        <p:nvSpPr>
          <p:cNvPr id="39950" name="WordArt 2"/>
          <p:cNvSpPr>
            <a:spLocks noChangeArrowheads="1" noChangeShapeType="1" noTextEdit="1"/>
          </p:cNvSpPr>
          <p:nvPr/>
        </p:nvSpPr>
        <p:spPr bwMode="auto">
          <a:xfrm>
            <a:off x="4706938" y="1268413"/>
            <a:ext cx="4051300" cy="38735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0000FF"/>
                </a:solidFill>
                <a:effectLst>
                  <a:outerShdw dist="35921" dir="2700000" algn="ctr" rotWithShape="0">
                    <a:srgbClr val="C0C0C0"/>
                  </a:outerShdw>
                </a:effectLst>
                <a:latin typeface="Impact" panose="020B0806030902050204" pitchFamily="34" charset="0"/>
              </a:rPr>
              <a:t>PUBLICATION</a:t>
            </a:r>
          </a:p>
        </p:txBody>
      </p:sp>
      <p:sp>
        <p:nvSpPr>
          <p:cNvPr id="39951" name="WordArt 3"/>
          <p:cNvSpPr>
            <a:spLocks noChangeArrowheads="1" noChangeShapeType="1" noTextEdit="1"/>
          </p:cNvSpPr>
          <p:nvPr/>
        </p:nvSpPr>
        <p:spPr bwMode="auto">
          <a:xfrm>
            <a:off x="1304925" y="1149350"/>
            <a:ext cx="3086100" cy="495300"/>
          </a:xfrm>
          <a:prstGeom prst="rect">
            <a:avLst/>
          </a:prstGeom>
        </p:spPr>
        <p:txBody>
          <a:bodyPr wrap="none" fromWordArt="1">
            <a:prstTxWarp prst="textPlain">
              <a:avLst>
                <a:gd name="adj" fmla="val 50000"/>
              </a:avLst>
            </a:prstTxWarp>
          </a:bodyPr>
          <a:lstStyle/>
          <a:p>
            <a:pPr algn="ctr"/>
            <a:r>
              <a:rPr lang="en-US" sz="3600" b="1" i="1" kern="10">
                <a:ln w="9525">
                  <a:solidFill>
                    <a:srgbClr val="0000FF"/>
                  </a:solidFill>
                  <a:round/>
                  <a:headEnd/>
                  <a:tailEnd/>
                </a:ln>
                <a:solidFill>
                  <a:srgbClr val="0000FF"/>
                </a:solidFill>
                <a:effectLst>
                  <a:outerShdw dist="35921" dir="2700000" algn="ctr" rotWithShape="0">
                    <a:srgbClr val="C0C0C0"/>
                  </a:outerShdw>
                </a:effectLst>
                <a:latin typeface="Gisha" panose="020B0502040204020203" pitchFamily="34" charset="-79"/>
                <a:cs typeface="Gisha" panose="020B0502040204020203" pitchFamily="34" charset="-79"/>
              </a:rPr>
              <a:t>Nautical</a:t>
            </a:r>
          </a:p>
        </p:txBody>
      </p:sp>
      <p:grpSp>
        <p:nvGrpSpPr>
          <p:cNvPr id="39952" name="Group 6"/>
          <p:cNvGrpSpPr>
            <a:grpSpLocks/>
          </p:cNvGrpSpPr>
          <p:nvPr/>
        </p:nvGrpSpPr>
        <p:grpSpPr bwMode="auto">
          <a:xfrm>
            <a:off x="-26988" y="6327775"/>
            <a:ext cx="576263" cy="558800"/>
            <a:chOff x="5397" y="0"/>
            <a:chExt cx="363" cy="352"/>
          </a:xfrm>
        </p:grpSpPr>
        <p:pic>
          <p:nvPicPr>
            <p:cNvPr id="39953" name="Picture 40" descr="radar"/>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4"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24</a:t>
              </a:r>
            </a:p>
          </p:txBody>
        </p:sp>
      </p:gr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ooter Placeholder 3"/>
          <p:cNvSpPr>
            <a:spLocks noGrp="1"/>
          </p:cNvSpPr>
          <p:nvPr>
            <p:ph type="ftr" sz="quarter" idx="10"/>
          </p:nvPr>
        </p:nvSpPr>
        <p:spPr>
          <a:xfrm>
            <a:off x="3132138" y="6500813"/>
            <a:ext cx="2895600" cy="457200"/>
          </a:xfrm>
        </p:spPr>
        <p:txBody>
          <a:bodyPr/>
          <a:lstStyle/>
          <a:p>
            <a:pPr>
              <a:defRPr/>
            </a:pPr>
            <a:r>
              <a:rPr lang="en-AU" altLang="en-US" sz="900" dirty="0" smtClean="0">
                <a:solidFill>
                  <a:srgbClr val="0000FF"/>
                </a:solidFill>
              </a:rPr>
              <a:t>21-23 February 2018</a:t>
            </a:r>
            <a:endParaRPr lang="en-AU" altLang="en-US" sz="900" dirty="0">
              <a:solidFill>
                <a:srgbClr val="0000FF"/>
              </a:solidFill>
            </a:endParaRPr>
          </a:p>
          <a:p>
            <a:pPr>
              <a:defRPr/>
            </a:pPr>
            <a:r>
              <a:rPr lang="en-AU" altLang="en-US" sz="900" dirty="0">
                <a:solidFill>
                  <a:srgbClr val="0000FF"/>
                </a:solidFill>
              </a:rPr>
              <a:t>NADI FIJI</a:t>
            </a:r>
          </a:p>
        </p:txBody>
      </p:sp>
      <p:sp>
        <p:nvSpPr>
          <p:cNvPr id="7" name="Rectangle 2"/>
          <p:cNvSpPr>
            <a:spLocks noGrp="1" noChangeArrowheads="1"/>
          </p:cNvSpPr>
          <p:nvPr>
            <p:ph type="title"/>
          </p:nvPr>
        </p:nvSpPr>
        <p:spPr>
          <a:xfrm>
            <a:off x="487363" y="203200"/>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cxnSp>
        <p:nvCxnSpPr>
          <p:cNvPr id="40965" name="Straight Arrow Connector 38"/>
          <p:cNvCxnSpPr>
            <a:cxnSpLocks noChangeShapeType="1"/>
          </p:cNvCxnSpPr>
          <p:nvPr/>
        </p:nvCxnSpPr>
        <p:spPr bwMode="auto">
          <a:xfrm>
            <a:off x="4310063" y="1798638"/>
            <a:ext cx="1195387"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66" name="TextBox 39"/>
          <p:cNvSpPr txBox="1">
            <a:spLocks noChangeArrowheads="1"/>
          </p:cNvSpPr>
          <p:nvPr/>
        </p:nvSpPr>
        <p:spPr bwMode="auto">
          <a:xfrm>
            <a:off x="5646738" y="1628775"/>
            <a:ext cx="290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INDONESIAN ARMFORCES</a:t>
            </a:r>
          </a:p>
        </p:txBody>
      </p:sp>
      <p:cxnSp>
        <p:nvCxnSpPr>
          <p:cNvPr id="40967" name="Straight Arrow Connector 40"/>
          <p:cNvCxnSpPr>
            <a:cxnSpLocks noChangeShapeType="1"/>
          </p:cNvCxnSpPr>
          <p:nvPr/>
        </p:nvCxnSpPr>
        <p:spPr bwMode="auto">
          <a:xfrm>
            <a:off x="4318000" y="3227388"/>
            <a:ext cx="1195388"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68" name="TextBox 41"/>
          <p:cNvSpPr txBox="1">
            <a:spLocks noChangeArrowheads="1"/>
          </p:cNvSpPr>
          <p:nvPr/>
        </p:nvSpPr>
        <p:spPr bwMode="auto">
          <a:xfrm>
            <a:off x="5654675" y="3054350"/>
            <a:ext cx="3033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MARINE ENVIRONMENT PROTECTION</a:t>
            </a:r>
          </a:p>
        </p:txBody>
      </p:sp>
      <p:cxnSp>
        <p:nvCxnSpPr>
          <p:cNvPr id="40969" name="Straight Arrow Connector 42"/>
          <p:cNvCxnSpPr>
            <a:cxnSpLocks noChangeShapeType="1"/>
          </p:cNvCxnSpPr>
          <p:nvPr/>
        </p:nvCxnSpPr>
        <p:spPr bwMode="auto">
          <a:xfrm>
            <a:off x="4292600" y="5108575"/>
            <a:ext cx="1195388"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40970" name="Straight Arrow Connector 43"/>
          <p:cNvCxnSpPr>
            <a:cxnSpLocks noChangeShapeType="1"/>
          </p:cNvCxnSpPr>
          <p:nvPr/>
        </p:nvCxnSpPr>
        <p:spPr bwMode="auto">
          <a:xfrm>
            <a:off x="4310063" y="2109788"/>
            <a:ext cx="1195387"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71" name="TextBox 44"/>
          <p:cNvSpPr txBox="1">
            <a:spLocks noChangeArrowheads="1"/>
          </p:cNvSpPr>
          <p:nvPr/>
        </p:nvSpPr>
        <p:spPr bwMode="auto">
          <a:xfrm>
            <a:off x="5646738" y="1939925"/>
            <a:ext cx="290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INDONESIAN NAVY</a:t>
            </a:r>
          </a:p>
        </p:txBody>
      </p:sp>
      <p:cxnSp>
        <p:nvCxnSpPr>
          <p:cNvPr id="40972" name="Straight Arrow Connector 45"/>
          <p:cNvCxnSpPr>
            <a:cxnSpLocks noChangeShapeType="1"/>
          </p:cNvCxnSpPr>
          <p:nvPr/>
        </p:nvCxnSpPr>
        <p:spPr bwMode="auto">
          <a:xfrm>
            <a:off x="4310063" y="5467350"/>
            <a:ext cx="1195387"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73" name="TextBox 46"/>
          <p:cNvSpPr txBox="1">
            <a:spLocks noChangeArrowheads="1"/>
          </p:cNvSpPr>
          <p:nvPr/>
        </p:nvSpPr>
        <p:spPr bwMode="auto">
          <a:xfrm>
            <a:off x="5616575" y="3749675"/>
            <a:ext cx="3055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INTEGRETED COASTAL ZONE MANAGEMENT</a:t>
            </a:r>
          </a:p>
        </p:txBody>
      </p:sp>
      <p:cxnSp>
        <p:nvCxnSpPr>
          <p:cNvPr id="40974" name="Straight Arrow Connector 47"/>
          <p:cNvCxnSpPr>
            <a:cxnSpLocks noChangeShapeType="1"/>
          </p:cNvCxnSpPr>
          <p:nvPr/>
        </p:nvCxnSpPr>
        <p:spPr bwMode="auto">
          <a:xfrm>
            <a:off x="4318000" y="2462213"/>
            <a:ext cx="1195388"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75" name="TextBox 48"/>
          <p:cNvSpPr txBox="1">
            <a:spLocks noChangeArrowheads="1"/>
          </p:cNvSpPr>
          <p:nvPr/>
        </p:nvSpPr>
        <p:spPr bwMode="auto">
          <a:xfrm>
            <a:off x="5654675" y="2290763"/>
            <a:ext cx="2927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GEOSPATIAL INTELEGENT</a:t>
            </a:r>
          </a:p>
        </p:txBody>
      </p:sp>
      <p:cxnSp>
        <p:nvCxnSpPr>
          <p:cNvPr id="40976" name="Straight Arrow Connector 49"/>
          <p:cNvCxnSpPr>
            <a:cxnSpLocks noChangeShapeType="1"/>
          </p:cNvCxnSpPr>
          <p:nvPr/>
        </p:nvCxnSpPr>
        <p:spPr bwMode="auto">
          <a:xfrm>
            <a:off x="4314825" y="5829300"/>
            <a:ext cx="1195388"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77" name="TextBox 50"/>
          <p:cNvSpPr txBox="1">
            <a:spLocks noChangeArrowheads="1"/>
          </p:cNvSpPr>
          <p:nvPr/>
        </p:nvSpPr>
        <p:spPr bwMode="auto">
          <a:xfrm>
            <a:off x="5651500" y="5659438"/>
            <a:ext cx="252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MARINE RESEARCH</a:t>
            </a:r>
          </a:p>
        </p:txBody>
      </p:sp>
      <p:cxnSp>
        <p:nvCxnSpPr>
          <p:cNvPr id="40978" name="Straight Arrow Connector 51"/>
          <p:cNvCxnSpPr>
            <a:cxnSpLocks noChangeShapeType="1"/>
          </p:cNvCxnSpPr>
          <p:nvPr/>
        </p:nvCxnSpPr>
        <p:spPr bwMode="auto">
          <a:xfrm>
            <a:off x="4314825" y="6181725"/>
            <a:ext cx="1195388"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79" name="TextBox 52"/>
          <p:cNvSpPr txBox="1">
            <a:spLocks noChangeArrowheads="1"/>
          </p:cNvSpPr>
          <p:nvPr/>
        </p:nvSpPr>
        <p:spPr bwMode="auto">
          <a:xfrm>
            <a:off x="5651500" y="6010275"/>
            <a:ext cx="252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PUBLIC SERVICES</a:t>
            </a:r>
          </a:p>
        </p:txBody>
      </p:sp>
      <p:cxnSp>
        <p:nvCxnSpPr>
          <p:cNvPr id="40980" name="Straight Arrow Connector 53"/>
          <p:cNvCxnSpPr>
            <a:cxnSpLocks noChangeShapeType="1"/>
          </p:cNvCxnSpPr>
          <p:nvPr/>
        </p:nvCxnSpPr>
        <p:spPr bwMode="auto">
          <a:xfrm>
            <a:off x="4319588" y="2813050"/>
            <a:ext cx="1195387" cy="0"/>
          </a:xfrm>
          <a:prstGeom prst="straightConnector1">
            <a:avLst/>
          </a:prstGeom>
          <a:noFill/>
          <a:ln w="57150" algn="ctr">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40981" name="TextBox 54"/>
          <p:cNvSpPr txBox="1">
            <a:spLocks noChangeArrowheads="1"/>
          </p:cNvSpPr>
          <p:nvPr/>
        </p:nvSpPr>
        <p:spPr bwMode="auto">
          <a:xfrm>
            <a:off x="5656263" y="2643188"/>
            <a:ext cx="2741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SAFETY OF NAVIGATION</a:t>
            </a:r>
          </a:p>
        </p:txBody>
      </p:sp>
      <p:sp>
        <p:nvSpPr>
          <p:cNvPr id="40982" name="TextBox 55"/>
          <p:cNvSpPr txBox="1">
            <a:spLocks noChangeArrowheads="1"/>
          </p:cNvSpPr>
          <p:nvPr/>
        </p:nvSpPr>
        <p:spPr bwMode="auto">
          <a:xfrm>
            <a:off x="0" y="936625"/>
            <a:ext cx="9144000" cy="646113"/>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800" b="1">
                <a:solidFill>
                  <a:srgbClr val="FFFFFF"/>
                </a:solidFill>
              </a:rPr>
              <a:t>DEVELOPMENT INDONESIAN MARINE GEOSPATIAL INFORMATION CENTER (IMGIC) AS  IMPLEMENTATION OF MSDI</a:t>
            </a:r>
          </a:p>
        </p:txBody>
      </p:sp>
      <p:pic>
        <p:nvPicPr>
          <p:cNvPr id="40983" name="Picture 5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2600" y="4972050"/>
            <a:ext cx="1023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5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2125" y="3389313"/>
            <a:ext cx="825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5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3713" y="4154488"/>
            <a:ext cx="8239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 descr="http://tse4.mm.bing.net/th?id=OIP.M7561cd8681f65a94e9516a9fd7f955bfH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4350" y="1954213"/>
            <a:ext cx="990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82563" y="1550988"/>
            <a:ext cx="593725" cy="5661025"/>
          </a:xfrm>
          <a:prstGeom prst="rect">
            <a:avLst/>
          </a:prstGeom>
          <a:noFill/>
        </p:spPr>
        <p:txBody>
          <a:bodyPr>
            <a:spAutoFit/>
          </a:bodyPr>
          <a:lstStyle/>
          <a:p>
            <a:pPr algn="ctr" eaLnBrk="1" fontAlgn="auto" hangingPunct="1">
              <a:spcBef>
                <a:spcPts val="0"/>
              </a:spcBef>
              <a:spcAft>
                <a:spcPts val="0"/>
              </a:spcAft>
              <a:defRPr/>
            </a:pPr>
            <a:r>
              <a:rPr lang="en-US" sz="2585" dirty="0">
                <a:solidFill>
                  <a:srgbClr val="0000FF"/>
                </a:solidFill>
                <a:latin typeface="Cooper Std Black" pitchFamily="18" charset="0"/>
              </a:rPr>
              <a:t>I</a:t>
            </a:r>
          </a:p>
          <a:p>
            <a:pPr algn="ctr" eaLnBrk="1" fontAlgn="auto" hangingPunct="1">
              <a:spcBef>
                <a:spcPts val="0"/>
              </a:spcBef>
              <a:spcAft>
                <a:spcPts val="0"/>
              </a:spcAft>
              <a:defRPr/>
            </a:pPr>
            <a:r>
              <a:rPr lang="en-US" sz="2585" dirty="0">
                <a:solidFill>
                  <a:srgbClr val="0000FF"/>
                </a:solidFill>
                <a:latin typeface="Cooper Std Black" pitchFamily="18" charset="0"/>
              </a:rPr>
              <a:t>M</a:t>
            </a:r>
          </a:p>
          <a:p>
            <a:pPr algn="ctr" eaLnBrk="1" fontAlgn="auto" hangingPunct="1">
              <a:spcBef>
                <a:spcPts val="0"/>
              </a:spcBef>
              <a:spcAft>
                <a:spcPts val="0"/>
              </a:spcAft>
              <a:defRPr/>
            </a:pPr>
            <a:r>
              <a:rPr lang="en-US" sz="2585" dirty="0">
                <a:solidFill>
                  <a:srgbClr val="0000FF"/>
                </a:solidFill>
                <a:latin typeface="Cooper Std Black" pitchFamily="18" charset="0"/>
              </a:rPr>
              <a:t>G</a:t>
            </a:r>
          </a:p>
          <a:p>
            <a:pPr algn="ctr" eaLnBrk="1" fontAlgn="auto" hangingPunct="1">
              <a:spcBef>
                <a:spcPts val="0"/>
              </a:spcBef>
              <a:spcAft>
                <a:spcPts val="0"/>
              </a:spcAft>
              <a:defRPr/>
            </a:pPr>
            <a:r>
              <a:rPr lang="en-US" sz="2585" dirty="0">
                <a:solidFill>
                  <a:srgbClr val="0000FF"/>
                </a:solidFill>
                <a:latin typeface="Cooper Std Black" pitchFamily="18" charset="0"/>
              </a:rPr>
              <a:t>I</a:t>
            </a:r>
          </a:p>
          <a:p>
            <a:pPr algn="ctr" eaLnBrk="1" fontAlgn="auto" hangingPunct="1">
              <a:spcBef>
                <a:spcPts val="0"/>
              </a:spcBef>
              <a:spcAft>
                <a:spcPts val="0"/>
              </a:spcAft>
              <a:defRPr/>
            </a:pPr>
            <a:r>
              <a:rPr lang="en-US" sz="2585" dirty="0">
                <a:solidFill>
                  <a:srgbClr val="0000FF"/>
                </a:solidFill>
                <a:latin typeface="Cooper Std Black" pitchFamily="18" charset="0"/>
              </a:rPr>
              <a:t>C</a:t>
            </a:r>
          </a:p>
          <a:p>
            <a:pPr algn="ctr" eaLnBrk="1" fontAlgn="auto" hangingPunct="1">
              <a:spcBef>
                <a:spcPts val="0"/>
              </a:spcBef>
              <a:spcAft>
                <a:spcPts val="0"/>
              </a:spcAft>
              <a:defRPr/>
            </a:pPr>
            <a:endParaRPr lang="en-US" sz="2585" dirty="0">
              <a:solidFill>
                <a:srgbClr val="0000FF"/>
              </a:solidFill>
              <a:latin typeface="Cooper Std Black" pitchFamily="18" charset="0"/>
            </a:endParaRPr>
          </a:p>
          <a:p>
            <a:pPr algn="ctr" eaLnBrk="1" fontAlgn="auto" hangingPunct="1">
              <a:spcBef>
                <a:spcPts val="0"/>
              </a:spcBef>
              <a:spcAft>
                <a:spcPts val="0"/>
              </a:spcAft>
              <a:defRPr/>
            </a:pPr>
            <a:r>
              <a:rPr lang="en-US" sz="2585" dirty="0">
                <a:solidFill>
                  <a:srgbClr val="0000FF"/>
                </a:solidFill>
                <a:latin typeface="Cooper Std Black" pitchFamily="18" charset="0"/>
              </a:rPr>
              <a:t>P</a:t>
            </a:r>
          </a:p>
          <a:p>
            <a:pPr algn="ctr" eaLnBrk="1" fontAlgn="auto" hangingPunct="1">
              <a:spcBef>
                <a:spcPts val="0"/>
              </a:spcBef>
              <a:spcAft>
                <a:spcPts val="0"/>
              </a:spcAft>
              <a:defRPr/>
            </a:pPr>
            <a:r>
              <a:rPr lang="en-US" sz="2585" dirty="0">
                <a:solidFill>
                  <a:srgbClr val="0000FF"/>
                </a:solidFill>
                <a:latin typeface="Cooper Std Black" pitchFamily="18" charset="0"/>
              </a:rPr>
              <a:t>O</a:t>
            </a:r>
          </a:p>
          <a:p>
            <a:pPr algn="ctr" eaLnBrk="1" fontAlgn="auto" hangingPunct="1">
              <a:spcBef>
                <a:spcPts val="0"/>
              </a:spcBef>
              <a:spcAft>
                <a:spcPts val="0"/>
              </a:spcAft>
              <a:defRPr/>
            </a:pPr>
            <a:r>
              <a:rPr lang="en-US" sz="2585" dirty="0">
                <a:solidFill>
                  <a:srgbClr val="0000FF"/>
                </a:solidFill>
                <a:latin typeface="Cooper Std Black" pitchFamily="18" charset="0"/>
              </a:rPr>
              <a:t>R</a:t>
            </a:r>
            <a:br>
              <a:rPr lang="en-US" sz="2585" dirty="0">
                <a:solidFill>
                  <a:srgbClr val="0000FF"/>
                </a:solidFill>
                <a:latin typeface="Cooper Std Black" pitchFamily="18" charset="0"/>
              </a:rPr>
            </a:br>
            <a:r>
              <a:rPr lang="en-US" sz="2585" dirty="0">
                <a:solidFill>
                  <a:srgbClr val="0000FF"/>
                </a:solidFill>
                <a:latin typeface="Cooper Std Black" pitchFamily="18" charset="0"/>
              </a:rPr>
              <a:t>T</a:t>
            </a:r>
            <a:br>
              <a:rPr lang="en-US" sz="2585" dirty="0">
                <a:solidFill>
                  <a:srgbClr val="0000FF"/>
                </a:solidFill>
                <a:latin typeface="Cooper Std Black" pitchFamily="18" charset="0"/>
              </a:rPr>
            </a:br>
            <a:r>
              <a:rPr lang="en-US" sz="2585" dirty="0">
                <a:solidFill>
                  <a:srgbClr val="0000FF"/>
                </a:solidFill>
                <a:latin typeface="Cooper Std Black" pitchFamily="18" charset="0"/>
              </a:rPr>
              <a:t>A</a:t>
            </a:r>
            <a:br>
              <a:rPr lang="en-US" sz="2585" dirty="0">
                <a:solidFill>
                  <a:srgbClr val="0000FF"/>
                </a:solidFill>
                <a:latin typeface="Cooper Std Black" pitchFamily="18" charset="0"/>
              </a:rPr>
            </a:br>
            <a:r>
              <a:rPr lang="en-US" sz="2585" dirty="0">
                <a:solidFill>
                  <a:srgbClr val="0000FF"/>
                </a:solidFill>
                <a:latin typeface="Cooper Std Black" pitchFamily="18" charset="0"/>
              </a:rPr>
              <a:t>L</a:t>
            </a:r>
            <a:br>
              <a:rPr lang="en-US" sz="2585" dirty="0">
                <a:solidFill>
                  <a:srgbClr val="0000FF"/>
                </a:solidFill>
                <a:latin typeface="Cooper Std Black" pitchFamily="18" charset="0"/>
              </a:rPr>
            </a:br>
            <a:r>
              <a:rPr lang="en-US" sz="2585" dirty="0">
                <a:solidFill>
                  <a:srgbClr val="0000FF"/>
                </a:solidFill>
                <a:latin typeface="Cooper Std Black" pitchFamily="18" charset="0"/>
              </a:rPr>
              <a:t/>
            </a:r>
            <a:br>
              <a:rPr lang="en-US" sz="2585" dirty="0">
                <a:solidFill>
                  <a:srgbClr val="0000FF"/>
                </a:solidFill>
                <a:latin typeface="Cooper Std Black" pitchFamily="18" charset="0"/>
              </a:rPr>
            </a:br>
            <a:endParaRPr lang="en-US" sz="2585" dirty="0">
              <a:solidFill>
                <a:srgbClr val="0000FF"/>
              </a:solidFill>
              <a:latin typeface="Cooper Std Black" pitchFamily="18" charset="0"/>
            </a:endParaRPr>
          </a:p>
        </p:txBody>
      </p:sp>
      <p:grpSp>
        <p:nvGrpSpPr>
          <p:cNvPr id="40988" name="Group 6"/>
          <p:cNvGrpSpPr>
            <a:grpSpLocks/>
          </p:cNvGrpSpPr>
          <p:nvPr/>
        </p:nvGrpSpPr>
        <p:grpSpPr bwMode="auto">
          <a:xfrm>
            <a:off x="12700" y="6342063"/>
            <a:ext cx="531813" cy="515937"/>
            <a:chOff x="5397" y="0"/>
            <a:chExt cx="363" cy="352"/>
          </a:xfrm>
        </p:grpSpPr>
        <p:pic>
          <p:nvPicPr>
            <p:cNvPr id="40993" name="Picture 62" descr="rada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8"/>
            <p:cNvSpPr txBox="1">
              <a:spLocks noChangeArrowheads="1"/>
            </p:cNvSpPr>
            <p:nvPr/>
          </p:nvSpPr>
          <p:spPr bwMode="auto">
            <a:xfrm>
              <a:off x="5405" y="70"/>
              <a:ext cx="31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Palatino Linotype" pitchFamily="18" charset="0"/>
                </a:defRPr>
              </a:lvl1pPr>
              <a:lvl2pPr marL="742950" indent="-285750">
                <a:defRPr sz="1900">
                  <a:solidFill>
                    <a:schemeClr val="tx1"/>
                  </a:solidFill>
                  <a:latin typeface="Palatino Linotype" pitchFamily="18" charset="0"/>
                </a:defRPr>
              </a:lvl2pPr>
              <a:lvl3pPr marL="1143000" indent="-228600">
                <a:defRPr sz="1700">
                  <a:solidFill>
                    <a:schemeClr val="tx1"/>
                  </a:solidFill>
                  <a:latin typeface="Palatino Linotype" pitchFamily="18" charset="0"/>
                </a:defRPr>
              </a:lvl3pPr>
              <a:lvl4pPr marL="1600200" indent="-228600">
                <a:defRPr sz="1600">
                  <a:solidFill>
                    <a:schemeClr val="tx1"/>
                  </a:solidFill>
                  <a:latin typeface="Palatino Linotype" pitchFamily="18" charset="0"/>
                </a:defRPr>
              </a:lvl4pPr>
              <a:lvl5pPr marL="2057400" indent="-228600">
                <a:defRPr sz="1500">
                  <a:solidFill>
                    <a:schemeClr val="tx1"/>
                  </a:solidFill>
                  <a:latin typeface="Palatino Linotype" pitchFamily="18" charset="0"/>
                </a:defRPr>
              </a:lvl5pPr>
              <a:lvl6pPr marL="2514600" indent="-228600" eaLnBrk="0" fontAlgn="base" hangingPunct="0">
                <a:spcAft>
                  <a:spcPct val="0"/>
                </a:spcAft>
                <a:buChar char=""/>
                <a:defRPr sz="1500">
                  <a:solidFill>
                    <a:schemeClr val="tx1"/>
                  </a:solidFill>
                  <a:latin typeface="Palatino Linotype" pitchFamily="18" charset="0"/>
                </a:defRPr>
              </a:lvl6pPr>
              <a:lvl7pPr marL="2971800" indent="-228600" eaLnBrk="0" fontAlgn="base" hangingPunct="0">
                <a:spcAft>
                  <a:spcPct val="0"/>
                </a:spcAft>
                <a:buChar char=""/>
                <a:defRPr sz="1500">
                  <a:solidFill>
                    <a:schemeClr val="tx1"/>
                  </a:solidFill>
                  <a:latin typeface="Palatino Linotype" pitchFamily="18" charset="0"/>
                </a:defRPr>
              </a:lvl7pPr>
              <a:lvl8pPr marL="3429000" indent="-228600" eaLnBrk="0" fontAlgn="base" hangingPunct="0">
                <a:spcAft>
                  <a:spcPct val="0"/>
                </a:spcAft>
                <a:buChar char=""/>
                <a:defRPr sz="1500">
                  <a:solidFill>
                    <a:schemeClr val="tx1"/>
                  </a:solidFill>
                  <a:latin typeface="Palatino Linotype" pitchFamily="18" charset="0"/>
                </a:defRPr>
              </a:lvl8pPr>
              <a:lvl9pPr marL="3886200" indent="-228600" eaLnBrk="0" fontAlgn="base" hangingPunct="0">
                <a:spcAft>
                  <a:spcPct val="0"/>
                </a:spcAft>
                <a:defRPr sz="1500">
                  <a:solidFill>
                    <a:schemeClr val="tx1"/>
                  </a:solidFill>
                  <a:latin typeface="Palatino Linotype" pitchFamily="18" charset="0"/>
                </a:defRPr>
              </a:lvl9pPr>
            </a:lstStyle>
            <a:p>
              <a:pPr algn="ctr" eaLnBrk="1" fontAlgn="auto" hangingPunct="1">
                <a:spcBef>
                  <a:spcPts val="0"/>
                </a:spcBef>
                <a:spcAft>
                  <a:spcPts val="0"/>
                </a:spcAft>
                <a:defRPr/>
              </a:pPr>
              <a:r>
                <a:rPr lang="en-US" altLang="en-US" sz="1477" b="1" dirty="0" smtClean="0">
                  <a:latin typeface="Copperplate Gothic Bold" pitchFamily="34" charset="0"/>
                </a:rPr>
                <a:t>25</a:t>
              </a:r>
              <a:endParaRPr lang="en-US" altLang="en-US" sz="1477" b="1" dirty="0">
                <a:latin typeface="Copperplate Gothic Bold" pitchFamily="34" charset="0"/>
              </a:endParaRPr>
            </a:p>
          </p:txBody>
        </p:sp>
      </p:grpSp>
      <p:pic>
        <p:nvPicPr>
          <p:cNvPr id="40989" name="Picture 6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33463" y="3698875"/>
            <a:ext cx="310991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6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38225" y="1692275"/>
            <a:ext cx="30956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1" name="TextBox 67"/>
          <p:cNvSpPr txBox="1">
            <a:spLocks noChangeArrowheads="1"/>
          </p:cNvSpPr>
          <p:nvPr/>
        </p:nvSpPr>
        <p:spPr bwMode="auto">
          <a:xfrm>
            <a:off x="5657850" y="4398963"/>
            <a:ext cx="2744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MARINE  RESOURSES EXPLORATION AND EXPLOITATION</a:t>
            </a:r>
          </a:p>
        </p:txBody>
      </p:sp>
      <p:sp>
        <p:nvSpPr>
          <p:cNvPr id="40992" name="TextBox 68"/>
          <p:cNvSpPr txBox="1">
            <a:spLocks noChangeArrowheads="1"/>
          </p:cNvSpPr>
          <p:nvPr/>
        </p:nvSpPr>
        <p:spPr bwMode="auto">
          <a:xfrm>
            <a:off x="5653088" y="5019675"/>
            <a:ext cx="305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b="1">
                <a:solidFill>
                  <a:srgbClr val="0000FF"/>
                </a:solidFill>
                <a:latin typeface="BatangChe" panose="02030609000101010101" pitchFamily="49" charset="-127"/>
                <a:ea typeface="BatangChe" panose="02030609000101010101" pitchFamily="49" charset="-127"/>
              </a:rPr>
              <a:t>MARITIME BOUNDARY DELIMITATION</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7" name="TextBox 3"/>
          <p:cNvSpPr txBox="1">
            <a:spLocks noChangeArrowheads="1"/>
          </p:cNvSpPr>
          <p:nvPr/>
        </p:nvSpPr>
        <p:spPr bwMode="auto">
          <a:xfrm>
            <a:off x="242888" y="6186488"/>
            <a:ext cx="6161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defRPr/>
            </a:pPr>
            <a:r>
              <a:rPr lang="en-US" altLang="en-US" sz="3600" kern="0" dirty="0">
                <a:solidFill>
                  <a:srgbClr val="000000"/>
                </a:solidFill>
              </a:rPr>
              <a:t>http://</a:t>
            </a:r>
            <a:r>
              <a:rPr lang="en-US" altLang="en-US" sz="3600" kern="0" dirty="0" smtClean="0">
                <a:solidFill>
                  <a:srgbClr val="000000"/>
                </a:solidFill>
              </a:rPr>
              <a:t>hdc.dishidros.tnial.go.id</a:t>
            </a:r>
            <a:endParaRPr lang="en-US" altLang="en-US" sz="3600" kern="0" dirty="0">
              <a:solidFill>
                <a:srgbClr val="000000"/>
              </a:solidFill>
            </a:endParaRPr>
          </a:p>
        </p:txBody>
      </p:sp>
      <p:pic>
        <p:nvPicPr>
          <p:cNvPr id="41989"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481388"/>
            <a:ext cx="336867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938338"/>
            <a:ext cx="33528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exagon 9"/>
          <p:cNvSpPr/>
          <p:nvPr/>
        </p:nvSpPr>
        <p:spPr>
          <a:xfrm>
            <a:off x="6208713" y="1109663"/>
            <a:ext cx="1512887" cy="1333500"/>
          </a:xfrm>
          <a:prstGeom prst="hexagon">
            <a:avLst/>
          </a:prstGeom>
          <a:blipFill>
            <a:blip r:embed="rId4"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1" name="Hexagon 10"/>
          <p:cNvSpPr/>
          <p:nvPr/>
        </p:nvSpPr>
        <p:spPr>
          <a:xfrm>
            <a:off x="7442200" y="1784350"/>
            <a:ext cx="1512888" cy="1333500"/>
          </a:xfrm>
          <a:prstGeom prst="hexagon">
            <a:avLst/>
          </a:prstGeom>
          <a:blipFill>
            <a:blip r:embed="rId5"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2" name="Hexagon 11"/>
          <p:cNvSpPr/>
          <p:nvPr/>
        </p:nvSpPr>
        <p:spPr>
          <a:xfrm>
            <a:off x="6208713" y="2481263"/>
            <a:ext cx="1512887" cy="1333500"/>
          </a:xfrm>
          <a:prstGeom prst="hexagon">
            <a:avLst/>
          </a:prstGeom>
          <a:blipFill>
            <a:blip r:embed="rId6"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3" name="Hexagon 12"/>
          <p:cNvSpPr/>
          <p:nvPr/>
        </p:nvSpPr>
        <p:spPr>
          <a:xfrm>
            <a:off x="4951413" y="3152775"/>
            <a:ext cx="1512887" cy="1333500"/>
          </a:xfrm>
          <a:prstGeom prst="hexagon">
            <a:avLst/>
          </a:prstGeom>
          <a:blipFill>
            <a:blip r:embed="rId7"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4" name="Hexagon 13"/>
          <p:cNvSpPr/>
          <p:nvPr/>
        </p:nvSpPr>
        <p:spPr>
          <a:xfrm>
            <a:off x="4968875" y="1784350"/>
            <a:ext cx="1511300" cy="1333500"/>
          </a:xfrm>
          <a:prstGeom prst="hexagon">
            <a:avLst/>
          </a:prstGeom>
          <a:blipFill>
            <a:blip r:embed="rId8"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5" name="Hexagon 14"/>
          <p:cNvSpPr/>
          <p:nvPr/>
        </p:nvSpPr>
        <p:spPr>
          <a:xfrm>
            <a:off x="6213475" y="3832225"/>
            <a:ext cx="1511300" cy="1333500"/>
          </a:xfrm>
          <a:prstGeom prst="hexagon">
            <a:avLst/>
          </a:prstGeom>
          <a:blipFill>
            <a:blip r:embed="rId9"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6" name="Hexagon 15"/>
          <p:cNvSpPr/>
          <p:nvPr/>
        </p:nvSpPr>
        <p:spPr>
          <a:xfrm>
            <a:off x="7459663" y="4527550"/>
            <a:ext cx="1511300" cy="1333500"/>
          </a:xfrm>
          <a:prstGeom prst="hexagon">
            <a:avLst/>
          </a:prstGeom>
          <a:blipFill>
            <a:blip r:embed="rId10"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7" name="Hexagon 16"/>
          <p:cNvSpPr/>
          <p:nvPr/>
        </p:nvSpPr>
        <p:spPr>
          <a:xfrm>
            <a:off x="7466013" y="3152775"/>
            <a:ext cx="1511300" cy="1333500"/>
          </a:xfrm>
          <a:prstGeom prst="hexagon">
            <a:avLst/>
          </a:prstGeom>
          <a:blipFill>
            <a:blip r:embed="rId11"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8" name="Hexagon 17"/>
          <p:cNvSpPr/>
          <p:nvPr/>
        </p:nvSpPr>
        <p:spPr>
          <a:xfrm>
            <a:off x="6208713" y="5194300"/>
            <a:ext cx="1512887" cy="1333500"/>
          </a:xfrm>
          <a:prstGeom prst="hexagon">
            <a:avLst/>
          </a:prstGeom>
          <a:blipFill>
            <a:blip r:embed="rId12"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19" name="Hexagon 18"/>
          <p:cNvSpPr/>
          <p:nvPr/>
        </p:nvSpPr>
        <p:spPr>
          <a:xfrm>
            <a:off x="4951413" y="4514850"/>
            <a:ext cx="1512887" cy="1333500"/>
          </a:xfrm>
          <a:prstGeom prst="hexagon">
            <a:avLst/>
          </a:prstGeom>
          <a:blipFill>
            <a:blip r:embed="rId13" cstate="email">
              <a:extLst>
                <a:ext uri="{28A0092B-C50C-407E-A947-70E740481C1C}">
                  <a14:useLocalDpi xmlns:a14="http://schemas.microsoft.com/office/drawing/2010/main"/>
                </a:ext>
              </a:extLst>
            </a:blip>
            <a:stretch>
              <a:fillRect/>
            </a:stretch>
          </a:blipFill>
          <a:ln>
            <a:noFill/>
          </a:ln>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20" name="Arrow: Right 1"/>
          <p:cNvSpPr/>
          <p:nvPr/>
        </p:nvSpPr>
        <p:spPr>
          <a:xfrm>
            <a:off x="4071938" y="2738438"/>
            <a:ext cx="509587" cy="1833562"/>
          </a:xfrm>
          <a:prstGeom prst="rightArrow">
            <a:avLst/>
          </a:prstGeom>
          <a:solidFill>
            <a:srgbClr val="00B0F0"/>
          </a:solidFill>
        </p:spPr>
        <p:txBody>
          <a:bodyPr anchor="ctr">
            <a:spAutoFit/>
          </a:bodyPr>
          <a:lstStyle/>
          <a:p>
            <a:pPr algn="ctr" eaLnBrk="1" fontAlgn="auto" hangingPunct="1">
              <a:spcBef>
                <a:spcPts val="0"/>
              </a:spcBef>
              <a:spcAft>
                <a:spcPts val="0"/>
              </a:spcAft>
              <a:defRPr/>
            </a:pPr>
            <a:endParaRPr lang="en-US" sz="5400" dirty="0">
              <a:ln w="18415" cmpd="sng">
                <a:solidFill>
                  <a:srgbClr val="FFFFFF"/>
                </a:solidFill>
                <a:prstDash val="solid"/>
              </a:ln>
              <a:solidFill>
                <a:srgbClr val="FFFFFF"/>
              </a:solidFill>
              <a:effectLst>
                <a:glow rad="101600">
                  <a:srgbClr val="C0504D">
                    <a:satMod val="175000"/>
                    <a:alpha val="40000"/>
                  </a:srgbClr>
                </a:glow>
              </a:effectLst>
              <a:latin typeface="Calibri"/>
            </a:endParaRPr>
          </a:p>
        </p:txBody>
      </p:sp>
      <p:sp>
        <p:nvSpPr>
          <p:cNvPr id="21" name="TextBox 20"/>
          <p:cNvSpPr txBox="1"/>
          <p:nvPr/>
        </p:nvSpPr>
        <p:spPr>
          <a:xfrm>
            <a:off x="342900" y="1136650"/>
            <a:ext cx="4789488" cy="64611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EEECE1"/>
            </a:solidFill>
          </a:ln>
        </p:spPr>
        <p:txBody>
          <a:bodyPr>
            <a:spAutoFit/>
          </a:bodyPr>
          <a:lstStyle/>
          <a:p>
            <a:pPr algn="ctr" eaLnBrk="1" fontAlgn="auto" hangingPunct="1">
              <a:spcBef>
                <a:spcPts val="0"/>
              </a:spcBef>
              <a:spcAft>
                <a:spcPts val="0"/>
              </a:spcAft>
              <a:defRPr/>
            </a:pPr>
            <a:r>
              <a:rPr lang="en-US" b="1" i="1" dirty="0">
                <a:solidFill>
                  <a:srgbClr val="0000FF"/>
                </a:solidFill>
              </a:rPr>
              <a:t>INDONESIAN MARINE GEOSPATIAL INFORMATION CENTER</a:t>
            </a:r>
            <a:r>
              <a:rPr lang="en-US" b="1" dirty="0">
                <a:solidFill>
                  <a:srgbClr val="0000FF"/>
                </a:solidFill>
              </a:rPr>
              <a:t> (IMGIC) </a:t>
            </a:r>
            <a:endParaRPr lang="en-US" b="1" kern="0" dirty="0">
              <a:solidFill>
                <a:srgbClr val="0000FF"/>
              </a:solidFill>
              <a:latin typeface="Calibri"/>
            </a:endParaRPr>
          </a:p>
        </p:txBody>
      </p:sp>
      <p:pic>
        <p:nvPicPr>
          <p:cNvPr id="42003" name="Picture 21" descr="E:\260217 kunjungan Chief Hidrografi UK\DSC_9009.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39725" y="4308475"/>
            <a:ext cx="3294063" cy="1943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2004" name="Group 6"/>
          <p:cNvGrpSpPr>
            <a:grpSpLocks/>
          </p:cNvGrpSpPr>
          <p:nvPr/>
        </p:nvGrpSpPr>
        <p:grpSpPr bwMode="auto">
          <a:xfrm>
            <a:off x="-100013" y="6350000"/>
            <a:ext cx="576263" cy="558800"/>
            <a:chOff x="5397" y="0"/>
            <a:chExt cx="363" cy="352"/>
          </a:xfrm>
        </p:grpSpPr>
        <p:pic>
          <p:nvPicPr>
            <p:cNvPr id="42005" name="Picture 40" descr="radar"/>
            <p:cNvPicPr>
              <a:picLocks noChangeAspect="1" noChangeArrowheads="1" noCrop="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26</a:t>
              </a:r>
            </a:p>
          </p:txBody>
        </p:sp>
      </p:gr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grpSp>
        <p:nvGrpSpPr>
          <p:cNvPr id="7" name="Group 6"/>
          <p:cNvGrpSpPr/>
          <p:nvPr/>
        </p:nvGrpSpPr>
        <p:grpSpPr>
          <a:xfrm>
            <a:off x="1691680" y="1916832"/>
            <a:ext cx="2808312" cy="4196259"/>
            <a:chOff x="1115616" y="1621642"/>
            <a:chExt cx="2808312" cy="4196259"/>
          </a:xfrm>
          <a:noFill/>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403" y="1844824"/>
              <a:ext cx="816665" cy="553392"/>
            </a:xfrm>
            <a:prstGeom prst="rect">
              <a:avLst/>
            </a:prstGeom>
            <a:grpFill/>
          </p:spPr>
        </p:pic>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9017" y="2509959"/>
              <a:ext cx="816665" cy="553392"/>
            </a:xfrm>
            <a:prstGeom prst="rect">
              <a:avLst/>
            </a:prstGeom>
            <a:grpFill/>
          </p:spPr>
        </p:pic>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7490" y="3192606"/>
              <a:ext cx="816665" cy="553392"/>
            </a:xfrm>
            <a:prstGeom prst="rect">
              <a:avLst/>
            </a:prstGeom>
            <a:grpFill/>
          </p:spPr>
        </p:pic>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1817" y="3911510"/>
              <a:ext cx="816665" cy="553392"/>
            </a:xfrm>
            <a:prstGeom prst="rect">
              <a:avLst/>
            </a:prstGeom>
            <a:grpFill/>
          </p:spPr>
        </p:pic>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9808" y="1844824"/>
              <a:ext cx="816665" cy="553392"/>
            </a:xfrm>
            <a:prstGeom prst="rect">
              <a:avLst/>
            </a:prstGeom>
            <a:grpFill/>
          </p:spPr>
        </p:pic>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5615" y="2551162"/>
              <a:ext cx="816665" cy="553392"/>
            </a:xfrm>
            <a:prstGeom prst="rect">
              <a:avLst/>
            </a:prstGeom>
            <a:grpFill/>
          </p:spPr>
        </p:pic>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979" y="3195163"/>
              <a:ext cx="816665" cy="553392"/>
            </a:xfrm>
            <a:prstGeom prst="rect">
              <a:avLst/>
            </a:prstGeom>
            <a:grpFill/>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8654" y="4705253"/>
              <a:ext cx="637685" cy="786146"/>
            </a:xfrm>
            <a:prstGeom prst="rect">
              <a:avLst/>
            </a:prstGeom>
            <a:grpFill/>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3297" y="3980425"/>
              <a:ext cx="883807" cy="1104759"/>
            </a:xfrm>
            <a:prstGeom prst="rect">
              <a:avLst/>
            </a:prstGeom>
            <a:grpFill/>
          </p:spPr>
        </p:pic>
        <p:cxnSp>
          <p:nvCxnSpPr>
            <p:cNvPr id="17" name="Elbow Connector 16"/>
            <p:cNvCxnSpPr>
              <a:stCxn id="12" idx="3"/>
              <a:endCxn id="15" idx="3"/>
            </p:cNvCxnSpPr>
            <p:nvPr/>
          </p:nvCxnSpPr>
          <p:spPr bwMode="auto">
            <a:xfrm flipH="1">
              <a:off x="2896339" y="2121520"/>
              <a:ext cx="450134" cy="2976806"/>
            </a:xfrm>
            <a:prstGeom prst="bentConnector3">
              <a:avLst>
                <a:gd name="adj1" fmla="val -50785"/>
              </a:avLst>
            </a:prstGeom>
            <a:grpFill/>
            <a:ln w="9525" cap="flat" cmpd="sng" algn="ctr">
              <a:solidFill>
                <a:srgbClr val="000000"/>
              </a:solidFill>
              <a:prstDash val="solid"/>
              <a:round/>
              <a:headEnd type="arrow"/>
              <a:tailEnd type="arrow"/>
            </a:ln>
            <a:effectLst/>
          </p:spPr>
        </p:cxnSp>
        <p:cxnSp>
          <p:nvCxnSpPr>
            <p:cNvPr id="18" name="Elbow Connector 17"/>
            <p:cNvCxnSpPr>
              <a:stCxn id="13" idx="3"/>
              <a:endCxn id="15" idx="3"/>
            </p:cNvCxnSpPr>
            <p:nvPr/>
          </p:nvCxnSpPr>
          <p:spPr bwMode="auto">
            <a:xfrm flipH="1">
              <a:off x="2896339" y="2827858"/>
              <a:ext cx="415941" cy="2270468"/>
            </a:xfrm>
            <a:prstGeom prst="bentConnector3">
              <a:avLst>
                <a:gd name="adj1" fmla="val -63163"/>
              </a:avLst>
            </a:prstGeom>
            <a:grpFill/>
            <a:ln w="9525" cap="flat" cmpd="sng" algn="ctr">
              <a:solidFill>
                <a:srgbClr val="000000"/>
              </a:solidFill>
              <a:prstDash val="solid"/>
              <a:round/>
              <a:headEnd type="arrow"/>
              <a:tailEnd type="arrow"/>
            </a:ln>
            <a:effectLst/>
          </p:spPr>
        </p:cxnSp>
        <p:cxnSp>
          <p:nvCxnSpPr>
            <p:cNvPr id="19" name="Elbow Connector 18"/>
            <p:cNvCxnSpPr>
              <a:stCxn id="14" idx="3"/>
              <a:endCxn id="15" idx="3"/>
            </p:cNvCxnSpPr>
            <p:nvPr/>
          </p:nvCxnSpPr>
          <p:spPr bwMode="auto">
            <a:xfrm flipH="1">
              <a:off x="2896339" y="3471859"/>
              <a:ext cx="432305" cy="1626467"/>
            </a:xfrm>
            <a:prstGeom prst="bentConnector3">
              <a:avLst>
                <a:gd name="adj1" fmla="val -56772"/>
              </a:avLst>
            </a:prstGeom>
            <a:grpFill/>
            <a:ln w="9525" cap="flat" cmpd="sng" algn="ctr">
              <a:solidFill>
                <a:srgbClr val="000000"/>
              </a:solidFill>
              <a:prstDash val="solid"/>
              <a:round/>
              <a:headEnd type="arrow"/>
              <a:tailEnd type="arrow"/>
            </a:ln>
            <a:effectLst/>
          </p:spPr>
        </p:cxnSp>
        <p:cxnSp>
          <p:nvCxnSpPr>
            <p:cNvPr id="20" name="Elbow Connector 19"/>
            <p:cNvCxnSpPr>
              <a:stCxn id="8" idx="1"/>
              <a:endCxn id="15" idx="1"/>
            </p:cNvCxnSpPr>
            <p:nvPr/>
          </p:nvCxnSpPr>
          <p:spPr bwMode="auto">
            <a:xfrm rot="10800000" flipH="1" flipV="1">
              <a:off x="1554402" y="2121520"/>
              <a:ext cx="704251" cy="2976806"/>
            </a:xfrm>
            <a:prstGeom prst="bentConnector3">
              <a:avLst>
                <a:gd name="adj1" fmla="val -32460"/>
              </a:avLst>
            </a:prstGeom>
            <a:grpFill/>
            <a:ln w="9525" cap="flat" cmpd="sng" algn="ctr">
              <a:solidFill>
                <a:srgbClr val="000000"/>
              </a:solidFill>
              <a:prstDash val="solid"/>
              <a:round/>
              <a:headEnd type="arrow"/>
              <a:tailEnd type="arrow"/>
            </a:ln>
            <a:effectLst/>
          </p:spPr>
        </p:cxnSp>
        <p:cxnSp>
          <p:nvCxnSpPr>
            <p:cNvPr id="21" name="Elbow Connector 20"/>
            <p:cNvCxnSpPr>
              <a:stCxn id="9" idx="1"/>
              <a:endCxn id="15" idx="1"/>
            </p:cNvCxnSpPr>
            <p:nvPr/>
          </p:nvCxnSpPr>
          <p:spPr bwMode="auto">
            <a:xfrm rot="10800000" flipH="1" flipV="1">
              <a:off x="1559016" y="2786654"/>
              <a:ext cx="699637" cy="2311671"/>
            </a:xfrm>
            <a:prstGeom prst="bentConnector3">
              <a:avLst>
                <a:gd name="adj1" fmla="val -32674"/>
              </a:avLst>
            </a:prstGeom>
            <a:grpFill/>
            <a:ln w="9525" cap="flat" cmpd="sng" algn="ctr">
              <a:solidFill>
                <a:srgbClr val="000000"/>
              </a:solidFill>
              <a:prstDash val="solid"/>
              <a:round/>
              <a:headEnd type="arrow"/>
              <a:tailEnd type="arrow"/>
            </a:ln>
            <a:effectLst/>
          </p:spPr>
        </p:cxnSp>
        <p:cxnSp>
          <p:nvCxnSpPr>
            <p:cNvPr id="22" name="Elbow Connector 21"/>
            <p:cNvCxnSpPr>
              <a:stCxn id="10" idx="1"/>
              <a:endCxn id="15" idx="1"/>
            </p:cNvCxnSpPr>
            <p:nvPr/>
          </p:nvCxnSpPr>
          <p:spPr bwMode="auto">
            <a:xfrm rot="10800000" flipH="1" flipV="1">
              <a:off x="1557490" y="3469302"/>
              <a:ext cx="701164" cy="1629024"/>
            </a:xfrm>
            <a:prstGeom prst="bentConnector3">
              <a:avLst>
                <a:gd name="adj1" fmla="val -32603"/>
              </a:avLst>
            </a:prstGeom>
            <a:grpFill/>
            <a:ln w="9525" cap="flat" cmpd="sng" algn="ctr">
              <a:solidFill>
                <a:srgbClr val="000000"/>
              </a:solidFill>
              <a:prstDash val="solid"/>
              <a:round/>
              <a:headEnd type="arrow"/>
              <a:tailEnd type="arrow"/>
            </a:ln>
            <a:effectLst/>
          </p:spPr>
        </p:cxnSp>
        <p:cxnSp>
          <p:nvCxnSpPr>
            <p:cNvPr id="23" name="Elbow Connector 22"/>
            <p:cNvCxnSpPr>
              <a:stCxn id="11" idx="3"/>
              <a:endCxn id="15" idx="3"/>
            </p:cNvCxnSpPr>
            <p:nvPr/>
          </p:nvCxnSpPr>
          <p:spPr bwMode="auto">
            <a:xfrm>
              <a:off x="2788482" y="4188206"/>
              <a:ext cx="107857" cy="910120"/>
            </a:xfrm>
            <a:prstGeom prst="bentConnector3">
              <a:avLst>
                <a:gd name="adj1" fmla="val 716126"/>
              </a:avLst>
            </a:prstGeom>
            <a:grpFill/>
            <a:ln w="9525" cap="flat" cmpd="sng" algn="ctr">
              <a:solidFill>
                <a:srgbClr val="000000"/>
              </a:solidFill>
              <a:prstDash val="solid"/>
              <a:round/>
              <a:headEnd type="arrow"/>
              <a:tailEnd type="arrow"/>
            </a:ln>
            <a:effectLst/>
          </p:spPr>
        </p:cxnSp>
        <p:sp>
          <p:nvSpPr>
            <p:cNvPr id="24" name="Rectangle 23"/>
            <p:cNvSpPr/>
            <p:nvPr/>
          </p:nvSpPr>
          <p:spPr>
            <a:xfrm>
              <a:off x="1115616" y="1621642"/>
              <a:ext cx="2808312" cy="4196259"/>
            </a:xfrm>
            <a:prstGeom prst="rect">
              <a:avLst/>
            </a:prstGeom>
            <a:grpFill/>
            <a:ln w="38100">
              <a:solidFill>
                <a:srgbClr val="000000"/>
              </a:solidFill>
            </a:ln>
          </p:spPr>
          <p:txBody>
            <a:bodyPr wrap="none" anchor="ctr">
              <a:spAutoFit/>
            </a:bodyPr>
            <a:lstStyle/>
            <a:p>
              <a:pPr algn="ctr" eaLnBrk="1" fontAlgn="auto" hangingPunct="1">
                <a:spcBef>
                  <a:spcPts val="0"/>
                </a:spcBef>
                <a:spcAft>
                  <a:spcPts val="0"/>
                </a:spcAft>
                <a:defRPr/>
              </a:pPr>
              <a:endParaRPr lang="en-US" sz="5400" kern="0" dirty="0">
                <a:ln w="18415" cmpd="sng">
                  <a:solidFill>
                    <a:srgbClr val="FFFFFF"/>
                  </a:solidFill>
                  <a:prstDash val="solid"/>
                </a:ln>
                <a:solidFill>
                  <a:srgbClr val="FFFFFF"/>
                </a:solidFill>
                <a:effectLst>
                  <a:glow rad="101600">
                    <a:srgbClr val="C0504D">
                      <a:satMod val="175000"/>
                      <a:alpha val="40000"/>
                    </a:srgbClr>
                  </a:glow>
                </a:effectLst>
                <a:latin typeface="Arial"/>
              </a:endParaRPr>
            </a:p>
          </p:txBody>
        </p:sp>
        <p:sp>
          <p:nvSpPr>
            <p:cNvPr id="25" name="TextBox 24"/>
            <p:cNvSpPr txBox="1"/>
            <p:nvPr/>
          </p:nvSpPr>
          <p:spPr>
            <a:xfrm>
              <a:off x="1989816" y="5418684"/>
              <a:ext cx="1338828" cy="369332"/>
            </a:xfrm>
            <a:prstGeom prst="rect">
              <a:avLst/>
            </a:prstGeom>
            <a:grpFill/>
          </p:spPr>
          <p:txBody>
            <a:bodyPr wrap="none">
              <a:spAutoFit/>
            </a:bodyPr>
            <a:lstStyle/>
            <a:p>
              <a:pPr eaLnBrk="1" fontAlgn="auto" hangingPunct="1">
                <a:spcBef>
                  <a:spcPts val="0"/>
                </a:spcBef>
                <a:spcAft>
                  <a:spcPts val="0"/>
                </a:spcAft>
                <a:defRPr/>
              </a:pPr>
              <a:r>
                <a:rPr lang="en-US" b="1" kern="0" dirty="0">
                  <a:solidFill>
                    <a:srgbClr val="000000"/>
                  </a:solidFill>
                  <a:latin typeface="Arial"/>
                </a:rPr>
                <a:t>HDC-MSDI</a:t>
              </a:r>
            </a:p>
          </p:txBody>
        </p:sp>
      </p:grpSp>
      <p:grpSp>
        <p:nvGrpSpPr>
          <p:cNvPr id="43013" name="Group 19"/>
          <p:cNvGrpSpPr>
            <a:grpSpLocks/>
          </p:cNvGrpSpPr>
          <p:nvPr/>
        </p:nvGrpSpPr>
        <p:grpSpPr bwMode="auto">
          <a:xfrm>
            <a:off x="5446713" y="1792288"/>
            <a:ext cx="3303587" cy="646112"/>
            <a:chOff x="3589655" y="1738201"/>
            <a:chExt cx="5306211" cy="1613332"/>
          </a:xfrm>
        </p:grpSpPr>
        <p:pic>
          <p:nvPicPr>
            <p:cNvPr id="43045" name="Picture 2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2247" y="1758481"/>
              <a:ext cx="1683619" cy="11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2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9655" y="1738201"/>
              <a:ext cx="1991065" cy="113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2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80720" y="1738201"/>
              <a:ext cx="1631528" cy="113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3"/>
            <p:cNvSpPr txBox="1">
              <a:spLocks noChangeArrowheads="1"/>
            </p:cNvSpPr>
            <p:nvPr/>
          </p:nvSpPr>
          <p:spPr bwMode="auto">
            <a:xfrm>
              <a:off x="5476535" y="2812434"/>
              <a:ext cx="1930226" cy="5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en-US" altLang="en-US" sz="800" b="1" kern="0" dirty="0" smtClean="0">
                  <a:solidFill>
                    <a:srgbClr val="000000"/>
                  </a:solidFill>
                </a:rPr>
                <a:t>MILITARY PURPOSE</a:t>
              </a:r>
            </a:p>
          </p:txBody>
        </p:sp>
        <p:sp>
          <p:nvSpPr>
            <p:cNvPr id="31" name="Rectangle 30"/>
            <p:cNvSpPr/>
            <p:nvPr/>
          </p:nvSpPr>
          <p:spPr>
            <a:xfrm>
              <a:off x="3589655" y="1738201"/>
              <a:ext cx="5306211" cy="1514234"/>
            </a:xfrm>
            <a:prstGeom prst="rect">
              <a:avLst/>
            </a:prstGeom>
            <a:noFill/>
            <a:ln>
              <a:solidFill>
                <a:srgbClr val="08025A"/>
              </a:solidFill>
            </a:ln>
          </p:spPr>
          <p:txBody>
            <a:bodyPr wrap="none" anchor="ctr">
              <a:spAutoFit/>
            </a:bodyPr>
            <a:lstStyle/>
            <a:p>
              <a:pPr algn="ctr" eaLnBrk="1" fontAlgn="auto" hangingPunct="1">
                <a:spcBef>
                  <a:spcPts val="0"/>
                </a:spcBef>
                <a:spcAft>
                  <a:spcPts val="0"/>
                </a:spcAft>
                <a:defRPr/>
              </a:pPr>
              <a:endParaRPr lang="en-US" sz="5400" kern="0" dirty="0">
                <a:ln w="18415" cmpd="sng">
                  <a:solidFill>
                    <a:srgbClr val="FFFFFF"/>
                  </a:solidFill>
                  <a:prstDash val="solid"/>
                </a:ln>
                <a:solidFill>
                  <a:srgbClr val="FFFFFF"/>
                </a:solidFill>
                <a:effectLst>
                  <a:glow rad="101600">
                    <a:srgbClr val="C0504D">
                      <a:satMod val="175000"/>
                      <a:alpha val="40000"/>
                    </a:srgbClr>
                  </a:glow>
                </a:effectLst>
                <a:latin typeface="Arial"/>
              </a:endParaRPr>
            </a:p>
          </p:txBody>
        </p:sp>
      </p:grpSp>
      <p:grpSp>
        <p:nvGrpSpPr>
          <p:cNvPr id="43014" name="Group 25"/>
          <p:cNvGrpSpPr>
            <a:grpSpLocks/>
          </p:cNvGrpSpPr>
          <p:nvPr/>
        </p:nvGrpSpPr>
        <p:grpSpPr bwMode="auto">
          <a:xfrm>
            <a:off x="5476875" y="2538413"/>
            <a:ext cx="3303588" cy="652462"/>
            <a:chOff x="3589655" y="3407753"/>
            <a:chExt cx="5306211" cy="1631668"/>
          </a:xfrm>
        </p:grpSpPr>
        <p:pic>
          <p:nvPicPr>
            <p:cNvPr id="43040" name="Picture 2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09011" y="3407753"/>
              <a:ext cx="1971709" cy="113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2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80720" y="3439313"/>
              <a:ext cx="1631527"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2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12247" y="3407753"/>
              <a:ext cx="1683619" cy="11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29"/>
            <p:cNvSpPr txBox="1">
              <a:spLocks noChangeArrowheads="1"/>
            </p:cNvSpPr>
            <p:nvPr/>
          </p:nvSpPr>
          <p:spPr bwMode="auto">
            <a:xfrm>
              <a:off x="5586178" y="4499501"/>
              <a:ext cx="1682892" cy="53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en-US" altLang="en-US" sz="800" b="1" kern="0" dirty="0" smtClean="0">
                  <a:solidFill>
                    <a:srgbClr val="000000"/>
                  </a:solidFill>
                </a:rPr>
                <a:t>PUBLIC SERVICE</a:t>
              </a:r>
            </a:p>
          </p:txBody>
        </p:sp>
        <p:sp>
          <p:nvSpPr>
            <p:cNvPr id="37" name="Rectangle 36"/>
            <p:cNvSpPr/>
            <p:nvPr/>
          </p:nvSpPr>
          <p:spPr>
            <a:xfrm>
              <a:off x="3589655" y="3439513"/>
              <a:ext cx="5306211" cy="1472868"/>
            </a:xfrm>
            <a:prstGeom prst="rect">
              <a:avLst/>
            </a:prstGeom>
            <a:noFill/>
            <a:ln>
              <a:solidFill>
                <a:srgbClr val="08025A"/>
              </a:solidFill>
            </a:ln>
          </p:spPr>
          <p:txBody>
            <a:bodyPr wrap="none" anchor="ctr">
              <a:spAutoFit/>
            </a:bodyPr>
            <a:lstStyle/>
            <a:p>
              <a:pPr algn="ctr" eaLnBrk="1" fontAlgn="auto" hangingPunct="1">
                <a:spcBef>
                  <a:spcPts val="0"/>
                </a:spcBef>
                <a:spcAft>
                  <a:spcPts val="0"/>
                </a:spcAft>
                <a:defRPr/>
              </a:pPr>
              <a:endParaRPr lang="en-US" sz="5400" kern="0" dirty="0">
                <a:ln w="18415" cmpd="sng">
                  <a:solidFill>
                    <a:srgbClr val="FFFFFF"/>
                  </a:solidFill>
                  <a:prstDash val="solid"/>
                </a:ln>
                <a:solidFill>
                  <a:srgbClr val="FFFFFF"/>
                </a:solidFill>
                <a:effectLst>
                  <a:glow rad="101600">
                    <a:srgbClr val="C0504D">
                      <a:satMod val="175000"/>
                      <a:alpha val="40000"/>
                    </a:srgbClr>
                  </a:glow>
                </a:effectLst>
                <a:latin typeface="Arial"/>
              </a:endParaRPr>
            </a:p>
          </p:txBody>
        </p:sp>
      </p:grpSp>
      <p:pic>
        <p:nvPicPr>
          <p:cNvPr id="43015" name="Picture 3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23100" y="3586163"/>
            <a:ext cx="86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6" name="Group 6"/>
          <p:cNvGrpSpPr>
            <a:grpSpLocks/>
          </p:cNvGrpSpPr>
          <p:nvPr/>
        </p:nvGrpSpPr>
        <p:grpSpPr bwMode="auto">
          <a:xfrm>
            <a:off x="-36513" y="6292850"/>
            <a:ext cx="576263" cy="558800"/>
            <a:chOff x="5397" y="0"/>
            <a:chExt cx="363" cy="352"/>
          </a:xfrm>
        </p:grpSpPr>
        <p:pic>
          <p:nvPicPr>
            <p:cNvPr id="43038" name="Picture 40" descr="radar"/>
            <p:cNvPicPr>
              <a:picLocks noChangeAspect="1" noChangeArrowheads="1" noCrop="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9" name="Text Box 8"/>
            <p:cNvSpPr txBox="1">
              <a:spLocks noChangeArrowheads="1"/>
            </p:cNvSpPr>
            <p:nvPr/>
          </p:nvSpPr>
          <p:spPr bwMode="auto">
            <a:xfrm>
              <a:off x="5411" y="70"/>
              <a:ext cx="2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27</a:t>
              </a:r>
            </a:p>
          </p:txBody>
        </p:sp>
      </p:grpSp>
      <p:sp>
        <p:nvSpPr>
          <p:cNvPr id="42" name="TextBox 42"/>
          <p:cNvSpPr txBox="1">
            <a:spLocks noChangeArrowheads="1"/>
          </p:cNvSpPr>
          <p:nvPr/>
        </p:nvSpPr>
        <p:spPr bwMode="auto">
          <a:xfrm>
            <a:off x="0" y="1130300"/>
            <a:ext cx="9144000" cy="40163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en-US" altLang="en-US" sz="2000" b="1" kern="0" dirty="0" smtClean="0">
                <a:solidFill>
                  <a:srgbClr val="FFFFFF"/>
                </a:solidFill>
              </a:rPr>
              <a:t>IMGIC CONTRIBUTION</a:t>
            </a:r>
          </a:p>
        </p:txBody>
      </p:sp>
      <p:pic>
        <p:nvPicPr>
          <p:cNvPr id="43018" name="Picture 53"/>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1913" y="3619500"/>
            <a:ext cx="6381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54"/>
          <p:cNvSpPr txBox="1">
            <a:spLocks noChangeArrowheads="1"/>
          </p:cNvSpPr>
          <p:nvPr/>
        </p:nvSpPr>
        <p:spPr bwMode="auto">
          <a:xfrm>
            <a:off x="103188" y="4503738"/>
            <a:ext cx="7699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defRPr/>
            </a:pPr>
            <a:r>
              <a:rPr lang="en-US" altLang="en-US" sz="1000" b="1" i="1" kern="0" dirty="0" smtClean="0">
                <a:solidFill>
                  <a:srgbClr val="000000"/>
                </a:solidFill>
              </a:rPr>
              <a:t>BACK UP</a:t>
            </a:r>
          </a:p>
        </p:txBody>
      </p:sp>
      <p:grpSp>
        <p:nvGrpSpPr>
          <p:cNvPr id="43020" name="Group 107"/>
          <p:cNvGrpSpPr>
            <a:grpSpLocks/>
          </p:cNvGrpSpPr>
          <p:nvPr/>
        </p:nvGrpSpPr>
        <p:grpSpPr bwMode="auto">
          <a:xfrm>
            <a:off x="5954713" y="5162550"/>
            <a:ext cx="3105150" cy="1427163"/>
            <a:chOff x="5859547" y="4953615"/>
            <a:chExt cx="3104941" cy="1427713"/>
          </a:xfrm>
        </p:grpSpPr>
        <p:pic>
          <p:nvPicPr>
            <p:cNvPr id="43031" name="Picture 32"/>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59547" y="5087683"/>
              <a:ext cx="583763" cy="67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33"/>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73722" y="5007044"/>
              <a:ext cx="598376" cy="5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47"/>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257483" y="5722987"/>
              <a:ext cx="658341" cy="6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48"/>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05770" y="5749168"/>
              <a:ext cx="611564" cy="58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50"/>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91568" y="5763841"/>
              <a:ext cx="833878" cy="52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51"/>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447844" y="5000420"/>
              <a:ext cx="658017" cy="6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55"/>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190535" y="4953615"/>
              <a:ext cx="773953" cy="77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TextBox 56"/>
          <p:cNvSpPr txBox="1">
            <a:spLocks noChangeArrowheads="1"/>
          </p:cNvSpPr>
          <p:nvPr/>
        </p:nvSpPr>
        <p:spPr bwMode="auto">
          <a:xfrm>
            <a:off x="7113588" y="3860800"/>
            <a:ext cx="741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ClrTx/>
              <a:buFontTx/>
              <a:buNone/>
              <a:defRPr/>
            </a:pPr>
            <a:r>
              <a:rPr lang="en-US" altLang="en-US" sz="1400" b="1" kern="0" smtClean="0">
                <a:solidFill>
                  <a:srgbClr val="000000"/>
                </a:solidFill>
              </a:rPr>
              <a:t>NSDI</a:t>
            </a:r>
          </a:p>
        </p:txBody>
      </p:sp>
      <p:cxnSp>
        <p:nvCxnSpPr>
          <p:cNvPr id="43022" name="Elbow Connector 92"/>
          <p:cNvCxnSpPr>
            <a:cxnSpLocks noChangeShapeType="1"/>
            <a:stCxn id="43018" idx="3"/>
          </p:cNvCxnSpPr>
          <p:nvPr/>
        </p:nvCxnSpPr>
        <p:spPr bwMode="auto">
          <a:xfrm>
            <a:off x="700088" y="4013200"/>
            <a:ext cx="992187" cy="1588"/>
          </a:xfrm>
          <a:prstGeom prst="bentConnector3">
            <a:avLst>
              <a:gd name="adj1" fmla="val 50000"/>
            </a:avLst>
          </a:prstGeom>
          <a:noFill/>
          <a:ln w="381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3023" name="Elbow Connector 96"/>
          <p:cNvCxnSpPr>
            <a:cxnSpLocks noChangeShapeType="1"/>
            <a:endCxn id="31" idx="1"/>
          </p:cNvCxnSpPr>
          <p:nvPr/>
        </p:nvCxnSpPr>
        <p:spPr bwMode="auto">
          <a:xfrm flipV="1">
            <a:off x="4500563" y="2095500"/>
            <a:ext cx="946150" cy="1919288"/>
          </a:xfrm>
          <a:prstGeom prst="bentConnector3">
            <a:avLst>
              <a:gd name="adj1" fmla="val 50000"/>
            </a:avLst>
          </a:prstGeom>
          <a:noFill/>
          <a:ln w="381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56" name="TextBox 97"/>
          <p:cNvSpPr txBox="1">
            <a:spLocks noChangeArrowheads="1"/>
          </p:cNvSpPr>
          <p:nvPr/>
        </p:nvSpPr>
        <p:spPr bwMode="auto">
          <a:xfrm>
            <a:off x="2344738" y="1903413"/>
            <a:ext cx="1674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defRPr/>
            </a:pPr>
            <a:r>
              <a:rPr lang="en-US" altLang="en-US" sz="1600" b="1" kern="0" smtClean="0">
                <a:solidFill>
                  <a:srgbClr val="000000"/>
                </a:solidFill>
              </a:rPr>
              <a:t>PUSHIDROSAL</a:t>
            </a:r>
          </a:p>
        </p:txBody>
      </p:sp>
      <p:cxnSp>
        <p:nvCxnSpPr>
          <p:cNvPr id="43025" name="Elbow Connector 101"/>
          <p:cNvCxnSpPr>
            <a:cxnSpLocks/>
          </p:cNvCxnSpPr>
          <p:nvPr/>
        </p:nvCxnSpPr>
        <p:spPr bwMode="auto">
          <a:xfrm flipV="1">
            <a:off x="4483100" y="2765425"/>
            <a:ext cx="989013" cy="1249363"/>
          </a:xfrm>
          <a:prstGeom prst="bentConnector3">
            <a:avLst>
              <a:gd name="adj1" fmla="val 50000"/>
            </a:avLst>
          </a:prstGeom>
          <a:noFill/>
          <a:ln w="381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3026" name="Elbow Connector 103"/>
          <p:cNvCxnSpPr>
            <a:cxnSpLocks noChangeShapeType="1"/>
            <a:stCxn id="43015" idx="1"/>
          </p:cNvCxnSpPr>
          <p:nvPr/>
        </p:nvCxnSpPr>
        <p:spPr bwMode="auto">
          <a:xfrm rot="10800000">
            <a:off x="4500563" y="4014788"/>
            <a:ext cx="2522537" cy="4762"/>
          </a:xfrm>
          <a:prstGeom prst="bentConnector3">
            <a:avLst>
              <a:gd name="adj1" fmla="val 50000"/>
            </a:avLst>
          </a:prstGeom>
          <a:noFill/>
          <a:ln w="381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59" name="Rectangle 58"/>
          <p:cNvSpPr/>
          <p:nvPr/>
        </p:nvSpPr>
        <p:spPr>
          <a:xfrm>
            <a:off x="5891213" y="5005388"/>
            <a:ext cx="3132137" cy="1649412"/>
          </a:xfrm>
          <a:prstGeom prst="rect">
            <a:avLst/>
          </a:prstGeom>
          <a:noFill/>
          <a:ln>
            <a:solidFill>
              <a:srgbClr val="000000"/>
            </a:solidFill>
          </a:ln>
        </p:spPr>
        <p:txBody>
          <a:bodyPr wrap="none" anchor="ctr">
            <a:spAutoFit/>
          </a:bodyPr>
          <a:lstStyle/>
          <a:p>
            <a:pPr algn="ctr" eaLnBrk="1" fontAlgn="auto" hangingPunct="1">
              <a:spcBef>
                <a:spcPts val="0"/>
              </a:spcBef>
              <a:spcAft>
                <a:spcPts val="0"/>
              </a:spcAft>
              <a:defRPr/>
            </a:pPr>
            <a:endParaRPr lang="en-US" sz="5400" kern="0" dirty="0">
              <a:ln w="18415" cmpd="sng">
                <a:solidFill>
                  <a:srgbClr val="FFFFFF"/>
                </a:solidFill>
                <a:prstDash val="solid"/>
              </a:ln>
              <a:solidFill>
                <a:srgbClr val="FFFFFF"/>
              </a:solidFill>
              <a:effectLst>
                <a:glow rad="101600">
                  <a:srgbClr val="C0504D">
                    <a:satMod val="175000"/>
                    <a:alpha val="40000"/>
                  </a:srgbClr>
                </a:glow>
              </a:effectLst>
              <a:latin typeface="Arial"/>
            </a:endParaRPr>
          </a:p>
        </p:txBody>
      </p:sp>
      <p:cxnSp>
        <p:nvCxnSpPr>
          <p:cNvPr id="43028" name="Elbow Connector 110"/>
          <p:cNvCxnSpPr>
            <a:cxnSpLocks noChangeShapeType="1"/>
            <a:stCxn id="43015" idx="2"/>
            <a:endCxn id="59" idx="0"/>
          </p:cNvCxnSpPr>
          <p:nvPr/>
        </p:nvCxnSpPr>
        <p:spPr bwMode="auto">
          <a:xfrm rot="16200000" flipH="1">
            <a:off x="7181850" y="4729163"/>
            <a:ext cx="550863" cy="1587"/>
          </a:xfrm>
          <a:prstGeom prst="bentConnector3">
            <a:avLst>
              <a:gd name="adj1" fmla="val 50000"/>
            </a:avLst>
          </a:prstGeom>
          <a:noFill/>
          <a:ln w="381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43029" name="Elbow Connector 112"/>
          <p:cNvCxnSpPr>
            <a:cxnSpLocks noChangeShapeType="1"/>
            <a:endCxn id="59" idx="1"/>
          </p:cNvCxnSpPr>
          <p:nvPr/>
        </p:nvCxnSpPr>
        <p:spPr bwMode="auto">
          <a:xfrm>
            <a:off x="4500563" y="4014788"/>
            <a:ext cx="1390650" cy="1814512"/>
          </a:xfrm>
          <a:prstGeom prst="bentConnector3">
            <a:avLst>
              <a:gd name="adj1" fmla="val 34310"/>
            </a:avLst>
          </a:prstGeom>
          <a:noFill/>
          <a:ln w="381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62" name="Footer Placeholder 3"/>
          <p:cNvSpPr>
            <a:spLocks noGrp="1"/>
          </p:cNvSpPr>
          <p:nvPr>
            <p:ph type="ftr" sz="quarter" idx="10"/>
          </p:nvPr>
        </p:nvSpPr>
        <p:spPr>
          <a:xfrm>
            <a:off x="3132138" y="6500813"/>
            <a:ext cx="2895600" cy="457200"/>
          </a:xfrm>
        </p:spPr>
        <p:txBody>
          <a:bodyPr/>
          <a:lstStyle/>
          <a:p>
            <a:pPr>
              <a:defRPr/>
            </a:pPr>
            <a:r>
              <a:rPr lang="en-AU" altLang="en-US" sz="900" dirty="0" smtClean="0">
                <a:solidFill>
                  <a:srgbClr val="0000FF"/>
                </a:solidFill>
              </a:rPr>
              <a:t>21-23 February 2018</a:t>
            </a:r>
            <a:endParaRPr lang="en-AU" altLang="en-US" sz="900" dirty="0">
              <a:solidFill>
                <a:srgbClr val="0000FF"/>
              </a:solidFill>
            </a:endParaRPr>
          </a:p>
          <a:p>
            <a:pPr>
              <a:defRPr/>
            </a:pPr>
            <a:r>
              <a:rPr lang="en-AU" altLang="en-US" sz="900" dirty="0">
                <a:solidFill>
                  <a:srgbClr val="0000FF"/>
                </a:solidFill>
              </a:rPr>
              <a:t>NADI FIJI</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95288" y="1928813"/>
            <a:ext cx="8043862" cy="1476375"/>
          </a:xfrm>
          <a:prstGeom prst="rect">
            <a:avLst/>
          </a:prstGeom>
          <a:noFill/>
        </p:spPr>
        <p:txBody>
          <a:bodyPr>
            <a:spAutoFit/>
          </a:bodyPr>
          <a:lstStyle/>
          <a:p>
            <a:pPr eaLnBrk="1" fontAlgn="auto" hangingPunct="1">
              <a:spcBef>
                <a:spcPts val="0"/>
              </a:spcBef>
              <a:spcAft>
                <a:spcPts val="0"/>
              </a:spcAft>
              <a:defRPr/>
            </a:pPr>
            <a:r>
              <a:rPr lang="en-US" b="1" dirty="0">
                <a:solidFill>
                  <a:srgbClr val="0000FF"/>
                </a:solidFill>
                <a:latin typeface="Calibri"/>
              </a:rPr>
              <a:t>EAHC TRAINING ACTIVITIES IN INDONESIA</a:t>
            </a:r>
          </a:p>
          <a:p>
            <a:pPr marL="285750" indent="-285750" eaLnBrk="1" fontAlgn="auto" hangingPunct="1">
              <a:spcBef>
                <a:spcPts val="0"/>
              </a:spcBef>
              <a:spcAft>
                <a:spcPts val="0"/>
              </a:spcAft>
              <a:buFont typeface="Wingdings" panose="05000000000000000000" pitchFamily="2" charset="2"/>
              <a:buChar char="q"/>
              <a:defRPr/>
            </a:pPr>
            <a:r>
              <a:rPr lang="en-US" dirty="0">
                <a:solidFill>
                  <a:srgbClr val="0000FF"/>
                </a:solidFill>
                <a:latin typeface="Calibri"/>
              </a:rPr>
              <a:t>Training in ENC Production – 2010</a:t>
            </a:r>
          </a:p>
          <a:p>
            <a:pPr marL="285750" indent="-285750" eaLnBrk="1" fontAlgn="auto" hangingPunct="1">
              <a:spcBef>
                <a:spcPts val="0"/>
              </a:spcBef>
              <a:spcAft>
                <a:spcPts val="0"/>
              </a:spcAft>
              <a:buFont typeface="Wingdings" panose="05000000000000000000" pitchFamily="2" charset="2"/>
              <a:buChar char="q"/>
              <a:defRPr/>
            </a:pPr>
            <a:r>
              <a:rPr lang="en-US" dirty="0">
                <a:solidFill>
                  <a:srgbClr val="0000FF"/>
                </a:solidFill>
                <a:latin typeface="Calibri"/>
              </a:rPr>
              <a:t>Training in Maritime Delimitation -2014</a:t>
            </a:r>
          </a:p>
          <a:p>
            <a:pPr marL="285750" indent="-285750" eaLnBrk="1" fontAlgn="auto" hangingPunct="1">
              <a:spcBef>
                <a:spcPts val="0"/>
              </a:spcBef>
              <a:spcAft>
                <a:spcPts val="0"/>
              </a:spcAft>
              <a:buFont typeface="Wingdings" panose="05000000000000000000" pitchFamily="2" charset="2"/>
              <a:buChar char="q"/>
              <a:defRPr/>
            </a:pPr>
            <a:r>
              <a:rPr lang="en-US" dirty="0">
                <a:solidFill>
                  <a:srgbClr val="0000FF"/>
                </a:solidFill>
                <a:latin typeface="Calibri"/>
              </a:rPr>
              <a:t>Training in Seabed Classification – 2015</a:t>
            </a:r>
          </a:p>
          <a:p>
            <a:pPr marL="285750" indent="-285750" eaLnBrk="1" fontAlgn="auto" hangingPunct="1">
              <a:spcBef>
                <a:spcPts val="0"/>
              </a:spcBef>
              <a:spcAft>
                <a:spcPts val="0"/>
              </a:spcAft>
              <a:buFont typeface="Wingdings" panose="05000000000000000000" pitchFamily="2" charset="2"/>
              <a:buChar char="q"/>
              <a:defRPr/>
            </a:pPr>
            <a:r>
              <a:rPr lang="en-US" dirty="0">
                <a:solidFill>
                  <a:srgbClr val="0000FF"/>
                </a:solidFill>
                <a:latin typeface="Calibri"/>
              </a:rPr>
              <a:t>Training in Hydrographic Survey For Disaster Management and Relief 2017</a:t>
            </a:r>
          </a:p>
        </p:txBody>
      </p:sp>
      <p:sp>
        <p:nvSpPr>
          <p:cNvPr id="6" name="Rectangle 5"/>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pic>
        <p:nvPicPr>
          <p:cNvPr id="44037" name="Picture 2" descr="Hasil gambar untuk pushidros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113" y="3741738"/>
            <a:ext cx="30321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http://www.google.co.id/url?source=imgres&amp;ct=img&amp;q=http://www.navy.mi.th/hydro/eahc/EAHC.gif&amp;sa=X&amp;ei=aBWBTrO6MoXirAeE382vDg&amp;ved=0CAQQ8wc4Dw&amp;usg=AFQjCNGO7J8TEUowxhrjbjm8ZP4PzYlr5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3663" y="1568450"/>
            <a:ext cx="10731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13"/>
          <p:cNvSpPr txBox="1">
            <a:spLocks noChangeArrowheads="1"/>
          </p:cNvSpPr>
          <p:nvPr/>
        </p:nvSpPr>
        <p:spPr bwMode="auto">
          <a:xfrm>
            <a:off x="3365500" y="1122363"/>
            <a:ext cx="5634038" cy="369887"/>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800" b="1">
                <a:solidFill>
                  <a:srgbClr val="0000FF"/>
                </a:solidFill>
                <a:latin typeface="Verdana" panose="020B0604030504040204" pitchFamily="34" charset="0"/>
              </a:rPr>
              <a:t>EAST ASIA HYDROGRAPHIC COMMISSION</a:t>
            </a:r>
          </a:p>
        </p:txBody>
      </p:sp>
      <p:sp>
        <p:nvSpPr>
          <p:cNvPr id="44040" name="Rectangle 20"/>
          <p:cNvSpPr>
            <a:spLocks noChangeArrowheads="1"/>
          </p:cNvSpPr>
          <p:nvPr/>
        </p:nvSpPr>
        <p:spPr bwMode="auto">
          <a:xfrm>
            <a:off x="3744913" y="3575050"/>
            <a:ext cx="50339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q"/>
            </a:pPr>
            <a:r>
              <a:rPr lang="en-US" sz="1600">
                <a:solidFill>
                  <a:srgbClr val="0000FF"/>
                </a:solidFill>
              </a:rPr>
              <a:t>Pushidrosal also become member state of East Asia Hydrogphic Commission (EAHC) and an active as Republic of Indonesia delegation on the several international organization such as International Maritime Organization (</a:t>
            </a:r>
            <a:r>
              <a:rPr lang="en-US" sz="1600" b="1">
                <a:solidFill>
                  <a:srgbClr val="0000FF"/>
                </a:solidFill>
              </a:rPr>
              <a:t>IMO</a:t>
            </a:r>
            <a:r>
              <a:rPr lang="en-US" sz="1600">
                <a:solidFill>
                  <a:srgbClr val="0000FF"/>
                </a:solidFill>
              </a:rPr>
              <a:t>), Inter-Government Oceanographic Commission (</a:t>
            </a:r>
            <a:r>
              <a:rPr lang="en-US" sz="1600" b="1">
                <a:solidFill>
                  <a:srgbClr val="0000FF"/>
                </a:solidFill>
              </a:rPr>
              <a:t>IOC</a:t>
            </a:r>
            <a:r>
              <a:rPr lang="en-US" sz="1600">
                <a:solidFill>
                  <a:srgbClr val="0000FF"/>
                </a:solidFill>
              </a:rPr>
              <a:t>), United Nations Conference on Standardization of Geographical Names (</a:t>
            </a:r>
            <a:r>
              <a:rPr lang="en-US" sz="1600" b="1">
                <a:solidFill>
                  <a:srgbClr val="0000FF"/>
                </a:solidFill>
              </a:rPr>
              <a:t>UNCSGN</a:t>
            </a:r>
            <a:r>
              <a:rPr lang="en-US" sz="1600">
                <a:solidFill>
                  <a:srgbClr val="0000FF"/>
                </a:solidFill>
              </a:rPr>
              <a:t>) and United Nations Group of Experts on Geographical Names (</a:t>
            </a:r>
            <a:r>
              <a:rPr lang="en-US" sz="1600" b="1">
                <a:solidFill>
                  <a:srgbClr val="0000FF"/>
                </a:solidFill>
              </a:rPr>
              <a:t>UNGEGN</a:t>
            </a:r>
            <a:r>
              <a:rPr lang="en-US" sz="1600">
                <a:solidFill>
                  <a:srgbClr val="0000FF"/>
                </a:solidFill>
              </a:rPr>
              <a:t>).</a:t>
            </a:r>
          </a:p>
        </p:txBody>
      </p:sp>
      <p:sp>
        <p:nvSpPr>
          <p:cNvPr id="44041" name="TextBox 21"/>
          <p:cNvSpPr txBox="1">
            <a:spLocks noChangeArrowheads="1"/>
          </p:cNvSpPr>
          <p:nvPr/>
        </p:nvSpPr>
        <p:spPr bwMode="auto">
          <a:xfrm>
            <a:off x="423863" y="1550988"/>
            <a:ext cx="578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800">
                <a:solidFill>
                  <a:srgbClr val="0000FF"/>
                </a:solidFill>
                <a:latin typeface="Calibri" panose="020F0502020204030204" pitchFamily="34" charset="0"/>
              </a:rPr>
              <a:t>1999 – 2000  Chairman of EAHC</a:t>
            </a:r>
          </a:p>
        </p:txBody>
      </p:sp>
      <p:sp>
        <p:nvSpPr>
          <p:cNvPr id="26" name="Footer Placeholder 3"/>
          <p:cNvSpPr>
            <a:spLocks noGrp="1"/>
          </p:cNvSpPr>
          <p:nvPr>
            <p:ph type="ftr" sz="quarter" idx="10"/>
          </p:nvPr>
        </p:nvSpPr>
        <p:spPr>
          <a:xfrm>
            <a:off x="3132138" y="6500813"/>
            <a:ext cx="2895600" cy="457200"/>
          </a:xfrm>
        </p:spPr>
        <p:txBody>
          <a:bodyPr/>
          <a:lstStyle/>
          <a:p>
            <a:pPr>
              <a:defRPr/>
            </a:pPr>
            <a:r>
              <a:rPr lang="en-AU" altLang="en-US" sz="900" dirty="0" smtClean="0">
                <a:solidFill>
                  <a:srgbClr val="0000FF"/>
                </a:solidFill>
              </a:rPr>
              <a:t>21-23 February 2018</a:t>
            </a:r>
            <a:endParaRPr lang="en-AU" altLang="en-US" sz="900" dirty="0">
              <a:solidFill>
                <a:srgbClr val="0000FF"/>
              </a:solidFill>
            </a:endParaRPr>
          </a:p>
          <a:p>
            <a:pPr>
              <a:defRPr/>
            </a:pPr>
            <a:r>
              <a:rPr lang="en-AU" altLang="en-US" sz="900" dirty="0">
                <a:solidFill>
                  <a:srgbClr val="0000FF"/>
                </a:solidFill>
              </a:rPr>
              <a:t>NADI FIJI</a:t>
            </a:r>
          </a:p>
        </p:txBody>
      </p:sp>
      <p:grpSp>
        <p:nvGrpSpPr>
          <p:cNvPr id="44043" name="Group 6"/>
          <p:cNvGrpSpPr>
            <a:grpSpLocks/>
          </p:cNvGrpSpPr>
          <p:nvPr/>
        </p:nvGrpSpPr>
        <p:grpSpPr bwMode="auto">
          <a:xfrm>
            <a:off x="-4763" y="6299200"/>
            <a:ext cx="576263" cy="558800"/>
            <a:chOff x="5397" y="0"/>
            <a:chExt cx="363" cy="352"/>
          </a:xfrm>
        </p:grpSpPr>
        <p:pic>
          <p:nvPicPr>
            <p:cNvPr id="44044" name="Picture 40" descr="rada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28</a:t>
              </a:r>
            </a:p>
          </p:txBody>
        </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7" name="Footer Placeholder 3"/>
          <p:cNvSpPr>
            <a:spLocks noGrp="1"/>
          </p:cNvSpPr>
          <p:nvPr>
            <p:ph type="ftr" sz="quarter" idx="10"/>
          </p:nvPr>
        </p:nvSpPr>
        <p:spPr>
          <a:xfrm>
            <a:off x="3132138" y="6500813"/>
            <a:ext cx="2895600" cy="457200"/>
          </a:xfrm>
        </p:spPr>
        <p:txBody>
          <a:bodyPr/>
          <a:lstStyle/>
          <a:p>
            <a:pPr>
              <a:defRPr/>
            </a:pPr>
            <a:r>
              <a:rPr lang="en-AU" altLang="en-US" sz="900" dirty="0" smtClean="0">
                <a:solidFill>
                  <a:srgbClr val="0000FF"/>
                </a:solidFill>
              </a:rPr>
              <a:t>21-23 February 2018</a:t>
            </a:r>
            <a:endParaRPr lang="en-AU" altLang="en-US" sz="900" dirty="0">
              <a:solidFill>
                <a:srgbClr val="0000FF"/>
              </a:solidFill>
            </a:endParaRPr>
          </a:p>
          <a:p>
            <a:pPr>
              <a:defRPr/>
            </a:pPr>
            <a:r>
              <a:rPr lang="en-AU" altLang="en-US" sz="900" dirty="0">
                <a:solidFill>
                  <a:srgbClr val="0000FF"/>
                </a:solidFill>
              </a:rPr>
              <a:t>NADI FIJI</a:t>
            </a:r>
          </a:p>
        </p:txBody>
      </p:sp>
      <p:sp>
        <p:nvSpPr>
          <p:cNvPr id="45061" name="TextBox 7"/>
          <p:cNvSpPr txBox="1">
            <a:spLocks noChangeArrowheads="1"/>
          </p:cNvSpPr>
          <p:nvPr/>
        </p:nvSpPr>
        <p:spPr bwMode="auto">
          <a:xfrm>
            <a:off x="1951038" y="1255713"/>
            <a:ext cx="7040562" cy="646112"/>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800" b="1" dirty="0">
                <a:solidFill>
                  <a:srgbClr val="0000FF"/>
                </a:solidFill>
                <a:latin typeface="Verdana" panose="020B0604030504040204" pitchFamily="34" charset="0"/>
              </a:rPr>
              <a:t>NORTH INDIAN </a:t>
            </a:r>
            <a:r>
              <a:rPr lang="en-US" sz="1800" b="1" dirty="0" smtClean="0">
                <a:solidFill>
                  <a:srgbClr val="0000FF"/>
                </a:solidFill>
                <a:latin typeface="Verdana" panose="020B0604030504040204" pitchFamily="34" charset="0"/>
              </a:rPr>
              <a:t>OCEAN </a:t>
            </a:r>
            <a:r>
              <a:rPr lang="en-US" sz="1800" b="1" dirty="0">
                <a:solidFill>
                  <a:srgbClr val="0000FF"/>
                </a:solidFill>
                <a:latin typeface="Verdana" panose="020B0604030504040204" pitchFamily="34" charset="0"/>
              </a:rPr>
              <a:t>HYDOGRAPHIC COMMISSION</a:t>
            </a:r>
          </a:p>
          <a:p>
            <a:pPr algn="ctr" eaLnBrk="1" hangingPunct="1">
              <a:spcBef>
                <a:spcPct val="0"/>
              </a:spcBef>
              <a:buClrTx/>
              <a:buSzTx/>
              <a:buFontTx/>
              <a:buNone/>
            </a:pPr>
            <a:r>
              <a:rPr lang="en-US" sz="1800" b="1" dirty="0">
                <a:solidFill>
                  <a:srgbClr val="0000FF"/>
                </a:solidFill>
                <a:latin typeface="Verdana" panose="020B0604030504040204" pitchFamily="34" charset="0"/>
              </a:rPr>
              <a:t>(NIOHC)</a:t>
            </a:r>
          </a:p>
        </p:txBody>
      </p:sp>
      <p:pic>
        <p:nvPicPr>
          <p:cNvPr id="45062"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925" y="12446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438" y="2022475"/>
            <a:ext cx="5195887"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0"/>
          <p:cNvSpPr>
            <a:spLocks noChangeArrowheads="1"/>
          </p:cNvSpPr>
          <p:nvPr/>
        </p:nvSpPr>
        <p:spPr bwMode="auto">
          <a:xfrm>
            <a:off x="1006475" y="6019800"/>
            <a:ext cx="7812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buFont typeface="Wingdings" panose="05000000000000000000" pitchFamily="2" charset="2"/>
              <a:buChar char="q"/>
            </a:pPr>
            <a:r>
              <a:rPr lang="en-US" sz="1600" b="1">
                <a:solidFill>
                  <a:srgbClr val="0000FF"/>
                </a:solidFill>
              </a:rPr>
              <a:t>APPROVAL FROM NIOHC MEMBERS AS FULL MEMBER OF NIOHC</a:t>
            </a:r>
            <a:endParaRPr lang="en-US" sz="2400" b="1">
              <a:solidFill>
                <a:srgbClr val="0000FF"/>
              </a:solidFill>
            </a:endParaRPr>
          </a:p>
        </p:txBody>
      </p:sp>
      <p:sp>
        <p:nvSpPr>
          <p:cNvPr id="45065" name="Rectangle 11"/>
          <p:cNvSpPr>
            <a:spLocks noChangeArrowheads="1"/>
          </p:cNvSpPr>
          <p:nvPr/>
        </p:nvSpPr>
        <p:spPr bwMode="auto">
          <a:xfrm>
            <a:off x="1006475" y="5045075"/>
            <a:ext cx="7688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buFont typeface="Wingdings" panose="05000000000000000000" pitchFamily="2" charset="2"/>
              <a:buChar char="q"/>
            </a:pPr>
            <a:r>
              <a:rPr lang="en-US" sz="1600" b="1">
                <a:solidFill>
                  <a:srgbClr val="0000FF"/>
                </a:solidFill>
              </a:rPr>
              <a:t>PUSHIDROSAL ATTENDED THE 17</a:t>
            </a:r>
            <a:r>
              <a:rPr lang="en-US" sz="1600" b="1" baseline="30000">
                <a:solidFill>
                  <a:srgbClr val="0000FF"/>
                </a:solidFill>
              </a:rPr>
              <a:t>TH</a:t>
            </a:r>
            <a:r>
              <a:rPr lang="en-US" sz="1600" b="1">
                <a:solidFill>
                  <a:srgbClr val="0000FF"/>
                </a:solidFill>
              </a:rPr>
              <a:t> NORTH INDIAN OCEAN HYDROGRAPHIC COMMISSION MEETING, CAIRO EGYPT, 17 – 20 JULY 2017. </a:t>
            </a:r>
            <a:endParaRPr lang="en-US" sz="2400" b="1">
              <a:solidFill>
                <a:srgbClr val="0000FF"/>
              </a:solidFill>
            </a:endParaRPr>
          </a:p>
        </p:txBody>
      </p:sp>
      <p:grpSp>
        <p:nvGrpSpPr>
          <p:cNvPr id="45066" name="Group 6"/>
          <p:cNvGrpSpPr>
            <a:grpSpLocks/>
          </p:cNvGrpSpPr>
          <p:nvPr/>
        </p:nvGrpSpPr>
        <p:grpSpPr bwMode="auto">
          <a:xfrm>
            <a:off x="-4763" y="6299200"/>
            <a:ext cx="576263" cy="558800"/>
            <a:chOff x="5397" y="0"/>
            <a:chExt cx="363" cy="352"/>
          </a:xfrm>
        </p:grpSpPr>
        <p:pic>
          <p:nvPicPr>
            <p:cNvPr id="45067" name="Picture 40" descr="rada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Text Box 8"/>
            <p:cNvSpPr txBox="1">
              <a:spLocks noChangeArrowheads="1"/>
            </p:cNvSpPr>
            <p:nvPr/>
          </p:nvSpPr>
          <p:spPr bwMode="auto">
            <a:xfrm>
              <a:off x="5410" y="70"/>
              <a:ext cx="3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29</a:t>
              </a:r>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ooter Placeholder 3"/>
          <p:cNvSpPr>
            <a:spLocks noGrp="1"/>
          </p:cNvSpPr>
          <p:nvPr>
            <p:ph type="ftr" sz="quarter" idx="10"/>
          </p:nvPr>
        </p:nvSpPr>
        <p:spPr/>
        <p:txBody>
          <a:bodyPr/>
          <a:lstStyle/>
          <a:p>
            <a:pPr>
              <a:defRPr/>
            </a:pPr>
            <a:r>
              <a:rPr lang="en-AU" altLang="en-US" dirty="0" smtClean="0">
                <a:solidFill>
                  <a:srgbClr val="0000FF"/>
                </a:solidFill>
              </a:rPr>
              <a:t>21-23 February 2018</a:t>
            </a:r>
            <a:endParaRPr lang="en-AU" altLang="en-US" dirty="0">
              <a:solidFill>
                <a:srgbClr val="0000FF"/>
              </a:solidFill>
            </a:endParaRPr>
          </a:p>
          <a:p>
            <a:pPr>
              <a:defRPr/>
            </a:pPr>
            <a:r>
              <a:rPr lang="en-AU" altLang="en-US" dirty="0">
                <a:solidFill>
                  <a:srgbClr val="0000FF"/>
                </a:solidFill>
              </a:rPr>
              <a:t>NADI FIJI</a:t>
            </a:r>
          </a:p>
        </p:txBody>
      </p:sp>
      <p:sp>
        <p:nvSpPr>
          <p:cNvPr id="2292738" name="Rectangle 2"/>
          <p:cNvSpPr>
            <a:spLocks noGrp="1" noChangeArrowheads="1"/>
          </p:cNvSpPr>
          <p:nvPr>
            <p:ph type="title"/>
          </p:nvPr>
        </p:nvSpPr>
        <p:spPr>
          <a:xfrm>
            <a:off x="434975" y="255588"/>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229274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819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1912938"/>
            <a:ext cx="7188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6"/>
          <p:cNvSpPr>
            <a:spLocks noChangeArrowheads="1"/>
          </p:cNvSpPr>
          <p:nvPr/>
        </p:nvSpPr>
        <p:spPr bwMode="auto">
          <a:xfrm>
            <a:off x="2700338" y="1133475"/>
            <a:ext cx="4311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800" b="1"/>
              <a:t>INDONESIAN MARITIME POLICY</a:t>
            </a:r>
          </a:p>
          <a:p>
            <a:pPr algn="ctr" eaLnBrk="1" hangingPunct="1">
              <a:spcBef>
                <a:spcPct val="0"/>
              </a:spcBef>
              <a:buClrTx/>
              <a:buSzTx/>
              <a:buFontTx/>
              <a:buNone/>
            </a:pPr>
            <a:r>
              <a:rPr lang="en-US" sz="1800"/>
              <a:t>GLOBAL MARITIME FULCRUM (GMF) </a:t>
            </a:r>
            <a:r>
              <a:rPr lang="en-US" sz="1800" b="1"/>
              <a:t> </a:t>
            </a:r>
            <a:endParaRPr lang="en-US" sz="2800" b="1"/>
          </a:p>
        </p:txBody>
      </p:sp>
      <p:grpSp>
        <p:nvGrpSpPr>
          <p:cNvPr id="8200" name="Group 6"/>
          <p:cNvGrpSpPr>
            <a:grpSpLocks/>
          </p:cNvGrpSpPr>
          <p:nvPr/>
        </p:nvGrpSpPr>
        <p:grpSpPr bwMode="auto">
          <a:xfrm>
            <a:off x="74613" y="6248400"/>
            <a:ext cx="576262" cy="558800"/>
            <a:chOff x="5397" y="0"/>
            <a:chExt cx="363" cy="352"/>
          </a:xfrm>
        </p:grpSpPr>
        <p:pic>
          <p:nvPicPr>
            <p:cNvPr id="8205" name="Picture 40" descr="rada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3</a:t>
              </a:r>
            </a:p>
          </p:txBody>
        </p:sp>
      </p:grpSp>
      <p:pic>
        <p:nvPicPr>
          <p:cNvPr id="8201"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238" y="4941888"/>
            <a:ext cx="2497137"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091238" y="1968500"/>
            <a:ext cx="22479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2825" y="4781550"/>
            <a:ext cx="22463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091238" y="4724400"/>
            <a:ext cx="2247900" cy="85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46084" name="Rectangle 7"/>
          <p:cNvSpPr>
            <a:spLocks noChangeArrowheads="1"/>
          </p:cNvSpPr>
          <p:nvPr/>
        </p:nvSpPr>
        <p:spPr bwMode="auto">
          <a:xfrm>
            <a:off x="319088" y="1270000"/>
            <a:ext cx="8645525"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spcAft>
                <a:spcPts val="600"/>
              </a:spcAft>
              <a:buClrTx/>
              <a:buSzTx/>
              <a:buFont typeface="Wingdings" panose="05000000000000000000" pitchFamily="2" charset="2"/>
              <a:buChar char="v"/>
            </a:pPr>
            <a:r>
              <a:rPr lang="en-US" sz="1800" dirty="0">
                <a:solidFill>
                  <a:srgbClr val="0000FF"/>
                </a:solidFill>
                <a:cs typeface="Times New Roman" panose="02020603050405020304" pitchFamily="18" charset="0"/>
              </a:rPr>
              <a:t> The geographic position of Indonesia, our maritime jurisdiction which span to the Australian Water in </a:t>
            </a:r>
            <a:r>
              <a:rPr lang="en-US" sz="1800" dirty="0" err="1">
                <a:solidFill>
                  <a:srgbClr val="0000FF"/>
                </a:solidFill>
                <a:cs typeface="Times New Roman" panose="02020603050405020304" pitchFamily="18" charset="0"/>
              </a:rPr>
              <a:t>Arafuru</a:t>
            </a:r>
            <a:r>
              <a:rPr lang="en-US" sz="1800" dirty="0">
                <a:solidFill>
                  <a:srgbClr val="0000FF"/>
                </a:solidFill>
                <a:cs typeface="Times New Roman" panose="02020603050405020304" pitchFamily="18" charset="0"/>
              </a:rPr>
              <a:t> Sea and Indian Ocean. The Indonesian territory stretches along nearly 6.100 Nm from West Java to Southern Papua (</a:t>
            </a:r>
            <a:r>
              <a:rPr lang="en-US" sz="1800" dirty="0" err="1">
                <a:solidFill>
                  <a:srgbClr val="0000FF"/>
                </a:solidFill>
                <a:cs typeface="Times New Roman" panose="02020603050405020304" pitchFamily="18" charset="0"/>
              </a:rPr>
              <a:t>Merauke</a:t>
            </a:r>
            <a:r>
              <a:rPr lang="en-US" sz="1800" dirty="0" smtClean="0">
                <a:solidFill>
                  <a:srgbClr val="0000FF"/>
                </a:solidFill>
                <a:cs typeface="Times New Roman" panose="02020603050405020304" pitchFamily="18" charset="0"/>
              </a:rPr>
              <a:t>) And also span to Palau water in the Pacific Ocean.</a:t>
            </a:r>
            <a:endParaRPr lang="en-US" sz="1800" dirty="0">
              <a:solidFill>
                <a:srgbClr val="0000FF"/>
              </a:solidFill>
              <a:cs typeface="Times New Roman" panose="02020603050405020304" pitchFamily="18" charset="0"/>
            </a:endParaRPr>
          </a:p>
          <a:p>
            <a:pPr algn="just" eaLnBrk="1" hangingPunct="1">
              <a:lnSpc>
                <a:spcPct val="150000"/>
              </a:lnSpc>
              <a:spcBef>
                <a:spcPct val="0"/>
              </a:spcBef>
              <a:spcAft>
                <a:spcPts val="600"/>
              </a:spcAft>
              <a:buClrTx/>
              <a:buSzTx/>
              <a:buFont typeface="Wingdings" panose="05000000000000000000" pitchFamily="2" charset="2"/>
              <a:buChar char="v"/>
            </a:pPr>
            <a:r>
              <a:rPr lang="en-US" sz="1800" dirty="0">
                <a:solidFill>
                  <a:srgbClr val="0000FF"/>
                </a:solidFill>
                <a:cs typeface="Times New Roman" panose="02020603050405020304" pitchFamily="18" charset="0"/>
              </a:rPr>
              <a:t>Harmonizing ENC Product </a:t>
            </a:r>
          </a:p>
          <a:p>
            <a:pPr algn="just" eaLnBrk="1" hangingPunct="1">
              <a:lnSpc>
                <a:spcPct val="150000"/>
              </a:lnSpc>
              <a:spcBef>
                <a:spcPct val="0"/>
              </a:spcBef>
              <a:spcAft>
                <a:spcPts val="600"/>
              </a:spcAft>
              <a:buClrTx/>
              <a:buSzTx/>
              <a:buFont typeface="Wingdings" panose="05000000000000000000" pitchFamily="2" charset="2"/>
              <a:buChar char="v"/>
            </a:pPr>
            <a:r>
              <a:rPr lang="en-US" sz="1800" dirty="0">
                <a:solidFill>
                  <a:srgbClr val="0000FF"/>
                </a:solidFill>
                <a:cs typeface="Times New Roman" panose="02020603050405020304" pitchFamily="18" charset="0"/>
              </a:rPr>
              <a:t>Hydrography capacity building.</a:t>
            </a:r>
          </a:p>
        </p:txBody>
      </p:sp>
      <p:sp>
        <p:nvSpPr>
          <p:cNvPr id="46085" name="TextBox 8"/>
          <p:cNvSpPr txBox="1">
            <a:spLocks noChangeArrowheads="1"/>
          </p:cNvSpPr>
          <p:nvPr/>
        </p:nvSpPr>
        <p:spPr bwMode="auto">
          <a:xfrm>
            <a:off x="342900" y="979488"/>
            <a:ext cx="5838458" cy="338554"/>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600" b="1" dirty="0">
                <a:solidFill>
                  <a:srgbClr val="0000FF"/>
                </a:solidFill>
                <a:latin typeface="Verdana" panose="020B0604030504040204" pitchFamily="34" charset="0"/>
              </a:rPr>
              <a:t>REQUEST </a:t>
            </a:r>
            <a:r>
              <a:rPr lang="en-US" sz="1600" b="1" dirty="0" smtClean="0">
                <a:solidFill>
                  <a:srgbClr val="0000FF"/>
                </a:solidFill>
                <a:latin typeface="Verdana" panose="020B0604030504040204" pitchFamily="34" charset="0"/>
              </a:rPr>
              <a:t>PARTICIPATE AT SWPHC </a:t>
            </a:r>
            <a:r>
              <a:rPr lang="en-US" sz="1600" b="1" dirty="0">
                <a:solidFill>
                  <a:srgbClr val="0000FF"/>
                </a:solidFill>
                <a:latin typeface="Verdana" panose="020B0604030504040204" pitchFamily="34" charset="0"/>
              </a:rPr>
              <a:t>AS </a:t>
            </a:r>
            <a:r>
              <a:rPr lang="en-US" sz="1600" b="1" dirty="0" smtClean="0">
                <a:solidFill>
                  <a:srgbClr val="0000FF"/>
                </a:solidFill>
                <a:latin typeface="Verdana" panose="020B0604030504040204" pitchFamily="34" charset="0"/>
              </a:rPr>
              <a:t>A MEMBER</a:t>
            </a:r>
            <a:endParaRPr lang="en-US" sz="1600" b="1" dirty="0">
              <a:solidFill>
                <a:srgbClr val="0000FF"/>
              </a:solidFill>
              <a:latin typeface="Verdana" panose="020B0604030504040204" pitchFamily="34" charset="0"/>
            </a:endParaRPr>
          </a:p>
        </p:txBody>
      </p:sp>
      <p:grpSp>
        <p:nvGrpSpPr>
          <p:cNvPr id="46086" name="Group 6"/>
          <p:cNvGrpSpPr>
            <a:grpSpLocks/>
          </p:cNvGrpSpPr>
          <p:nvPr/>
        </p:nvGrpSpPr>
        <p:grpSpPr bwMode="auto">
          <a:xfrm>
            <a:off x="80963" y="6330950"/>
            <a:ext cx="577850" cy="558800"/>
            <a:chOff x="5397" y="0"/>
            <a:chExt cx="363" cy="352"/>
          </a:xfrm>
        </p:grpSpPr>
        <p:pic>
          <p:nvPicPr>
            <p:cNvPr id="46089" name="Picture 40" descr="rada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8"/>
            <p:cNvSpPr txBox="1">
              <a:spLocks noChangeArrowheads="1"/>
            </p:cNvSpPr>
            <p:nvPr/>
          </p:nvSpPr>
          <p:spPr bwMode="auto">
            <a:xfrm>
              <a:off x="5410" y="70"/>
              <a:ext cx="29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30</a:t>
              </a:r>
            </a:p>
          </p:txBody>
        </p:sp>
      </p:grpSp>
      <p:pic>
        <p:nvPicPr>
          <p:cNvPr id="46087" name="Picture 9" descr="E:\SPICA-934\SPICA - Opsurta 2016\INDONESIA Traffic Densit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3962035"/>
            <a:ext cx="4976465" cy="2786427"/>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p:cNvSpPr/>
          <p:nvPr/>
        </p:nvSpPr>
        <p:spPr>
          <a:xfrm>
            <a:off x="3059113" y="5492750"/>
            <a:ext cx="4313237" cy="1138238"/>
          </a:xfrm>
          <a:prstGeom prst="ellipse">
            <a:avLst/>
          </a:prstGeom>
          <a:solidFill>
            <a:srgbClr val="CCFFFF">
              <a:alpha val="40000"/>
            </a:srgbClr>
          </a:solid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6300192" y="4330850"/>
            <a:ext cx="432048" cy="504056"/>
          </a:xfrm>
          <a:prstGeom prst="ellipse">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1365447">
            <a:off x="5877242" y="4478352"/>
            <a:ext cx="1543526" cy="447120"/>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navare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59"/>
            <a:ext cx="9144000" cy="68559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762000" y="1219200"/>
            <a:ext cx="78598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sz="6000" b="1" dirty="0" smtClean="0">
                <a:solidFill>
                  <a:srgbClr val="0000FF"/>
                </a:solidFill>
                <a:latin typeface="Verdana" panose="020B0604030504040204" pitchFamily="34" charset="0"/>
              </a:rPr>
              <a:t>WORLD NAVAREA</a:t>
            </a:r>
          </a:p>
        </p:txBody>
      </p:sp>
      <p:grpSp>
        <p:nvGrpSpPr>
          <p:cNvPr id="4" name="Group 6"/>
          <p:cNvGrpSpPr>
            <a:grpSpLocks/>
          </p:cNvGrpSpPr>
          <p:nvPr/>
        </p:nvGrpSpPr>
        <p:grpSpPr bwMode="auto">
          <a:xfrm>
            <a:off x="8604250" y="6381750"/>
            <a:ext cx="576263" cy="558800"/>
            <a:chOff x="5397" y="0"/>
            <a:chExt cx="363" cy="352"/>
          </a:xfrm>
        </p:grpSpPr>
        <p:pic>
          <p:nvPicPr>
            <p:cNvPr id="6"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US" altLang="en-US" sz="1600" b="1" dirty="0" smtClean="0">
                  <a:solidFill>
                    <a:srgbClr val="FFFFFF"/>
                  </a:solidFill>
                  <a:latin typeface="Copperplate Gothic Bold" panose="020E0705020206020404" pitchFamily="34" charset="0"/>
                </a:rPr>
                <a:t>3</a:t>
              </a:r>
            </a:p>
          </p:txBody>
        </p:sp>
      </p:grpSp>
    </p:spTree>
    <p:extLst>
      <p:ext uri="{BB962C8B-B14F-4D97-AF65-F5344CB8AC3E}">
        <p14:creationId xmlns:p14="http://schemas.microsoft.com/office/powerpoint/2010/main" val="279982564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 y="1700490"/>
            <a:ext cx="9144793" cy="5029636"/>
          </a:xfrm>
          <a:prstGeom prst="rect">
            <a:avLst/>
          </a:prstGeom>
        </p:spPr>
      </p:pic>
      <p:grpSp>
        <p:nvGrpSpPr>
          <p:cNvPr id="3" name="Group 6"/>
          <p:cNvGrpSpPr>
            <a:grpSpLocks/>
          </p:cNvGrpSpPr>
          <p:nvPr/>
        </p:nvGrpSpPr>
        <p:grpSpPr bwMode="auto">
          <a:xfrm>
            <a:off x="8567737" y="6271768"/>
            <a:ext cx="576263" cy="558800"/>
            <a:chOff x="5397" y="0"/>
            <a:chExt cx="363" cy="352"/>
          </a:xfrm>
        </p:grpSpPr>
        <p:pic>
          <p:nvPicPr>
            <p:cNvPr id="5"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US" altLang="en-US" sz="1600" b="1" dirty="0" smtClean="0">
                  <a:solidFill>
                    <a:srgbClr val="FFFFFF"/>
                  </a:solidFill>
                  <a:latin typeface="Copperplate Gothic Bold" panose="020E0705020206020404" pitchFamily="34" charset="0"/>
                </a:rPr>
                <a:t>4</a:t>
              </a:r>
            </a:p>
          </p:txBody>
        </p:sp>
      </p:grpSp>
      <p:sp>
        <p:nvSpPr>
          <p:cNvPr id="7" name="Rectangle 6"/>
          <p:cNvSpPr/>
          <p:nvPr/>
        </p:nvSpPr>
        <p:spPr>
          <a:xfrm>
            <a:off x="0" y="1114602"/>
            <a:ext cx="9143999" cy="369332"/>
          </a:xfrm>
          <a:prstGeom prst="rect">
            <a:avLst/>
          </a:prstGeom>
          <a:solidFill>
            <a:srgbClr val="000066"/>
          </a:solid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PROPOSED FOR PERMANENT MEMBER OF </a:t>
            </a:r>
            <a:r>
              <a:rPr lang="en-US" b="1" dirty="0" smtClean="0">
                <a:solidFill>
                  <a:schemeClr val="bg1"/>
                </a:solidFill>
                <a:latin typeface="Arial" panose="020B0604020202020204" pitchFamily="34" charset="0"/>
                <a:cs typeface="Arial" panose="020B0604020202020204" pitchFamily="34" charset="0"/>
              </a:rPr>
              <a:t>SWPHC</a:t>
            </a:r>
            <a:r>
              <a:rPr lang="en-US" b="1" dirty="0">
                <a:solidFill>
                  <a:schemeClr val="bg1"/>
                </a:solidFill>
                <a:latin typeface="Arial" panose="020B0604020202020204" pitchFamily="34" charset="0"/>
                <a:cs typeface="Arial" panose="020B0604020202020204" pitchFamily="34" charset="0"/>
              </a:rPr>
              <a:t>.</a:t>
            </a:r>
          </a:p>
        </p:txBody>
      </p:sp>
      <p:sp>
        <p:nvSpPr>
          <p:cNvPr id="8" name="Rectangle 17"/>
          <p:cNvSpPr>
            <a:spLocks noChangeArrowheads="1"/>
          </p:cNvSpPr>
          <p:nvPr/>
        </p:nvSpPr>
        <p:spPr bwMode="auto">
          <a:xfrm>
            <a:off x="548640" y="2133600"/>
            <a:ext cx="3733800" cy="1077218"/>
          </a:xfrm>
          <a:prstGeom prst="rect">
            <a:avLst/>
          </a:prstGeom>
          <a:solidFill>
            <a:srgbClr val="FFFFFF">
              <a:alpha val="50196"/>
            </a:srgbClr>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marR="0" lvl="0" indent="-285750" algn="just" defTabSz="91440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1600" b="0" i="0" u="none" strike="noStrike" kern="0" cap="none" spc="0" normalizeH="0" baseline="0" noProof="0" dirty="0" smtClean="0">
                <a:ln>
                  <a:noFill/>
                </a:ln>
                <a:effectLst/>
                <a:uLnTx/>
                <a:uFillTx/>
                <a:latin typeface="Verdana" panose="020B0604030504040204" pitchFamily="34" charset="0"/>
                <a:cs typeface="Arial" panose="020B0604020202020204" pitchFamily="34" charset="0"/>
              </a:rPr>
              <a:t>SHARING INFORMASI &amp; TECH</a:t>
            </a:r>
          </a:p>
          <a:p>
            <a:pPr marL="285750" marR="0" lvl="0" indent="-285750" algn="just" defTabSz="914400" eaLnBrk="0" fontAlgn="base" latinLnBrk="0" hangingPunct="0">
              <a:lnSpc>
                <a:spcPct val="100000"/>
              </a:lnSpc>
              <a:spcBef>
                <a:spcPct val="0"/>
              </a:spcBef>
              <a:spcAft>
                <a:spcPct val="0"/>
              </a:spcAft>
              <a:buClrTx/>
              <a:buSzTx/>
              <a:buFont typeface="Wingdings" panose="05000000000000000000" pitchFamily="2" charset="2"/>
              <a:buChar char="v"/>
              <a:tabLst/>
              <a:defRPr/>
            </a:pPr>
            <a:r>
              <a:rPr lang="en-US" altLang="en-US" sz="1600" kern="0" dirty="0" smtClean="0">
                <a:latin typeface="Verdana" panose="020B0604030504040204" pitchFamily="34" charset="0"/>
                <a:cs typeface="Arial" panose="020B0604020202020204" pitchFamily="34" charset="0"/>
              </a:rPr>
              <a:t>REGIONAL ENC &amp; MSDI (HARMONIZATION OF ENC)</a:t>
            </a:r>
          </a:p>
          <a:p>
            <a:pPr marL="285750" marR="0" lvl="0" indent="-285750" algn="just" defTabSz="91440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1600" b="0" i="0" u="none" strike="noStrike" kern="0" cap="none" spc="0" normalizeH="0" baseline="0" noProof="0" dirty="0" smtClean="0">
                <a:ln>
                  <a:noFill/>
                </a:ln>
                <a:effectLst/>
                <a:uLnTx/>
                <a:uFillTx/>
                <a:latin typeface="Verdana" panose="020B0604030504040204" pitchFamily="34" charset="0"/>
                <a:cs typeface="Arial" panose="020B0604020202020204" pitchFamily="34" charset="0"/>
              </a:rPr>
              <a:t>EXCHANGE</a:t>
            </a:r>
            <a:r>
              <a:rPr kumimoji="0" lang="en-US" altLang="en-US" sz="1600" b="0" i="0" u="none" strike="noStrike" kern="0" cap="none" spc="0" normalizeH="0" noProof="0" dirty="0" smtClean="0">
                <a:ln>
                  <a:noFill/>
                </a:ln>
                <a:effectLst/>
                <a:uLnTx/>
                <a:uFillTx/>
                <a:latin typeface="Verdana" panose="020B0604030504040204" pitchFamily="34" charset="0"/>
                <a:cs typeface="Arial" panose="020B0604020202020204" pitchFamily="34" charset="0"/>
              </a:rPr>
              <a:t> EXPERT</a:t>
            </a:r>
            <a:endParaRPr kumimoji="0" lang="en-US" altLang="en-US" sz="1600" b="0" i="0" u="none" strike="noStrike" kern="0" cap="none" spc="0" normalizeH="0" baseline="0" noProof="0" dirty="0" smtClean="0">
              <a:ln>
                <a:noFill/>
              </a:ln>
              <a:effectLst/>
              <a:uLnTx/>
              <a:uFillTx/>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0585208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70540" y="3900975"/>
            <a:ext cx="3180754" cy="2827337"/>
          </a:xfrm>
          <a:prstGeom prst="rect">
            <a:avLst/>
          </a:prstGeom>
          <a:effectLst>
            <a:softEdge rad="635000"/>
          </a:effectLst>
        </p:spPr>
      </p:pic>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345148"/>
            <a:ext cx="8664054" cy="5856073"/>
          </a:xfrm>
          <a:prstGeom prst="rect">
            <a:avLst/>
          </a:prstGeom>
          <a:effectLst>
            <a:softEdge rad="635000"/>
          </a:effectLst>
        </p:spPr>
      </p:pic>
      <p:sp>
        <p:nvSpPr>
          <p:cNvPr id="5" name="Rectangle 4"/>
          <p:cNvSpPr/>
          <p:nvPr/>
        </p:nvSpPr>
        <p:spPr>
          <a:xfrm>
            <a:off x="0" y="0"/>
            <a:ext cx="9144000" cy="6858000"/>
          </a:xfrm>
          <a:prstGeom prst="rect">
            <a:avLst/>
          </a:prstGeom>
          <a:solidFill>
            <a:srgbClr val="CCFFFF">
              <a:alpha val="20000"/>
            </a:srgb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2"/>
          <p:cNvSpPr>
            <a:spLocks noGrp="1" noChangeArrowheads="1"/>
          </p:cNvSpPr>
          <p:nvPr>
            <p:ph type="title"/>
          </p:nvPr>
        </p:nvSpPr>
        <p:spPr>
          <a:xfrm>
            <a:off x="465138" y="133350"/>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7" name="Footer Placeholder 3"/>
          <p:cNvSpPr>
            <a:spLocks noGrp="1"/>
          </p:cNvSpPr>
          <p:nvPr>
            <p:ph type="ftr" sz="quarter" idx="10"/>
          </p:nvPr>
        </p:nvSpPr>
        <p:spPr>
          <a:xfrm>
            <a:off x="3132138" y="6500813"/>
            <a:ext cx="2895600" cy="457200"/>
          </a:xfrm>
        </p:spPr>
        <p:txBody>
          <a:bodyPr/>
          <a:lstStyle/>
          <a:p>
            <a:pPr>
              <a:defRPr/>
            </a:pPr>
            <a:r>
              <a:rPr lang="en-AU" altLang="en-US" sz="900" dirty="0" smtClean="0">
                <a:solidFill>
                  <a:srgbClr val="0000FF"/>
                </a:solidFill>
              </a:rPr>
              <a:t>21-23 February 2018</a:t>
            </a:r>
            <a:endParaRPr lang="en-AU" altLang="en-US" sz="900" dirty="0">
              <a:solidFill>
                <a:srgbClr val="0000FF"/>
              </a:solidFill>
            </a:endParaRPr>
          </a:p>
          <a:p>
            <a:pPr>
              <a:defRPr/>
            </a:pPr>
            <a:r>
              <a:rPr lang="en-AU" altLang="en-US" sz="900" dirty="0" smtClean="0">
                <a:solidFill>
                  <a:srgbClr val="0000FF"/>
                </a:solidFill>
              </a:rPr>
              <a:t>NUKU’ALOFA</a:t>
            </a:r>
            <a:endParaRPr lang="en-AU" altLang="en-US" sz="900" dirty="0">
              <a:solidFill>
                <a:srgbClr val="0000FF"/>
              </a:solidFill>
            </a:endParaRP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81823" y="2643038"/>
            <a:ext cx="3257082" cy="3126182"/>
          </a:xfrm>
          <a:prstGeom prst="rect">
            <a:avLst/>
          </a:prstGeom>
          <a:effectLst>
            <a:softEdge rad="635000"/>
          </a:effectLst>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3088" y="3293044"/>
            <a:ext cx="2971800" cy="3670504"/>
          </a:xfrm>
          <a:prstGeom prst="rect">
            <a:avLst/>
          </a:prstGeom>
          <a:effectLst>
            <a:softEdge rad="635000"/>
          </a:effectLst>
        </p:spPr>
      </p:pic>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61129" y="660546"/>
            <a:ext cx="3690495" cy="3099184"/>
          </a:xfrm>
          <a:prstGeom prst="rect">
            <a:avLst/>
          </a:prstGeom>
          <a:effectLst>
            <a:softEdge rad="635000"/>
          </a:effectLst>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1165" y="2791568"/>
            <a:ext cx="3695124" cy="2463416"/>
          </a:xfrm>
          <a:prstGeom prst="rect">
            <a:avLst/>
          </a:prstGeom>
          <a:effectLst>
            <a:softEdge rad="635000"/>
          </a:effectLst>
        </p:spPr>
      </p:pic>
      <p:sp>
        <p:nvSpPr>
          <p:cNvPr id="20" name="Rectangle 19"/>
          <p:cNvSpPr/>
          <p:nvPr/>
        </p:nvSpPr>
        <p:spPr>
          <a:xfrm>
            <a:off x="-321664" y="4761733"/>
            <a:ext cx="5536516" cy="1200329"/>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fontAlgn="auto" hangingPunct="1">
              <a:spcBef>
                <a:spcPts val="0"/>
              </a:spcBef>
              <a:spcAft>
                <a:spcPts val="0"/>
              </a:spcAft>
              <a:defRPr/>
            </a:pPr>
            <a:r>
              <a:rPr lang="en-US" sz="7200" b="1" i="1" dirty="0" err="1">
                <a:ln w="50800"/>
                <a:solidFill>
                  <a:srgbClr val="31489F"/>
                </a:solidFill>
                <a:latin typeface="Calibri"/>
              </a:rPr>
              <a:t>Terimakasih</a:t>
            </a:r>
            <a:endParaRPr lang="en-US" sz="7200" b="1" i="1" dirty="0">
              <a:ln w="50800"/>
              <a:solidFill>
                <a:srgbClr val="31489F"/>
              </a:solidFill>
              <a:latin typeface="Calibri"/>
            </a:endParaRPr>
          </a:p>
        </p:txBody>
      </p:sp>
      <p:sp>
        <p:nvSpPr>
          <p:cNvPr id="21" name="Text Box 6"/>
          <p:cNvSpPr txBox="1">
            <a:spLocks noChangeArrowheads="1"/>
          </p:cNvSpPr>
          <p:nvPr/>
        </p:nvSpPr>
        <p:spPr bwMode="auto">
          <a:xfrm>
            <a:off x="107504" y="5962062"/>
            <a:ext cx="8928992" cy="923322"/>
          </a:xfrm>
          <a:prstGeom prst="rect">
            <a:avLst/>
          </a:prstGeom>
          <a:solidFill>
            <a:srgbClr val="4BACC6">
              <a:lumMod val="20000"/>
              <a:lumOff val="80000"/>
            </a:srgbClr>
          </a:solidFill>
          <a:ln w="9525" cap="flat" cmpd="sng" algn="ctr">
            <a:noFill/>
            <a:prstDash val="solid"/>
            <a:headEnd/>
            <a:tailEnd/>
          </a:ln>
          <a:effectLst>
            <a:outerShdw blurRad="40000" dist="20000" dir="5400000" rotWithShape="0">
              <a:srgbClr val="000000">
                <a:alpha val="38000"/>
              </a:srgbClr>
            </a:outerShdw>
          </a:effectLst>
        </p:spPr>
        <p:txBody>
          <a:bodyPr lIns="91432" tIns="45716" rIns="91432" bIns="45716">
            <a:spAutoFit/>
          </a:bodyPr>
          <a:lstStyle/>
          <a:p>
            <a:pPr algn="ctr" eaLnBrk="1" fontAlgn="auto" hangingPunct="1">
              <a:spcBef>
                <a:spcPts val="0"/>
              </a:spcBef>
              <a:spcAft>
                <a:spcPts val="0"/>
              </a:spcAft>
              <a:defRPr/>
            </a:pPr>
            <a:r>
              <a:rPr lang="en-US" sz="1100" b="1" kern="0" dirty="0">
                <a:solidFill>
                  <a:prstClr val="black"/>
                </a:solidFill>
                <a:effectLst>
                  <a:glow rad="63500">
                    <a:srgbClr val="4F81BD">
                      <a:lumMod val="60000"/>
                      <a:lumOff val="40000"/>
                      <a:alpha val="40000"/>
                    </a:srgbClr>
                  </a:glow>
                </a:effectLst>
                <a:latin typeface="Calibri"/>
              </a:rPr>
              <a:t>JL. PANTAI KUTA V/1 ANCOL TIMUR</a:t>
            </a:r>
          </a:p>
          <a:p>
            <a:pPr algn="ctr" eaLnBrk="1" fontAlgn="auto" hangingPunct="1">
              <a:spcBef>
                <a:spcPts val="0"/>
              </a:spcBef>
              <a:spcAft>
                <a:spcPts val="0"/>
              </a:spcAft>
              <a:defRPr/>
            </a:pPr>
            <a:r>
              <a:rPr lang="en-US" sz="1100" b="1" kern="0" dirty="0">
                <a:solidFill>
                  <a:prstClr val="black"/>
                </a:solidFill>
                <a:effectLst>
                  <a:glow rad="63500">
                    <a:srgbClr val="4F81BD">
                      <a:lumMod val="60000"/>
                      <a:lumOff val="40000"/>
                      <a:alpha val="40000"/>
                    </a:srgbClr>
                  </a:glow>
                </a:effectLst>
                <a:latin typeface="Calibri"/>
              </a:rPr>
              <a:t>JAKARTA UTARA 14430</a:t>
            </a:r>
          </a:p>
          <a:p>
            <a:pPr algn="ctr" eaLnBrk="1" fontAlgn="auto" hangingPunct="1">
              <a:spcBef>
                <a:spcPts val="0"/>
              </a:spcBef>
              <a:spcAft>
                <a:spcPts val="0"/>
              </a:spcAft>
              <a:defRPr/>
            </a:pPr>
            <a:r>
              <a:rPr lang="en-US" sz="1050" b="1" kern="0" dirty="0">
                <a:solidFill>
                  <a:prstClr val="black"/>
                </a:solidFill>
                <a:effectLst>
                  <a:glow rad="63500">
                    <a:srgbClr val="4F81BD">
                      <a:lumMod val="60000"/>
                      <a:lumOff val="40000"/>
                      <a:alpha val="40000"/>
                    </a:srgbClr>
                  </a:glow>
                </a:effectLst>
                <a:latin typeface="Calibri"/>
              </a:rPr>
              <a:t>Phone. (62) (21) 64714810,64714819 Fax : (62) (21)  64714809, 64714819</a:t>
            </a:r>
          </a:p>
          <a:p>
            <a:pPr algn="ctr" eaLnBrk="1" fontAlgn="auto" hangingPunct="1">
              <a:spcBef>
                <a:spcPts val="0"/>
              </a:spcBef>
              <a:spcAft>
                <a:spcPts val="0"/>
              </a:spcAft>
              <a:defRPr/>
            </a:pPr>
            <a:r>
              <a:rPr lang="en-US" sz="1050" b="1" kern="0" dirty="0">
                <a:solidFill>
                  <a:prstClr val="black"/>
                </a:solidFill>
                <a:effectLst>
                  <a:glow rad="63500">
                    <a:srgbClr val="4F81BD">
                      <a:lumMod val="60000"/>
                      <a:lumOff val="40000"/>
                      <a:alpha val="40000"/>
                    </a:srgbClr>
                  </a:glow>
                </a:effectLst>
                <a:latin typeface="Calibri"/>
              </a:rPr>
              <a:t>Website: www.dishidros.go.id</a:t>
            </a:r>
          </a:p>
          <a:p>
            <a:pPr algn="ctr" eaLnBrk="1" fontAlgn="auto" hangingPunct="1">
              <a:spcBef>
                <a:spcPts val="0"/>
              </a:spcBef>
              <a:spcAft>
                <a:spcPts val="0"/>
              </a:spcAft>
              <a:defRPr/>
            </a:pPr>
            <a:r>
              <a:rPr lang="en-US" sz="1100" b="1" kern="0" dirty="0">
                <a:solidFill>
                  <a:prstClr val="black"/>
                </a:solidFill>
                <a:effectLst>
                  <a:glow rad="63500">
                    <a:srgbClr val="4F81BD">
                      <a:lumMod val="60000"/>
                      <a:lumOff val="40000"/>
                      <a:alpha val="40000"/>
                    </a:srgbClr>
                  </a:glow>
                </a:effectLst>
                <a:latin typeface="Calibri"/>
              </a:rPr>
              <a:t>e-mail : </a:t>
            </a:r>
            <a:r>
              <a:rPr lang="en-US" sz="1100" b="1" kern="0" dirty="0">
                <a:solidFill>
                  <a:srgbClr val="0000FF"/>
                </a:solidFill>
                <a:effectLst>
                  <a:glow rad="63500">
                    <a:srgbClr val="4F81BD">
                      <a:lumMod val="60000"/>
                      <a:lumOff val="40000"/>
                      <a:alpha val="40000"/>
                    </a:srgbClr>
                  </a:glow>
                </a:effectLst>
                <a:latin typeface="Calibri"/>
              </a:rPr>
              <a:t>infohid@pushidrosal.id</a:t>
            </a:r>
          </a:p>
        </p:txBody>
      </p:sp>
      <p:sp>
        <p:nvSpPr>
          <p:cNvPr id="23" name="Rectangle 22"/>
          <p:cNvSpPr/>
          <p:nvPr/>
        </p:nvSpPr>
        <p:spPr>
          <a:xfrm>
            <a:off x="926015" y="1308529"/>
            <a:ext cx="4425955" cy="1200329"/>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fontAlgn="auto" hangingPunct="1">
              <a:spcBef>
                <a:spcPts val="0"/>
              </a:spcBef>
              <a:spcAft>
                <a:spcPts val="0"/>
              </a:spcAft>
              <a:defRPr/>
            </a:pPr>
            <a:r>
              <a:rPr lang="en-US" sz="7200" b="1" i="1" dirty="0">
                <a:ln w="50800"/>
                <a:solidFill>
                  <a:srgbClr val="31489F"/>
                </a:solidFill>
                <a:latin typeface="Calibri"/>
              </a:rPr>
              <a:t>Thank YOU</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
        <p:nvSpPr>
          <p:cNvPr id="2293762" name="Rectangle 2"/>
          <p:cNvSpPr>
            <a:spLocks noGrp="1" noChangeArrowheads="1"/>
          </p:cNvSpPr>
          <p:nvPr>
            <p:ph type="title"/>
          </p:nvPr>
        </p:nvSpPr>
        <p:spPr>
          <a:xfrm>
            <a:off x="465138" y="228600"/>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229376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cs typeface="Arial" charset="0"/>
            </a:endParaRPr>
          </a:p>
        </p:txBody>
      </p:sp>
      <p:pic>
        <p:nvPicPr>
          <p:cNvPr id="1024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113" y="4424363"/>
            <a:ext cx="215106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7"/>
          <p:cNvSpPr txBox="1">
            <a:spLocks noChangeArrowheads="1"/>
          </p:cNvSpPr>
          <p:nvPr/>
        </p:nvSpPr>
        <p:spPr bwMode="auto">
          <a:xfrm>
            <a:off x="361950" y="2530475"/>
            <a:ext cx="84359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2000" b="1">
                <a:solidFill>
                  <a:srgbClr val="0000FF"/>
                </a:solidFill>
              </a:rPr>
              <a:t>TO CONDUCT HYDROGRAPHY AND OCEANOGRAPHY ASSIGNMENT INCLUDING SURVEY, RESEARCH, NAUTICAL CHARTING AND NAUTICAL PUBLICATION, MARINE ENVIRONMENT AND SAFETY OF NAVIGATION FOR SUPPORT INDONESIAN ARMED FORCES AND PUBLIC SERVICE.</a:t>
            </a:r>
          </a:p>
        </p:txBody>
      </p:sp>
      <p:sp>
        <p:nvSpPr>
          <p:cNvPr id="9" name="Title 1"/>
          <p:cNvSpPr txBox="1">
            <a:spLocks/>
          </p:cNvSpPr>
          <p:nvPr/>
        </p:nvSpPr>
        <p:spPr>
          <a:xfrm>
            <a:off x="529273" y="1323734"/>
            <a:ext cx="8229600" cy="1143000"/>
          </a:xfrm>
          <a:prstGeom prst="rect">
            <a:avLst/>
          </a:prstGeom>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100" b="1" dirty="0" smtClean="0">
                <a:solidFill>
                  <a:srgbClr val="0000FF"/>
                </a:solidFill>
                <a:effectLst>
                  <a:glow rad="101600">
                    <a:schemeClr val="accent6">
                      <a:satMod val="175000"/>
                      <a:alpha val="40000"/>
                    </a:schemeClr>
                  </a:glow>
                </a:effectLst>
              </a:rPr>
              <a:t>PRIMARY TASKS OF PUSHIDROSAL</a:t>
            </a:r>
          </a:p>
          <a:p>
            <a:pPr>
              <a:defRPr/>
            </a:pPr>
            <a:r>
              <a:rPr lang="en-US" sz="2000" b="1" dirty="0" smtClean="0">
                <a:solidFill>
                  <a:srgbClr val="0000FF"/>
                </a:solidFill>
              </a:rPr>
              <a:t>(PRESIDENT  REGULATION NO.10 / 2010  ON  THE ORGANISATION </a:t>
            </a:r>
            <a:br>
              <a:rPr lang="en-US" sz="2000" b="1" dirty="0" smtClean="0">
                <a:solidFill>
                  <a:srgbClr val="0000FF"/>
                </a:solidFill>
              </a:rPr>
            </a:br>
            <a:r>
              <a:rPr lang="en-US" sz="2000" b="1" dirty="0" smtClean="0">
                <a:solidFill>
                  <a:srgbClr val="0000FF"/>
                </a:solidFill>
              </a:rPr>
              <a:t>OF INDONESIAN ARMED FORCES)</a:t>
            </a:r>
            <a:endParaRPr lang="en-US" sz="2000" b="1" dirty="0">
              <a:solidFill>
                <a:srgbClr val="0000FF"/>
              </a:solidFill>
            </a:endParaRPr>
          </a:p>
        </p:txBody>
      </p:sp>
      <p:grpSp>
        <p:nvGrpSpPr>
          <p:cNvPr id="10249" name="Group 6"/>
          <p:cNvGrpSpPr>
            <a:grpSpLocks/>
          </p:cNvGrpSpPr>
          <p:nvPr/>
        </p:nvGrpSpPr>
        <p:grpSpPr bwMode="auto">
          <a:xfrm>
            <a:off x="-6350" y="6299200"/>
            <a:ext cx="576263" cy="558800"/>
            <a:chOff x="5397" y="0"/>
            <a:chExt cx="363" cy="352"/>
          </a:xfrm>
        </p:grpSpPr>
        <p:pic>
          <p:nvPicPr>
            <p:cNvPr id="10255"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4</a:t>
              </a:r>
            </a:p>
          </p:txBody>
        </p:sp>
      </p:grpSp>
      <p:pic>
        <p:nvPicPr>
          <p:cNvPr id="10250"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70713" y="4530725"/>
            <a:ext cx="2122487" cy="159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51" name="Imag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4250" y="4425950"/>
            <a:ext cx="2078038" cy="157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2" name="TextBox 14"/>
          <p:cNvSpPr txBox="1">
            <a:spLocks noChangeArrowheads="1"/>
          </p:cNvSpPr>
          <p:nvPr/>
        </p:nvSpPr>
        <p:spPr bwMode="auto">
          <a:xfrm>
            <a:off x="4706938" y="6029325"/>
            <a:ext cx="1716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sz="1200" b="1">
                <a:solidFill>
                  <a:srgbClr val="0000FF"/>
                </a:solidFill>
                <a:latin typeface="Verdana" panose="020B0604030504040204" pitchFamily="34" charset="0"/>
              </a:rPr>
              <a:t>COURTESY OF KRI RIGEL</a:t>
            </a:r>
          </a:p>
        </p:txBody>
      </p:sp>
      <p:sp>
        <p:nvSpPr>
          <p:cNvPr id="10253" name="TextBox 15"/>
          <p:cNvSpPr txBox="1">
            <a:spLocks noChangeArrowheads="1"/>
          </p:cNvSpPr>
          <p:nvPr/>
        </p:nvSpPr>
        <p:spPr bwMode="auto">
          <a:xfrm>
            <a:off x="119063" y="6026150"/>
            <a:ext cx="15986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sz="1100" b="1">
                <a:solidFill>
                  <a:srgbClr val="0000FF"/>
                </a:solidFill>
                <a:latin typeface="Verdana" panose="020B0604030504040204" pitchFamily="34" charset="0"/>
              </a:rPr>
              <a:t>COURTESY OF KRI SPICA</a:t>
            </a:r>
          </a:p>
        </p:txBody>
      </p:sp>
      <p:pic>
        <p:nvPicPr>
          <p:cNvPr id="10254" name="Picture 1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2513" y="4711700"/>
            <a:ext cx="23368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5791200"/>
          </a:xfrm>
          <a:prstGeom prst="rect">
            <a:avLst/>
          </a:prstGeom>
          <a:solidFill>
            <a:srgbClr val="CC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7938"/>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68" name="Text Box 21"/>
          <p:cNvSpPr txBox="1">
            <a:spLocks noChangeArrowheads="1"/>
          </p:cNvSpPr>
          <p:nvPr/>
        </p:nvSpPr>
        <p:spPr bwMode="auto">
          <a:xfrm>
            <a:off x="333375" y="3660775"/>
            <a:ext cx="8512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defRPr/>
            </a:pPr>
            <a:r>
              <a:rPr lang="en-US" sz="1600" b="1" dirty="0" smtClean="0">
                <a:solidFill>
                  <a:srgbClr val="0000FF"/>
                </a:solidFill>
                <a:effectLst>
                  <a:outerShdw blurRad="38100" dist="38100" dir="2700000" algn="tl">
                    <a:srgbClr val="000000">
                      <a:alpha val="43137"/>
                    </a:srgbClr>
                  </a:outerShdw>
                </a:effectLst>
                <a:latin typeface="Verdana" panose="020B0604030504040204" pitchFamily="34" charset="0"/>
              </a:rPr>
              <a:t>HYDROGRAPHY AND OCEANOGRAPHY CENTER (</a:t>
            </a:r>
            <a:r>
              <a:rPr lang="en-US" sz="1600" b="1" i="1" dirty="0" smtClean="0">
                <a:solidFill>
                  <a:srgbClr val="0000FF"/>
                </a:solidFill>
                <a:effectLst>
                  <a:outerShdw blurRad="38100" dist="38100" dir="2700000" algn="tl">
                    <a:srgbClr val="000000">
                      <a:alpha val="43137"/>
                    </a:srgbClr>
                  </a:outerShdw>
                </a:effectLst>
                <a:latin typeface="Verdana" panose="020B0604030504040204" pitchFamily="34" charset="0"/>
              </a:rPr>
              <a:t>PUSHIDROSAL</a:t>
            </a:r>
            <a:r>
              <a:rPr lang="en-US" sz="1600" b="1" dirty="0" smtClean="0">
                <a:solidFill>
                  <a:srgbClr val="0000FF"/>
                </a:solidFill>
                <a:effectLst>
                  <a:outerShdw blurRad="38100" dist="38100" dir="2700000" algn="tl">
                    <a:srgbClr val="000000">
                      <a:alpha val="43137"/>
                    </a:srgbClr>
                  </a:outerShdw>
                </a:effectLst>
                <a:latin typeface="Verdana" panose="020B0604030504040204" pitchFamily="34" charset="0"/>
              </a:rPr>
              <a:t>) or the Hydro-Oceanographic Office is an institution dealing with Hydrographic and Oceanographic affairs including survey and charting activities for the purpose of safety of navigation</a:t>
            </a:r>
          </a:p>
        </p:txBody>
      </p:sp>
      <p:sp>
        <p:nvSpPr>
          <p:cNvPr id="8" name="Text Box 22"/>
          <p:cNvSpPr txBox="1">
            <a:spLocks noChangeArrowheads="1"/>
          </p:cNvSpPr>
          <p:nvPr/>
        </p:nvSpPr>
        <p:spPr bwMode="auto">
          <a:xfrm>
            <a:off x="333375" y="5068888"/>
            <a:ext cx="8512175" cy="1200150"/>
          </a:xfrm>
          <a:prstGeom prst="rect">
            <a:avLst/>
          </a:prstGeom>
          <a:noFill/>
          <a:ln w="12700">
            <a:noFill/>
            <a:miter lim="800000"/>
            <a:headEnd/>
            <a:tailEnd/>
          </a:ln>
          <a:effectLst/>
        </p:spPr>
        <p:txBody>
          <a:bodyPr>
            <a:spAutoFit/>
          </a:bodyPr>
          <a:lstStyle/>
          <a:p>
            <a:pPr algn="just" eaLnBrk="1" hangingPunct="1">
              <a:defRPr/>
            </a:pPr>
            <a:r>
              <a:rPr lang="en-US" b="1" dirty="0">
                <a:solidFill>
                  <a:srgbClr val="0000FF"/>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The principle functions </a:t>
            </a:r>
            <a:r>
              <a:rPr lang="en-US" dirty="0">
                <a:solidFill>
                  <a:srgbClr val="0000FF"/>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of the Hydrographic-Oceanographic Center  ranges from surveys, researches, the publications of nautical charts, marine environment and safety of navigation,  to support armed forces and public needs.</a:t>
            </a:r>
          </a:p>
        </p:txBody>
      </p:sp>
      <p:sp>
        <p:nvSpPr>
          <p:cNvPr id="9" name="Rectangle 8"/>
          <p:cNvSpPr/>
          <p:nvPr/>
        </p:nvSpPr>
        <p:spPr>
          <a:xfrm>
            <a:off x="333375" y="3081338"/>
            <a:ext cx="1508125" cy="4000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txBody>
          <a:bodyPr wrap="none">
            <a:spAutoFit/>
          </a:bodyPr>
          <a:lstStyle/>
          <a:p>
            <a:pPr eaLnBrk="1" hangingPunct="1">
              <a:defRPr/>
            </a:pPr>
            <a:r>
              <a:rPr lang="en-US" sz="2000" b="1" dirty="0">
                <a:solidFill>
                  <a:srgbClr val="0000FF"/>
                </a:solidFill>
                <a:effectLst>
                  <a:outerShdw blurRad="38100" dist="38100" dir="2700000" algn="tl">
                    <a:srgbClr val="000000">
                      <a:alpha val="43137"/>
                    </a:srgbClr>
                  </a:outerShdw>
                </a:effectLst>
                <a:latin typeface="Arial Black" pitchFamily="34" charset="0"/>
              </a:rPr>
              <a:t>MISSION </a:t>
            </a:r>
            <a:endParaRPr lang="en-US" sz="2000" dirty="0">
              <a:solidFill>
                <a:srgbClr val="0000FF"/>
              </a:solidFill>
              <a:effectLst>
                <a:outerShdw blurRad="38100" dist="38100" dir="2700000" algn="tl">
                  <a:srgbClr val="000000">
                    <a:alpha val="43137"/>
                  </a:srgbClr>
                </a:outerShdw>
              </a:effectLst>
            </a:endParaRPr>
          </a:p>
        </p:txBody>
      </p:sp>
      <p:grpSp>
        <p:nvGrpSpPr>
          <p:cNvPr id="11271" name="Group 6"/>
          <p:cNvGrpSpPr>
            <a:grpSpLocks/>
          </p:cNvGrpSpPr>
          <p:nvPr/>
        </p:nvGrpSpPr>
        <p:grpSpPr bwMode="auto">
          <a:xfrm>
            <a:off x="-4763" y="6318250"/>
            <a:ext cx="576263" cy="558800"/>
            <a:chOff x="5397" y="0"/>
            <a:chExt cx="363" cy="352"/>
          </a:xfrm>
        </p:grpSpPr>
        <p:pic>
          <p:nvPicPr>
            <p:cNvPr id="11276"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5</a:t>
              </a:r>
            </a:p>
          </p:txBody>
        </p:sp>
      </p:grpSp>
      <p:sp>
        <p:nvSpPr>
          <p:cNvPr id="11272" name="Rectangle 12"/>
          <p:cNvSpPr>
            <a:spLocks noChangeArrowheads="1"/>
          </p:cNvSpPr>
          <p:nvPr/>
        </p:nvSpPr>
        <p:spPr bwMode="auto">
          <a:xfrm>
            <a:off x="333375" y="1700213"/>
            <a:ext cx="8716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Pusat</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Hidrografi</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dan</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Oseanografi</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TNI </a:t>
            </a: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Angkatan</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Laut</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Pushidrosal</a:t>
            </a:r>
            <a:r>
              <a:rPr lang="en-US" sz="1800" b="1"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or The Indonesian Navy Hydrographic and Oceanographic Center</a:t>
            </a:r>
            <a:r>
              <a:rPr lang="en-US" sz="1800" dirty="0" smtClean="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is hydrographic and oceanographic organization under the Indonesian Navy Head Quarters. </a:t>
            </a:r>
          </a:p>
        </p:txBody>
      </p:sp>
      <p:sp>
        <p:nvSpPr>
          <p:cNvPr id="11273" name="TextBox 13"/>
          <p:cNvSpPr txBox="1">
            <a:spLocks noChangeArrowheads="1"/>
          </p:cNvSpPr>
          <p:nvPr/>
        </p:nvSpPr>
        <p:spPr bwMode="auto">
          <a:xfrm>
            <a:off x="3219450" y="1082675"/>
            <a:ext cx="2797175" cy="522288"/>
          </a:xfrm>
          <a:prstGeom prst="rect">
            <a:avLst/>
          </a:prstGeom>
          <a:gradFill rotWithShape="1">
            <a:gsLst>
              <a:gs pos="0">
                <a:srgbClr val="FFFF80"/>
              </a:gs>
              <a:gs pos="50000">
                <a:srgbClr val="FFFFB3"/>
              </a:gs>
              <a:gs pos="100000">
                <a:srgbClr val="FFFFDA"/>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800" b="1">
                <a:solidFill>
                  <a:srgbClr val="0000FF"/>
                </a:solidFill>
              </a:rPr>
              <a:t>PUSHIDROSAL</a:t>
            </a:r>
          </a:p>
        </p:txBody>
      </p:sp>
      <p:sp>
        <p:nvSpPr>
          <p:cNvPr id="16" name="Rectangle 2"/>
          <p:cNvSpPr>
            <a:spLocks noGrp="1" noChangeArrowheads="1"/>
          </p:cNvSpPr>
          <p:nvPr>
            <p:ph type="title"/>
          </p:nvPr>
        </p:nvSpPr>
        <p:spPr>
          <a:xfrm>
            <a:off x="457200" y="249238"/>
            <a:ext cx="8229600" cy="576262"/>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17"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asil gambar untuk Indonesia nautical ch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8" y="1622425"/>
            <a:ext cx="9144001"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622425"/>
            <a:ext cx="9097963" cy="5272088"/>
          </a:xfrm>
          <a:prstGeom prst="rect">
            <a:avLst/>
          </a:prstGeom>
          <a:solidFill>
            <a:srgbClr val="FFFF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bg2"/>
              </a:solidFill>
            </a:endParaRPr>
          </a:p>
        </p:txBody>
      </p:sp>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17" name="Slide Number Placeholder 3"/>
          <p:cNvSpPr txBox="1">
            <a:spLocks/>
          </p:cNvSpPr>
          <p:nvPr/>
        </p:nvSpPr>
        <p:spPr bwMode="auto">
          <a:xfrm>
            <a:off x="574675" y="6172200"/>
            <a:ext cx="658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fld id="{7E38F119-936C-4E6D-A0DD-95039E2B038C}" type="slidenum">
              <a:rPr lang="id-ID" sz="1800">
                <a:latin typeface="Verdana" panose="020B0604030504040204" pitchFamily="34" charset="0"/>
              </a:rPr>
              <a:pPr eaLnBrk="1" hangingPunct="1">
                <a:spcBef>
                  <a:spcPct val="0"/>
                </a:spcBef>
                <a:buClrTx/>
                <a:buSzTx/>
                <a:buFontTx/>
                <a:buNone/>
              </a:pPr>
              <a:t>6</a:t>
            </a:fld>
            <a:endParaRPr lang="id-ID" sz="1800">
              <a:latin typeface="Verdana" panose="020B0604030504040204" pitchFamily="34" charset="0"/>
            </a:endParaRPr>
          </a:p>
        </p:txBody>
      </p:sp>
      <p:sp>
        <p:nvSpPr>
          <p:cNvPr id="13318" name="TextBox 8"/>
          <p:cNvSpPr txBox="1">
            <a:spLocks noChangeArrowheads="1"/>
          </p:cNvSpPr>
          <p:nvPr/>
        </p:nvSpPr>
        <p:spPr bwMode="auto">
          <a:xfrm>
            <a:off x="12700" y="1062038"/>
            <a:ext cx="9144000" cy="5238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defRPr/>
            </a:pPr>
            <a:r>
              <a:rPr lang="en-US" sz="2800" b="1" dirty="0" smtClean="0">
                <a:solidFill>
                  <a:srgbClr val="0000FF"/>
                </a:solidFill>
                <a:effectLst>
                  <a:outerShdw blurRad="38100" dist="38100" dir="2700000" algn="tl">
                    <a:srgbClr val="000000">
                      <a:alpha val="43137"/>
                    </a:srgbClr>
                  </a:outerShdw>
                </a:effectLst>
                <a:latin typeface="Verdana" panose="020B0604030504040204" pitchFamily="34" charset="0"/>
              </a:rPr>
              <a:t>Role of </a:t>
            </a:r>
            <a:r>
              <a:rPr lang="en-US" sz="2800" b="1" dirty="0" err="1" smtClean="0">
                <a:solidFill>
                  <a:srgbClr val="0000FF"/>
                </a:solidFill>
                <a:effectLst>
                  <a:outerShdw blurRad="38100" dist="38100" dir="2700000" algn="tl">
                    <a:srgbClr val="000000">
                      <a:alpha val="43137"/>
                    </a:srgbClr>
                  </a:outerShdw>
                </a:effectLst>
                <a:latin typeface="Verdana" panose="020B0604030504040204" pitchFamily="34" charset="0"/>
              </a:rPr>
              <a:t>Pushidrosal</a:t>
            </a:r>
            <a:endParaRPr lang="en-US" sz="2800" b="1" dirty="0" smtClean="0">
              <a:solidFill>
                <a:srgbClr val="0000FF"/>
              </a:solidFill>
              <a:effectLst>
                <a:outerShdw blurRad="38100" dist="38100" dir="2700000" algn="tl">
                  <a:srgbClr val="000000">
                    <a:alpha val="43137"/>
                  </a:srgbClr>
                </a:outerShdw>
              </a:effectLst>
              <a:latin typeface="Verdana" panose="020B0604030504040204" pitchFamily="34" charset="0"/>
            </a:endParaRPr>
          </a:p>
        </p:txBody>
      </p:sp>
      <p:sp>
        <p:nvSpPr>
          <p:cNvPr id="13319" name="TextBox 9"/>
          <p:cNvSpPr txBox="1">
            <a:spLocks noChangeArrowheads="1"/>
          </p:cNvSpPr>
          <p:nvPr/>
        </p:nvSpPr>
        <p:spPr bwMode="auto">
          <a:xfrm>
            <a:off x="465138" y="1760538"/>
            <a:ext cx="3636962" cy="3683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800" b="1">
                <a:solidFill>
                  <a:srgbClr val="0000FF"/>
                </a:solidFill>
              </a:rPr>
              <a:t>MILITARY</a:t>
            </a:r>
          </a:p>
        </p:txBody>
      </p:sp>
      <p:sp>
        <p:nvSpPr>
          <p:cNvPr id="13320" name="TextBox 10"/>
          <p:cNvSpPr txBox="1">
            <a:spLocks noChangeArrowheads="1"/>
          </p:cNvSpPr>
          <p:nvPr/>
        </p:nvSpPr>
        <p:spPr bwMode="auto">
          <a:xfrm>
            <a:off x="4397375" y="1797050"/>
            <a:ext cx="4724400" cy="3397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600" b="1">
                <a:solidFill>
                  <a:srgbClr val="0000FF"/>
                </a:solidFill>
              </a:rPr>
              <a:t>PUBLIC SERVICES/ SAFETY OF NAVIGATION</a:t>
            </a:r>
          </a:p>
        </p:txBody>
      </p:sp>
      <p:sp>
        <p:nvSpPr>
          <p:cNvPr id="13321" name="TextBox 11"/>
          <p:cNvSpPr txBox="1">
            <a:spLocks noChangeArrowheads="1"/>
          </p:cNvSpPr>
          <p:nvPr/>
        </p:nvSpPr>
        <p:spPr bwMode="auto">
          <a:xfrm>
            <a:off x="528638" y="4073525"/>
            <a:ext cx="3600450" cy="36988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800" b="1">
                <a:solidFill>
                  <a:srgbClr val="0000FF"/>
                </a:solidFill>
              </a:rPr>
              <a:t>MARINE ENVIRONMENT</a:t>
            </a:r>
          </a:p>
        </p:txBody>
      </p:sp>
      <p:sp>
        <p:nvSpPr>
          <p:cNvPr id="13322" name="TextBox 12"/>
          <p:cNvSpPr txBox="1">
            <a:spLocks noChangeArrowheads="1"/>
          </p:cNvSpPr>
          <p:nvPr/>
        </p:nvSpPr>
        <p:spPr bwMode="auto">
          <a:xfrm>
            <a:off x="5070475" y="4127500"/>
            <a:ext cx="3527425" cy="36988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800" b="1">
                <a:solidFill>
                  <a:srgbClr val="0000FF"/>
                </a:solidFill>
              </a:rPr>
              <a:t>INTERNATIONAL DIPLOMACY</a:t>
            </a:r>
          </a:p>
        </p:txBody>
      </p:sp>
      <p:pic>
        <p:nvPicPr>
          <p:cNvPr id="1332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138" y="2182813"/>
            <a:ext cx="3600450" cy="180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2850" y="2152650"/>
            <a:ext cx="357505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5"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413" y="4554538"/>
            <a:ext cx="3671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6" name="Group 6"/>
          <p:cNvGrpSpPr>
            <a:grpSpLocks/>
          </p:cNvGrpSpPr>
          <p:nvPr/>
        </p:nvGrpSpPr>
        <p:grpSpPr bwMode="auto">
          <a:xfrm>
            <a:off x="-95250" y="6354763"/>
            <a:ext cx="623888" cy="558800"/>
            <a:chOff x="5397" y="0"/>
            <a:chExt cx="363" cy="352"/>
          </a:xfrm>
        </p:grpSpPr>
        <p:pic>
          <p:nvPicPr>
            <p:cNvPr id="13330" name="Picture 17" descr="rada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8"/>
            <p:cNvSpPr txBox="1">
              <a:spLocks noChangeArrowheads="1"/>
            </p:cNvSpPr>
            <p:nvPr/>
          </p:nvSpPr>
          <p:spPr bwMode="auto">
            <a:xfrm>
              <a:off x="5459" y="70"/>
              <a:ext cx="1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6</a:t>
              </a:r>
            </a:p>
          </p:txBody>
        </p:sp>
      </p:grpSp>
      <p:pic>
        <p:nvPicPr>
          <p:cNvPr id="13327" name="Picture 8" descr="world ma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91125" y="4576763"/>
            <a:ext cx="3286125"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22"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CFF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57150" y="39688"/>
            <a:ext cx="40798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40" name="Rectangle 6"/>
          <p:cNvSpPr>
            <a:spLocks noChangeArrowheads="1"/>
          </p:cNvSpPr>
          <p:nvPr/>
        </p:nvSpPr>
        <p:spPr bwMode="auto">
          <a:xfrm>
            <a:off x="42740" y="4081280"/>
            <a:ext cx="3962400" cy="1570038"/>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n-US" sz="1600">
                <a:solidFill>
                  <a:schemeClr val="tx1"/>
                </a:solidFill>
                <a:cs typeface="Times New Roman" panose="02020603050405020304" pitchFamily="18" charset="0"/>
              </a:rPr>
              <a:t>PUSHIDROSAL HAS </a:t>
            </a:r>
            <a:r>
              <a:rPr lang="id-ID" sz="1600">
                <a:solidFill>
                  <a:schemeClr val="tx1"/>
                </a:solidFill>
                <a:cs typeface="Times New Roman" panose="02020603050405020304" pitchFamily="18" charset="0"/>
              </a:rPr>
              <a:t>1.</a:t>
            </a:r>
            <a:r>
              <a:rPr lang="en-US" sz="1600">
                <a:solidFill>
                  <a:schemeClr val="tx1"/>
                </a:solidFill>
                <a:cs typeface="Times New Roman" panose="02020603050405020304" pitchFamily="18" charset="0"/>
              </a:rPr>
              <a:t>250</a:t>
            </a:r>
            <a:r>
              <a:rPr lang="id-ID" sz="1600">
                <a:solidFill>
                  <a:schemeClr val="tx1"/>
                </a:solidFill>
                <a:cs typeface="Times New Roman" panose="02020603050405020304" pitchFamily="18" charset="0"/>
              </a:rPr>
              <a:t> </a:t>
            </a:r>
            <a:r>
              <a:rPr lang="en-US" sz="1600">
                <a:solidFill>
                  <a:schemeClr val="tx1"/>
                </a:solidFill>
                <a:cs typeface="Times New Roman" panose="02020603050405020304" pitchFamily="18" charset="0"/>
              </a:rPr>
              <a:t>EMPLOYEES</a:t>
            </a:r>
            <a:r>
              <a:rPr lang="id-ID" sz="1600">
                <a:solidFill>
                  <a:schemeClr val="tx1"/>
                </a:solidFill>
                <a:cs typeface="Times New Roman" panose="02020603050405020304" pitchFamily="18" charset="0"/>
              </a:rPr>
              <a:t> AND WILL INCREASE UNTIL 2.141 </a:t>
            </a:r>
            <a:r>
              <a:rPr lang="en-US" sz="1600">
                <a:solidFill>
                  <a:schemeClr val="tx1"/>
                </a:solidFill>
                <a:cs typeface="Times New Roman" panose="02020603050405020304" pitchFamily="18" charset="0"/>
              </a:rPr>
              <a:t>EMPLOYEES</a:t>
            </a:r>
            <a:r>
              <a:rPr lang="id-ID" sz="1600">
                <a:solidFill>
                  <a:schemeClr val="tx1"/>
                </a:solidFill>
                <a:cs typeface="Times New Roman" panose="02020603050405020304" pitchFamily="18" charset="0"/>
              </a:rPr>
              <a:t>. THEY WERE </a:t>
            </a:r>
            <a:r>
              <a:rPr lang="en-US" sz="1600">
                <a:solidFill>
                  <a:schemeClr val="tx1"/>
                </a:solidFill>
                <a:cs typeface="Times New Roman" panose="02020603050405020304" pitchFamily="18" charset="0"/>
              </a:rPr>
              <a:t>CAME FROM</a:t>
            </a:r>
            <a:r>
              <a:rPr lang="id-ID" sz="1600">
                <a:solidFill>
                  <a:schemeClr val="tx1"/>
                </a:solidFill>
                <a:cs typeface="Times New Roman" panose="02020603050405020304" pitchFamily="18" charset="0"/>
              </a:rPr>
              <a:t> VARIOUS </a:t>
            </a:r>
            <a:r>
              <a:rPr lang="en-US" sz="1600">
                <a:solidFill>
                  <a:schemeClr val="tx1"/>
                </a:solidFill>
                <a:cs typeface="Times New Roman" panose="02020603050405020304" pitchFamily="18" charset="0"/>
              </a:rPr>
              <a:t>BACKGROUND OF HYDRO-OCEANOGRAPHIC SCIENCE. </a:t>
            </a:r>
            <a:endParaRPr lang="en-US" sz="2800">
              <a:solidFill>
                <a:schemeClr val="tx1"/>
              </a:solidFill>
            </a:endParaRPr>
          </a:p>
        </p:txBody>
      </p:sp>
      <p:pic>
        <p:nvPicPr>
          <p:cNvPr id="1434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1300" y="23813"/>
            <a:ext cx="5064125" cy="68738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 y="1493654"/>
            <a:ext cx="39131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9"/>
          <p:cNvGrpSpPr>
            <a:grpSpLocks/>
          </p:cNvGrpSpPr>
          <p:nvPr/>
        </p:nvGrpSpPr>
        <p:grpSpPr bwMode="auto">
          <a:xfrm>
            <a:off x="93663" y="6373813"/>
            <a:ext cx="576262" cy="558800"/>
            <a:chOff x="5397" y="0"/>
            <a:chExt cx="363" cy="352"/>
          </a:xfrm>
        </p:grpSpPr>
        <p:pic>
          <p:nvPicPr>
            <p:cNvPr id="14345" name="Picture 40" descr="radar"/>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rgbClr val="FFFFFF"/>
                  </a:solidFill>
                  <a:latin typeface="Copperplate Gothic Bold" panose="020E0705020206020404" pitchFamily="34" charset="0"/>
                </a:rPr>
                <a:t>7</a:t>
              </a:r>
            </a:p>
          </p:txBody>
        </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13"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 Box 8"/>
          <p:cNvSpPr txBox="1">
            <a:spLocks noChangeArrowheads="1"/>
          </p:cNvSpPr>
          <p:nvPr/>
        </p:nvSpPr>
        <p:spPr bwMode="auto">
          <a:xfrm>
            <a:off x="192088" y="1654175"/>
            <a:ext cx="8267700" cy="2160588"/>
          </a:xfrm>
          <a:prstGeom prst="rect">
            <a:avLst/>
          </a:prstGeom>
          <a:solidFill>
            <a:schemeClr val="accent6">
              <a:lumMod val="20000"/>
              <a:lumOff val="80000"/>
            </a:schemeClr>
          </a:solidFill>
          <a:ln w="3175" cmpd="tri">
            <a:solidFill>
              <a:schemeClr val="tx1">
                <a:lumMod val="50000"/>
                <a:lumOff val="50000"/>
              </a:schemeClr>
            </a:solidFill>
            <a:miter lim="800000"/>
            <a:headEnd/>
            <a:tailEnd/>
          </a:ln>
        </p:spPr>
        <p:txBody>
          <a:bodyPr lIns="91432" tIns="45716" rIns="91432" bIns="45716">
            <a:spAutoFit/>
          </a:bodyPr>
          <a:lstStyle/>
          <a:p>
            <a:pPr marL="342900" indent="-342900" defTabSz="285750">
              <a:lnSpc>
                <a:spcPct val="90000"/>
              </a:lnSpc>
              <a:spcBef>
                <a:spcPct val="50000"/>
              </a:spcBef>
              <a:buFontTx/>
              <a:buAutoNum type="arabicPeriod"/>
              <a:defRPr/>
            </a:pPr>
            <a:r>
              <a:rPr lang="en-US" sz="2000" b="1" u="sng" dirty="0">
                <a:solidFill>
                  <a:srgbClr val="0000FF"/>
                </a:solidFill>
                <a:effectLst>
                  <a:outerShdw blurRad="38100" dist="38100" dir="2700000" algn="tl">
                    <a:srgbClr val="C0C0C0"/>
                  </a:outerShdw>
                </a:effectLst>
                <a:latin typeface="Arial Rounded MT Bold" pitchFamily="34" charset="0"/>
                <a:cs typeface="Arial" charset="0"/>
              </a:rPr>
              <a:t>  CENTER FOR HYDROGRAPHIC TRAINING</a:t>
            </a:r>
            <a:endParaRPr lang="en-US" sz="2000" b="1" dirty="0">
              <a:solidFill>
                <a:srgbClr val="0000FF"/>
              </a:solidFill>
              <a:effectLst>
                <a:outerShdw blurRad="38100" dist="38100" dir="2700000" algn="tl">
                  <a:srgbClr val="C0C0C0"/>
                </a:outerShdw>
              </a:effectLst>
              <a:latin typeface="Arial Rounded MT Bold" pitchFamily="34" charset="0"/>
              <a:cs typeface="Arial" charset="0"/>
            </a:endParaRPr>
          </a:p>
          <a:p>
            <a:pPr marL="342900" indent="-342900" defTabSz="285750">
              <a:lnSpc>
                <a:spcPct val="90000"/>
              </a:lnSpc>
              <a:spcBef>
                <a:spcPct val="50000"/>
              </a:spcBef>
              <a:defRPr/>
            </a:pPr>
            <a:endParaRPr lang="en-US" sz="600" b="1" dirty="0">
              <a:solidFill>
                <a:srgbClr val="0000FF"/>
              </a:solidFill>
              <a:latin typeface="Arial Rounded MT Bold" pitchFamily="34" charset="0"/>
              <a:cs typeface="Arial" charset="0"/>
            </a:endParaRPr>
          </a:p>
          <a:p>
            <a:pPr marL="576263" indent="-238125" defTabSz="285750">
              <a:spcBef>
                <a:spcPts val="0"/>
              </a:spcBef>
              <a:buFontTx/>
              <a:buChar char="-"/>
              <a:defRPr/>
            </a:pPr>
            <a:r>
              <a:rPr lang="en-US" b="1" u="sng" dirty="0">
                <a:solidFill>
                  <a:srgbClr val="0000FF"/>
                </a:solidFill>
                <a:effectLst>
                  <a:outerShdw blurRad="38100" dist="38100" dir="2700000" algn="tl">
                    <a:srgbClr val="C0C0C0"/>
                  </a:outerShdw>
                </a:effectLst>
                <a:latin typeface="Arial Rounded MT Bold" pitchFamily="34" charset="0"/>
                <a:cs typeface="Arial" charset="0"/>
              </a:rPr>
              <a:t>OFFICER COURSE (CAT B) </a:t>
            </a:r>
            <a:r>
              <a:rPr lang="en-US" b="1" dirty="0">
                <a:solidFill>
                  <a:srgbClr val="0000FF"/>
                </a:solidFill>
                <a:effectLst>
                  <a:outerShdw blurRad="38100" dist="38100" dir="2700000" algn="tl">
                    <a:srgbClr val="C0C0C0"/>
                  </a:outerShdw>
                </a:effectLst>
                <a:latin typeface="Arial Rounded MT Bold" pitchFamily="34" charset="0"/>
                <a:cs typeface="Arial" charset="0"/>
              </a:rPr>
              <a:t>	:  ACCREDITED BY IHO/FIG (24 WEEKS COURSE) – INTERNATIONAL COURSE</a:t>
            </a:r>
          </a:p>
          <a:p>
            <a:pPr marL="576263" indent="-238125" defTabSz="285750">
              <a:spcBef>
                <a:spcPts val="0"/>
              </a:spcBef>
              <a:defRPr/>
            </a:pPr>
            <a:endParaRPr lang="en-US" dirty="0">
              <a:solidFill>
                <a:srgbClr val="0000FF"/>
              </a:solidFill>
              <a:effectLst>
                <a:outerShdw blurRad="38100" dist="38100" dir="2700000" algn="tl">
                  <a:srgbClr val="C0C0C0"/>
                </a:outerShdw>
              </a:effectLst>
              <a:latin typeface="Arial Rounded MT Bold" pitchFamily="34" charset="0"/>
              <a:cs typeface="Arial" charset="0"/>
            </a:endParaRPr>
          </a:p>
          <a:p>
            <a:pPr marL="576263" indent="-238125" defTabSz="285750">
              <a:spcBef>
                <a:spcPts val="0"/>
              </a:spcBef>
              <a:buFontTx/>
              <a:buChar char="-"/>
              <a:defRPr/>
            </a:pPr>
            <a:r>
              <a:rPr lang="en-US" u="sng" dirty="0">
                <a:solidFill>
                  <a:srgbClr val="0000FF"/>
                </a:solidFill>
                <a:effectLst>
                  <a:outerShdw blurRad="38100" dist="38100" dir="2700000" algn="tl">
                    <a:srgbClr val="C0C0C0"/>
                  </a:outerShdw>
                </a:effectLst>
                <a:latin typeface="Arial Rounded MT Bold" pitchFamily="34" charset="0"/>
                <a:cs typeface="Arial" charset="0"/>
              </a:rPr>
              <a:t>SEAMAN COURSE  CAT ’C’</a:t>
            </a:r>
            <a:r>
              <a:rPr lang="en-US" dirty="0">
                <a:solidFill>
                  <a:srgbClr val="0000FF"/>
                </a:solidFill>
                <a:effectLst>
                  <a:outerShdw blurRad="38100" dist="38100" dir="2700000" algn="tl">
                    <a:srgbClr val="C0C0C0"/>
                  </a:outerShdw>
                </a:effectLst>
                <a:latin typeface="Arial Rounded MT Bold" pitchFamily="34" charset="0"/>
                <a:cs typeface="Arial" charset="0"/>
              </a:rPr>
              <a:t>   :</a:t>
            </a:r>
          </a:p>
          <a:p>
            <a:pPr marL="576263" indent="-238125" defTabSz="285750">
              <a:spcBef>
                <a:spcPts val="0"/>
              </a:spcBef>
              <a:defRPr/>
            </a:pPr>
            <a:r>
              <a:rPr lang="en-US" dirty="0">
                <a:solidFill>
                  <a:srgbClr val="0000FF"/>
                </a:solidFill>
                <a:effectLst>
                  <a:outerShdw blurRad="38100" dist="38100" dir="2700000" algn="tl">
                    <a:srgbClr val="C0C0C0"/>
                  </a:outerShdw>
                </a:effectLst>
                <a:latin typeface="Arial Rounded MT Bold" pitchFamily="34" charset="0"/>
                <a:cs typeface="Arial" charset="0"/>
              </a:rPr>
              <a:t>		</a:t>
            </a:r>
            <a:r>
              <a:rPr lang="en-US" dirty="0">
                <a:solidFill>
                  <a:srgbClr val="0000FF"/>
                </a:solidFill>
                <a:effectLst>
                  <a:outerShdw blurRad="38100" dist="38100" dir="2700000" algn="tl">
                    <a:srgbClr val="C0C0C0"/>
                  </a:outerShdw>
                </a:effectLst>
                <a:latin typeface="Arial Rounded MT Bold" pitchFamily="34" charset="0"/>
                <a:cs typeface="Arial" charset="0"/>
                <a:sym typeface="Wingdings" pitchFamily="2" charset="2"/>
              </a:rPr>
              <a:t> FOR  SEAMAN/NON COMMISIONED OFFICER</a:t>
            </a:r>
          </a:p>
          <a:p>
            <a:pPr marL="576263" indent="-238125" defTabSz="285750">
              <a:spcBef>
                <a:spcPts val="0"/>
              </a:spcBef>
              <a:defRPr/>
            </a:pPr>
            <a:r>
              <a:rPr lang="en-US" dirty="0">
                <a:solidFill>
                  <a:srgbClr val="0000FF"/>
                </a:solidFill>
                <a:effectLst>
                  <a:outerShdw blurRad="38100" dist="38100" dir="2700000" algn="tl">
                    <a:srgbClr val="C0C0C0"/>
                  </a:outerShdw>
                </a:effectLst>
                <a:latin typeface="Arial Rounded MT Bold" pitchFamily="34" charset="0"/>
                <a:cs typeface="Arial" charset="0"/>
                <a:sym typeface="Wingdings" pitchFamily="2" charset="2"/>
              </a:rPr>
              <a:t>						(</a:t>
            </a:r>
            <a:r>
              <a:rPr lang="en-US" dirty="0">
                <a:solidFill>
                  <a:srgbClr val="0000FF"/>
                </a:solidFill>
                <a:latin typeface="Arial Rounded MT Bold" pitchFamily="34" charset="0"/>
                <a:cs typeface="Arial" charset="0"/>
              </a:rPr>
              <a:t>NATIONALLY ACCREDITED)</a:t>
            </a:r>
            <a:endParaRPr lang="en-US" dirty="0">
              <a:solidFill>
                <a:srgbClr val="0000FF"/>
              </a:solidFill>
              <a:effectLst>
                <a:outerShdw blurRad="38100" dist="38100" dir="2700000" algn="tl">
                  <a:srgbClr val="C0C0C0"/>
                </a:outerShdw>
              </a:effectLst>
              <a:latin typeface="Arial Rounded MT Bold" pitchFamily="34" charset="0"/>
              <a:cs typeface="Arial" charset="0"/>
            </a:endParaRPr>
          </a:p>
        </p:txBody>
      </p:sp>
      <p:sp>
        <p:nvSpPr>
          <p:cNvPr id="7" name="Text Box 8"/>
          <p:cNvSpPr txBox="1">
            <a:spLocks noChangeArrowheads="1"/>
          </p:cNvSpPr>
          <p:nvPr/>
        </p:nvSpPr>
        <p:spPr bwMode="auto">
          <a:xfrm>
            <a:off x="569913" y="4043363"/>
            <a:ext cx="8229600" cy="1477962"/>
          </a:xfrm>
          <a:prstGeom prst="rect">
            <a:avLst/>
          </a:prstGeom>
          <a:solidFill>
            <a:schemeClr val="accent6">
              <a:lumMod val="20000"/>
              <a:lumOff val="80000"/>
            </a:schemeClr>
          </a:solidFill>
          <a:ln w="3175" cmpd="tri">
            <a:solidFill>
              <a:schemeClr val="tx1">
                <a:lumMod val="50000"/>
                <a:lumOff val="50000"/>
              </a:schemeClr>
            </a:solidFill>
            <a:miter lim="800000"/>
            <a:headEnd/>
            <a:tailEnd/>
          </a:ln>
        </p:spPr>
        <p:txBody>
          <a:bodyPr lIns="91432" tIns="45716" rIns="91432" bIns="45716">
            <a:spAutoFit/>
          </a:bodyPr>
          <a:lstStyle/>
          <a:p>
            <a:pPr marL="342900" indent="-342900" defTabSz="285750">
              <a:lnSpc>
                <a:spcPct val="90000"/>
              </a:lnSpc>
              <a:spcBef>
                <a:spcPct val="50000"/>
              </a:spcBef>
              <a:defRPr/>
            </a:pPr>
            <a:r>
              <a:rPr lang="en-US" sz="2000" b="1" dirty="0">
                <a:solidFill>
                  <a:srgbClr val="0000FF"/>
                </a:solidFill>
                <a:latin typeface="Arial Rounded MT Bold" pitchFamily="34" charset="0"/>
                <a:cs typeface="Arial" charset="0"/>
              </a:rPr>
              <a:t>2.	</a:t>
            </a:r>
            <a:r>
              <a:rPr lang="en-US" sz="2000" b="1" u="sng" dirty="0">
                <a:solidFill>
                  <a:srgbClr val="0000FF"/>
                </a:solidFill>
                <a:latin typeface="Arial Rounded MT Bold" pitchFamily="34" charset="0"/>
                <a:cs typeface="Arial" charset="0"/>
              </a:rPr>
              <a:t>DEPARTMENT OF HYDROGRAPHIC ENGINEERING – NAVAL COLLEGE</a:t>
            </a:r>
            <a:endParaRPr lang="en-US" sz="2000" b="1" dirty="0">
              <a:solidFill>
                <a:srgbClr val="0000FF"/>
              </a:solidFill>
              <a:latin typeface="Arial Rounded MT Bold" pitchFamily="34" charset="0"/>
              <a:cs typeface="Arial" charset="0"/>
            </a:endParaRPr>
          </a:p>
          <a:p>
            <a:pPr marL="576263" indent="-238125" defTabSz="285750">
              <a:spcBef>
                <a:spcPts val="0"/>
              </a:spcBef>
              <a:buFontTx/>
              <a:buChar char="-"/>
              <a:defRPr/>
            </a:pPr>
            <a:r>
              <a:rPr lang="en-US" u="sng" dirty="0">
                <a:solidFill>
                  <a:srgbClr val="0000FF"/>
                </a:solidFill>
                <a:latin typeface="Arial Rounded MT Bold" pitchFamily="34" charset="0"/>
                <a:cs typeface="Arial" charset="0"/>
              </a:rPr>
              <a:t>BACHELOR DEGREE    </a:t>
            </a:r>
            <a:r>
              <a:rPr lang="en-US" dirty="0">
                <a:solidFill>
                  <a:srgbClr val="0000FF"/>
                </a:solidFill>
                <a:latin typeface="Arial Rounded MT Bold" pitchFamily="34" charset="0"/>
                <a:cs typeface="Arial" charset="0"/>
              </a:rPr>
              <a:t>(NATIONALLY ACCREDITED) – 3 YEARS</a:t>
            </a:r>
          </a:p>
          <a:p>
            <a:pPr marL="576263" indent="-238125" defTabSz="285750">
              <a:spcBef>
                <a:spcPts val="0"/>
              </a:spcBef>
              <a:defRPr/>
            </a:pPr>
            <a:r>
              <a:rPr lang="en-US" dirty="0">
                <a:solidFill>
                  <a:srgbClr val="0000FF"/>
                </a:solidFill>
                <a:latin typeface="Arial Rounded MT Bold" pitchFamily="34" charset="0"/>
                <a:cs typeface="Arial" charset="0"/>
                <a:sym typeface="Wingdings" pitchFamily="2" charset="2"/>
              </a:rPr>
              <a:t>										</a:t>
            </a:r>
            <a:endParaRPr lang="en-US" dirty="0">
              <a:solidFill>
                <a:srgbClr val="0000FF"/>
              </a:solidFill>
              <a:latin typeface="Arial Rounded MT Bold" pitchFamily="34" charset="0"/>
              <a:cs typeface="Arial" charset="0"/>
            </a:endParaRPr>
          </a:p>
          <a:p>
            <a:pPr marL="576263" indent="-238125" defTabSz="285750">
              <a:spcBef>
                <a:spcPts val="0"/>
              </a:spcBef>
              <a:buFontTx/>
              <a:buChar char="-"/>
              <a:defRPr/>
            </a:pPr>
            <a:r>
              <a:rPr lang="en-US" u="sng" dirty="0">
                <a:solidFill>
                  <a:srgbClr val="0000FF"/>
                </a:solidFill>
                <a:latin typeface="Arial Rounded MT Bold" pitchFamily="34" charset="0"/>
                <a:cs typeface="Arial" charset="0"/>
              </a:rPr>
              <a:t>NON-DEGREE   </a:t>
            </a:r>
            <a:r>
              <a:rPr lang="en-US" dirty="0">
                <a:solidFill>
                  <a:srgbClr val="0000FF"/>
                </a:solidFill>
                <a:latin typeface="Arial Rounded MT Bold" pitchFamily="34" charset="0"/>
                <a:cs typeface="Arial" charset="0"/>
              </a:rPr>
              <a:t>:  FOR SEAMAN/NCO -  3 YEARS</a:t>
            </a:r>
          </a:p>
        </p:txBody>
      </p:sp>
      <p:sp>
        <p:nvSpPr>
          <p:cNvPr id="8" name="Rectangle 7"/>
          <p:cNvSpPr/>
          <p:nvPr/>
        </p:nvSpPr>
        <p:spPr>
          <a:xfrm>
            <a:off x="192088" y="1030393"/>
            <a:ext cx="2874313" cy="400110"/>
          </a:xfrm>
          <a:prstGeom prst="rect">
            <a:avLst/>
          </a:prstGeom>
          <a:gradFill flip="none" rotWithShape="1">
            <a:gsLst>
              <a:gs pos="0">
                <a:srgbClr val="FFFF00">
                  <a:shade val="30000"/>
                  <a:satMod val="115000"/>
                </a:srgbClr>
              </a:gs>
              <a:gs pos="74000">
                <a:srgbClr val="FFFF00">
                  <a:shade val="67500"/>
                  <a:satMod val="115000"/>
                </a:srgbClr>
              </a:gs>
              <a:gs pos="100000">
                <a:srgbClr val="FFFF00">
                  <a:shade val="100000"/>
                  <a:satMod val="115000"/>
                </a:srgbClr>
              </a:gs>
            </a:gsLst>
            <a:lin ang="10800000" scaled="1"/>
            <a:tileRect/>
          </a:gradFill>
        </p:spPr>
        <p:txBody>
          <a:bodyPr wrap="none">
            <a:spAutoFit/>
          </a:bodyPr>
          <a:lstStyle/>
          <a:p>
            <a:pPr eaLnBrk="1" hangingPunct="1">
              <a:defRPr/>
            </a:pPr>
            <a:r>
              <a:rPr lang="en-US" sz="20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cs typeface="Arial" charset="0"/>
              </a:rPr>
              <a:t>HUMAN RESOURCES</a:t>
            </a:r>
            <a:endParaRPr lang="en-US" sz="2000" dirty="0">
              <a:solidFill>
                <a:srgbClr val="0000FF"/>
              </a:solidFill>
            </a:endParaRPr>
          </a:p>
        </p:txBody>
      </p:sp>
      <p:grpSp>
        <p:nvGrpSpPr>
          <p:cNvPr id="16390" name="Group 6"/>
          <p:cNvGrpSpPr>
            <a:grpSpLocks/>
          </p:cNvGrpSpPr>
          <p:nvPr/>
        </p:nvGrpSpPr>
        <p:grpSpPr bwMode="auto">
          <a:xfrm>
            <a:off x="6350" y="6299200"/>
            <a:ext cx="576263" cy="558800"/>
            <a:chOff x="5397" y="0"/>
            <a:chExt cx="363" cy="352"/>
          </a:xfrm>
        </p:grpSpPr>
        <p:pic>
          <p:nvPicPr>
            <p:cNvPr id="16394" name="Picture 40" descr="rada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8"/>
            <p:cNvSpPr txBox="1">
              <a:spLocks noChangeArrowheads="1"/>
            </p:cNvSpPr>
            <p:nvPr/>
          </p:nvSpPr>
          <p:spPr bwMode="auto">
            <a:xfrm>
              <a:off x="5415" y="70"/>
              <a:ext cx="2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10</a:t>
              </a:r>
            </a:p>
          </p:txBody>
        </p:sp>
      </p:grpSp>
      <p:sp>
        <p:nvSpPr>
          <p:cNvPr id="12" name="Text Box 8"/>
          <p:cNvSpPr txBox="1">
            <a:spLocks noChangeArrowheads="1"/>
          </p:cNvSpPr>
          <p:nvPr/>
        </p:nvSpPr>
        <p:spPr bwMode="auto">
          <a:xfrm>
            <a:off x="1116013" y="5791200"/>
            <a:ext cx="7878762" cy="590550"/>
          </a:xfrm>
          <a:prstGeom prst="rect">
            <a:avLst/>
          </a:prstGeom>
          <a:solidFill>
            <a:schemeClr val="accent6">
              <a:lumMod val="20000"/>
              <a:lumOff val="80000"/>
            </a:schemeClr>
          </a:solidFill>
          <a:ln w="3175" cmpd="tri">
            <a:solidFill>
              <a:schemeClr val="tx1">
                <a:lumMod val="50000"/>
                <a:lumOff val="50000"/>
              </a:schemeClr>
            </a:solidFill>
            <a:miter lim="800000"/>
            <a:headEnd/>
            <a:tailEnd/>
          </a:ln>
        </p:spPr>
        <p:txBody>
          <a:bodyPr lIns="91432" tIns="45716" rIns="91432" bIns="45716">
            <a:spAutoFit/>
          </a:bodyPr>
          <a:lstStyle/>
          <a:p>
            <a:pPr marL="342900" indent="-342900" algn="just" defTabSz="285750">
              <a:lnSpc>
                <a:spcPct val="90000"/>
              </a:lnSpc>
              <a:spcBef>
                <a:spcPct val="50000"/>
              </a:spcBef>
              <a:defRPr/>
            </a:pPr>
            <a:r>
              <a:rPr lang="en-US" b="1" dirty="0">
                <a:solidFill>
                  <a:srgbClr val="0000FF"/>
                </a:solidFill>
                <a:latin typeface="Arial" panose="020B0604020202020204" pitchFamily="34" charset="0"/>
              </a:rPr>
              <a:t>3</a:t>
            </a:r>
            <a:r>
              <a:rPr lang="en-US" dirty="0">
                <a:solidFill>
                  <a:srgbClr val="0000FF"/>
                </a:solidFill>
                <a:latin typeface="Arial" panose="020B0604020202020204" pitchFamily="34" charset="0"/>
              </a:rPr>
              <a:t>. </a:t>
            </a:r>
            <a:r>
              <a:rPr lang="en-US" b="1" dirty="0">
                <a:solidFill>
                  <a:srgbClr val="0000FF"/>
                </a:solidFill>
                <a:latin typeface="Arial" panose="020B0604020202020204" pitchFamily="34" charset="0"/>
              </a:rPr>
              <a:t>BANDUNG  INSTITUTE  OF TECHNOLOGY -  </a:t>
            </a:r>
            <a:r>
              <a:rPr lang="en-US" dirty="0">
                <a:solidFill>
                  <a:srgbClr val="0000FF"/>
                </a:solidFill>
                <a:latin typeface="Arial" panose="020B0604020202020204" pitchFamily="34" charset="0"/>
              </a:rPr>
              <a:t>Master Degree in   Hydrographic Cat  - A   IHO</a:t>
            </a:r>
            <a:endParaRPr lang="en-US" sz="1600" dirty="0">
              <a:solidFill>
                <a:srgbClr val="0000FF"/>
              </a:solidFill>
              <a:latin typeface="Arial" panose="020B0604020202020204" pitchFamily="34" charset="0"/>
            </a:endParaRPr>
          </a:p>
        </p:txBody>
      </p:sp>
      <p:sp>
        <p:nvSpPr>
          <p:cNvPr id="13"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14" name="Footer Placeholder 3"/>
          <p:cNvSpPr>
            <a:spLocks noGrp="1"/>
          </p:cNvSpPr>
          <p:nvPr>
            <p:ph type="ftr" sz="quarter" idx="10"/>
          </p:nvPr>
        </p:nvSpPr>
        <p:spPr/>
        <p:txBody>
          <a:bodyPr/>
          <a:lstStyle/>
          <a:p>
            <a:pPr>
              <a:defRPr/>
            </a:pPr>
            <a:r>
              <a:rPr lang="en-AU" altLang="en-US" dirty="0" smtClean="0"/>
              <a:t>21-23 February 2018</a:t>
            </a:r>
            <a:endParaRPr lang="en-AU" altLang="en-US" dirty="0"/>
          </a:p>
          <a:p>
            <a:pPr>
              <a:defRPr/>
            </a:pPr>
            <a:r>
              <a:rPr lang="en-AU" altLang="en-US" dirty="0"/>
              <a:t>NADI FIJI</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CC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2"/>
          <p:cNvSpPr>
            <a:spLocks noGrp="1" noChangeArrowheads="1"/>
          </p:cNvSpPr>
          <p:nvPr>
            <p:ph type="title"/>
          </p:nvPr>
        </p:nvSpPr>
        <p:spPr>
          <a:xfrm>
            <a:off x="465138" y="269875"/>
            <a:ext cx="8229600" cy="576263"/>
          </a:xfrm>
        </p:spPr>
        <p:txBody>
          <a:bodyPr/>
          <a:lstStyle/>
          <a:p>
            <a:pPr eaLnBrk="1" hangingPunct="1">
              <a:defRPr/>
            </a:pPr>
            <a:r>
              <a:rPr lang="en-AU" altLang="en-US" sz="2000" dirty="0" smtClean="0"/>
              <a:t>15</a:t>
            </a:r>
            <a:r>
              <a:rPr lang="en-AU" altLang="en-US" sz="2000" baseline="30000" dirty="0" smtClean="0"/>
              <a:t>TH</a:t>
            </a:r>
            <a:r>
              <a:rPr lang="en-AU" altLang="en-US" sz="2000" dirty="0" smtClean="0"/>
              <a:t> SOUTH WEST PACIFIC </a:t>
            </a:r>
            <a:br>
              <a:rPr lang="en-AU" altLang="en-US" sz="2000" dirty="0" smtClean="0"/>
            </a:br>
            <a:r>
              <a:rPr lang="en-AU" altLang="en-US" sz="2000" dirty="0" smtClean="0"/>
              <a:t>HYDROGRAPHIC COMMISSION CONFERENCE</a:t>
            </a:r>
          </a:p>
        </p:txBody>
      </p:sp>
      <p:sp>
        <p:nvSpPr>
          <p:cNvPr id="7" name="Title 1"/>
          <p:cNvSpPr txBox="1">
            <a:spLocks/>
          </p:cNvSpPr>
          <p:nvPr/>
        </p:nvSpPr>
        <p:spPr bwMode="auto">
          <a:xfrm>
            <a:off x="496888" y="1116013"/>
            <a:ext cx="8229600" cy="92233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noFill/>
          </a:ln>
          <a:effectLst/>
          <a:extLst/>
        </p:spPr>
        <p:txBody>
          <a:bodyPr anchor="ctr" anchorCtr="1">
            <a:normAutofit/>
          </a:bodyPr>
          <a:lstStyle>
            <a:lvl1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charset="0"/>
                <a:cs typeface="Arial" charset="0"/>
              </a:defRPr>
            </a:lvl9pPr>
          </a:lstStyle>
          <a:p>
            <a:pPr eaLnBrk="1" hangingPunct="1">
              <a:defRPr/>
            </a:pPr>
            <a:r>
              <a:rPr lang="id-ID" sz="2800" kern="0" dirty="0" smtClean="0">
                <a:solidFill>
                  <a:srgbClr val="000099"/>
                </a:solidFill>
              </a:rPr>
              <a:t>HYDROGRAPHIC SURVEYOR CAREER PLAN</a:t>
            </a:r>
            <a:endParaRPr lang="en-US" sz="2800" kern="0" dirty="0" smtClean="0">
              <a:solidFill>
                <a:srgbClr val="000099"/>
              </a:solidFill>
            </a:endParaRPr>
          </a:p>
        </p:txBody>
      </p:sp>
      <p:sp>
        <p:nvSpPr>
          <p:cNvPr id="8" name="Rectangle 7"/>
          <p:cNvSpPr/>
          <p:nvPr/>
        </p:nvSpPr>
        <p:spPr>
          <a:xfrm>
            <a:off x="254000" y="3733800"/>
            <a:ext cx="2413000" cy="849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FF"/>
              </a:solidFill>
            </a:endParaRPr>
          </a:p>
        </p:txBody>
      </p:sp>
      <p:sp>
        <p:nvSpPr>
          <p:cNvPr id="9" name="Rectangle 8"/>
          <p:cNvSpPr/>
          <p:nvPr/>
        </p:nvSpPr>
        <p:spPr>
          <a:xfrm>
            <a:off x="7010400" y="3984625"/>
            <a:ext cx="28575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FF"/>
              </a:solidFill>
            </a:endParaRPr>
          </a:p>
        </p:txBody>
      </p:sp>
      <p:sp>
        <p:nvSpPr>
          <p:cNvPr id="10" name="Rectangle 9"/>
          <p:cNvSpPr/>
          <p:nvPr/>
        </p:nvSpPr>
        <p:spPr>
          <a:xfrm>
            <a:off x="4267200" y="3984625"/>
            <a:ext cx="285750" cy="2857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FF"/>
              </a:solidFill>
            </a:endParaRPr>
          </a:p>
        </p:txBody>
      </p:sp>
      <p:sp>
        <p:nvSpPr>
          <p:cNvPr id="18440" name="Text Box 15"/>
          <p:cNvSpPr txBox="1">
            <a:spLocks noChangeArrowheads="1"/>
          </p:cNvSpPr>
          <p:nvPr/>
        </p:nvSpPr>
        <p:spPr bwMode="auto">
          <a:xfrm>
            <a:off x="4932363" y="4445000"/>
            <a:ext cx="1247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700">
                <a:solidFill>
                  <a:srgbClr val="0000FF"/>
                </a:solidFill>
                <a:latin typeface="Times New Roman" panose="02020603050405020304" pitchFamily="18" charset="0"/>
                <a:cs typeface="Times New Roman" panose="02020603050405020304" pitchFamily="18" charset="0"/>
              </a:rPr>
              <a:t>Obligatory </a:t>
            </a:r>
          </a:p>
          <a:p>
            <a:pPr algn="ctr" eaLnBrk="1" hangingPunct="1">
              <a:spcBef>
                <a:spcPct val="0"/>
              </a:spcBef>
              <a:buClrTx/>
              <a:buSzTx/>
              <a:buFontTx/>
              <a:buNone/>
            </a:pPr>
            <a:r>
              <a:rPr lang="id-ID" sz="1700">
                <a:solidFill>
                  <a:srgbClr val="0000FF"/>
                </a:solidFill>
                <a:latin typeface="Times New Roman" panose="02020603050405020304" pitchFamily="18" charset="0"/>
                <a:cs typeface="Times New Roman" panose="02020603050405020304" pitchFamily="18" charset="0"/>
              </a:rPr>
              <a:t>Experiences</a:t>
            </a:r>
            <a:endParaRPr lang="en-US" sz="1700">
              <a:solidFill>
                <a:srgbClr val="0000FF"/>
              </a:solidFill>
              <a:latin typeface="Times New Roman" panose="02020603050405020304" pitchFamily="18" charset="0"/>
              <a:cs typeface="Times New Roman" panose="02020603050405020304" pitchFamily="18" charset="0"/>
            </a:endParaRPr>
          </a:p>
        </p:txBody>
      </p:sp>
      <p:sp>
        <p:nvSpPr>
          <p:cNvPr id="18441" name="Text Box 15"/>
          <p:cNvSpPr txBox="1">
            <a:spLocks noChangeArrowheads="1"/>
          </p:cNvSpPr>
          <p:nvPr/>
        </p:nvSpPr>
        <p:spPr bwMode="auto">
          <a:xfrm>
            <a:off x="3332163" y="2149475"/>
            <a:ext cx="2173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800" i="1" u="sng">
                <a:solidFill>
                  <a:srgbClr val="0000FF"/>
                </a:solidFill>
                <a:latin typeface="Calibri" panose="020F0502020204030204" pitchFamily="34" charset="0"/>
              </a:rPr>
              <a:t>Dean/Director</a:t>
            </a:r>
            <a:r>
              <a:rPr lang="en-US" sz="1800" i="1">
                <a:solidFill>
                  <a:srgbClr val="0000FF"/>
                </a:solidFill>
                <a:latin typeface="Calibri" panose="020F0502020204030204" pitchFamily="34" charset="0"/>
              </a:rPr>
              <a:t>:</a:t>
            </a:r>
          </a:p>
          <a:p>
            <a:pPr algn="ctr" eaLnBrk="1" hangingPunct="1">
              <a:spcBef>
                <a:spcPct val="0"/>
              </a:spcBef>
              <a:buClrTx/>
              <a:buSzTx/>
              <a:buFontTx/>
              <a:buNone/>
            </a:pPr>
            <a:r>
              <a:rPr lang="en-US" sz="1800" i="1">
                <a:solidFill>
                  <a:srgbClr val="0000FF"/>
                </a:solidFill>
                <a:latin typeface="Calibri" panose="020F0502020204030204" pitchFamily="34" charset="0"/>
              </a:rPr>
              <a:t>Certificate of </a:t>
            </a:r>
            <a:br>
              <a:rPr lang="en-US" sz="1800" i="1">
                <a:solidFill>
                  <a:srgbClr val="0000FF"/>
                </a:solidFill>
                <a:latin typeface="Calibri" panose="020F0502020204030204" pitchFamily="34" charset="0"/>
              </a:rPr>
            </a:br>
            <a:r>
              <a:rPr lang="en-US" sz="1800" i="1">
                <a:solidFill>
                  <a:srgbClr val="0000FF"/>
                </a:solidFill>
                <a:latin typeface="Calibri" panose="020F0502020204030204" pitchFamily="34" charset="0"/>
              </a:rPr>
              <a:t>Program Completion</a:t>
            </a:r>
          </a:p>
        </p:txBody>
      </p:sp>
      <p:sp>
        <p:nvSpPr>
          <p:cNvPr id="13" name="Text Box 15"/>
          <p:cNvSpPr txBox="1">
            <a:spLocks noChangeArrowheads="1"/>
          </p:cNvSpPr>
          <p:nvPr/>
        </p:nvSpPr>
        <p:spPr bwMode="auto">
          <a:xfrm>
            <a:off x="5961063" y="2070100"/>
            <a:ext cx="2451100" cy="831850"/>
          </a:xfrm>
          <a:prstGeom prst="rect">
            <a:avLst/>
          </a:prstGeom>
          <a:noFill/>
          <a:ln w="9525">
            <a:solidFill>
              <a:schemeClr val="tx1">
                <a:lumMod val="50000"/>
                <a:lumOff val="50000"/>
              </a:schemeClr>
            </a:solidFill>
            <a:miter lim="800000"/>
            <a:headEnd/>
            <a:tailEnd/>
          </a:ln>
        </p:spPr>
        <p:txBody>
          <a:bodyPr wrap="none">
            <a:spAutoFit/>
          </a:bodyPr>
          <a:lstStyle/>
          <a:p>
            <a:pPr algn="ctr" eaLnBrk="1" hangingPunct="1">
              <a:defRPr/>
            </a:pPr>
            <a:r>
              <a:rPr lang="en-US" sz="1600" i="1" u="sng" dirty="0">
                <a:solidFill>
                  <a:srgbClr val="0000FF"/>
                </a:solidFill>
                <a:latin typeface="Calibri" pitchFamily="34" charset="0"/>
              </a:rPr>
              <a:t>CHIEF OF HYDROGRAPHER</a:t>
            </a:r>
            <a:r>
              <a:rPr lang="en-US" sz="1600" i="1" dirty="0">
                <a:solidFill>
                  <a:srgbClr val="0000FF"/>
                </a:solidFill>
                <a:latin typeface="Calibri" pitchFamily="34" charset="0"/>
              </a:rPr>
              <a:t>:</a:t>
            </a:r>
          </a:p>
          <a:p>
            <a:pPr algn="ctr" eaLnBrk="1" hangingPunct="1">
              <a:defRPr/>
            </a:pPr>
            <a:r>
              <a:rPr lang="en-US" sz="1600" i="1" dirty="0">
                <a:solidFill>
                  <a:srgbClr val="0000FF"/>
                </a:solidFill>
                <a:latin typeface="Calibri" pitchFamily="34" charset="0"/>
              </a:rPr>
              <a:t>CERTIFICATE OF </a:t>
            </a:r>
            <a:br>
              <a:rPr lang="en-US" sz="1600" i="1" dirty="0">
                <a:solidFill>
                  <a:srgbClr val="0000FF"/>
                </a:solidFill>
                <a:latin typeface="Calibri" pitchFamily="34" charset="0"/>
              </a:rPr>
            </a:br>
            <a:r>
              <a:rPr lang="en-US" sz="1600" i="1" dirty="0">
                <a:solidFill>
                  <a:srgbClr val="0000FF"/>
                </a:solidFill>
                <a:latin typeface="Calibri" pitchFamily="34" charset="0"/>
              </a:rPr>
              <a:t>FIELD  PROFICIENCY</a:t>
            </a:r>
          </a:p>
        </p:txBody>
      </p:sp>
      <p:sp>
        <p:nvSpPr>
          <p:cNvPr id="18443" name="Text Box 15"/>
          <p:cNvSpPr txBox="1">
            <a:spLocks noChangeArrowheads="1"/>
          </p:cNvSpPr>
          <p:nvPr/>
        </p:nvSpPr>
        <p:spPr bwMode="auto">
          <a:xfrm>
            <a:off x="630238" y="4743450"/>
            <a:ext cx="1533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700">
                <a:solidFill>
                  <a:srgbClr val="0000FF"/>
                </a:solidFill>
                <a:latin typeface="Times New Roman" panose="02020603050405020304" pitchFamily="18" charset="0"/>
                <a:cs typeface="Times New Roman" panose="02020603050405020304" pitchFamily="18" charset="0"/>
              </a:rPr>
              <a:t>Undergraduate/</a:t>
            </a:r>
          </a:p>
          <a:p>
            <a:pPr algn="ctr" eaLnBrk="1" hangingPunct="1">
              <a:spcBef>
                <a:spcPct val="0"/>
              </a:spcBef>
              <a:buClrTx/>
              <a:buSzTx/>
              <a:buFontTx/>
              <a:buNone/>
            </a:pPr>
            <a:r>
              <a:rPr lang="id-ID" sz="1700">
                <a:solidFill>
                  <a:srgbClr val="0000FF"/>
                </a:solidFill>
                <a:latin typeface="Times New Roman" panose="02020603050405020304" pitchFamily="18" charset="0"/>
                <a:cs typeface="Times New Roman" panose="02020603050405020304" pitchFamily="18" charset="0"/>
              </a:rPr>
              <a:t>Diploma</a:t>
            </a:r>
            <a:endParaRPr lang="en-US" sz="1700">
              <a:solidFill>
                <a:srgbClr val="0000FF"/>
              </a:solidFill>
              <a:latin typeface="Times New Roman" panose="02020603050405020304" pitchFamily="18" charset="0"/>
              <a:cs typeface="Times New Roman" panose="02020603050405020304" pitchFamily="18" charset="0"/>
            </a:endParaRPr>
          </a:p>
        </p:txBody>
      </p:sp>
      <p:sp>
        <p:nvSpPr>
          <p:cNvPr id="18444" name="Text Box 15"/>
          <p:cNvSpPr txBox="1">
            <a:spLocks noChangeArrowheads="1"/>
          </p:cNvSpPr>
          <p:nvPr/>
        </p:nvSpPr>
        <p:spPr bwMode="auto">
          <a:xfrm>
            <a:off x="2514600" y="4419600"/>
            <a:ext cx="1593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700">
                <a:solidFill>
                  <a:srgbClr val="0000FF"/>
                </a:solidFill>
                <a:latin typeface="Times New Roman" panose="02020603050405020304" pitchFamily="18" charset="0"/>
                <a:cs typeface="Times New Roman" panose="02020603050405020304" pitchFamily="18" charset="0"/>
              </a:rPr>
              <a:t>Profession</a:t>
            </a:r>
          </a:p>
          <a:p>
            <a:pPr algn="ctr" eaLnBrk="1" hangingPunct="1">
              <a:spcBef>
                <a:spcPct val="0"/>
              </a:spcBef>
              <a:buClrTx/>
              <a:buSzTx/>
              <a:buFontTx/>
              <a:buNone/>
            </a:pPr>
            <a:r>
              <a:rPr lang="id-ID" sz="1700">
                <a:solidFill>
                  <a:srgbClr val="0000FF"/>
                </a:solidFill>
                <a:latin typeface="Times New Roman" panose="02020603050405020304" pitchFamily="18" charset="0"/>
                <a:cs typeface="Times New Roman" panose="02020603050405020304" pitchFamily="18" charset="0"/>
              </a:rPr>
              <a:t>Education</a:t>
            </a:r>
            <a:endParaRPr lang="en-US" sz="1700">
              <a:solidFill>
                <a:srgbClr val="0000FF"/>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7162800" y="2901950"/>
            <a:ext cx="0" cy="1082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46" name="Text Box 15"/>
          <p:cNvSpPr txBox="1">
            <a:spLocks noChangeArrowheads="1"/>
          </p:cNvSpPr>
          <p:nvPr/>
        </p:nvSpPr>
        <p:spPr bwMode="auto">
          <a:xfrm>
            <a:off x="2449513" y="3429000"/>
            <a:ext cx="1606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400">
                <a:solidFill>
                  <a:srgbClr val="0000FF"/>
                </a:solidFill>
                <a:latin typeface="Verdana" panose="020B0604030504040204" pitchFamily="34" charset="0"/>
              </a:rPr>
              <a:t>IHO Accredited </a:t>
            </a:r>
            <a:endParaRPr lang="en-US" sz="1400">
              <a:solidFill>
                <a:srgbClr val="0000FF"/>
              </a:solidFill>
              <a:latin typeface="Verdana" panose="020B0604030504040204" pitchFamily="34" charset="0"/>
            </a:endParaRPr>
          </a:p>
        </p:txBody>
      </p:sp>
      <p:sp>
        <p:nvSpPr>
          <p:cNvPr id="18447" name="Text Box 15"/>
          <p:cNvSpPr txBox="1">
            <a:spLocks noChangeArrowheads="1"/>
          </p:cNvSpPr>
          <p:nvPr/>
        </p:nvSpPr>
        <p:spPr bwMode="auto">
          <a:xfrm>
            <a:off x="606425" y="3867150"/>
            <a:ext cx="17605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700" b="1">
                <a:solidFill>
                  <a:srgbClr val="0000FF"/>
                </a:solidFill>
                <a:latin typeface="Verdana" panose="020B0604030504040204" pitchFamily="34" charset="0"/>
              </a:rPr>
              <a:t>University/</a:t>
            </a:r>
            <a:endParaRPr lang="en-US" sz="1700" b="1">
              <a:solidFill>
                <a:srgbClr val="0000FF"/>
              </a:solidFill>
              <a:latin typeface="Verdana" panose="020B0604030504040204" pitchFamily="34" charset="0"/>
            </a:endParaRPr>
          </a:p>
          <a:p>
            <a:pPr algn="ctr" eaLnBrk="1" hangingPunct="1">
              <a:spcBef>
                <a:spcPct val="0"/>
              </a:spcBef>
              <a:buClrTx/>
              <a:buSzTx/>
              <a:buFontTx/>
              <a:buNone/>
            </a:pPr>
            <a:r>
              <a:rPr lang="id-ID" sz="1700" b="1">
                <a:solidFill>
                  <a:srgbClr val="0000FF"/>
                </a:solidFill>
                <a:latin typeface="Verdana" panose="020B0604030504040204" pitchFamily="34" charset="0"/>
              </a:rPr>
              <a:t>Naval School</a:t>
            </a:r>
            <a:endParaRPr lang="en-US" sz="1700" b="1">
              <a:solidFill>
                <a:srgbClr val="0000FF"/>
              </a:solidFill>
              <a:latin typeface="Verdana" panose="020B0604030504040204" pitchFamily="34" charset="0"/>
            </a:endParaRPr>
          </a:p>
        </p:txBody>
      </p:sp>
      <p:cxnSp>
        <p:nvCxnSpPr>
          <p:cNvPr id="19" name="Straight Connector 18"/>
          <p:cNvCxnSpPr/>
          <p:nvPr/>
        </p:nvCxnSpPr>
        <p:spPr>
          <a:xfrm rot="5400000">
            <a:off x="4028281" y="3591719"/>
            <a:ext cx="784225"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 Box 15"/>
          <p:cNvSpPr txBox="1">
            <a:spLocks noChangeArrowheads="1"/>
          </p:cNvSpPr>
          <p:nvPr/>
        </p:nvSpPr>
        <p:spPr bwMode="auto">
          <a:xfrm>
            <a:off x="5267325" y="3122613"/>
            <a:ext cx="1327150" cy="739775"/>
          </a:xfrm>
          <a:prstGeom prst="rect">
            <a:avLst/>
          </a:prstGeom>
          <a:noFill/>
          <a:ln w="9525">
            <a:solidFill>
              <a:schemeClr val="tx1">
                <a:lumMod val="50000"/>
                <a:lumOff val="50000"/>
              </a:schemeClr>
            </a:solidFill>
            <a:miter lim="800000"/>
            <a:headEnd/>
            <a:tailEnd/>
          </a:ln>
        </p:spPr>
        <p:txBody>
          <a:bodyPr wrap="none">
            <a:spAutoFit/>
          </a:bodyPr>
          <a:lstStyle/>
          <a:p>
            <a:pPr algn="ctr" eaLnBrk="1" hangingPunct="1">
              <a:defRPr/>
            </a:pPr>
            <a:r>
              <a:rPr lang="id-ID" sz="1400" dirty="0">
                <a:solidFill>
                  <a:srgbClr val="0000FF"/>
                </a:solidFill>
                <a:cs typeface="Arial" charset="0"/>
              </a:rPr>
              <a:t>Cat B/Cat A</a:t>
            </a:r>
          </a:p>
          <a:p>
            <a:pPr algn="ctr" eaLnBrk="1" hangingPunct="1">
              <a:defRPr/>
            </a:pPr>
            <a:r>
              <a:rPr lang="id-ID" sz="1400" dirty="0">
                <a:solidFill>
                  <a:srgbClr val="0000FF"/>
                </a:solidFill>
                <a:cs typeface="Arial" charset="0"/>
              </a:rPr>
              <a:t>Professional </a:t>
            </a:r>
          </a:p>
          <a:p>
            <a:pPr algn="ctr" eaLnBrk="1" hangingPunct="1">
              <a:defRPr/>
            </a:pPr>
            <a:r>
              <a:rPr lang="id-ID" sz="1400" dirty="0">
                <a:solidFill>
                  <a:srgbClr val="0000FF"/>
                </a:solidFill>
                <a:cs typeface="Arial" charset="0"/>
              </a:rPr>
              <a:t>Association</a:t>
            </a:r>
            <a:endParaRPr lang="en-US" sz="1400" dirty="0">
              <a:solidFill>
                <a:srgbClr val="0000FF"/>
              </a:solidFill>
              <a:cs typeface="Arial" charset="0"/>
            </a:endParaRPr>
          </a:p>
        </p:txBody>
      </p:sp>
      <p:cxnSp>
        <p:nvCxnSpPr>
          <p:cNvPr id="21" name="Straight Connector 20"/>
          <p:cNvCxnSpPr/>
          <p:nvPr/>
        </p:nvCxnSpPr>
        <p:spPr>
          <a:xfrm rot="5400000">
            <a:off x="3082131" y="3928269"/>
            <a:ext cx="390525"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2"/>
          </p:cNvCxnSpPr>
          <p:nvPr/>
        </p:nvCxnSpPr>
        <p:spPr>
          <a:xfrm flipH="1">
            <a:off x="5927725" y="3862388"/>
            <a:ext cx="3175" cy="2508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8452" name="Text Box 15"/>
          <p:cNvSpPr txBox="1">
            <a:spLocks noChangeArrowheads="1"/>
          </p:cNvSpPr>
          <p:nvPr/>
        </p:nvSpPr>
        <p:spPr bwMode="auto">
          <a:xfrm>
            <a:off x="7272338" y="3276600"/>
            <a:ext cx="1411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d-ID" sz="1400">
                <a:solidFill>
                  <a:srgbClr val="0000FF"/>
                </a:solidFill>
                <a:latin typeface="Verdana" panose="020B0604030504040204" pitchFamily="34" charset="0"/>
              </a:rPr>
              <a:t>International </a:t>
            </a:r>
          </a:p>
          <a:p>
            <a:pPr algn="ctr" eaLnBrk="1" hangingPunct="1">
              <a:spcBef>
                <a:spcPct val="0"/>
              </a:spcBef>
              <a:buClrTx/>
              <a:buSzTx/>
              <a:buFontTx/>
              <a:buNone/>
            </a:pPr>
            <a:r>
              <a:rPr lang="id-ID" sz="1400">
                <a:solidFill>
                  <a:srgbClr val="0000FF"/>
                </a:solidFill>
                <a:latin typeface="Verdana" panose="020B0604030504040204" pitchFamily="34" charset="0"/>
              </a:rPr>
              <a:t>Career</a:t>
            </a:r>
            <a:endParaRPr lang="en-US" sz="1400">
              <a:solidFill>
                <a:srgbClr val="0000FF"/>
              </a:solidFill>
              <a:latin typeface="Verdana" panose="020B0604030504040204" pitchFamily="34" charset="0"/>
            </a:endParaRPr>
          </a:p>
        </p:txBody>
      </p:sp>
      <p:cxnSp>
        <p:nvCxnSpPr>
          <p:cNvPr id="24" name="Straight Connector 23"/>
          <p:cNvCxnSpPr/>
          <p:nvPr/>
        </p:nvCxnSpPr>
        <p:spPr>
          <a:xfrm rot="5400000">
            <a:off x="7806531" y="3928269"/>
            <a:ext cx="390525"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54" name="Text Box 15"/>
          <p:cNvSpPr txBox="1">
            <a:spLocks noChangeArrowheads="1"/>
          </p:cNvSpPr>
          <p:nvPr/>
        </p:nvSpPr>
        <p:spPr bwMode="auto">
          <a:xfrm>
            <a:off x="3770313" y="5486400"/>
            <a:ext cx="15763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sz="1400">
                <a:solidFill>
                  <a:srgbClr val="0000FF"/>
                </a:solidFill>
                <a:latin typeface="Calibri" panose="020F0502020204030204" pitchFamily="34" charset="0"/>
                <a:cs typeface="Times New Roman" panose="02020603050405020304" pitchFamily="18" charset="0"/>
              </a:rPr>
              <a:t>O</a:t>
            </a:r>
            <a:r>
              <a:rPr lang="id-ID" sz="1400">
                <a:solidFill>
                  <a:srgbClr val="0000FF"/>
                </a:solidFill>
                <a:latin typeface="Calibri" panose="020F0502020204030204" pitchFamily="34" charset="0"/>
                <a:cs typeface="Times New Roman" panose="02020603050405020304" pitchFamily="18" charset="0"/>
              </a:rPr>
              <a:t>ath of Profession,</a:t>
            </a:r>
          </a:p>
          <a:p>
            <a:pPr algn="ctr" eaLnBrk="1" hangingPunct="1">
              <a:spcBef>
                <a:spcPct val="0"/>
              </a:spcBef>
              <a:buClrTx/>
              <a:buSzTx/>
              <a:buFontTx/>
              <a:buNone/>
            </a:pPr>
            <a:r>
              <a:rPr lang="id-ID" sz="1400">
                <a:solidFill>
                  <a:srgbClr val="0000FF"/>
                </a:solidFill>
                <a:latin typeface="Calibri" panose="020F0502020204030204" pitchFamily="34" charset="0"/>
                <a:cs typeface="Times New Roman" panose="02020603050405020304" pitchFamily="18" charset="0"/>
              </a:rPr>
              <a:t>Inauguration,</a:t>
            </a:r>
          </a:p>
          <a:p>
            <a:pPr algn="ctr" eaLnBrk="1" hangingPunct="1">
              <a:spcBef>
                <a:spcPct val="0"/>
              </a:spcBef>
              <a:buClrTx/>
              <a:buSzTx/>
              <a:buFontTx/>
              <a:buNone/>
            </a:pPr>
            <a:r>
              <a:rPr lang="id-ID" sz="1400">
                <a:solidFill>
                  <a:srgbClr val="0000FF"/>
                </a:solidFill>
                <a:latin typeface="Calibri" panose="020F0502020204030204" pitchFamily="34" charset="0"/>
                <a:cs typeface="Times New Roman" panose="02020603050405020304" pitchFamily="18" charset="0"/>
              </a:rPr>
              <a:t>Registration</a:t>
            </a:r>
            <a:endParaRPr lang="en-US" sz="1400">
              <a:solidFill>
                <a:srgbClr val="0000FF"/>
              </a:solidFill>
              <a:latin typeface="Calibri" panose="020F0502020204030204" pitchFamily="34" charset="0"/>
              <a:cs typeface="Times New Roman" panose="02020603050405020304" pitchFamily="18" charset="0"/>
            </a:endParaRPr>
          </a:p>
        </p:txBody>
      </p:sp>
      <p:cxnSp>
        <p:nvCxnSpPr>
          <p:cNvPr id="26" name="Straight Connector 25"/>
          <p:cNvCxnSpPr/>
          <p:nvPr/>
        </p:nvCxnSpPr>
        <p:spPr>
          <a:xfrm rot="5400000">
            <a:off x="3790950" y="4743450"/>
            <a:ext cx="152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456" name="Text Box 15"/>
          <p:cNvSpPr txBox="1">
            <a:spLocks noChangeArrowheads="1"/>
          </p:cNvSpPr>
          <p:nvPr/>
        </p:nvSpPr>
        <p:spPr bwMode="auto">
          <a:xfrm>
            <a:off x="7315200" y="4267200"/>
            <a:ext cx="13874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Continuing </a:t>
            </a:r>
          </a:p>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Education </a:t>
            </a:r>
          </a:p>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and</a:t>
            </a:r>
          </a:p>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Professional </a:t>
            </a:r>
          </a:p>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Development </a:t>
            </a:r>
          </a:p>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Program</a:t>
            </a:r>
          </a:p>
          <a:p>
            <a:pPr eaLnBrk="1" hangingPunct="1">
              <a:spcBef>
                <a:spcPct val="0"/>
              </a:spcBef>
              <a:buClrTx/>
              <a:buSzTx/>
              <a:buFontTx/>
              <a:buNone/>
            </a:pPr>
            <a:r>
              <a:rPr lang="en-US" sz="1700" i="1">
                <a:solidFill>
                  <a:srgbClr val="0000FF"/>
                </a:solidFill>
                <a:latin typeface="Times New Roman" panose="02020603050405020304" pitchFamily="18" charset="0"/>
                <a:cs typeface="Times New Roman" panose="02020603050405020304" pitchFamily="18" charset="0"/>
              </a:rPr>
              <a:t>(CEPD)</a:t>
            </a:r>
          </a:p>
        </p:txBody>
      </p:sp>
      <p:grpSp>
        <p:nvGrpSpPr>
          <p:cNvPr id="18457" name="Group 6"/>
          <p:cNvGrpSpPr>
            <a:grpSpLocks/>
          </p:cNvGrpSpPr>
          <p:nvPr/>
        </p:nvGrpSpPr>
        <p:grpSpPr bwMode="auto">
          <a:xfrm>
            <a:off x="-34925" y="6283325"/>
            <a:ext cx="576263" cy="558800"/>
            <a:chOff x="5397" y="0"/>
            <a:chExt cx="363" cy="352"/>
          </a:xfrm>
        </p:grpSpPr>
        <p:pic>
          <p:nvPicPr>
            <p:cNvPr id="18466" name="Picture 40" descr="rada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 y="0"/>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Text Box 8"/>
            <p:cNvSpPr txBox="1">
              <a:spLocks noChangeArrowheads="1"/>
            </p:cNvSpPr>
            <p:nvPr/>
          </p:nvSpPr>
          <p:spPr bwMode="auto">
            <a:xfrm>
              <a:off x="5456" y="70"/>
              <a:ext cx="2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latin typeface="Copperplate Gothic Bold" panose="020E0705020206020404" pitchFamily="34" charset="0"/>
                </a:rPr>
                <a:t>9</a:t>
              </a:r>
            </a:p>
          </p:txBody>
        </p:sp>
      </p:grpSp>
      <p:sp>
        <p:nvSpPr>
          <p:cNvPr id="31" name="Chevron 30"/>
          <p:cNvSpPr/>
          <p:nvPr/>
        </p:nvSpPr>
        <p:spPr>
          <a:xfrm>
            <a:off x="4695825" y="3962400"/>
            <a:ext cx="781050" cy="304800"/>
          </a:xfrm>
          <a:prstGeom prst="chevro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2" name="Chevron 31"/>
          <p:cNvSpPr/>
          <p:nvPr/>
        </p:nvSpPr>
        <p:spPr>
          <a:xfrm>
            <a:off x="5473700" y="3963988"/>
            <a:ext cx="781050" cy="304800"/>
          </a:xfrm>
          <a:prstGeom prst="chevro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3" name="Chevron 32"/>
          <p:cNvSpPr/>
          <p:nvPr/>
        </p:nvSpPr>
        <p:spPr>
          <a:xfrm>
            <a:off x="6203950" y="3965575"/>
            <a:ext cx="781050" cy="304800"/>
          </a:xfrm>
          <a:prstGeom prst="chevro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4" name="Chevron 33"/>
          <p:cNvSpPr/>
          <p:nvPr/>
        </p:nvSpPr>
        <p:spPr>
          <a:xfrm>
            <a:off x="2711450" y="3963988"/>
            <a:ext cx="781050" cy="304800"/>
          </a:xfrm>
          <a:prstGeom prst="chevron">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5" name="Chevron 34"/>
          <p:cNvSpPr/>
          <p:nvPr/>
        </p:nvSpPr>
        <p:spPr>
          <a:xfrm>
            <a:off x="3489325" y="3965575"/>
            <a:ext cx="781050" cy="304800"/>
          </a:xfrm>
          <a:prstGeom prst="chevron">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6" name="Chevron 35"/>
          <p:cNvSpPr/>
          <p:nvPr/>
        </p:nvSpPr>
        <p:spPr>
          <a:xfrm>
            <a:off x="7439025" y="3965575"/>
            <a:ext cx="781050" cy="304800"/>
          </a:xfrm>
          <a:prstGeom prst="chevron">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7" name="Chevron 36"/>
          <p:cNvSpPr/>
          <p:nvPr/>
        </p:nvSpPr>
        <p:spPr>
          <a:xfrm>
            <a:off x="8215313" y="3967163"/>
            <a:ext cx="781050" cy="304800"/>
          </a:xfrm>
          <a:prstGeom prst="chevron">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0000FF"/>
              </a:solidFill>
            </a:endParaRPr>
          </a:p>
        </p:txBody>
      </p:sp>
      <p:sp>
        <p:nvSpPr>
          <p:cNvPr id="38" name="Footer Placeholder 3"/>
          <p:cNvSpPr>
            <a:spLocks noGrp="1"/>
          </p:cNvSpPr>
          <p:nvPr>
            <p:ph type="ftr" sz="quarter" idx="10"/>
          </p:nvPr>
        </p:nvSpPr>
        <p:spPr/>
        <p:txBody>
          <a:bodyPr/>
          <a:lstStyle/>
          <a:p>
            <a:pPr>
              <a:defRPr/>
            </a:pPr>
            <a:r>
              <a:rPr lang="en-AU" altLang="en-US" dirty="0" smtClean="0">
                <a:solidFill>
                  <a:srgbClr val="0000FF"/>
                </a:solidFill>
              </a:rPr>
              <a:t>21-23 February 2018</a:t>
            </a:r>
            <a:endParaRPr lang="en-AU" altLang="en-US" dirty="0">
              <a:solidFill>
                <a:srgbClr val="0000FF"/>
              </a:solidFill>
            </a:endParaRPr>
          </a:p>
          <a:p>
            <a:pPr>
              <a:defRPr/>
            </a:pPr>
            <a:r>
              <a:rPr lang="en-AU" altLang="en-US" dirty="0" smtClean="0">
                <a:solidFill>
                  <a:srgbClr val="0000FF"/>
                </a:solidFill>
              </a:rPr>
              <a:t>NADI FIJI</a:t>
            </a:r>
            <a:endParaRPr lang="en-AU" altLang="en-US" dirty="0">
              <a:solidFill>
                <a:srgbClr val="0000FF"/>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2525</TotalTime>
  <Words>1836</Words>
  <Application>Microsoft Office PowerPoint</Application>
  <PresentationFormat>On-screen Show (4:3)</PresentationFormat>
  <Paragraphs>486</Paragraphs>
  <Slides>33</Slides>
  <Notes>11</Notes>
  <HiddenSlides>0</HiddenSlides>
  <MMClips>1</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33</vt:i4>
      </vt:variant>
    </vt:vector>
  </HeadingPairs>
  <TitlesOfParts>
    <vt:vector size="52" baseType="lpstr">
      <vt:lpstr>Arial</vt:lpstr>
      <vt:lpstr>Arial Black</vt:lpstr>
      <vt:lpstr>Arial Narrow</vt:lpstr>
      <vt:lpstr>Arial Rounded MT Bold</vt:lpstr>
      <vt:lpstr>Baskerville Old Face</vt:lpstr>
      <vt:lpstr>BatangChe</vt:lpstr>
      <vt:lpstr>Bernard MT Condensed</vt:lpstr>
      <vt:lpstr>Calibri</vt:lpstr>
      <vt:lpstr>Cooper Std Black</vt:lpstr>
      <vt:lpstr>Copperplate Gothic Bold</vt:lpstr>
      <vt:lpstr>Engravers MT</vt:lpstr>
      <vt:lpstr>Gisha</vt:lpstr>
      <vt:lpstr>Impact</vt:lpstr>
      <vt:lpstr>Tahoma</vt:lpstr>
      <vt:lpstr>Times New Roman</vt:lpstr>
      <vt:lpstr>Verdana</vt:lpstr>
      <vt:lpstr>Wingdings</vt:lpstr>
      <vt:lpstr>Wingdings 3</vt:lpstr>
      <vt:lpstr>Globe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PowerPoint Presentation</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15TH SOUTH WEST PACIFIC  HYDROGRAPHIC COMMISSION CONFERENCE</vt:lpstr>
      <vt:lpstr>PowerPoint Presentation</vt:lpstr>
      <vt:lpstr>PowerPoint Presentation</vt:lpstr>
      <vt:lpstr>15TH SOUTH WEST PACIFIC  HYDROGRAPHIC COMMISSION CONFERENCE</vt:lpstr>
    </vt:vector>
  </TitlesOfParts>
  <Company>Department of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South West Pacific  Hydrographic Commission Conference  30 November – 02 December NOUMEA</dc:title>
  <dc:creator>Melinda McMullen</dc:creator>
  <cp:lastModifiedBy>Alberto Costa Neves</cp:lastModifiedBy>
  <cp:revision>100</cp:revision>
  <cp:lastPrinted>2018-02-14T07:07:19Z</cp:lastPrinted>
  <dcterms:created xsi:type="dcterms:W3CDTF">2016-11-03T03:14:38Z</dcterms:created>
  <dcterms:modified xsi:type="dcterms:W3CDTF">2018-02-23T06:34:53Z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R32923348</vt:lpwstr>
  </property>
  <property fmtid="{D5CDD505-2E9C-101B-9397-08002B2CF9AE}" pid="3" name="Objective-Title">
    <vt:lpwstr>SWPHC15 ppt template</vt:lpwstr>
  </property>
  <property fmtid="{D5CDD505-2E9C-101B-9397-08002B2CF9AE}" pid="4" name="Objective-Comment">
    <vt:lpwstr/>
  </property>
  <property fmtid="{D5CDD505-2E9C-101B-9397-08002B2CF9AE}" pid="5" name="Objective-CreationStamp">
    <vt:filetime>2018-01-15T05:39:14Z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2018-01-15T05:39:14Z</vt:filetime>
  </property>
  <property fmtid="{D5CDD505-2E9C-101B-9397-08002B2CF9AE}" pid="9" name="Objective-ModificationStamp">
    <vt:filetime>2018-01-15T05:39:15Z</vt:filetime>
  </property>
  <property fmtid="{D5CDD505-2E9C-101B-9397-08002B2CF9AE}" pid="10" name="Objective-Owner">
    <vt:lpwstr>Randhawa, Jasbir (MR)(DDER -  External Relations)</vt:lpwstr>
  </property>
  <property fmtid="{D5CDD505-2E9C-101B-9397-08002B2CF9AE}" pid="11" name="Objective-Path">
    <vt:lpwstr>Objective Global Folder - PROD:Defence Business Units:Strategic Policy and Intelligence Group:Workgroup Staging Area:HM BRANCH : Hydrography and Metoc Branch:HM BRANCH WORLD:03 HM  BRANCH CORPORATE FILES:D. (Process 03) Management of External Relations Pr</vt:lpwstr>
  </property>
  <property fmtid="{D5CDD505-2E9C-101B-9397-08002B2CF9AE}" pid="12" name="Objective-Parent">
    <vt:lpwstr>SWPHC15_National reports</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2004/2500001</vt:lpwstr>
  </property>
  <property fmtid="{D5CDD505-2E9C-101B-9397-08002B2CF9AE}" pid="18" name="Objective-Classification">
    <vt:lpwstr>[Inherited - Unclassified]</vt:lpwstr>
  </property>
  <property fmtid="{D5CDD505-2E9C-101B-9397-08002B2CF9AE}" pid="19" name="Objective-Caveats">
    <vt:lpwstr/>
  </property>
  <property fmtid="{D5CDD505-2E9C-101B-9397-08002B2CF9AE}" pid="20" name="Objective-Document Type [system]">
    <vt:lpwstr/>
  </property>
</Properties>
</file>