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notesMasterIdLst>
    <p:notesMasterId r:id="rId14"/>
  </p:notesMasterIdLst>
  <p:handoutMasterIdLst>
    <p:handoutMasterId r:id="rId15"/>
  </p:handoutMasterIdLst>
  <p:sldIdLst>
    <p:sldId id="256" r:id="rId4"/>
    <p:sldId id="259" r:id="rId5"/>
    <p:sldId id="257" r:id="rId6"/>
    <p:sldId id="258" r:id="rId7"/>
    <p:sldId id="260" r:id="rId8"/>
    <p:sldId id="265" r:id="rId9"/>
    <p:sldId id="266" r:id="rId10"/>
    <p:sldId id="267" r:id="rId11"/>
    <p:sldId id="263" r:id="rId12"/>
    <p:sldId id="264" r:id="rId13"/>
  </p:sldIdLst>
  <p:sldSz cx="12192000" cy="6858000"/>
  <p:notesSz cx="6858000" cy="9144000"/>
  <p:defaultTextStyle>
    <a:defPPr>
      <a:defRPr lang="en-AU"/>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710" autoAdjust="0"/>
  </p:normalViewPr>
  <p:slideViewPr>
    <p:cSldViewPr snapToGrid="0" snapToObjects="1">
      <p:cViewPr varScale="1">
        <p:scale>
          <a:sx n="94" d="100"/>
          <a:sy n="94" d="100"/>
        </p:scale>
        <p:origin x="130" y="6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6C96277-3593-45A1-97D4-7BEC618267A3}" type="datetimeFigureOut">
              <a:rPr lang="en-US"/>
              <a:pPr>
                <a:defRPr/>
              </a:pPr>
              <a:t>2/23/2018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12178721-31A3-4FA7-AA4B-7F635F7BA83B}" type="slidenum">
              <a:rPr lang="en-US"/>
              <a:pPr>
                <a:defRPr/>
              </a:pPr>
              <a:t>‹#›</a:t>
            </a:fld>
            <a:endParaRPr lang="en-US"/>
          </a:p>
        </p:txBody>
      </p:sp>
    </p:spTree>
    <p:extLst>
      <p:ext uri="{BB962C8B-B14F-4D97-AF65-F5344CB8AC3E}">
        <p14:creationId xmlns:p14="http://schemas.microsoft.com/office/powerpoint/2010/main" val="3782637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324900A-3319-42F1-A104-067023428DE4}" type="datetimeFigureOut">
              <a:rPr lang="en-US"/>
              <a:pPr>
                <a:defRPr/>
              </a:pPr>
              <a:t>2/23/2018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221C1A9B-783F-4400-B57E-5820CEEFB5E0}" type="slidenum">
              <a:rPr lang="en-US"/>
              <a:pPr>
                <a:defRPr/>
              </a:pPr>
              <a:t>‹#›</a:t>
            </a:fld>
            <a:endParaRPr lang="en-US"/>
          </a:p>
        </p:txBody>
      </p:sp>
    </p:spTree>
    <p:extLst>
      <p:ext uri="{BB962C8B-B14F-4D97-AF65-F5344CB8AC3E}">
        <p14:creationId xmlns:p14="http://schemas.microsoft.com/office/powerpoint/2010/main" val="790221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AU" sz="1200" kern="1200" dirty="0" smtClean="0">
                <a:solidFill>
                  <a:schemeClr val="tx1"/>
                </a:solidFill>
                <a:effectLst/>
                <a:latin typeface="+mn-lt"/>
                <a:ea typeface="+mn-ea"/>
                <a:cs typeface="+mn-cs"/>
              </a:rPr>
              <a:t>Between 2010-2011, Pacific leaders endorsed and adopted one key regional frameworks for transport; the ‘Framework for Action on Transport Services (FATS) 2011-2020’. In this document there</a:t>
            </a:r>
            <a:r>
              <a:rPr lang="en-AU" sz="1200" kern="1200" baseline="0" dirty="0" smtClean="0">
                <a:solidFill>
                  <a:schemeClr val="tx1"/>
                </a:solidFill>
                <a:effectLst/>
                <a:latin typeface="+mn-lt"/>
                <a:ea typeface="+mn-ea"/>
                <a:cs typeface="+mn-cs"/>
              </a:rPr>
              <a:t> was a </a:t>
            </a:r>
            <a:r>
              <a:rPr lang="en-AU" sz="1200" kern="1200" dirty="0" smtClean="0">
                <a:solidFill>
                  <a:schemeClr val="tx1"/>
                </a:solidFill>
                <a:effectLst/>
                <a:latin typeface="+mn-lt"/>
                <a:ea typeface="+mn-ea"/>
                <a:cs typeface="+mn-cs"/>
              </a:rPr>
              <a:t>recognition that the provision of safe, reliable, affordable and clean transport services is affected by numerous geographical, socio-economic and technical factors, including population mobility, susceptibility to natural disasters and other effects of climate change, national policies and regulations, and international instruments . The maritime sector is crucial for national development and social cohesion in any modern society, but more so in maritime countries of the Pacific, which depend primarily on the sea for commerce, trade and mobility. EDD in the years has worked</a:t>
            </a:r>
            <a:r>
              <a:rPr lang="en-AU" sz="1200" kern="1200" baseline="0" dirty="0" smtClean="0">
                <a:solidFill>
                  <a:schemeClr val="tx1"/>
                </a:solidFill>
                <a:effectLst/>
                <a:latin typeface="+mn-lt"/>
                <a:ea typeface="+mn-ea"/>
                <a:cs typeface="+mn-cs"/>
              </a:rPr>
              <a:t> in assisting </a:t>
            </a:r>
            <a:r>
              <a:rPr lang="en-AU" sz="1200" kern="1200" dirty="0" smtClean="0">
                <a:solidFill>
                  <a:schemeClr val="tx1"/>
                </a:solidFill>
                <a:effectLst/>
                <a:latin typeface="+mn-lt"/>
                <a:ea typeface="+mn-ea"/>
                <a:cs typeface="+mn-cs"/>
              </a:rPr>
              <a:t>PICTs to have a progressive and well-governed maritime sector that facilitates realization of their development goals,</a:t>
            </a:r>
            <a:r>
              <a:rPr lang="en-AU" sz="1200" kern="1200" baseline="0" dirty="0" smtClean="0">
                <a:solidFill>
                  <a:schemeClr val="tx1"/>
                </a:solidFill>
                <a:effectLst/>
                <a:latin typeface="+mn-lt"/>
                <a:ea typeface="+mn-ea"/>
                <a:cs typeface="+mn-cs"/>
              </a:rPr>
              <a:t> which</a:t>
            </a:r>
            <a:r>
              <a:rPr lang="en-AU" sz="1200" kern="1200" dirty="0" smtClean="0">
                <a:solidFill>
                  <a:schemeClr val="tx1"/>
                </a:solidFill>
                <a:effectLst/>
                <a:latin typeface="+mn-lt"/>
                <a:ea typeface="+mn-ea"/>
                <a:cs typeface="+mn-cs"/>
              </a:rPr>
              <a:t> depends on several imperatives, including:  (i) functioning institutions that are adequately resourced and have clearly defined responsibilities; (ii) appropriate policies, legislation and regulations that are enforced; (iii) port infrastructure and shipping that operate efficiently and support wider development objectives; and (iv) safe, secure and energy efficient systems that protect life, cargo and the environment. These issues have been addressed in the regional Framework for Action on Transport Services 2011-2020 (FATS) and its implementation plan which have also been guiding the work of EDD over the past years</a:t>
            </a:r>
          </a:p>
          <a:p>
            <a:pPr marL="228600" indent="-228600">
              <a:buAutoNum type="arabicParenR"/>
            </a:pPr>
            <a:endParaRPr lang="en-AU" sz="1200" kern="1200" dirty="0" smtClean="0">
              <a:solidFill>
                <a:schemeClr val="tx1"/>
              </a:solidFill>
              <a:effectLst/>
              <a:latin typeface="+mn-lt"/>
              <a:ea typeface="+mn-ea"/>
              <a:cs typeface="+mn-cs"/>
            </a:endParaRPr>
          </a:p>
          <a:p>
            <a:pPr marL="0" indent="0">
              <a:buNone/>
            </a:pPr>
            <a:r>
              <a:rPr lang="en-AU" sz="1200" kern="1200" dirty="0" smtClean="0">
                <a:solidFill>
                  <a:schemeClr val="tx1"/>
                </a:solidFill>
                <a:effectLst/>
                <a:latin typeface="+mn-lt"/>
                <a:ea typeface="+mn-ea"/>
                <a:cs typeface="+mn-cs"/>
              </a:rPr>
              <a:t>2)</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The Pacific Community (SPC) Strategic Plan 2016-2020 set out the strategic direction and priorities of the organisation in response to the Framework for Pacific Regionalism, the SAMOA Pathway and the commitments in the Sustainable Development Goals. This focuses SPC efforts to ensure its thematic work areas of greatest relevance and added value to our members and where SPC possesses highly valued scientific and technical expertise and capacity</a:t>
            </a:r>
          </a:p>
          <a:p>
            <a:pPr marL="0" indent="0">
              <a:buNone/>
            </a:pP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3) However, SPC is at a critical juncture whereby, to ensure its future viability and relevance, changes are need to ensure a tighter focus on priorities, organisational efficiency and sustainable financing. SPC’s is balancing this with an evolving strategic focus on development effectiveness including improving integrated working to better address the Pacific’s complex development challenges. These changes are currently being facilitated through divisional performance reviews and a prioritisation process. Phase one of the prioritisation process towards the end of 2016 involved testing a prioritisation matrix across all SPC directorates, divisions and programmes to provide analysis of high and low priority work areas to enable a better allocation of resources to work priorities. As part of phase two prioritisation, the merging of EDD and GSD has been identified as an important strategic opportunity to structurally support SPC’s strategic organisational objective of integrated multi-disciplinary working between two areas that already have considerable synergies.</a:t>
            </a:r>
          </a:p>
          <a:p>
            <a:pPr marL="228600" indent="-228600">
              <a:buAutoNum type="arabicParenR"/>
            </a:pPr>
            <a:endParaRPr lang="en-AU" dirty="0"/>
          </a:p>
        </p:txBody>
      </p:sp>
      <p:sp>
        <p:nvSpPr>
          <p:cNvPr id="4" name="Slide Number Placeholder 3"/>
          <p:cNvSpPr>
            <a:spLocks noGrp="1"/>
          </p:cNvSpPr>
          <p:nvPr>
            <p:ph type="sldNum" sz="quarter" idx="10"/>
          </p:nvPr>
        </p:nvSpPr>
        <p:spPr/>
        <p:txBody>
          <a:bodyPr/>
          <a:lstStyle/>
          <a:p>
            <a:pPr>
              <a:defRPr/>
            </a:pPr>
            <a:fld id="{221C1A9B-783F-4400-B57E-5820CEEFB5E0}" type="slidenum">
              <a:rPr lang="en-US" smtClean="0"/>
              <a:pPr>
                <a:defRPr/>
              </a:pPr>
              <a:t>2</a:t>
            </a:fld>
            <a:endParaRPr lang="en-US"/>
          </a:p>
        </p:txBody>
      </p:sp>
    </p:spTree>
    <p:extLst>
      <p:ext uri="{BB962C8B-B14F-4D97-AF65-F5344CB8AC3E}">
        <p14:creationId xmlns:p14="http://schemas.microsoft.com/office/powerpoint/2010/main" val="2520007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The Rio +20 Conference endorsed the concept of Green Economy in the context of sustainable development and poverty eradication, and the institutional framework for sustainable development. It encouraged each country to consider the implementation of green economy policies while recalling we recognise that each country can choose the appropriate approach to its own circumstances. The Goal 2 of the Framework for Resilient Development in the Pacific (FRDP) makes also reference to the Green Economy concept in the scope of low carbon development in development sectors (such as health, education, water and sanitation, social assistance, energy, agriculture, fisheries, forestry, tourism, mining, culture, environment, transport and infrastructure).The specific concept of Blue Economy is derived from the “Green Economy in a Blue World” idea which is particularly relevant for most of the SIDS having jurisdiction on extensive sea areas that constitute the main source of growth. </a:t>
            </a:r>
          </a:p>
          <a:p>
            <a:r>
              <a:rPr lang="en-AU" sz="1200" kern="1200" dirty="0" smtClean="0">
                <a:solidFill>
                  <a:schemeClr val="tx1"/>
                </a:solidFill>
                <a:effectLst/>
                <a:latin typeface="+mn-lt"/>
                <a:ea typeface="+mn-ea"/>
                <a:cs typeface="+mn-cs"/>
              </a:rPr>
              <a:t>Using the Green/Blue Economy concept will set out the directions to the programmes to avoid sectoral management and help in a cross-sectoral and integrated approach. Indeed this concept is not sector specific and should highlight some cross-sector synergies and efficiencies that already form part of EDD-GSD programme/project activities.</a:t>
            </a:r>
          </a:p>
          <a:p>
            <a:endParaRPr lang="en-AU" dirty="0"/>
          </a:p>
        </p:txBody>
      </p:sp>
      <p:sp>
        <p:nvSpPr>
          <p:cNvPr id="4" name="Slide Number Placeholder 3"/>
          <p:cNvSpPr>
            <a:spLocks noGrp="1"/>
          </p:cNvSpPr>
          <p:nvPr>
            <p:ph type="sldNum" sz="quarter" idx="10"/>
          </p:nvPr>
        </p:nvSpPr>
        <p:spPr/>
        <p:txBody>
          <a:bodyPr/>
          <a:lstStyle/>
          <a:p>
            <a:pPr>
              <a:defRPr/>
            </a:pPr>
            <a:fld id="{221C1A9B-783F-4400-B57E-5820CEEFB5E0}" type="slidenum">
              <a:rPr lang="en-US" smtClean="0"/>
              <a:pPr>
                <a:defRPr/>
              </a:pPr>
              <a:t>5</a:t>
            </a:fld>
            <a:endParaRPr lang="en-US"/>
          </a:p>
        </p:txBody>
      </p:sp>
    </p:spTree>
    <p:extLst>
      <p:ext uri="{BB962C8B-B14F-4D97-AF65-F5344CB8AC3E}">
        <p14:creationId xmlns:p14="http://schemas.microsoft.com/office/powerpoint/2010/main" val="4069053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altLang="en-US" b="1" i="1" smtClean="0"/>
              <a:t>SDG 14.c</a:t>
            </a:r>
            <a:endParaRPr lang="en-AU" altLang="en-US" smtClean="0"/>
          </a:p>
          <a:p>
            <a:endParaRPr lang="en-AU" altLang="en-US" smtClean="0"/>
          </a:p>
        </p:txBody>
      </p:sp>
      <p:sp>
        <p:nvSpPr>
          <p:cNvPr id="4" name="Slide Number Placeholder 3"/>
          <p:cNvSpPr>
            <a:spLocks noGrp="1"/>
          </p:cNvSpPr>
          <p:nvPr>
            <p:ph type="sldNum" sz="quarter" idx="5"/>
          </p:nvPr>
        </p:nvSpPr>
        <p:spPr/>
        <p:txBody>
          <a:bodyPr/>
          <a:lstStyle/>
          <a:p>
            <a:pPr>
              <a:defRPr/>
            </a:pPr>
            <a:fld id="{C9474942-4F56-4D85-A2C8-2CFBF79BB6E4}" type="slidenum">
              <a:rPr lang="en-US" smtClean="0"/>
              <a:pPr>
                <a:defRPr/>
              </a:pPr>
              <a:t>9</a:t>
            </a:fld>
            <a:endParaRPr lang="en-US" dirty="0"/>
          </a:p>
        </p:txBody>
      </p:sp>
    </p:spTree>
    <p:extLst>
      <p:ext uri="{BB962C8B-B14F-4D97-AF65-F5344CB8AC3E}">
        <p14:creationId xmlns:p14="http://schemas.microsoft.com/office/powerpoint/2010/main" val="2339624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88825"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771826" y="2000485"/>
            <a:ext cx="8637073" cy="2541431"/>
          </a:xfrm>
        </p:spPr>
        <p:txBody>
          <a:bodyPr bIns="0" anchor="b"/>
          <a:lstStyle>
            <a:lvl1pPr algn="l">
              <a:defRPr sz="6000">
                <a:latin typeface="Calibri" charset="0"/>
                <a:ea typeface="Calibri" charset="0"/>
                <a:cs typeface="Calibri"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771827" y="4965873"/>
            <a:ext cx="8637072" cy="977621"/>
          </a:xfrm>
        </p:spPr>
        <p:txBody>
          <a:bodyPr tIns="91440" bIns="91440">
            <a:normAutofit/>
          </a:bodyPr>
          <a:lstStyle>
            <a:lvl1pPr marL="0" indent="0" algn="l">
              <a:buNone/>
              <a:defRPr sz="1800" b="0" cap="all" baseline="0">
                <a:solidFill>
                  <a:schemeClr val="tx1"/>
                </a:solidFill>
                <a:latin typeface="Calibri" charset="0"/>
                <a:ea typeface="Calibri" charset="0"/>
                <a:cs typeface="Calibri" charset="0"/>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Date Placeholder 3"/>
          <p:cNvSpPr>
            <a:spLocks noGrp="1"/>
          </p:cNvSpPr>
          <p:nvPr>
            <p:ph type="dt" sz="half" idx="10"/>
          </p:nvPr>
        </p:nvSpPr>
        <p:spPr>
          <a:xfrm>
            <a:off x="6908800" y="1528763"/>
            <a:ext cx="3500438" cy="309562"/>
          </a:xfrm>
        </p:spPr>
        <p:txBody>
          <a:bodyPr/>
          <a:lstStyle>
            <a:lvl1pPr>
              <a:defRPr/>
            </a:lvl1pPr>
          </a:lstStyle>
          <a:p>
            <a:pPr>
              <a:defRPr/>
            </a:pPr>
            <a:fld id="{7ECE84D2-F0CC-4614-A57A-F2F8739E7673}" type="datetimeFigureOut">
              <a:rPr lang="en-US"/>
              <a:pPr>
                <a:defRPr/>
              </a:pPr>
              <a:t>2/23/2018</a:t>
            </a:fld>
            <a:endParaRPr lang="en-US"/>
          </a:p>
        </p:txBody>
      </p:sp>
      <p:sp>
        <p:nvSpPr>
          <p:cNvPr id="6" name="Footer Placeholder 4"/>
          <p:cNvSpPr>
            <a:spLocks noGrp="1"/>
          </p:cNvSpPr>
          <p:nvPr>
            <p:ph type="ftr" sz="quarter" idx="11"/>
          </p:nvPr>
        </p:nvSpPr>
        <p:spPr>
          <a:xfrm>
            <a:off x="1770063" y="1527175"/>
            <a:ext cx="4973637" cy="309563"/>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792163" y="1997075"/>
            <a:ext cx="811212" cy="503238"/>
          </a:xfrm>
        </p:spPr>
        <p:txBody>
          <a:bodyPr/>
          <a:lstStyle>
            <a:lvl1pPr>
              <a:defRPr/>
            </a:lvl1pPr>
          </a:lstStyle>
          <a:p>
            <a:pPr>
              <a:defRPr/>
            </a:pPr>
            <a:fld id="{F5FC4D72-A07B-4E73-9DC2-23E67DFA3E96}" type="slidenum">
              <a:rPr lang="en-US"/>
              <a:pPr>
                <a:defRPr/>
              </a:pPr>
              <a:t>‹#›</a:t>
            </a:fld>
            <a:endParaRPr lang="en-US"/>
          </a:p>
        </p:txBody>
      </p:sp>
    </p:spTree>
    <p:extLst>
      <p:ext uri="{BB962C8B-B14F-4D97-AF65-F5344CB8AC3E}">
        <p14:creationId xmlns:p14="http://schemas.microsoft.com/office/powerpoint/2010/main" val="1163933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83799" y="1528217"/>
            <a:ext cx="9603275" cy="1049235"/>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83799" y="2739430"/>
            <a:ext cx="9603275" cy="3450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xfrm>
            <a:off x="312738" y="798513"/>
            <a:ext cx="811212" cy="504825"/>
          </a:xfrm>
        </p:spPr>
        <p:txBody>
          <a:bodyPr/>
          <a:lstStyle>
            <a:lvl1pPr>
              <a:defRPr/>
            </a:lvl1pPr>
          </a:lstStyle>
          <a:p>
            <a:pPr>
              <a:defRPr/>
            </a:pPr>
            <a:fld id="{9FABB335-A0CC-4BF5-A430-7AA18EC4E22C}" type="slidenum">
              <a:rPr lang="en-US"/>
              <a:pPr>
                <a:defRPr/>
              </a:pPr>
              <a:t>‹#›</a:t>
            </a:fld>
            <a:endParaRPr lang="en-US"/>
          </a:p>
        </p:txBody>
      </p:sp>
    </p:spTree>
    <p:extLst>
      <p:ext uri="{BB962C8B-B14F-4D97-AF65-F5344CB8AC3E}">
        <p14:creationId xmlns:p14="http://schemas.microsoft.com/office/powerpoint/2010/main" val="416000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9462253" y="1521082"/>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753769" y="1521082"/>
            <a:ext cx="7551264"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xfrm>
            <a:off x="511175" y="1520825"/>
            <a:ext cx="811213" cy="503238"/>
          </a:xfrm>
        </p:spPr>
        <p:txBody>
          <a:bodyPr/>
          <a:lstStyle>
            <a:lvl1pPr>
              <a:defRPr/>
            </a:lvl1pPr>
          </a:lstStyle>
          <a:p>
            <a:pPr>
              <a:defRPr/>
            </a:pPr>
            <a:fld id="{BAD7076F-5D75-4EBD-828B-1BD00540F4E8}" type="slidenum">
              <a:rPr lang="en-US"/>
              <a:pPr>
                <a:defRPr/>
              </a:pPr>
              <a:t>‹#›</a:t>
            </a:fld>
            <a:endParaRPr lang="en-US"/>
          </a:p>
        </p:txBody>
      </p:sp>
    </p:spTree>
    <p:extLst>
      <p:ext uri="{BB962C8B-B14F-4D97-AF65-F5344CB8AC3E}">
        <p14:creationId xmlns:p14="http://schemas.microsoft.com/office/powerpoint/2010/main" val="388467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92188" y="1763109"/>
            <a:ext cx="9603275" cy="1049235"/>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292188" y="2974322"/>
            <a:ext cx="9603275" cy="34506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xfrm>
            <a:off x="361950" y="1008063"/>
            <a:ext cx="811213" cy="504825"/>
          </a:xfrm>
        </p:spPr>
        <p:txBody>
          <a:bodyPr/>
          <a:lstStyle>
            <a:lvl1pPr>
              <a:defRPr/>
            </a:lvl1pPr>
          </a:lstStyle>
          <a:p>
            <a:pPr>
              <a:defRPr/>
            </a:pPr>
            <a:fld id="{6C9EAD00-CF12-4AF8-B4AD-5FB9EAC9A2A0}" type="slidenum">
              <a:rPr lang="en-US"/>
              <a:pPr>
                <a:defRPr/>
              </a:pPr>
              <a:t>‹#›</a:t>
            </a:fld>
            <a:endParaRPr lang="en-US"/>
          </a:p>
        </p:txBody>
      </p:sp>
    </p:spTree>
    <p:extLst>
      <p:ext uri="{BB962C8B-B14F-4D97-AF65-F5344CB8AC3E}">
        <p14:creationId xmlns:p14="http://schemas.microsoft.com/office/powerpoint/2010/main" val="44242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773238" y="4014788"/>
            <a:ext cx="862965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73021" y="1965855"/>
            <a:ext cx="8643154" cy="1887950"/>
          </a:xfrm>
        </p:spPr>
        <p:txBody>
          <a:bodyPr anchor="b"/>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773021" y="4015920"/>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0"/>
          </p:nvPr>
        </p:nvSpPr>
        <p:spPr>
          <a:xfrm>
            <a:off x="798513" y="1008063"/>
            <a:ext cx="811212" cy="504825"/>
          </a:xfrm>
        </p:spPr>
        <p:txBody>
          <a:bodyPr/>
          <a:lstStyle>
            <a:lvl1pPr>
              <a:defRPr/>
            </a:lvl1pPr>
          </a:lstStyle>
          <a:p>
            <a:pPr>
              <a:defRPr/>
            </a:pPr>
            <a:fld id="{A6F1BE63-E5CF-49F5-A5FF-70492F4513E5}" type="slidenum">
              <a:rPr lang="en-US"/>
              <a:pPr>
                <a:defRPr/>
              </a:pPr>
              <a:t>‹#›</a:t>
            </a:fld>
            <a:endParaRPr lang="en-US"/>
          </a:p>
        </p:txBody>
      </p:sp>
    </p:spTree>
    <p:extLst>
      <p:ext uri="{BB962C8B-B14F-4D97-AF65-F5344CB8AC3E}">
        <p14:creationId xmlns:p14="http://schemas.microsoft.com/office/powerpoint/2010/main" val="256102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89826" y="1316618"/>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87940" y="2522607"/>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54380" y="2529072"/>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6"/>
          <p:cNvSpPr>
            <a:spLocks noGrp="1"/>
          </p:cNvSpPr>
          <p:nvPr>
            <p:ph type="sldNum" sz="quarter" idx="10"/>
          </p:nvPr>
        </p:nvSpPr>
        <p:spPr>
          <a:xfrm>
            <a:off x="320675" y="1311275"/>
            <a:ext cx="811213" cy="503238"/>
          </a:xfrm>
        </p:spPr>
        <p:txBody>
          <a:bodyPr/>
          <a:lstStyle>
            <a:lvl1pPr>
              <a:defRPr/>
            </a:lvl1pPr>
          </a:lstStyle>
          <a:p>
            <a:pPr>
              <a:defRPr/>
            </a:pPr>
            <a:fld id="{82AAB8AC-2AD5-4A88-AB44-A07CEB64336F}" type="slidenum">
              <a:rPr lang="en-US"/>
              <a:pPr>
                <a:defRPr/>
              </a:pPr>
              <a:t>‹#›</a:t>
            </a:fld>
            <a:endParaRPr lang="en-US"/>
          </a:p>
        </p:txBody>
      </p:sp>
    </p:spTree>
    <p:extLst>
      <p:ext uri="{BB962C8B-B14F-4D97-AF65-F5344CB8AC3E}">
        <p14:creationId xmlns:p14="http://schemas.microsoft.com/office/powerpoint/2010/main" val="295910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7"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304578" y="1508839"/>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04578" y="2724225"/>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04578" y="3528945"/>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749" y="2727679"/>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749" y="3526167"/>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8"/>
          <p:cNvSpPr>
            <a:spLocks noGrp="1"/>
          </p:cNvSpPr>
          <p:nvPr>
            <p:ph type="sldNum" sz="quarter" idx="10"/>
          </p:nvPr>
        </p:nvSpPr>
        <p:spPr>
          <a:xfrm>
            <a:off x="338138" y="1008063"/>
            <a:ext cx="809625" cy="504825"/>
          </a:xfrm>
        </p:spPr>
        <p:txBody>
          <a:bodyPr/>
          <a:lstStyle>
            <a:lvl1pPr>
              <a:defRPr/>
            </a:lvl1pPr>
          </a:lstStyle>
          <a:p>
            <a:pPr>
              <a:defRPr/>
            </a:pPr>
            <a:fld id="{8FDB569E-B2F0-479B-8BEC-BB1320BD2F94}" type="slidenum">
              <a:rPr lang="en-US"/>
              <a:pPr>
                <a:defRPr/>
              </a:pPr>
              <a:t>‹#›</a:t>
            </a:fld>
            <a:endParaRPr lang="en-US"/>
          </a:p>
        </p:txBody>
      </p:sp>
    </p:spTree>
    <p:extLst>
      <p:ext uri="{BB962C8B-B14F-4D97-AF65-F5344CB8AC3E}">
        <p14:creationId xmlns:p14="http://schemas.microsoft.com/office/powerpoint/2010/main" val="260637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3"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92188" y="1528217"/>
            <a:ext cx="9603275" cy="1049235"/>
          </a:xfrm>
        </p:spPr>
        <p:txBody>
          <a:bodyPr/>
          <a:lstStyle/>
          <a:p>
            <a:r>
              <a:rPr lang="en-US" smtClean="0"/>
              <a:t>Click to edit Master title style</a:t>
            </a:r>
            <a:endParaRPr lang="en-US" dirty="0"/>
          </a:p>
        </p:txBody>
      </p:sp>
      <p:sp>
        <p:nvSpPr>
          <p:cNvPr id="4" name="Slide Number Placeholder 4"/>
          <p:cNvSpPr>
            <a:spLocks noGrp="1"/>
          </p:cNvSpPr>
          <p:nvPr>
            <p:ph type="sldNum" sz="quarter" idx="10"/>
          </p:nvPr>
        </p:nvSpPr>
        <p:spPr>
          <a:xfrm>
            <a:off x="319088" y="1017588"/>
            <a:ext cx="809625" cy="503237"/>
          </a:xfrm>
        </p:spPr>
        <p:txBody>
          <a:bodyPr/>
          <a:lstStyle>
            <a:lvl1pPr>
              <a:defRPr/>
            </a:lvl1pPr>
          </a:lstStyle>
          <a:p>
            <a:pPr>
              <a:defRPr/>
            </a:pPr>
            <a:fld id="{26865FA7-385D-4DE1-BAF8-EDCCA1890419}" type="slidenum">
              <a:rPr lang="en-US"/>
              <a:pPr>
                <a:defRPr/>
              </a:pPr>
              <a:t>‹#›</a:t>
            </a:fld>
            <a:endParaRPr lang="en-US"/>
          </a:p>
        </p:txBody>
      </p:sp>
    </p:spTree>
    <p:extLst>
      <p:ext uri="{BB962C8B-B14F-4D97-AF65-F5344CB8AC3E}">
        <p14:creationId xmlns:p14="http://schemas.microsoft.com/office/powerpoint/2010/main" val="308405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p:cNvSpPr>
            <a:spLocks noGrp="1"/>
          </p:cNvSpPr>
          <p:nvPr>
            <p:ph type="sldNum" sz="quarter" idx="10"/>
          </p:nvPr>
        </p:nvSpPr>
        <p:spPr>
          <a:xfrm>
            <a:off x="479425" y="1008063"/>
            <a:ext cx="811213" cy="504825"/>
          </a:xfrm>
        </p:spPr>
        <p:txBody>
          <a:bodyPr/>
          <a:lstStyle>
            <a:lvl1pPr>
              <a:defRPr/>
            </a:lvl1pPr>
          </a:lstStyle>
          <a:p>
            <a:pPr>
              <a:defRPr/>
            </a:pPr>
            <a:fld id="{75DF32C1-13AB-4406-95E6-521D917D5A5A}" type="slidenum">
              <a:rPr lang="en-US"/>
              <a:pPr>
                <a:defRPr/>
              </a:pPr>
              <a:t>‹#›</a:t>
            </a:fld>
            <a:endParaRPr lang="en-US"/>
          </a:p>
        </p:txBody>
      </p:sp>
    </p:spTree>
    <p:extLst>
      <p:ext uri="{BB962C8B-B14F-4D97-AF65-F5344CB8AC3E}">
        <p14:creationId xmlns:p14="http://schemas.microsoft.com/office/powerpoint/2010/main" val="1363308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93669" y="1512038"/>
            <a:ext cx="3273099" cy="2247117"/>
          </a:xfrm>
        </p:spPr>
        <p:txBody>
          <a:bodyPr anchor="b"/>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892712" y="1512039"/>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669" y="3918556"/>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Slide Number Placeholder 6"/>
          <p:cNvSpPr>
            <a:spLocks noGrp="1"/>
          </p:cNvSpPr>
          <p:nvPr>
            <p:ph type="sldNum" sz="quarter" idx="10"/>
          </p:nvPr>
        </p:nvSpPr>
        <p:spPr>
          <a:xfrm>
            <a:off x="328613" y="1000125"/>
            <a:ext cx="811212" cy="503238"/>
          </a:xfrm>
        </p:spPr>
        <p:txBody>
          <a:bodyPr/>
          <a:lstStyle>
            <a:lvl1pPr>
              <a:defRPr/>
            </a:lvl1pPr>
          </a:lstStyle>
          <a:p>
            <a:pPr>
              <a:defRPr/>
            </a:pPr>
            <a:fld id="{7A77699A-9866-4FB9-9459-82C2F98BFEA8}" type="slidenum">
              <a:rPr lang="en-US"/>
              <a:pPr>
                <a:defRPr/>
              </a:pPr>
              <a:t>‹#›</a:t>
            </a:fld>
            <a:endParaRPr lang="en-US"/>
          </a:p>
        </p:txBody>
      </p:sp>
    </p:spTree>
    <p:extLst>
      <p:ext uri="{BB962C8B-B14F-4D97-AF65-F5344CB8AC3E}">
        <p14:creationId xmlns:p14="http://schemas.microsoft.com/office/powerpoint/2010/main" val="1257882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61599" y="1356380"/>
            <a:ext cx="5532328" cy="183058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6532" y="1371346"/>
            <a:ext cx="3425600" cy="4629734"/>
          </a:xfrm>
          <a:solidFill>
            <a:schemeClr val="bg1">
              <a:lumMod val="85000"/>
            </a:schemeClr>
          </a:solidFill>
          <a:ln w="9525" cap="sq">
            <a:noFill/>
            <a:miter lim="800000"/>
          </a:ln>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60722" y="3372859"/>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Date Placeholder 4"/>
          <p:cNvSpPr>
            <a:spLocks noGrp="1"/>
          </p:cNvSpPr>
          <p:nvPr>
            <p:ph type="dt" sz="half" idx="10"/>
          </p:nvPr>
        </p:nvSpPr>
        <p:spPr>
          <a:xfrm>
            <a:off x="1757363" y="5681663"/>
            <a:ext cx="5527675" cy="319087"/>
          </a:xfrm>
        </p:spPr>
        <p:txBody>
          <a:bodyPr/>
          <a:lstStyle>
            <a:lvl1pPr algn="l">
              <a:defRPr/>
            </a:lvl1pPr>
          </a:lstStyle>
          <a:p>
            <a:pPr>
              <a:defRPr/>
            </a:pPr>
            <a:fld id="{B4999798-F193-4DC4-B3A9-815DC231B14D}" type="datetimeFigureOut">
              <a:rPr lang="en-US"/>
              <a:pPr>
                <a:defRPr/>
              </a:pPr>
              <a:t>2/23/2018</a:t>
            </a:fld>
            <a:endParaRPr lang="en-US"/>
          </a:p>
        </p:txBody>
      </p:sp>
      <p:sp>
        <p:nvSpPr>
          <p:cNvPr id="7" name="Slide Number Placeholder 6"/>
          <p:cNvSpPr>
            <a:spLocks noGrp="1"/>
          </p:cNvSpPr>
          <p:nvPr>
            <p:ph type="sldNum" sz="quarter" idx="11"/>
          </p:nvPr>
        </p:nvSpPr>
        <p:spPr>
          <a:xfrm>
            <a:off x="790575" y="1009650"/>
            <a:ext cx="811213" cy="503238"/>
          </a:xfrm>
        </p:spPr>
        <p:txBody>
          <a:bodyPr/>
          <a:lstStyle>
            <a:lvl1pPr>
              <a:defRPr/>
            </a:lvl1pPr>
          </a:lstStyle>
          <a:p>
            <a:pPr>
              <a:defRPr/>
            </a:pPr>
            <a:fld id="{D2C9AF5E-B6A1-46BD-89BA-1DE04ADB2063}" type="slidenum">
              <a:rPr lang="en-US"/>
              <a:pPr>
                <a:defRPr/>
              </a:pPr>
              <a:t>‹#›</a:t>
            </a:fld>
            <a:endParaRPr lang="en-US"/>
          </a:p>
        </p:txBody>
      </p:sp>
    </p:spTree>
    <p:extLst>
      <p:ext uri="{BB962C8B-B14F-4D97-AF65-F5344CB8AC3E}">
        <p14:creationId xmlns:p14="http://schemas.microsoft.com/office/powerpoint/2010/main" val="580884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0975" y="1554163"/>
            <a:ext cx="9604375" cy="104775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1450975" y="2763838"/>
            <a:ext cx="9604375"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smtClean="0"/>
              <a:t>Edit Master text styles</a:t>
            </a:r>
          </a:p>
          <a:p>
            <a:pPr lvl="1"/>
            <a:r>
              <a:rPr lang="en-AU" altLang="en-US" smtClean="0"/>
              <a:t>Second level</a:t>
            </a:r>
          </a:p>
          <a:p>
            <a:pPr lvl="2"/>
            <a:r>
              <a:rPr lang="en-AU" altLang="en-US" smtClean="0"/>
              <a:t>Third level</a:t>
            </a:r>
          </a:p>
          <a:p>
            <a:pPr lvl="3"/>
            <a:r>
              <a:rPr lang="en-AU" altLang="en-US" smtClean="0"/>
              <a:t>Fourth level</a:t>
            </a:r>
          </a:p>
          <a:p>
            <a:pPr lvl="4"/>
            <a:r>
              <a:rPr lang="en-AU" altLang="en-US" smtClean="0"/>
              <a:t>Fifth level</a:t>
            </a:r>
          </a:p>
        </p:txBody>
      </p:sp>
      <p:sp>
        <p:nvSpPr>
          <p:cNvPr id="4" name="Date Placeholder 3"/>
          <p:cNvSpPr>
            <a:spLocks noGrp="1"/>
          </p:cNvSpPr>
          <p:nvPr>
            <p:ph type="dt" sz="half" idx="2"/>
          </p:nvPr>
        </p:nvSpPr>
        <p:spPr>
          <a:xfrm>
            <a:off x="7554913" y="330200"/>
            <a:ext cx="3500437" cy="309563"/>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defRPr>
            </a:lvl1pPr>
          </a:lstStyle>
          <a:p>
            <a:pPr>
              <a:defRPr/>
            </a:pPr>
            <a:fld id="{57A49922-B36C-420B-923B-996319E70AC1}" type="datetimeFigureOut">
              <a:rPr lang="en-US"/>
              <a:pPr>
                <a:defRPr/>
              </a:pPr>
              <a:t>2/23/2018</a:t>
            </a:fld>
            <a:endParaRPr lang="en-US"/>
          </a:p>
        </p:txBody>
      </p:sp>
      <p:sp>
        <p:nvSpPr>
          <p:cNvPr id="5" name="Footer Placeholder 4"/>
          <p:cNvSpPr>
            <a:spLocks noGrp="1"/>
          </p:cNvSpPr>
          <p:nvPr>
            <p:ph type="ftr" sz="quarter" idx="3"/>
          </p:nvPr>
        </p:nvSpPr>
        <p:spPr>
          <a:xfrm>
            <a:off x="1450975" y="328613"/>
            <a:ext cx="5938838"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79425" y="798513"/>
            <a:ext cx="811213" cy="504825"/>
          </a:xfrm>
          <a:prstGeom prst="rect">
            <a:avLst/>
          </a:prstGeom>
        </p:spPr>
        <p:txBody>
          <a:bodyPr vert="horz" lIns="91440" tIns="45720" rIns="91440" bIns="45720" rtlCol="0" anchor="t"/>
          <a:lstStyle>
            <a:lvl1pPr algn="r" eaLnBrk="1" fontAlgn="auto" hangingPunct="1">
              <a:spcBef>
                <a:spcPts val="0"/>
              </a:spcBef>
              <a:spcAft>
                <a:spcPts val="0"/>
              </a:spcAft>
              <a:defRPr sz="2800">
                <a:solidFill>
                  <a:schemeClr val="accent1"/>
                </a:solidFill>
                <a:latin typeface="+mn-lt"/>
              </a:defRPr>
            </a:lvl1pPr>
          </a:lstStyle>
          <a:p>
            <a:pPr>
              <a:defRPr/>
            </a:pPr>
            <a:fld id="{6894A8B5-F0EC-4C21-924B-4E063EB83616}" type="slidenum">
              <a:rPr lang="en-US"/>
              <a:pPr>
                <a:defRPr/>
              </a:pPr>
              <a:t>‹#›</a:t>
            </a:fld>
            <a:endParaRPr lang="en-US"/>
          </a:p>
        </p:txBody>
      </p:sp>
      <p:cxnSp>
        <p:nvCxnSpPr>
          <p:cNvPr id="10" name="Straight Connector 9"/>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032" name="Picture 10"/>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3200" kern="1200" cap="all">
          <a:solidFill>
            <a:schemeClr val="tx1"/>
          </a:solidFill>
          <a:latin typeface="Calibri" charset="0"/>
          <a:ea typeface="Calibri" charset="0"/>
          <a:cs typeface="Calibri" charset="0"/>
        </a:defRPr>
      </a:lvl1pPr>
      <a:lvl2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2pPr>
      <a:lvl3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3pPr>
      <a:lvl4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4pPr>
      <a:lvl5pPr algn="l" rtl="0" eaLnBrk="1" fontAlgn="base" hangingPunct="1">
        <a:lnSpc>
          <a:spcPct val="90000"/>
        </a:lnSpc>
        <a:spcBef>
          <a:spcPct val="0"/>
        </a:spcBef>
        <a:spcAft>
          <a:spcPct val="0"/>
        </a:spcAft>
        <a:defRPr sz="3200">
          <a:solidFill>
            <a:schemeClr val="tx1"/>
          </a:solidFill>
          <a:latin typeface="Calibri" charset="0"/>
          <a:ea typeface="Calibri" charset="0"/>
          <a:cs typeface="Calibri" charset="0"/>
        </a:defRPr>
      </a:lvl5pPr>
      <a:lvl6pPr marL="457200" algn="l" rtl="0" eaLnBrk="1" fontAlgn="base" hangingPunct="1">
        <a:lnSpc>
          <a:spcPct val="90000"/>
        </a:lnSpc>
        <a:spcBef>
          <a:spcPct val="0"/>
        </a:spcBef>
        <a:spcAft>
          <a:spcPct val="0"/>
        </a:spcAft>
        <a:defRPr sz="3200">
          <a:solidFill>
            <a:schemeClr val="tx1"/>
          </a:solidFill>
          <a:latin typeface="Gill Sans MT" charset="0"/>
        </a:defRPr>
      </a:lvl6pPr>
      <a:lvl7pPr marL="914400" algn="l" rtl="0" eaLnBrk="1" fontAlgn="base" hangingPunct="1">
        <a:lnSpc>
          <a:spcPct val="90000"/>
        </a:lnSpc>
        <a:spcBef>
          <a:spcPct val="0"/>
        </a:spcBef>
        <a:spcAft>
          <a:spcPct val="0"/>
        </a:spcAft>
        <a:defRPr sz="3200">
          <a:solidFill>
            <a:schemeClr val="tx1"/>
          </a:solidFill>
          <a:latin typeface="Gill Sans MT" charset="0"/>
        </a:defRPr>
      </a:lvl7pPr>
      <a:lvl8pPr marL="1371600" algn="l" rtl="0" eaLnBrk="1" fontAlgn="base" hangingPunct="1">
        <a:lnSpc>
          <a:spcPct val="90000"/>
        </a:lnSpc>
        <a:spcBef>
          <a:spcPct val="0"/>
        </a:spcBef>
        <a:spcAft>
          <a:spcPct val="0"/>
        </a:spcAft>
        <a:defRPr sz="3200">
          <a:solidFill>
            <a:schemeClr val="tx1"/>
          </a:solidFill>
          <a:latin typeface="Gill Sans MT" charset="0"/>
        </a:defRPr>
      </a:lvl8pPr>
      <a:lvl9pPr marL="1828800" algn="l" rtl="0" eaLnBrk="1" fontAlgn="base" hangingPunct="1">
        <a:lnSpc>
          <a:spcPct val="90000"/>
        </a:lnSpc>
        <a:spcBef>
          <a:spcPct val="0"/>
        </a:spcBef>
        <a:spcAft>
          <a:spcPct val="0"/>
        </a:spcAft>
        <a:defRPr sz="3200">
          <a:solidFill>
            <a:schemeClr val="tx1"/>
          </a:solidFill>
          <a:latin typeface="Gill Sans MT" charset="0"/>
        </a:defRPr>
      </a:lvl9pPr>
    </p:titleStyle>
    <p:bodyStyle>
      <a:lvl1pPr marL="228600" indent="-228600" algn="l" rtl="0" eaLnBrk="1" fontAlgn="base" hangingPunct="1">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Calibri" charset="0"/>
          <a:ea typeface="Calibri" charset="0"/>
          <a:cs typeface="Calibri" charset="0"/>
        </a:defRPr>
      </a:lvl1pPr>
      <a:lvl2pPr marL="6858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kern="1200">
          <a:solidFill>
            <a:schemeClr val="tx1"/>
          </a:solidFill>
          <a:latin typeface="Calibri" charset="0"/>
          <a:ea typeface="Calibri" charset="0"/>
          <a:cs typeface="Calibri" charset="0"/>
        </a:defRPr>
      </a:lvl2pPr>
      <a:lvl3pPr marL="11430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Calibri" charset="0"/>
          <a:ea typeface="Calibri" charset="0"/>
          <a:cs typeface="Calibri" charset="0"/>
        </a:defRPr>
      </a:lvl3pPr>
      <a:lvl4pPr marL="16002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Calibri" charset="0"/>
          <a:ea typeface="Calibri" charset="0"/>
          <a:cs typeface="Calibri" charset="0"/>
        </a:defRPr>
      </a:lvl4pPr>
      <a:lvl5pPr marL="2057400" indent="-228600" algn="l" rtl="0" eaLnBrk="1" fontAlgn="base" hangingPunct="1">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Calibri" charset="0"/>
          <a:ea typeface="Calibri" charset="0"/>
          <a:cs typeface="Calibri" charset="0"/>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3613" y="1193800"/>
            <a:ext cx="9826625" cy="2541588"/>
          </a:xfrm>
        </p:spPr>
        <p:txBody>
          <a:bodyPr/>
          <a:lstStyle/>
          <a:p>
            <a:pPr eaLnBrk="1" fontAlgn="auto" hangingPunct="1">
              <a:spcAft>
                <a:spcPts val="0"/>
              </a:spcAft>
              <a:defRPr/>
            </a:pPr>
            <a:r>
              <a:rPr lang="en-AU" altLang="en-US" sz="2400" b="1" cap="none" dirty="0" smtClean="0">
                <a:solidFill>
                  <a:srgbClr val="003B76"/>
                </a:solidFill>
                <a:effectLst>
                  <a:outerShdw blurRad="38100" dist="38100" dir="2700000" algn="tl">
                    <a:srgbClr val="C0C0C0"/>
                  </a:outerShdw>
                </a:effectLst>
                <a:latin typeface="Arial"/>
                <a:ea typeface="+mj-ea"/>
                <a:cs typeface="Arial"/>
              </a:rPr>
              <a:t>15th </a:t>
            </a:r>
            <a:r>
              <a:rPr lang="en-AU" altLang="en-US" sz="2400" b="1" cap="none" dirty="0">
                <a:solidFill>
                  <a:srgbClr val="003B76"/>
                </a:solidFill>
                <a:effectLst>
                  <a:outerShdw blurRad="38100" dist="38100" dir="2700000" algn="tl">
                    <a:srgbClr val="C0C0C0"/>
                  </a:outerShdw>
                </a:effectLst>
                <a:latin typeface="Arial"/>
                <a:ea typeface="+mj-ea"/>
                <a:cs typeface="Arial"/>
              </a:rPr>
              <a:t>South West </a:t>
            </a:r>
            <a:r>
              <a:rPr lang="en-AU" altLang="en-US" sz="2400" b="1" cap="none" dirty="0" smtClean="0">
                <a:solidFill>
                  <a:srgbClr val="003B76"/>
                </a:solidFill>
                <a:effectLst>
                  <a:outerShdw blurRad="38100" dist="38100" dir="2700000" algn="tl">
                    <a:srgbClr val="C0C0C0"/>
                  </a:outerShdw>
                </a:effectLst>
                <a:latin typeface="Arial"/>
                <a:ea typeface="+mj-ea"/>
                <a:cs typeface="Arial"/>
              </a:rPr>
              <a:t>Pacific Hydrographic </a:t>
            </a:r>
            <a:r>
              <a:rPr lang="en-AU" altLang="en-US" sz="2400" b="1" cap="none" dirty="0">
                <a:solidFill>
                  <a:srgbClr val="003B76"/>
                </a:solidFill>
                <a:effectLst>
                  <a:outerShdw blurRad="38100" dist="38100" dir="2700000" algn="tl">
                    <a:srgbClr val="C0C0C0"/>
                  </a:outerShdw>
                </a:effectLst>
                <a:latin typeface="Arial"/>
                <a:ea typeface="+mj-ea"/>
                <a:cs typeface="Arial"/>
              </a:rPr>
              <a:t>Commission Conference</a:t>
            </a:r>
            <a:br>
              <a:rPr lang="en-AU" altLang="en-US" sz="2400" b="1" cap="none" dirty="0">
                <a:solidFill>
                  <a:srgbClr val="003B76"/>
                </a:solidFill>
                <a:effectLst>
                  <a:outerShdw blurRad="38100" dist="38100" dir="2700000" algn="tl">
                    <a:srgbClr val="C0C0C0"/>
                  </a:outerShdw>
                </a:effectLst>
                <a:latin typeface="Arial"/>
                <a:ea typeface="+mj-ea"/>
                <a:cs typeface="Arial"/>
              </a:rPr>
            </a:br>
            <a:r>
              <a:rPr lang="en-AU" altLang="en-US" sz="1800" b="1" cap="none" dirty="0">
                <a:solidFill>
                  <a:srgbClr val="003B76"/>
                </a:solidFill>
                <a:effectLst>
                  <a:outerShdw blurRad="38100" dist="38100" dir="2700000" algn="tl">
                    <a:srgbClr val="C0C0C0"/>
                  </a:outerShdw>
                </a:effectLst>
                <a:latin typeface="Arial"/>
                <a:ea typeface="+mj-ea"/>
                <a:cs typeface="Arial"/>
              </a:rPr>
              <a:t/>
            </a:r>
            <a:br>
              <a:rPr lang="en-AU" altLang="en-US" sz="1800" b="1" cap="none" dirty="0">
                <a:solidFill>
                  <a:srgbClr val="003B76"/>
                </a:solidFill>
                <a:effectLst>
                  <a:outerShdw blurRad="38100" dist="38100" dir="2700000" algn="tl">
                    <a:srgbClr val="C0C0C0"/>
                  </a:outerShdw>
                </a:effectLst>
                <a:latin typeface="Arial"/>
                <a:ea typeface="+mj-ea"/>
                <a:cs typeface="Arial"/>
              </a:rPr>
            </a:br>
            <a:r>
              <a:rPr lang="en-AU" altLang="en-US" sz="1800" cap="none" dirty="0" smtClean="0">
                <a:solidFill>
                  <a:srgbClr val="003B76"/>
                </a:solidFill>
                <a:effectLst>
                  <a:outerShdw blurRad="38100" dist="38100" dir="2700000" algn="tl">
                    <a:srgbClr val="C0C0C0"/>
                  </a:outerShdw>
                </a:effectLst>
                <a:latin typeface="Arial"/>
                <a:ea typeface="+mj-ea"/>
                <a:cs typeface="Arial"/>
              </a:rPr>
              <a:t>21 – 22 February</a:t>
            </a:r>
            <a:br>
              <a:rPr lang="en-AU" altLang="en-US" sz="1800" cap="none" dirty="0" smtClean="0">
                <a:solidFill>
                  <a:srgbClr val="003B76"/>
                </a:solidFill>
                <a:effectLst>
                  <a:outerShdw blurRad="38100" dist="38100" dir="2700000" algn="tl">
                    <a:srgbClr val="C0C0C0"/>
                  </a:outerShdw>
                </a:effectLst>
                <a:latin typeface="Arial"/>
                <a:ea typeface="+mj-ea"/>
                <a:cs typeface="Arial"/>
              </a:rPr>
            </a:br>
            <a:r>
              <a:rPr lang="en-AU" altLang="en-US" sz="1800" cap="none" dirty="0">
                <a:solidFill>
                  <a:srgbClr val="003B76"/>
                </a:solidFill>
                <a:effectLst>
                  <a:outerShdw blurRad="38100" dist="38100" dir="2700000" algn="tl">
                    <a:srgbClr val="C0C0C0"/>
                  </a:outerShdw>
                </a:effectLst>
                <a:latin typeface="Arial"/>
                <a:ea typeface="+mj-ea"/>
                <a:cs typeface="Arial"/>
              </a:rPr>
              <a:t/>
            </a:r>
            <a:br>
              <a:rPr lang="en-AU" altLang="en-US" sz="1800" cap="none" dirty="0">
                <a:solidFill>
                  <a:srgbClr val="003B76"/>
                </a:solidFill>
                <a:effectLst>
                  <a:outerShdw blurRad="38100" dist="38100" dir="2700000" algn="tl">
                    <a:srgbClr val="C0C0C0"/>
                  </a:outerShdw>
                </a:effectLst>
                <a:latin typeface="Arial"/>
                <a:ea typeface="+mj-ea"/>
                <a:cs typeface="Arial"/>
              </a:rPr>
            </a:br>
            <a:r>
              <a:rPr lang="en-AU" altLang="en-US" sz="2400" b="1" cap="none" dirty="0" err="1" smtClean="0">
                <a:solidFill>
                  <a:srgbClr val="003B76"/>
                </a:solidFill>
                <a:effectLst>
                  <a:outerShdw blurRad="38100" dist="38100" dir="2700000" algn="tl">
                    <a:srgbClr val="C0C0C0"/>
                  </a:outerShdw>
                </a:effectLst>
                <a:latin typeface="Arial"/>
                <a:ea typeface="+mj-ea"/>
                <a:cs typeface="Arial"/>
              </a:rPr>
              <a:t>Nadi</a:t>
            </a:r>
            <a:r>
              <a:rPr lang="en-AU" altLang="en-US" sz="2400" b="1" cap="none" dirty="0" smtClean="0">
                <a:solidFill>
                  <a:srgbClr val="003B76"/>
                </a:solidFill>
                <a:effectLst>
                  <a:outerShdw blurRad="38100" dist="38100" dir="2700000" algn="tl">
                    <a:srgbClr val="C0C0C0"/>
                  </a:outerShdw>
                </a:effectLst>
                <a:latin typeface="Arial"/>
                <a:ea typeface="+mj-ea"/>
                <a:cs typeface="Arial"/>
              </a:rPr>
              <a:t>, Fiji</a:t>
            </a:r>
            <a:endParaRPr lang="en-US" dirty="0"/>
          </a:p>
        </p:txBody>
      </p:sp>
      <p:sp>
        <p:nvSpPr>
          <p:cNvPr id="5" name="TextBox 4"/>
          <p:cNvSpPr txBox="1"/>
          <p:nvPr/>
        </p:nvSpPr>
        <p:spPr>
          <a:xfrm>
            <a:off x="3798888" y="4779963"/>
            <a:ext cx="7440612" cy="1477962"/>
          </a:xfrm>
          <a:prstGeom prst="rect">
            <a:avLst/>
          </a:prstGeom>
          <a:noFill/>
        </p:spPr>
        <p:txBody>
          <a:bodyPr>
            <a:spAutoFit/>
          </a:bodyPr>
          <a:lstStyle/>
          <a:p>
            <a:pPr>
              <a:defRPr/>
            </a:pPr>
            <a:r>
              <a:rPr lang="en-AU" dirty="0">
                <a:solidFill>
                  <a:schemeClr val="tx2">
                    <a:lumMod val="60000"/>
                    <a:lumOff val="40000"/>
                  </a:schemeClr>
                </a:solidFill>
              </a:rPr>
              <a:t>Francesca Pradelli</a:t>
            </a:r>
          </a:p>
          <a:p>
            <a:pPr>
              <a:defRPr/>
            </a:pPr>
            <a:r>
              <a:rPr lang="en-AU" dirty="0"/>
              <a:t>Policy and Legal Officer / Pacific Safety of Navigation Project Manager</a:t>
            </a:r>
          </a:p>
          <a:p>
            <a:pPr>
              <a:defRPr/>
            </a:pPr>
            <a:endParaRPr lang="en-AU" dirty="0"/>
          </a:p>
          <a:p>
            <a:pPr>
              <a:defRPr/>
            </a:pPr>
            <a:r>
              <a:rPr lang="en-AU" dirty="0" err="1"/>
              <a:t>GeoScience</a:t>
            </a:r>
            <a:r>
              <a:rPr lang="en-AU" dirty="0"/>
              <a:t>, Energy and Maritime (GEM) Division – Pacific Community (SPC)</a:t>
            </a:r>
          </a:p>
          <a:p>
            <a:pPr>
              <a:defRPr/>
            </a:pPr>
            <a:r>
              <a:rPr lang="en-AU"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2206625" y="2724150"/>
            <a:ext cx="9602788" cy="3451225"/>
          </a:xfrm>
        </p:spPr>
        <p:txBody>
          <a:bodyPr/>
          <a:lstStyle/>
          <a:p>
            <a:pPr marL="0" indent="0">
              <a:buFont typeface="Arial" panose="020B0604020202020204" pitchFamily="34" charset="0"/>
              <a:buNone/>
            </a:pPr>
            <a:r>
              <a:rPr lang="en-AU" altLang="en-US" sz="6600" smtClean="0">
                <a:latin typeface="Calibri" panose="020F0502020204030204" pitchFamily="34" charset="0"/>
                <a:cs typeface="Calibri" panose="020F0502020204030204" pitchFamily="34" charset="0"/>
              </a:rPr>
              <a:t>VINAKA VAKALEUVU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665" y="441390"/>
            <a:ext cx="9602787" cy="1049338"/>
          </a:xfrm>
        </p:spPr>
        <p:txBody>
          <a:bodyPr/>
          <a:lstStyle/>
          <a:p>
            <a:pPr>
              <a:defRPr/>
            </a:pPr>
            <a:r>
              <a:rPr lang="en-AU" dirty="0" smtClean="0"/>
              <a:t>background</a:t>
            </a:r>
            <a:endParaRPr lang="en-AU" dirty="0"/>
          </a:p>
        </p:txBody>
      </p:sp>
      <p:sp>
        <p:nvSpPr>
          <p:cNvPr id="16387" name="Content Placeholder 2"/>
          <p:cNvSpPr>
            <a:spLocks noGrp="1"/>
          </p:cNvSpPr>
          <p:nvPr>
            <p:ph idx="1"/>
          </p:nvPr>
        </p:nvSpPr>
        <p:spPr>
          <a:xfrm>
            <a:off x="261257" y="1660849"/>
            <a:ext cx="10633756" cy="4763764"/>
          </a:xfrm>
        </p:spPr>
        <p:txBody>
          <a:bodyPr/>
          <a:lstStyle/>
          <a:p>
            <a:r>
              <a:rPr lang="en-US" altLang="en-US" sz="2800" dirty="0" smtClean="0">
                <a:latin typeface="Calibri" panose="020F0502020204030204" pitchFamily="34" charset="0"/>
                <a:cs typeface="Calibri" panose="020F0502020204030204" pitchFamily="34" charset="0"/>
              </a:rPr>
              <a:t>SPC Economic and Development Division (EDD) and SPC Geoscience Division (GSD) mandates</a:t>
            </a:r>
          </a:p>
          <a:p>
            <a:r>
              <a:rPr lang="en-US" altLang="en-US" sz="2800" dirty="0" smtClean="0">
                <a:latin typeface="Calibri" panose="020F0502020204030204" pitchFamily="34" charset="0"/>
                <a:cs typeface="Calibri" panose="020F0502020204030204" pitchFamily="34" charset="0"/>
              </a:rPr>
              <a:t>SPC Strategic Plan 2016-2020</a:t>
            </a:r>
          </a:p>
          <a:p>
            <a:r>
              <a:rPr lang="en-US" altLang="en-US" sz="2800" dirty="0" smtClean="0">
                <a:latin typeface="Calibri" panose="020F0502020204030204" pitchFamily="34" charset="0"/>
                <a:cs typeface="Calibri" panose="020F0502020204030204" pitchFamily="34" charset="0"/>
              </a:rPr>
              <a:t>SPC prioritization process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767A545-042D-4F6F-B4D2-D2477EB196B4}"/>
              </a:ext>
            </a:extLst>
          </p:cNvPr>
          <p:cNvSpPr>
            <a:spLocks noGrp="1"/>
          </p:cNvSpPr>
          <p:nvPr>
            <p:ph type="title"/>
          </p:nvPr>
        </p:nvSpPr>
        <p:spPr>
          <a:xfrm>
            <a:off x="693738" y="325438"/>
            <a:ext cx="9602787" cy="1049337"/>
          </a:xfrm>
        </p:spPr>
        <p:txBody>
          <a:bodyPr/>
          <a:lstStyle/>
          <a:p>
            <a:pPr algn="ctr">
              <a:defRPr/>
            </a:pPr>
            <a:r>
              <a:rPr lang="en-AU" dirty="0" smtClean="0"/>
              <a:t>NEW Geoscience Energy and Maritime (GEM) </a:t>
            </a:r>
            <a:r>
              <a:rPr lang="en-AU" dirty="0"/>
              <a:t>Division</a:t>
            </a:r>
          </a:p>
        </p:txBody>
      </p:sp>
      <p:grpSp>
        <p:nvGrpSpPr>
          <p:cNvPr id="17411" name="Group 4"/>
          <p:cNvGrpSpPr>
            <a:grpSpLocks/>
          </p:cNvGrpSpPr>
          <p:nvPr/>
        </p:nvGrpSpPr>
        <p:grpSpPr bwMode="auto">
          <a:xfrm>
            <a:off x="1133288" y="1201004"/>
            <a:ext cx="8762921" cy="5387050"/>
            <a:chOff x="1743709" y="1907299"/>
            <a:chExt cx="5917078" cy="3446606"/>
          </a:xfrm>
        </p:grpSpPr>
        <p:sp>
          <p:nvSpPr>
            <p:cNvPr id="6" name="TextBox 2"/>
            <p:cNvSpPr txBox="1">
              <a:spLocks noChangeArrowheads="1"/>
            </p:cNvSpPr>
            <p:nvPr/>
          </p:nvSpPr>
          <p:spPr bwMode="auto">
            <a:xfrm rot="16200000">
              <a:off x="1260491" y="3493954"/>
              <a:ext cx="1350910" cy="384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ヒラギノ明朝 ProN W3" charset="-128"/>
                  <a:sym typeface="Arial" panose="020B0604020202020204" pitchFamily="34" charset="0"/>
                </a:defRPr>
              </a:lvl1pPr>
              <a:lvl2pPr marL="742950" indent="-285750">
                <a:defRPr>
                  <a:solidFill>
                    <a:srgbClr val="000000"/>
                  </a:solidFill>
                  <a:latin typeface="Arial" panose="020B0604020202020204" pitchFamily="34" charset="0"/>
                  <a:ea typeface="ヒラギノ明朝 ProN W3" charset="-128"/>
                  <a:sym typeface="Arial" panose="020B0604020202020204" pitchFamily="34" charset="0"/>
                </a:defRPr>
              </a:lvl2pPr>
              <a:lvl3pPr marL="1143000" indent="-228600">
                <a:defRPr>
                  <a:solidFill>
                    <a:srgbClr val="000000"/>
                  </a:solidFill>
                  <a:latin typeface="Arial" panose="020B0604020202020204" pitchFamily="34" charset="0"/>
                  <a:ea typeface="ヒラギノ明朝 ProN W3" charset="-128"/>
                  <a:sym typeface="Arial" panose="020B0604020202020204" pitchFamily="34" charset="0"/>
                </a:defRPr>
              </a:lvl3pPr>
              <a:lvl4pPr marL="1600200" indent="-228600">
                <a:defRPr>
                  <a:solidFill>
                    <a:srgbClr val="000000"/>
                  </a:solidFill>
                  <a:latin typeface="Arial" panose="020B0604020202020204" pitchFamily="34" charset="0"/>
                  <a:ea typeface="ヒラギノ明朝 ProN W3" charset="-128"/>
                  <a:sym typeface="Arial" panose="020B0604020202020204" pitchFamily="34" charset="0"/>
                </a:defRPr>
              </a:lvl4pPr>
              <a:lvl5pPr marL="2057400" indent="-228600">
                <a:defRPr>
                  <a:solidFill>
                    <a:srgbClr val="000000"/>
                  </a:solidFill>
                  <a:latin typeface="Arial" panose="020B0604020202020204" pitchFamily="34" charset="0"/>
                  <a:ea typeface="ヒラギノ明朝 ProN W3"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9pPr>
            </a:lstStyle>
            <a:p>
              <a:pPr algn="ctr" defTabSz="385763">
                <a:defRPr/>
              </a:pPr>
              <a:r>
                <a:rPr lang="en-AU" altLang="en-US" sz="1000" dirty="0"/>
                <a:t>Implementation of </a:t>
              </a:r>
            </a:p>
            <a:p>
              <a:pPr algn="ctr" defTabSz="385763">
                <a:defRPr/>
              </a:pPr>
              <a:r>
                <a:rPr lang="en-AU" altLang="en-US" sz="1000" dirty="0"/>
                <a:t>Focus Areas</a:t>
              </a:r>
            </a:p>
            <a:p>
              <a:pPr algn="ctr" defTabSz="385763">
                <a:defRPr/>
              </a:pPr>
              <a:r>
                <a:rPr lang="en-AU" altLang="en-US" sz="1000" dirty="0"/>
                <a:t>(</a:t>
              </a:r>
              <a:r>
                <a:rPr lang="en-AU" altLang="en-US" sz="1100" dirty="0"/>
                <a:t>Organisational Competencies</a:t>
              </a:r>
              <a:r>
                <a:rPr lang="en-AU" altLang="en-US" sz="760" dirty="0"/>
                <a:t>)</a:t>
              </a:r>
            </a:p>
          </p:txBody>
        </p:sp>
        <p:sp>
          <p:nvSpPr>
            <p:cNvPr id="7" name="Rectangle: Rounded Corners 15"/>
            <p:cNvSpPr/>
            <p:nvPr/>
          </p:nvSpPr>
          <p:spPr bwMode="auto">
            <a:xfrm>
              <a:off x="2286687" y="4930605"/>
              <a:ext cx="4354581" cy="393112"/>
            </a:xfrm>
            <a:prstGeom prst="roundRect">
              <a:avLst/>
            </a:prstGeom>
            <a:solidFill>
              <a:schemeClr val="bg1">
                <a:lumMod val="75000"/>
              </a:schemeClr>
            </a:solidFill>
            <a:ln w="12700" cap="flat" cmpd="sng" algn="ctr">
              <a:solidFill>
                <a:schemeClr val="bg1">
                  <a:lumMod val="65000"/>
                </a:schemeClr>
              </a:solidFill>
              <a:prstDash val="solid"/>
              <a:round/>
              <a:headEnd type="none" w="med" len="med"/>
              <a:tailEnd type="none" w="med" len="med"/>
            </a:ln>
            <a:effectLst/>
            <a:extLst/>
          </p:spPr>
          <p:txBody>
            <a:bodyPr/>
            <a:lstStyle/>
            <a:p>
              <a:pPr algn="ctr">
                <a:defRPr/>
              </a:pPr>
              <a:endParaRPr lang="en-AU" altLang="en-US" sz="825" dirty="0">
                <a:solidFill>
                  <a:srgbClr val="000000"/>
                </a:solidFill>
                <a:latin typeface="Arial" panose="020B0604020202020204" pitchFamily="34" charset="0"/>
              </a:endParaRPr>
            </a:p>
            <a:p>
              <a:pPr algn="ctr">
                <a:defRPr/>
              </a:pPr>
              <a:r>
                <a:rPr lang="en-AU" altLang="en-US" sz="1600" dirty="0">
                  <a:solidFill>
                    <a:srgbClr val="000000"/>
                  </a:solidFill>
                  <a:latin typeface="Arial" panose="020B0604020202020204" pitchFamily="34" charset="0"/>
                </a:rPr>
                <a:t>Programming, Performance and Systems</a:t>
              </a:r>
            </a:p>
          </p:txBody>
        </p:sp>
        <p:sp>
          <p:nvSpPr>
            <p:cNvPr id="8" name="Rectangle: Rounded Corners 14"/>
            <p:cNvSpPr/>
            <p:nvPr/>
          </p:nvSpPr>
          <p:spPr bwMode="auto">
            <a:xfrm>
              <a:off x="2286687" y="2549675"/>
              <a:ext cx="4387209" cy="522686"/>
            </a:xfrm>
            <a:prstGeom prst="roundRect">
              <a:avLst/>
            </a:prstGeom>
            <a:solidFill>
              <a:schemeClr val="bg1">
                <a:lumMod val="95000"/>
              </a:schemeClr>
            </a:solidFill>
            <a:ln w="9525" cap="flat" cmpd="sng" algn="ctr">
              <a:solidFill>
                <a:schemeClr val="tx1"/>
              </a:solidFill>
              <a:prstDash val="dash"/>
              <a:round/>
              <a:headEnd type="none" w="med" len="med"/>
              <a:tailEnd type="none" w="med" len="med"/>
            </a:ln>
            <a:effectLst/>
            <a:extLst/>
          </p:spPr>
          <p:txBody>
            <a:bodyPr/>
            <a:lstStyle/>
            <a:p>
              <a:pPr defTabSz="385763">
                <a:defRPr/>
              </a:pPr>
              <a:endParaRPr lang="en-AU" sz="760" dirty="0">
                <a:solidFill>
                  <a:prstClr val="black"/>
                </a:solidFill>
                <a:latin typeface="Arial" charset="0"/>
                <a:ea typeface="ヒラギノ角ゴ ProN W3" charset="0"/>
                <a:cs typeface="ヒラギノ角ゴ ProN W3" charset="0"/>
                <a:sym typeface="Arial" charset="0"/>
              </a:endParaRPr>
            </a:p>
          </p:txBody>
        </p:sp>
        <p:sp>
          <p:nvSpPr>
            <p:cNvPr id="9" name="Rectangle: Rounded Corners 13"/>
            <p:cNvSpPr/>
            <p:nvPr/>
          </p:nvSpPr>
          <p:spPr bwMode="auto">
            <a:xfrm>
              <a:off x="2300670" y="4097967"/>
              <a:ext cx="4391870" cy="739008"/>
            </a:xfrm>
            <a:prstGeom prst="roundRect">
              <a:avLst/>
            </a:prstGeom>
            <a:solidFill>
              <a:schemeClr val="bg1">
                <a:lumMod val="95000"/>
              </a:schemeClr>
            </a:solidFill>
            <a:ln w="9525" cap="flat" cmpd="sng" algn="ctr">
              <a:solidFill>
                <a:schemeClr val="tx1"/>
              </a:solidFill>
              <a:prstDash val="dash"/>
              <a:round/>
              <a:headEnd type="none" w="med" len="med"/>
              <a:tailEnd type="none" w="med" len="med"/>
            </a:ln>
            <a:effectLst/>
            <a:extLst/>
          </p:spPr>
          <p:txBody>
            <a:bodyPr/>
            <a:lstStyle/>
            <a:p>
              <a:pPr defTabSz="385763">
                <a:defRPr/>
              </a:pPr>
              <a:endParaRPr lang="en-AU" sz="760" dirty="0">
                <a:solidFill>
                  <a:prstClr val="black"/>
                </a:solidFill>
                <a:latin typeface="Arial" charset="0"/>
                <a:ea typeface="ヒラギノ角ゴ ProN W3" charset="0"/>
                <a:cs typeface="ヒラギノ角ゴ ProN W3" charset="0"/>
                <a:sym typeface="Arial" charset="0"/>
              </a:endParaRPr>
            </a:p>
          </p:txBody>
        </p:sp>
        <p:sp>
          <p:nvSpPr>
            <p:cNvPr id="10" name="Rectangle: Rounded Corners 12"/>
            <p:cNvSpPr/>
            <p:nvPr/>
          </p:nvSpPr>
          <p:spPr bwMode="auto">
            <a:xfrm>
              <a:off x="2284356" y="3114088"/>
              <a:ext cx="4391870" cy="930073"/>
            </a:xfrm>
            <a:prstGeom prst="roundRect">
              <a:avLst/>
            </a:prstGeom>
            <a:solidFill>
              <a:schemeClr val="bg1">
                <a:lumMod val="95000"/>
              </a:schemeClr>
            </a:solidFill>
            <a:ln w="9525" cap="flat" cmpd="sng" algn="ctr">
              <a:solidFill>
                <a:schemeClr val="tx1"/>
              </a:solidFill>
              <a:prstDash val="dash"/>
              <a:round/>
              <a:headEnd type="none" w="med" len="med"/>
              <a:tailEnd type="none" w="med" len="med"/>
            </a:ln>
            <a:effectLst/>
            <a:extLst/>
          </p:spPr>
          <p:txBody>
            <a:bodyPr/>
            <a:lstStyle/>
            <a:p>
              <a:pPr defTabSz="385763">
                <a:defRPr/>
              </a:pPr>
              <a:endParaRPr lang="en-AU" sz="760" dirty="0">
                <a:solidFill>
                  <a:prstClr val="black"/>
                </a:solidFill>
                <a:latin typeface="Arial" charset="0"/>
                <a:ea typeface="ヒラギノ角ゴ ProN W3" charset="0"/>
                <a:cs typeface="ヒラギノ角ゴ ProN W3" charset="0"/>
                <a:sym typeface="Arial" charset="0"/>
              </a:endParaRPr>
            </a:p>
          </p:txBody>
        </p:sp>
        <p:sp>
          <p:nvSpPr>
            <p:cNvPr id="11" name="TextBox 16"/>
            <p:cNvSpPr txBox="1">
              <a:spLocks noChangeArrowheads="1"/>
            </p:cNvSpPr>
            <p:nvPr/>
          </p:nvSpPr>
          <p:spPr bwMode="auto">
            <a:xfrm>
              <a:off x="2319314" y="3344684"/>
              <a:ext cx="1032232" cy="295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ヒラギノ明朝 ProN W3" charset="-128"/>
                  <a:sym typeface="Arial" panose="020B0604020202020204" pitchFamily="34" charset="0"/>
                </a:defRPr>
              </a:lvl1pPr>
              <a:lvl2pPr marL="742950" indent="-285750">
                <a:defRPr>
                  <a:solidFill>
                    <a:srgbClr val="000000"/>
                  </a:solidFill>
                  <a:latin typeface="Arial" panose="020B0604020202020204" pitchFamily="34" charset="0"/>
                  <a:ea typeface="ヒラギノ明朝 ProN W3" charset="-128"/>
                  <a:sym typeface="Arial" panose="020B0604020202020204" pitchFamily="34" charset="0"/>
                </a:defRPr>
              </a:lvl2pPr>
              <a:lvl3pPr marL="1143000" indent="-228600">
                <a:defRPr>
                  <a:solidFill>
                    <a:srgbClr val="000000"/>
                  </a:solidFill>
                  <a:latin typeface="Arial" panose="020B0604020202020204" pitchFamily="34" charset="0"/>
                  <a:ea typeface="ヒラギノ明朝 ProN W3" charset="-128"/>
                  <a:sym typeface="Arial" panose="020B0604020202020204" pitchFamily="34" charset="0"/>
                </a:defRPr>
              </a:lvl3pPr>
              <a:lvl4pPr marL="1600200" indent="-228600">
                <a:defRPr>
                  <a:solidFill>
                    <a:srgbClr val="000000"/>
                  </a:solidFill>
                  <a:latin typeface="Arial" panose="020B0604020202020204" pitchFamily="34" charset="0"/>
                  <a:ea typeface="ヒラギノ明朝 ProN W3" charset="-128"/>
                  <a:sym typeface="Arial" panose="020B0604020202020204" pitchFamily="34" charset="0"/>
                </a:defRPr>
              </a:lvl4pPr>
              <a:lvl5pPr marL="2057400" indent="-228600">
                <a:defRPr>
                  <a:solidFill>
                    <a:srgbClr val="000000"/>
                  </a:solidFill>
                  <a:latin typeface="Arial" panose="020B0604020202020204" pitchFamily="34" charset="0"/>
                  <a:ea typeface="ヒラギノ明朝 ProN W3"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9pPr>
            </a:lstStyle>
            <a:p>
              <a:pPr defTabSz="385763">
                <a:defRPr/>
              </a:pPr>
              <a:r>
                <a:rPr lang="en-AU" altLang="en-US" sz="1100" i="1" dirty="0"/>
                <a:t>(</a:t>
              </a:r>
              <a:r>
                <a:rPr lang="en-AU" altLang="en-US" sz="1200" i="1" dirty="0"/>
                <a:t>Risk) Assessments</a:t>
              </a:r>
            </a:p>
            <a:p>
              <a:pPr defTabSz="385763">
                <a:defRPr/>
              </a:pPr>
              <a:r>
                <a:rPr lang="en-AU" altLang="en-US" sz="1200" i="1" dirty="0"/>
                <a:t>Data &amp; Information</a:t>
              </a:r>
            </a:p>
          </p:txBody>
        </p:sp>
        <p:sp>
          <p:nvSpPr>
            <p:cNvPr id="12" name="TextBox 17"/>
            <p:cNvSpPr txBox="1">
              <a:spLocks noChangeArrowheads="1"/>
            </p:cNvSpPr>
            <p:nvPr/>
          </p:nvSpPr>
          <p:spPr bwMode="auto">
            <a:xfrm>
              <a:off x="2319314" y="2567244"/>
              <a:ext cx="688631" cy="413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ヒラギノ明朝 ProN W3" charset="-128"/>
                  <a:sym typeface="Arial" panose="020B0604020202020204" pitchFamily="34" charset="0"/>
                </a:defRPr>
              </a:lvl1pPr>
              <a:lvl2pPr marL="742950" indent="-285750">
                <a:defRPr>
                  <a:solidFill>
                    <a:srgbClr val="000000"/>
                  </a:solidFill>
                  <a:latin typeface="Arial" panose="020B0604020202020204" pitchFamily="34" charset="0"/>
                  <a:ea typeface="ヒラギノ明朝 ProN W3" charset="-128"/>
                  <a:sym typeface="Arial" panose="020B0604020202020204" pitchFamily="34" charset="0"/>
                </a:defRPr>
              </a:lvl2pPr>
              <a:lvl3pPr marL="1143000" indent="-228600">
                <a:defRPr>
                  <a:solidFill>
                    <a:srgbClr val="000000"/>
                  </a:solidFill>
                  <a:latin typeface="Arial" panose="020B0604020202020204" pitchFamily="34" charset="0"/>
                  <a:ea typeface="ヒラギノ明朝 ProN W3" charset="-128"/>
                  <a:sym typeface="Arial" panose="020B0604020202020204" pitchFamily="34" charset="0"/>
                </a:defRPr>
              </a:lvl3pPr>
              <a:lvl4pPr marL="1600200" indent="-228600">
                <a:defRPr>
                  <a:solidFill>
                    <a:srgbClr val="000000"/>
                  </a:solidFill>
                  <a:latin typeface="Arial" panose="020B0604020202020204" pitchFamily="34" charset="0"/>
                  <a:ea typeface="ヒラギノ明朝 ProN W3" charset="-128"/>
                  <a:sym typeface="Arial" panose="020B0604020202020204" pitchFamily="34" charset="0"/>
                </a:defRPr>
              </a:lvl4pPr>
              <a:lvl5pPr marL="2057400" indent="-228600">
                <a:defRPr>
                  <a:solidFill>
                    <a:srgbClr val="000000"/>
                  </a:solidFill>
                  <a:latin typeface="Arial" panose="020B0604020202020204" pitchFamily="34" charset="0"/>
                  <a:ea typeface="ヒラギノ明朝 ProN W3"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9pPr>
            </a:lstStyle>
            <a:p>
              <a:pPr defTabSz="385763">
                <a:defRPr/>
              </a:pPr>
              <a:endParaRPr lang="en-AU" altLang="en-US" sz="1200" i="1" dirty="0"/>
            </a:p>
            <a:p>
              <a:pPr defTabSz="385763">
                <a:defRPr/>
              </a:pPr>
              <a:r>
                <a:rPr lang="en-AU" altLang="en-US" sz="1200" i="1" dirty="0"/>
                <a:t>Policy and </a:t>
              </a:r>
            </a:p>
            <a:p>
              <a:pPr defTabSz="385763">
                <a:defRPr/>
              </a:pPr>
              <a:r>
                <a:rPr lang="en-AU" altLang="en-US" sz="1200" i="1" dirty="0"/>
                <a:t>Governance</a:t>
              </a:r>
            </a:p>
          </p:txBody>
        </p:sp>
        <p:sp>
          <p:nvSpPr>
            <p:cNvPr id="13" name="TextBox 18"/>
            <p:cNvSpPr txBox="1">
              <a:spLocks noChangeArrowheads="1"/>
            </p:cNvSpPr>
            <p:nvPr/>
          </p:nvSpPr>
          <p:spPr bwMode="auto">
            <a:xfrm>
              <a:off x="2399718" y="4179225"/>
              <a:ext cx="1106998" cy="383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Arial" panose="020B0604020202020204" pitchFamily="34" charset="0"/>
                  <a:ea typeface="ヒラギノ明朝 ProN W3" charset="-128"/>
                  <a:sym typeface="Arial" panose="020B0604020202020204" pitchFamily="34" charset="0"/>
                </a:defRPr>
              </a:lvl1pPr>
              <a:lvl2pPr marL="742950" indent="-285750">
                <a:defRPr>
                  <a:solidFill>
                    <a:srgbClr val="000000"/>
                  </a:solidFill>
                  <a:latin typeface="Arial" panose="020B0604020202020204" pitchFamily="34" charset="0"/>
                  <a:ea typeface="ヒラギノ明朝 ProN W3" charset="-128"/>
                  <a:sym typeface="Arial" panose="020B0604020202020204" pitchFamily="34" charset="0"/>
                </a:defRPr>
              </a:lvl2pPr>
              <a:lvl3pPr marL="1143000" indent="-228600">
                <a:defRPr>
                  <a:solidFill>
                    <a:srgbClr val="000000"/>
                  </a:solidFill>
                  <a:latin typeface="Arial" panose="020B0604020202020204" pitchFamily="34" charset="0"/>
                  <a:ea typeface="ヒラギノ明朝 ProN W3" charset="-128"/>
                  <a:sym typeface="Arial" panose="020B0604020202020204" pitchFamily="34" charset="0"/>
                </a:defRPr>
              </a:lvl3pPr>
              <a:lvl4pPr marL="1600200" indent="-228600">
                <a:defRPr>
                  <a:solidFill>
                    <a:srgbClr val="000000"/>
                  </a:solidFill>
                  <a:latin typeface="Arial" panose="020B0604020202020204" pitchFamily="34" charset="0"/>
                  <a:ea typeface="ヒラギノ明朝 ProN W3" charset="-128"/>
                  <a:sym typeface="Arial" panose="020B0604020202020204" pitchFamily="34" charset="0"/>
                </a:defRPr>
              </a:lvl4pPr>
              <a:lvl5pPr marL="2057400" indent="-228600">
                <a:defRPr>
                  <a:solidFill>
                    <a:srgbClr val="000000"/>
                  </a:solidFill>
                  <a:latin typeface="Arial" panose="020B0604020202020204" pitchFamily="34" charset="0"/>
                  <a:ea typeface="ヒラギノ明朝 ProN W3"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9pPr>
            </a:lstStyle>
            <a:p>
              <a:pPr defTabSz="385763">
                <a:defRPr/>
              </a:pPr>
              <a:r>
                <a:rPr lang="en-AU" altLang="en-US" sz="1100" i="1" dirty="0"/>
                <a:t>Training and</a:t>
              </a:r>
            </a:p>
            <a:p>
              <a:pPr defTabSz="385763">
                <a:defRPr/>
              </a:pPr>
              <a:r>
                <a:rPr lang="en-AU" altLang="en-US" sz="1100" i="1" dirty="0"/>
                <a:t>Capacity </a:t>
              </a:r>
            </a:p>
            <a:p>
              <a:pPr defTabSz="385763">
                <a:defRPr/>
              </a:pPr>
              <a:r>
                <a:rPr lang="en-AU" altLang="en-US" sz="1100" i="1" dirty="0"/>
                <a:t>Building </a:t>
              </a:r>
            </a:p>
          </p:txBody>
        </p:sp>
        <p:sp>
          <p:nvSpPr>
            <p:cNvPr id="14" name="TextBox 19"/>
            <p:cNvSpPr txBox="1">
              <a:spLocks noChangeArrowheads="1"/>
            </p:cNvSpPr>
            <p:nvPr/>
          </p:nvSpPr>
          <p:spPr bwMode="auto">
            <a:xfrm rot="16200000">
              <a:off x="1678823" y="4876367"/>
              <a:ext cx="679711" cy="275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Arial" panose="020B0604020202020204" pitchFamily="34" charset="0"/>
                  <a:ea typeface="ヒラギノ明朝 ProN W3" charset="-128"/>
                  <a:sym typeface="Arial" panose="020B0604020202020204" pitchFamily="34" charset="0"/>
                </a:defRPr>
              </a:lvl1pPr>
              <a:lvl2pPr marL="742950" indent="-285750">
                <a:defRPr>
                  <a:solidFill>
                    <a:srgbClr val="000000"/>
                  </a:solidFill>
                  <a:latin typeface="Arial" panose="020B0604020202020204" pitchFamily="34" charset="0"/>
                  <a:ea typeface="ヒラギノ明朝 ProN W3" charset="-128"/>
                  <a:sym typeface="Arial" panose="020B0604020202020204" pitchFamily="34" charset="0"/>
                </a:defRPr>
              </a:lvl2pPr>
              <a:lvl3pPr marL="1143000" indent="-228600">
                <a:defRPr>
                  <a:solidFill>
                    <a:srgbClr val="000000"/>
                  </a:solidFill>
                  <a:latin typeface="Arial" panose="020B0604020202020204" pitchFamily="34" charset="0"/>
                  <a:ea typeface="ヒラギノ明朝 ProN W3" charset="-128"/>
                  <a:sym typeface="Arial" panose="020B0604020202020204" pitchFamily="34" charset="0"/>
                </a:defRPr>
              </a:lvl3pPr>
              <a:lvl4pPr marL="1600200" indent="-228600">
                <a:defRPr>
                  <a:solidFill>
                    <a:srgbClr val="000000"/>
                  </a:solidFill>
                  <a:latin typeface="Arial" panose="020B0604020202020204" pitchFamily="34" charset="0"/>
                  <a:ea typeface="ヒラギノ明朝 ProN W3" charset="-128"/>
                  <a:sym typeface="Arial" panose="020B0604020202020204" pitchFamily="34" charset="0"/>
                </a:defRPr>
              </a:lvl4pPr>
              <a:lvl5pPr marL="2057400" indent="-228600">
                <a:defRPr>
                  <a:solidFill>
                    <a:srgbClr val="000000"/>
                  </a:solidFill>
                  <a:latin typeface="Arial" panose="020B0604020202020204" pitchFamily="34" charset="0"/>
                  <a:ea typeface="ヒラギノ明朝 ProN W3"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9pPr>
            </a:lstStyle>
            <a:p>
              <a:pPr algn="ctr" defTabSz="385763">
                <a:defRPr/>
              </a:pPr>
              <a:r>
                <a:rPr lang="en-AU" altLang="en-US" sz="1000" i="1" dirty="0"/>
                <a:t>Crosscutting</a:t>
              </a:r>
            </a:p>
            <a:p>
              <a:pPr algn="ctr" defTabSz="385763">
                <a:defRPr/>
              </a:pPr>
              <a:r>
                <a:rPr lang="en-AU" altLang="en-US" sz="1000" i="1" dirty="0"/>
                <a:t>Activitie</a:t>
              </a:r>
              <a:r>
                <a:rPr lang="en-AU" altLang="en-US" sz="1050" i="1" dirty="0"/>
                <a:t>s</a:t>
              </a:r>
            </a:p>
          </p:txBody>
        </p:sp>
        <p:sp>
          <p:nvSpPr>
            <p:cNvPr id="15" name="Arrow: Right 20"/>
            <p:cNvSpPr/>
            <p:nvPr/>
          </p:nvSpPr>
          <p:spPr bwMode="auto">
            <a:xfrm>
              <a:off x="6661078" y="2337746"/>
              <a:ext cx="577970" cy="2534367"/>
            </a:xfrm>
            <a:prstGeom prst="rightArrow">
              <a:avLst>
                <a:gd name="adj1" fmla="val 50000"/>
                <a:gd name="adj2" fmla="val 68358"/>
              </a:avLst>
            </a:prstGeom>
            <a:solidFill>
              <a:schemeClr val="bg1">
                <a:lumMod val="65000"/>
              </a:schemeClr>
            </a:solidFill>
            <a:ln w="9525" cap="flat" cmpd="sng" algn="ctr">
              <a:solidFill>
                <a:srgbClr val="000000"/>
              </a:solidFill>
              <a:prstDash val="solid"/>
              <a:round/>
              <a:headEnd type="none" w="med" len="med"/>
              <a:tailEnd type="none" w="med" len="med"/>
            </a:ln>
            <a:effectLst/>
            <a:extLst/>
          </p:spPr>
          <p:txBody>
            <a:bodyPr/>
            <a:lstStyle/>
            <a:p>
              <a:pPr defTabSz="385763">
                <a:defRPr/>
              </a:pPr>
              <a:endParaRPr lang="en-AU" sz="760" dirty="0">
                <a:solidFill>
                  <a:prstClr val="black"/>
                </a:solidFill>
                <a:latin typeface="Arial" charset="0"/>
                <a:ea typeface="ヒラギノ角ゴ ProN W3" charset="0"/>
                <a:cs typeface="ヒラギノ角ゴ ProN W3" charset="0"/>
                <a:sym typeface="Arial" charset="0"/>
              </a:endParaRPr>
            </a:p>
          </p:txBody>
        </p:sp>
        <p:sp>
          <p:nvSpPr>
            <p:cNvPr id="16" name="TextBox 21"/>
            <p:cNvSpPr txBox="1">
              <a:spLocks noChangeArrowheads="1"/>
            </p:cNvSpPr>
            <p:nvPr/>
          </p:nvSpPr>
          <p:spPr bwMode="auto">
            <a:xfrm rot="5400000">
              <a:off x="6945626" y="3542321"/>
              <a:ext cx="1160151" cy="270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ヒラギノ明朝 ProN W3" charset="-128"/>
                  <a:sym typeface="Arial" panose="020B0604020202020204" pitchFamily="34" charset="0"/>
                </a:defRPr>
              </a:lvl1pPr>
              <a:lvl2pPr marL="742950" indent="-285750">
                <a:defRPr>
                  <a:solidFill>
                    <a:srgbClr val="000000"/>
                  </a:solidFill>
                  <a:latin typeface="Arial" panose="020B0604020202020204" pitchFamily="34" charset="0"/>
                  <a:ea typeface="ヒラギノ明朝 ProN W3" charset="-128"/>
                  <a:sym typeface="Arial" panose="020B0604020202020204" pitchFamily="34" charset="0"/>
                </a:defRPr>
              </a:lvl2pPr>
              <a:lvl3pPr marL="1143000" indent="-228600">
                <a:defRPr>
                  <a:solidFill>
                    <a:srgbClr val="000000"/>
                  </a:solidFill>
                  <a:latin typeface="Arial" panose="020B0604020202020204" pitchFamily="34" charset="0"/>
                  <a:ea typeface="ヒラギノ明朝 ProN W3" charset="-128"/>
                  <a:sym typeface="Arial" panose="020B0604020202020204" pitchFamily="34" charset="0"/>
                </a:defRPr>
              </a:lvl3pPr>
              <a:lvl4pPr marL="1600200" indent="-228600">
                <a:defRPr>
                  <a:solidFill>
                    <a:srgbClr val="000000"/>
                  </a:solidFill>
                  <a:latin typeface="Arial" panose="020B0604020202020204" pitchFamily="34" charset="0"/>
                  <a:ea typeface="ヒラギノ明朝 ProN W3" charset="-128"/>
                  <a:sym typeface="Arial" panose="020B0604020202020204" pitchFamily="34" charset="0"/>
                </a:defRPr>
              </a:lvl4pPr>
              <a:lvl5pPr marL="2057400" indent="-228600">
                <a:defRPr>
                  <a:solidFill>
                    <a:srgbClr val="000000"/>
                  </a:solidFill>
                  <a:latin typeface="Arial" panose="020B0604020202020204" pitchFamily="34" charset="0"/>
                  <a:ea typeface="ヒラギノ明朝 ProN W3"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9pPr>
            </a:lstStyle>
            <a:p>
              <a:pPr algn="ctr" defTabSz="385763">
                <a:defRPr/>
              </a:pPr>
              <a:r>
                <a:rPr lang="en-AU" altLang="en-US" sz="1000" dirty="0"/>
                <a:t>Technical Support for </a:t>
              </a:r>
              <a:endParaRPr lang="en-AU" altLang="en-US" sz="1200" dirty="0"/>
            </a:p>
            <a:p>
              <a:pPr algn="ctr" defTabSz="385763">
                <a:defRPr/>
              </a:pPr>
              <a:r>
                <a:rPr lang="en-AU" altLang="en-US" sz="1000" dirty="0"/>
                <a:t>Sustainable Development of </a:t>
              </a:r>
            </a:p>
          </p:txBody>
        </p:sp>
        <p:sp>
          <p:nvSpPr>
            <p:cNvPr id="17" name="TextBox 22"/>
            <p:cNvSpPr txBox="1">
              <a:spLocks noChangeArrowheads="1"/>
            </p:cNvSpPr>
            <p:nvPr/>
          </p:nvSpPr>
          <p:spPr bwMode="auto">
            <a:xfrm>
              <a:off x="4076528" y="1907299"/>
              <a:ext cx="1425753" cy="162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0000"/>
                  </a:solidFill>
                  <a:latin typeface="Arial" panose="020B0604020202020204" pitchFamily="34" charset="0"/>
                  <a:ea typeface="ヒラギノ明朝 ProN W3" charset="-128"/>
                  <a:sym typeface="Arial" panose="020B0604020202020204" pitchFamily="34" charset="0"/>
                </a:defRPr>
              </a:lvl1pPr>
              <a:lvl2pPr marL="742950" indent="-285750">
                <a:defRPr>
                  <a:solidFill>
                    <a:srgbClr val="000000"/>
                  </a:solidFill>
                  <a:latin typeface="Arial" panose="020B0604020202020204" pitchFamily="34" charset="0"/>
                  <a:ea typeface="ヒラギノ明朝 ProN W3" charset="-128"/>
                  <a:sym typeface="Arial" panose="020B0604020202020204" pitchFamily="34" charset="0"/>
                </a:defRPr>
              </a:lvl2pPr>
              <a:lvl3pPr marL="1143000" indent="-228600">
                <a:defRPr>
                  <a:solidFill>
                    <a:srgbClr val="000000"/>
                  </a:solidFill>
                  <a:latin typeface="Arial" panose="020B0604020202020204" pitchFamily="34" charset="0"/>
                  <a:ea typeface="ヒラギノ明朝 ProN W3" charset="-128"/>
                  <a:sym typeface="Arial" panose="020B0604020202020204" pitchFamily="34" charset="0"/>
                </a:defRPr>
              </a:lvl3pPr>
              <a:lvl4pPr marL="1600200" indent="-228600">
                <a:defRPr>
                  <a:solidFill>
                    <a:srgbClr val="000000"/>
                  </a:solidFill>
                  <a:latin typeface="Arial" panose="020B0604020202020204" pitchFamily="34" charset="0"/>
                  <a:ea typeface="ヒラギノ明朝 ProN W3" charset="-128"/>
                  <a:sym typeface="Arial" panose="020B0604020202020204" pitchFamily="34" charset="0"/>
                </a:defRPr>
              </a:lvl4pPr>
              <a:lvl5pPr marL="2057400" indent="-228600">
                <a:defRPr>
                  <a:solidFill>
                    <a:srgbClr val="000000"/>
                  </a:solidFill>
                  <a:latin typeface="Arial" panose="020B0604020202020204" pitchFamily="34" charset="0"/>
                  <a:ea typeface="ヒラギノ明朝 ProN W3" charset="-128"/>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ea typeface="ヒラギノ明朝 ProN W3" charset="-128"/>
                  <a:sym typeface="Arial" panose="020B0604020202020204" pitchFamily="34" charset="0"/>
                </a:defRPr>
              </a:lvl9pPr>
            </a:lstStyle>
            <a:p>
              <a:pPr defTabSz="385763">
                <a:defRPr/>
              </a:pPr>
              <a:r>
                <a:rPr lang="en-AU" altLang="en-US" sz="1050" dirty="0"/>
                <a:t>Areas of Scientific Programming</a:t>
              </a:r>
            </a:p>
          </p:txBody>
        </p:sp>
        <p:sp>
          <p:nvSpPr>
            <p:cNvPr id="18" name="Rectangle: Rounded Corners 25"/>
            <p:cNvSpPr/>
            <p:nvPr/>
          </p:nvSpPr>
          <p:spPr bwMode="auto">
            <a:xfrm>
              <a:off x="3406503" y="2118130"/>
              <a:ext cx="967167" cy="2580486"/>
            </a:xfrm>
            <a:prstGeom prst="roundRect">
              <a:avLst/>
            </a:prstGeom>
            <a:solidFill>
              <a:srgbClr val="00B0F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63">
                <a:defRPr/>
              </a:pPr>
              <a:r>
                <a:rPr lang="en-AU" dirty="0">
                  <a:solidFill>
                    <a:prstClr val="white"/>
                  </a:solidFill>
                  <a:latin typeface="Calibri"/>
                </a:rPr>
                <a:t>Oceans and Maritime</a:t>
              </a:r>
            </a:p>
          </p:txBody>
        </p:sp>
        <p:sp>
          <p:nvSpPr>
            <p:cNvPr id="19" name="Rectangle: Rounded Corners 43"/>
            <p:cNvSpPr/>
            <p:nvPr/>
          </p:nvSpPr>
          <p:spPr>
            <a:xfrm>
              <a:off x="5434058" y="2121424"/>
              <a:ext cx="991637" cy="2577192"/>
            </a:xfrm>
            <a:prstGeom prst="roundRect">
              <a:avLst/>
            </a:prstGeom>
            <a:solidFill>
              <a:srgbClr val="9751CB"/>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63">
                <a:defRPr/>
              </a:pPr>
              <a:r>
                <a:rPr lang="en-AU" dirty="0">
                  <a:solidFill>
                    <a:prstClr val="white"/>
                  </a:solidFill>
                  <a:latin typeface="Calibri"/>
                </a:rPr>
                <a:t>Disaster  and Community Resilience </a:t>
              </a:r>
            </a:p>
          </p:txBody>
        </p:sp>
        <p:sp>
          <p:nvSpPr>
            <p:cNvPr id="20" name="Rectangle: Rounded Corners 33"/>
            <p:cNvSpPr/>
            <p:nvPr/>
          </p:nvSpPr>
          <p:spPr bwMode="auto">
            <a:xfrm>
              <a:off x="4437759" y="2114836"/>
              <a:ext cx="925217" cy="2583781"/>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85763">
                <a:defRPr/>
              </a:pPr>
              <a:r>
                <a:rPr lang="en-AU" sz="1400" dirty="0">
                  <a:solidFill>
                    <a:prstClr val="white"/>
                  </a:solidFill>
                  <a:latin typeface="Calibri"/>
                </a:rPr>
                <a:t>Geo resources and   Energy</a:t>
              </a:r>
            </a:p>
          </p:txBody>
        </p:sp>
        <p:cxnSp>
          <p:nvCxnSpPr>
            <p:cNvPr id="21" name="Straight Arrow Connector 20"/>
            <p:cNvCxnSpPr/>
            <p:nvPr/>
          </p:nvCxnSpPr>
          <p:spPr>
            <a:xfrm>
              <a:off x="3885425" y="4752422"/>
              <a:ext cx="0" cy="200949"/>
            </a:xfrm>
            <a:prstGeom prst="straightConnector1">
              <a:avLst/>
            </a:prstGeom>
            <a:ln w="28575">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4908525" y="4752422"/>
              <a:ext cx="0" cy="200949"/>
            </a:xfrm>
            <a:prstGeom prst="straightConnector1">
              <a:avLst/>
            </a:prstGeom>
            <a:ln w="28575">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951434" y="4752422"/>
              <a:ext cx="0" cy="200949"/>
            </a:xfrm>
            <a:prstGeom prst="straightConnector1">
              <a:avLst/>
            </a:prstGeom>
            <a:ln w="28575">
              <a:headEnd type="triangle" w="med" len="med"/>
              <a:tailEnd type="triangle" w="med" len="med"/>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650" y="366713"/>
            <a:ext cx="10063163" cy="1049337"/>
          </a:xfrm>
        </p:spPr>
        <p:txBody>
          <a:bodyPr/>
          <a:lstStyle/>
          <a:p>
            <a:pPr>
              <a:defRPr/>
            </a:pPr>
            <a:r>
              <a:rPr lang="en-AU" dirty="0" smtClean="0"/>
              <a:t>New Geoscience Energy and Maritime (GEM) Division</a:t>
            </a:r>
            <a:endParaRPr lang="en-AU" dirty="0"/>
          </a:p>
        </p:txBody>
      </p:sp>
      <p:graphicFrame>
        <p:nvGraphicFramePr>
          <p:cNvPr id="4" name="Content Placeholder 3">
            <a:extLst>
              <a:ext uri="{FF2B5EF4-FFF2-40B4-BE49-F238E27FC236}">
                <a16:creationId xmlns:a16="http://schemas.microsoft.com/office/drawing/2014/main" xmlns="" id="{561697EB-4FB4-4EFB-A151-968A6CE6A083}"/>
              </a:ext>
            </a:extLst>
          </p:cNvPr>
          <p:cNvGraphicFramePr>
            <a:graphicFrameLocks noGrp="1"/>
          </p:cNvGraphicFramePr>
          <p:nvPr>
            <p:ph idx="1"/>
          </p:nvPr>
        </p:nvGraphicFramePr>
        <p:xfrm>
          <a:off x="209550" y="890588"/>
          <a:ext cx="10180638" cy="5707061"/>
        </p:xfrm>
        <a:graphic>
          <a:graphicData uri="http://schemas.openxmlformats.org/drawingml/2006/table">
            <a:tbl>
              <a:tblPr firstRow="1" bandRow="1">
                <a:tableStyleId>{5C22544A-7EE6-4342-B048-85BDC9FD1C3A}</a:tableStyleId>
              </a:tblPr>
              <a:tblGrid>
                <a:gridCol w="3297059">
                  <a:extLst>
                    <a:ext uri="{9D8B030D-6E8A-4147-A177-3AD203B41FA5}">
                      <a16:colId xmlns:a16="http://schemas.microsoft.com/office/drawing/2014/main" xmlns="" val="3277554350"/>
                    </a:ext>
                  </a:extLst>
                </a:gridCol>
                <a:gridCol w="6883579">
                  <a:extLst>
                    <a:ext uri="{9D8B030D-6E8A-4147-A177-3AD203B41FA5}">
                      <a16:colId xmlns:a16="http://schemas.microsoft.com/office/drawing/2014/main" xmlns="" val="1551009397"/>
                    </a:ext>
                  </a:extLst>
                </a:gridCol>
              </a:tblGrid>
              <a:tr h="396108">
                <a:tc>
                  <a:txBody>
                    <a:bodyPr/>
                    <a:lstStyle/>
                    <a:p>
                      <a:r>
                        <a:rPr lang="en-AU" sz="1800" dirty="0"/>
                        <a:t>Focus Area</a:t>
                      </a:r>
                    </a:p>
                  </a:txBody>
                  <a:tcPr marL="51428" marR="51428" marT="25719" marB="25719"/>
                </a:tc>
                <a:tc>
                  <a:txBody>
                    <a:bodyPr/>
                    <a:lstStyle/>
                    <a:p>
                      <a:r>
                        <a:rPr lang="en-AU" sz="1800" dirty="0"/>
                        <a:t>Definition</a:t>
                      </a:r>
                    </a:p>
                  </a:txBody>
                  <a:tcPr marL="51428" marR="51428" marT="25719" marB="25719"/>
                </a:tc>
                <a:extLst>
                  <a:ext uri="{0D108BD9-81ED-4DB2-BD59-A6C34878D82A}">
                    <a16:rowId xmlns:a16="http://schemas.microsoft.com/office/drawing/2014/main" xmlns="" val="2799870329"/>
                  </a:ext>
                </a:extLst>
              </a:tr>
              <a:tr h="1034436">
                <a:tc>
                  <a:txBody>
                    <a:bodyPr/>
                    <a:lstStyle/>
                    <a:p>
                      <a:r>
                        <a:rPr lang="en-AU" sz="1800" dirty="0"/>
                        <a:t>Oceans</a:t>
                      </a:r>
                      <a:r>
                        <a:rPr lang="en-AU" sz="1800" baseline="0" dirty="0"/>
                        <a:t> and Maritime</a:t>
                      </a:r>
                      <a:endParaRPr lang="en-AU" sz="1800" dirty="0"/>
                    </a:p>
                  </a:txBody>
                  <a:tcPr marL="51428" marR="51428" marT="25719" marB="25719"/>
                </a:tc>
                <a:tc>
                  <a:txBody>
                    <a:bodyPr/>
                    <a:lstStyle/>
                    <a:p>
                      <a:r>
                        <a:rPr lang="en-AU" sz="1800" dirty="0"/>
                        <a:t>Driving growth in blue economies through well informed and inclusive action from integrated solutions for ocean and coastal</a:t>
                      </a:r>
                      <a:r>
                        <a:rPr lang="en-AU" sz="1800" baseline="0" dirty="0"/>
                        <a:t> management and maritime transport.</a:t>
                      </a:r>
                      <a:endParaRPr lang="en-AU" sz="1800" dirty="0"/>
                    </a:p>
                  </a:txBody>
                  <a:tcPr marL="51428" marR="51428" marT="25719" marB="25719"/>
                </a:tc>
                <a:extLst>
                  <a:ext uri="{0D108BD9-81ED-4DB2-BD59-A6C34878D82A}">
                    <a16:rowId xmlns:a16="http://schemas.microsoft.com/office/drawing/2014/main" xmlns="" val="2545797549"/>
                  </a:ext>
                </a:extLst>
              </a:tr>
              <a:tr h="1634634">
                <a:tc>
                  <a:txBody>
                    <a:bodyPr/>
                    <a:lstStyle/>
                    <a:p>
                      <a:r>
                        <a:rPr lang="en-AU" sz="1800" dirty="0"/>
                        <a:t>Georesources and energy</a:t>
                      </a:r>
                    </a:p>
                  </a:txBody>
                  <a:tcPr marL="51428" marR="51428" marT="25719" marB="25719"/>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800" i="0" kern="1200" dirty="0">
                          <a:solidFill>
                            <a:schemeClr val="dk1"/>
                          </a:solidFill>
                          <a:effectLst/>
                          <a:latin typeface="+mn-lt"/>
                          <a:ea typeface="+mn-ea"/>
                          <a:cs typeface="+mn-cs"/>
                        </a:rPr>
                        <a:t>Strengthening the management of earth’s non-living resources through responsible harnessing of mineral resources including metalliferous and development minerals, and clean and renewable energy resources such as solar, wind, and geothermal, for sustainable development.</a:t>
                      </a:r>
                      <a:endParaRPr lang="en-AU" sz="1800" dirty="0"/>
                    </a:p>
                  </a:txBody>
                  <a:tcPr marL="51428" marR="51428" marT="25719" marB="25719"/>
                </a:tc>
                <a:extLst>
                  <a:ext uri="{0D108BD9-81ED-4DB2-BD59-A6C34878D82A}">
                    <a16:rowId xmlns:a16="http://schemas.microsoft.com/office/drawing/2014/main" xmlns="" val="3434495745"/>
                  </a:ext>
                </a:extLst>
              </a:tr>
              <a:tr h="1634634">
                <a:tc>
                  <a:txBody>
                    <a:bodyPr/>
                    <a:lstStyle/>
                    <a:p>
                      <a:r>
                        <a:rPr lang="en-AU" sz="1800" dirty="0"/>
                        <a:t>Disaster </a:t>
                      </a:r>
                      <a:r>
                        <a:rPr lang="en-AU" sz="1800" baseline="0" dirty="0"/>
                        <a:t>and Climate Resilience </a:t>
                      </a:r>
                      <a:endParaRPr lang="en-AU" sz="1800" dirty="0"/>
                    </a:p>
                  </a:txBody>
                  <a:tcPr marL="51428" marR="51428" marT="25719" marB="25719"/>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Strengthening resilience and adaptive capacity</a:t>
                      </a:r>
                      <a:r>
                        <a:rPr lang="en-US" sz="1800" i="1" dirty="0"/>
                        <a:t> </a:t>
                      </a:r>
                      <a:r>
                        <a:rPr lang="en-US" sz="1800" dirty="0"/>
                        <a:t>through better understanding, management and reduction of risk, enabling integrated action on </a:t>
                      </a:r>
                      <a:r>
                        <a:rPr lang="en-US" sz="1800" b="0" dirty="0"/>
                        <a:t>climate change adaptation, disaster risk reduction, integrated natural resource management, and access to safe and secure water and sanitation.</a:t>
                      </a:r>
                      <a:endParaRPr lang="en-AU" sz="1800" b="0" dirty="0"/>
                    </a:p>
                  </a:txBody>
                  <a:tcPr marL="51428" marR="51428" marT="25719" marB="25719"/>
                </a:tc>
                <a:extLst>
                  <a:ext uri="{0D108BD9-81ED-4DB2-BD59-A6C34878D82A}">
                    <a16:rowId xmlns:a16="http://schemas.microsoft.com/office/drawing/2014/main" xmlns="" val="4095917734"/>
                  </a:ext>
                </a:extLst>
              </a:tr>
              <a:tr h="1007249">
                <a:tc>
                  <a:txBody>
                    <a:bodyPr/>
                    <a:lstStyle/>
                    <a:p>
                      <a:r>
                        <a:rPr lang="en-AU" sz="1800" dirty="0"/>
                        <a:t>Divisional </a:t>
                      </a:r>
                      <a:r>
                        <a:rPr lang="en-AU" sz="1800" dirty="0" smtClean="0"/>
                        <a:t>Programing,</a:t>
                      </a:r>
                      <a:r>
                        <a:rPr lang="en-AU" sz="1800" baseline="0" dirty="0" smtClean="0"/>
                        <a:t> Performance and Systems</a:t>
                      </a:r>
                      <a:endParaRPr lang="en-AU" sz="1800" dirty="0"/>
                    </a:p>
                  </a:txBody>
                  <a:tcPr marL="51428" marR="51428" marT="25719" marB="25719"/>
                </a:tc>
                <a:tc>
                  <a:txBody>
                    <a:bodyPr/>
                    <a:lstStyle/>
                    <a:p>
                      <a:r>
                        <a:rPr lang="en-AU" sz="1800" dirty="0"/>
                        <a:t>Driving integrated programme excellence and operational support across the division and fully aligned to the broader requirements of SPC.</a:t>
                      </a:r>
                    </a:p>
                  </a:txBody>
                  <a:tcPr marL="51428" marR="51428" marT="25719" marB="25719"/>
                </a:tc>
                <a:extLst>
                  <a:ext uri="{0D108BD9-81ED-4DB2-BD59-A6C34878D82A}">
                    <a16:rowId xmlns:a16="http://schemas.microsoft.com/office/drawing/2014/main" xmlns="" val="323831653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463" y="407988"/>
            <a:ext cx="9604375" cy="1049337"/>
          </a:xfrm>
        </p:spPr>
        <p:txBody>
          <a:bodyPr/>
          <a:lstStyle/>
          <a:p>
            <a:pPr>
              <a:defRPr/>
            </a:pPr>
            <a:r>
              <a:rPr lang="en-AU" dirty="0" smtClean="0"/>
              <a:t>Oceans and Maritime Programme Context</a:t>
            </a:r>
            <a:endParaRPr lang="en-AU" dirty="0"/>
          </a:p>
        </p:txBody>
      </p:sp>
      <p:sp>
        <p:nvSpPr>
          <p:cNvPr id="4" name="Content Placeholder 5">
            <a:extLst>
              <a:ext uri="{FF2B5EF4-FFF2-40B4-BE49-F238E27FC236}">
                <a16:creationId xmlns:a16="http://schemas.microsoft.com/office/drawing/2014/main" xmlns="" id="{36EDF84C-2E23-4742-8630-90FE52570421}"/>
              </a:ext>
            </a:extLst>
          </p:cNvPr>
          <p:cNvSpPr>
            <a:spLocks noGrp="1"/>
          </p:cNvSpPr>
          <p:nvPr>
            <p:ph sz="half" idx="4294967295"/>
          </p:nvPr>
        </p:nvSpPr>
        <p:spPr>
          <a:xfrm>
            <a:off x="457200" y="1690688"/>
            <a:ext cx="10017125" cy="4970462"/>
          </a:xfrm>
        </p:spPr>
        <p:txBody>
          <a:bodyPr>
            <a:normAutofit lnSpcReduction="10000"/>
          </a:bodyPr>
          <a:lstStyle/>
          <a:p>
            <a:pPr>
              <a:defRPr/>
            </a:pPr>
            <a:r>
              <a:rPr lang="en-AU" i="1" dirty="0"/>
              <a:t>“The future we want”</a:t>
            </a:r>
            <a:r>
              <a:rPr lang="en-AU" dirty="0"/>
              <a:t> from the United Nations Conference on Sustainable Development</a:t>
            </a:r>
          </a:p>
          <a:p>
            <a:pPr>
              <a:defRPr/>
            </a:pPr>
            <a:r>
              <a:rPr lang="en-AU" dirty="0"/>
              <a:t>Rio+20 makes reference to oceans and seas throughout 19 paragraphs </a:t>
            </a:r>
            <a:r>
              <a:rPr lang="en-AU" i="1" dirty="0"/>
              <a:t>(from paragraph 158 to 177).</a:t>
            </a:r>
          </a:p>
          <a:p>
            <a:pPr>
              <a:defRPr/>
            </a:pPr>
            <a:r>
              <a:rPr lang="en-AU" dirty="0"/>
              <a:t>Sustainable Development Goals (SDGs) of the 2030 Agenda for Sustainable Development, and particularly the </a:t>
            </a:r>
            <a:r>
              <a:rPr lang="en-AU" b="1" dirty="0"/>
              <a:t>Goal 14: </a:t>
            </a:r>
            <a:r>
              <a:rPr lang="en-AU" b="1" i="1" dirty="0"/>
              <a:t>conserve and sustainably use of the oceans, seas and marine resources</a:t>
            </a:r>
            <a:r>
              <a:rPr lang="en-AU" i="1" dirty="0"/>
              <a:t>. </a:t>
            </a:r>
          </a:p>
          <a:p>
            <a:pPr>
              <a:defRPr/>
            </a:pPr>
            <a:r>
              <a:rPr lang="en-AU" dirty="0"/>
              <a:t>The United Nations Conference to Support the Implementation of Sustainable Development Goal 14 of the 2030 Agenda from 5-9 June 2017 affirmed a strong commitment to conserve and sustainably use our oceans, seas and marine resources for sustainable development.</a:t>
            </a:r>
            <a:endParaRPr lang="en-AU" i="1" dirty="0"/>
          </a:p>
          <a:p>
            <a:pPr>
              <a:defRPr/>
            </a:pPr>
            <a:r>
              <a:rPr lang="en-AU" dirty="0"/>
              <a:t>The document reaffirms the need for implementing international law as reflected in the United Nations Convention on the Law of the Sea (UNCLOS).</a:t>
            </a:r>
            <a:endParaRPr lang="en-AU" i="1" dirty="0"/>
          </a:p>
          <a:p>
            <a:pPr>
              <a:defRPr/>
            </a:pPr>
            <a:r>
              <a:rPr lang="en-AU" dirty="0"/>
              <a:t>Concept of </a:t>
            </a:r>
            <a:r>
              <a:rPr lang="en-AU" b="1" dirty="0"/>
              <a:t>Blue Economy</a:t>
            </a:r>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894373303"/>
              </p:ext>
            </p:extLst>
          </p:nvPr>
        </p:nvGraphicFramePr>
        <p:xfrm>
          <a:off x="720435" y="900545"/>
          <a:ext cx="10266220" cy="5906122"/>
        </p:xfrm>
        <a:graphic>
          <a:graphicData uri="http://schemas.openxmlformats.org/drawingml/2006/table">
            <a:tbl>
              <a:tblPr firstRow="1" firstCol="1" bandRow="1">
                <a:tableStyleId>{5C22544A-7EE6-4342-B048-85BDC9FD1C3A}</a:tableStyleId>
              </a:tblPr>
              <a:tblGrid>
                <a:gridCol w="1216633">
                  <a:extLst>
                    <a:ext uri="{9D8B030D-6E8A-4147-A177-3AD203B41FA5}">
                      <a16:colId xmlns:a16="http://schemas.microsoft.com/office/drawing/2014/main" xmlns="" val="126893418"/>
                    </a:ext>
                  </a:extLst>
                </a:gridCol>
                <a:gridCol w="1595609">
                  <a:extLst>
                    <a:ext uri="{9D8B030D-6E8A-4147-A177-3AD203B41FA5}">
                      <a16:colId xmlns:a16="http://schemas.microsoft.com/office/drawing/2014/main" xmlns="" val="2268954481"/>
                    </a:ext>
                  </a:extLst>
                </a:gridCol>
                <a:gridCol w="1717542">
                  <a:extLst>
                    <a:ext uri="{9D8B030D-6E8A-4147-A177-3AD203B41FA5}">
                      <a16:colId xmlns:a16="http://schemas.microsoft.com/office/drawing/2014/main" xmlns="" val="3299059976"/>
                    </a:ext>
                  </a:extLst>
                </a:gridCol>
                <a:gridCol w="2868218">
                  <a:extLst>
                    <a:ext uri="{9D8B030D-6E8A-4147-A177-3AD203B41FA5}">
                      <a16:colId xmlns:a16="http://schemas.microsoft.com/office/drawing/2014/main" xmlns="" val="3557699285"/>
                    </a:ext>
                  </a:extLst>
                </a:gridCol>
                <a:gridCol w="2868218">
                  <a:extLst>
                    <a:ext uri="{9D8B030D-6E8A-4147-A177-3AD203B41FA5}">
                      <a16:colId xmlns:a16="http://schemas.microsoft.com/office/drawing/2014/main" xmlns="" val="716600276"/>
                    </a:ext>
                  </a:extLst>
                </a:gridCol>
              </a:tblGrid>
              <a:tr h="858634">
                <a:tc>
                  <a:txBody>
                    <a:bodyPr/>
                    <a:lstStyle/>
                    <a:p>
                      <a:pPr marL="228600">
                        <a:lnSpc>
                          <a:spcPct val="120000"/>
                        </a:lnSpc>
                        <a:spcAft>
                          <a:spcPts val="0"/>
                        </a:spcAft>
                      </a:pPr>
                      <a:r>
                        <a:rPr lang="en-AU" sz="1050" dirty="0">
                          <a:effectLst/>
                          <a:latin typeface="Calibri" panose="020F0502020204030204" pitchFamily="34" charset="0"/>
                          <a:cs typeface="Calibri" panose="020F0502020204030204" pitchFamily="34" charset="0"/>
                        </a:rPr>
                        <a:t> </a:t>
                      </a:r>
                      <a:endParaRPr lang="en-AU" sz="105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400" dirty="0">
                          <a:effectLst/>
                          <a:latin typeface="Calibri" panose="020F0502020204030204" pitchFamily="34" charset="0"/>
                          <a:cs typeface="Calibri" panose="020F0502020204030204" pitchFamily="34" charset="0"/>
                        </a:rPr>
                        <a:t>Pillar 1- Oceans and Maritime</a:t>
                      </a:r>
                      <a:endParaRPr lang="en-AU" sz="14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400" dirty="0">
                          <a:effectLst/>
                          <a:latin typeface="Calibri" panose="020F0502020204030204" pitchFamily="34" charset="0"/>
                          <a:cs typeface="Calibri" panose="020F0502020204030204" pitchFamily="34" charset="0"/>
                        </a:rPr>
                        <a:t>Pillar 2 - </a:t>
                      </a:r>
                      <a:r>
                        <a:rPr lang="en-AU" sz="1400" dirty="0" err="1">
                          <a:effectLst/>
                          <a:latin typeface="Calibri" panose="020F0502020204030204" pitchFamily="34" charset="0"/>
                          <a:cs typeface="Calibri" panose="020F0502020204030204" pitchFamily="34" charset="0"/>
                        </a:rPr>
                        <a:t>Georesources</a:t>
                      </a:r>
                      <a:r>
                        <a:rPr lang="en-AU" sz="1400" dirty="0">
                          <a:effectLst/>
                          <a:latin typeface="Calibri" panose="020F0502020204030204" pitchFamily="34" charset="0"/>
                          <a:cs typeface="Calibri" panose="020F0502020204030204" pitchFamily="34" charset="0"/>
                        </a:rPr>
                        <a:t> and Energy</a:t>
                      </a:r>
                      <a:endParaRPr lang="en-AU" sz="14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400" dirty="0">
                          <a:effectLst/>
                          <a:latin typeface="Calibri" panose="020F0502020204030204" pitchFamily="34" charset="0"/>
                          <a:cs typeface="Calibri" panose="020F0502020204030204" pitchFamily="34" charset="0"/>
                        </a:rPr>
                        <a:t>Pillar 3- Disaster and Community </a:t>
                      </a:r>
                      <a:r>
                        <a:rPr lang="en-AU" sz="1400" dirty="0" err="1">
                          <a:effectLst/>
                          <a:latin typeface="Calibri" panose="020F0502020204030204" pitchFamily="34" charset="0"/>
                          <a:cs typeface="Calibri" panose="020F0502020204030204" pitchFamily="34" charset="0"/>
                        </a:rPr>
                        <a:t>Resileince</a:t>
                      </a:r>
                      <a:endParaRPr lang="en-AU" sz="14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400" dirty="0">
                          <a:effectLst/>
                          <a:latin typeface="Calibri" panose="020F0502020204030204" pitchFamily="34" charset="0"/>
                          <a:cs typeface="Calibri" panose="020F0502020204030204" pitchFamily="34" charset="0"/>
                        </a:rPr>
                        <a:t>Pillar 4- Programming, Performance and Systems</a:t>
                      </a:r>
                      <a:endParaRPr lang="en-AU" sz="14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extLst>
                  <a:ext uri="{0D108BD9-81ED-4DB2-BD59-A6C34878D82A}">
                    <a16:rowId xmlns:a16="http://schemas.microsoft.com/office/drawing/2014/main" xmlns="" val="3597458920"/>
                  </a:ext>
                </a:extLst>
              </a:tr>
              <a:tr h="784859">
                <a:tc rowSpan="4">
                  <a:txBody>
                    <a:bodyPr/>
                    <a:lstStyle/>
                    <a:p>
                      <a:pPr marL="228600">
                        <a:lnSpc>
                          <a:spcPct val="120000"/>
                        </a:lnSpc>
                        <a:spcAft>
                          <a:spcPts val="0"/>
                        </a:spcAft>
                      </a:pPr>
                      <a:r>
                        <a:rPr lang="en-AU" sz="2000" dirty="0">
                          <a:solidFill>
                            <a:srgbClr val="FF0000"/>
                          </a:solidFill>
                          <a:effectLst/>
                          <a:latin typeface="Calibri" panose="020F0502020204030204" pitchFamily="34" charset="0"/>
                          <a:cs typeface="Calibri" panose="020F0502020204030204" pitchFamily="34" charset="0"/>
                        </a:rPr>
                        <a:t>Policy and Governance</a:t>
                      </a:r>
                      <a:endParaRPr lang="en-AU" sz="2000" dirty="0">
                        <a:solidFill>
                          <a:srgbClr val="FF000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vert="vert270"/>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Outcome: Good Oceans and Maritime Governance</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Outcome: Effective Geo-resources and Energy Policy and Governance </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Outcome – Effective DRM, WASH and climate change Governance and coordination </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a:effectLst/>
                          <a:latin typeface="Calibri" panose="020F0502020204030204" pitchFamily="34" charset="0"/>
                          <a:cs typeface="Calibri" panose="020F0502020204030204" pitchFamily="34" charset="0"/>
                        </a:rPr>
                        <a:t>Outcome: Strong engagement by members in GEM programmes and closer collaboration between GEM and its partners, which enhances the relevance and effectiveness of SPC’s work.</a:t>
                      </a:r>
                      <a:endParaRPr lang="en-AU" sz="120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extLst>
                  <a:ext uri="{0D108BD9-81ED-4DB2-BD59-A6C34878D82A}">
                    <a16:rowId xmlns:a16="http://schemas.microsoft.com/office/drawing/2014/main" xmlns="" val="3932552852"/>
                  </a:ext>
                </a:extLst>
              </a:tr>
              <a:tr h="896981">
                <a:tc vMerge="1">
                  <a:txBody>
                    <a:bodyPr/>
                    <a:lstStyle/>
                    <a:p>
                      <a:endParaRPr lang="en-AU"/>
                    </a:p>
                  </a:txBody>
                  <a:tcPr/>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Result 1.1: PICTs laws and policies comply with international maritime instruments</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Result 1.1: PICTs Adopt and use regional frameworks for geo-resources and energy</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Result 1.1: DRM, WASH and Climate Change governance and coordination is improved through adopted and implemented policies and plans</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a:effectLst/>
                          <a:latin typeface="Calibri" panose="020F0502020204030204" pitchFamily="34" charset="0"/>
                          <a:cs typeface="Calibri" panose="020F0502020204030204" pitchFamily="34" charset="0"/>
                        </a:rPr>
                        <a:t>Result 1.1: Strong leadership, good governance, effective multi‐sectoral coordination and partnerships for GEM </a:t>
                      </a:r>
                      <a:endParaRPr lang="en-AU" sz="120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extLst>
                  <a:ext uri="{0D108BD9-81ED-4DB2-BD59-A6C34878D82A}">
                    <a16:rowId xmlns:a16="http://schemas.microsoft.com/office/drawing/2014/main" xmlns="" val="654141093"/>
                  </a:ext>
                </a:extLst>
              </a:tr>
              <a:tr h="1345472">
                <a:tc vMerge="1">
                  <a:txBody>
                    <a:bodyPr/>
                    <a:lstStyle/>
                    <a:p>
                      <a:endParaRPr lang="en-AU"/>
                    </a:p>
                  </a:txBody>
                  <a:tcPr/>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Result 1.2: PICTs establish their maritime zones and meet international responsibilities</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Result 1.2: PICTS develop, adopt and implement National Policies and laws for </a:t>
                      </a:r>
                      <a:r>
                        <a:rPr lang="en-AU" sz="1200" dirty="0" err="1">
                          <a:effectLst/>
                          <a:latin typeface="Calibri" panose="020F0502020204030204" pitchFamily="34" charset="0"/>
                          <a:cs typeface="Calibri" panose="020F0502020204030204" pitchFamily="34" charset="0"/>
                        </a:rPr>
                        <a:t>georesources</a:t>
                      </a:r>
                      <a:r>
                        <a:rPr lang="en-AU" sz="1200" dirty="0">
                          <a:effectLst/>
                          <a:latin typeface="Calibri" panose="020F0502020204030204" pitchFamily="34" charset="0"/>
                          <a:cs typeface="Calibri" panose="020F0502020204030204" pitchFamily="34" charset="0"/>
                        </a:rPr>
                        <a:t> management and sustainable energy</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Result 1.2: Response to disaster and climate change is strengthened through strategic resourcing and national mechanisms aligned with FRDP</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GB" sz="1200" dirty="0">
                          <a:effectLst/>
                          <a:latin typeface="Calibri" panose="020F0502020204030204" pitchFamily="34" charset="0"/>
                          <a:cs typeface="Calibri" panose="020F0502020204030204" pitchFamily="34" charset="0"/>
                        </a:rPr>
                        <a:t>Outcome: GEM's scientific and technical expertise is further enhanced to increase the relevance and effectiveness of its work in supporting achievement of members’ development goals</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extLst>
                  <a:ext uri="{0D108BD9-81ED-4DB2-BD59-A6C34878D82A}">
                    <a16:rowId xmlns:a16="http://schemas.microsoft.com/office/drawing/2014/main" xmlns="" val="3312826786"/>
                  </a:ext>
                </a:extLst>
              </a:tr>
              <a:tr h="560613">
                <a:tc vMerge="1">
                  <a:txBody>
                    <a:bodyPr/>
                    <a:lstStyle/>
                    <a:p>
                      <a:endParaRPr lang="en-AU"/>
                    </a:p>
                  </a:txBody>
                  <a:tcPr/>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 </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a:effectLst/>
                          <a:latin typeface="Calibri" panose="020F0502020204030204" pitchFamily="34" charset="0"/>
                          <a:cs typeface="Calibri" panose="020F0502020204030204" pitchFamily="34" charset="0"/>
                        </a:rPr>
                        <a:t> </a:t>
                      </a:r>
                      <a:endParaRPr lang="en-AU" sz="120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Result 1.3: Strengthened coordination and partnership management to support increased institutionalised governance </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tc>
                  <a:txBody>
                    <a:bodyPr/>
                    <a:lstStyle/>
                    <a:p>
                      <a:pPr marL="228600">
                        <a:lnSpc>
                          <a:spcPct val="120000"/>
                        </a:lnSpc>
                        <a:spcAft>
                          <a:spcPts val="0"/>
                        </a:spcAft>
                      </a:pPr>
                      <a:r>
                        <a:rPr lang="en-AU" sz="1200" dirty="0">
                          <a:effectLst/>
                          <a:latin typeface="Calibri" panose="020F0502020204030204" pitchFamily="34" charset="0"/>
                          <a:cs typeface="Calibri" panose="020F0502020204030204" pitchFamily="34" charset="0"/>
                        </a:rPr>
                        <a:t>Result 2.1: GEM operates with a strategic focus adding value to its members through up to date expertise and relevant and effective services</a:t>
                      </a:r>
                      <a:endParaRPr lang="en-AU" sz="1200" dirty="0">
                        <a:solidFill>
                          <a:srgbClr val="707070"/>
                        </a:solidFill>
                        <a:effectLst/>
                        <a:latin typeface="Calibri" panose="020F0502020204030204" pitchFamily="34" charset="0"/>
                        <a:ea typeface="Cambria" panose="02040503050406030204" pitchFamily="18" charset="0"/>
                        <a:cs typeface="Calibri" panose="020F0502020204030204" pitchFamily="34" charset="0"/>
                      </a:endParaRPr>
                    </a:p>
                  </a:txBody>
                  <a:tcPr marL="38065" marR="38065" marT="0" marB="0"/>
                </a:tc>
                <a:extLst>
                  <a:ext uri="{0D108BD9-81ED-4DB2-BD59-A6C34878D82A}">
                    <a16:rowId xmlns:a16="http://schemas.microsoft.com/office/drawing/2014/main" xmlns="" val="2440584315"/>
                  </a:ext>
                </a:extLst>
              </a:tr>
            </a:tbl>
          </a:graphicData>
        </a:graphic>
      </p:graphicFrame>
      <p:sp>
        <p:nvSpPr>
          <p:cNvPr id="8" name="TextBox 7"/>
          <p:cNvSpPr txBox="1"/>
          <p:nvPr/>
        </p:nvSpPr>
        <p:spPr>
          <a:xfrm>
            <a:off x="1385455" y="235528"/>
            <a:ext cx="8215745"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List of GEM Objectives and Results</a:t>
            </a:r>
            <a:endParaRPr lang="en-AU"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14840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85455" y="235528"/>
            <a:ext cx="8215745"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List of GEM Objectives and Results</a:t>
            </a:r>
            <a:endParaRPr lang="en-AU" sz="2800" dirty="0">
              <a:latin typeface="Calibri" panose="020F0502020204030204" pitchFamily="34" charset="0"/>
              <a:cs typeface="Calibri" panose="020F05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37541725"/>
              </p:ext>
            </p:extLst>
          </p:nvPr>
        </p:nvGraphicFramePr>
        <p:xfrm>
          <a:off x="2937165" y="-5751829"/>
          <a:ext cx="4245088" cy="3451223"/>
        </p:xfrm>
        <a:graphic>
          <a:graphicData uri="http://schemas.openxmlformats.org/drawingml/2006/table">
            <a:tbl>
              <a:tblPr firstRow="1" firstCol="1" bandRow="1">
                <a:tableStyleId>{5C22544A-7EE6-4342-B048-85BDC9FD1C3A}</a:tableStyleId>
              </a:tblPr>
              <a:tblGrid>
                <a:gridCol w="559697">
                  <a:extLst>
                    <a:ext uri="{9D8B030D-6E8A-4147-A177-3AD203B41FA5}">
                      <a16:colId xmlns:a16="http://schemas.microsoft.com/office/drawing/2014/main" xmlns="" val="2984184895"/>
                    </a:ext>
                  </a:extLst>
                </a:gridCol>
                <a:gridCol w="649801">
                  <a:extLst>
                    <a:ext uri="{9D8B030D-6E8A-4147-A177-3AD203B41FA5}">
                      <a16:colId xmlns:a16="http://schemas.microsoft.com/office/drawing/2014/main" xmlns="" val="2671540005"/>
                    </a:ext>
                  </a:extLst>
                </a:gridCol>
                <a:gridCol w="699458">
                  <a:extLst>
                    <a:ext uri="{9D8B030D-6E8A-4147-A177-3AD203B41FA5}">
                      <a16:colId xmlns:a16="http://schemas.microsoft.com/office/drawing/2014/main" xmlns="" val="3445555890"/>
                    </a:ext>
                  </a:extLst>
                </a:gridCol>
                <a:gridCol w="1168066">
                  <a:extLst>
                    <a:ext uri="{9D8B030D-6E8A-4147-A177-3AD203B41FA5}">
                      <a16:colId xmlns:a16="http://schemas.microsoft.com/office/drawing/2014/main" xmlns="" val="4145543198"/>
                    </a:ext>
                  </a:extLst>
                </a:gridCol>
                <a:gridCol w="1168066">
                  <a:extLst>
                    <a:ext uri="{9D8B030D-6E8A-4147-A177-3AD203B41FA5}">
                      <a16:colId xmlns:a16="http://schemas.microsoft.com/office/drawing/2014/main" xmlns="" val="2454258031"/>
                    </a:ext>
                  </a:extLst>
                </a:gridCol>
              </a:tblGrid>
              <a:tr h="345122">
                <a:tc rowSpan="7">
                  <a:txBody>
                    <a:bodyPr/>
                    <a:lstStyle/>
                    <a:p>
                      <a:pPr marL="228600">
                        <a:lnSpc>
                          <a:spcPct val="120000"/>
                        </a:lnSpc>
                        <a:spcAft>
                          <a:spcPts val="0"/>
                        </a:spcAft>
                      </a:pPr>
                      <a:r>
                        <a:rPr lang="en-AU" sz="300">
                          <a:effectLst/>
                        </a:rPr>
                        <a:t>Assessments and Data &amp; Information</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vert="vert270"/>
                </a:tc>
                <a:tc>
                  <a:txBody>
                    <a:bodyPr/>
                    <a:lstStyle/>
                    <a:p>
                      <a:pPr marL="228600">
                        <a:lnSpc>
                          <a:spcPct val="120000"/>
                        </a:lnSpc>
                        <a:spcAft>
                          <a:spcPts val="0"/>
                        </a:spcAft>
                      </a:pPr>
                      <a:r>
                        <a:rPr lang="en-AU" sz="200">
                          <a:effectLst/>
                        </a:rPr>
                        <a:t>Outcome: Sustainable Maritime Transport and Safe Navigation</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Outcome: Quality Technical Assessment and Data &amp; Information in Geo-resources and Energy</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Outcome – Applied science, technology and applications for improved community resilience to climate change</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2.2: Operationalise and increase capacity development, knowledge management and innovation</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922322996"/>
                  </a:ext>
                </a:extLst>
              </a:tr>
              <a:tr h="560824">
                <a:tc vMerge="1">
                  <a:txBody>
                    <a:bodyPr/>
                    <a:lstStyle/>
                    <a:p>
                      <a:endParaRPr lang="en-AU"/>
                    </a:p>
                  </a:txBody>
                  <a:tcPr/>
                </a:tc>
                <a:tc>
                  <a:txBody>
                    <a:bodyPr/>
                    <a:lstStyle/>
                    <a:p>
                      <a:pPr marL="228600">
                        <a:lnSpc>
                          <a:spcPct val="120000"/>
                        </a:lnSpc>
                        <a:spcAft>
                          <a:spcPts val="0"/>
                        </a:spcAft>
                      </a:pPr>
                      <a:r>
                        <a:rPr lang="en-AU" sz="200">
                          <a:effectLst/>
                        </a:rPr>
                        <a:t>Result 2.1: PICTs domestic vessels shipowners adopt and implement safety standards and Safety Management Systems (SMS)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2.1: Infrastructure planning and development in PICTs is supported by technical surveys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2.1: Tangible actions are implemented for community resilience through demonstration pilots and scaled up initiatives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2.3: Enhance data management across all GEM pillars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2050076924"/>
                  </a:ext>
                </a:extLst>
              </a:tr>
              <a:tr h="517684">
                <a:tc vMerge="1">
                  <a:txBody>
                    <a:bodyPr/>
                    <a:lstStyle/>
                    <a:p>
                      <a:endParaRPr lang="en-AU"/>
                    </a:p>
                  </a:txBody>
                  <a:tcPr/>
                </a:tc>
                <a:tc>
                  <a:txBody>
                    <a:bodyPr/>
                    <a:lstStyle/>
                    <a:p>
                      <a:pPr marL="228600">
                        <a:lnSpc>
                          <a:spcPct val="120000"/>
                        </a:lnSpc>
                        <a:spcAft>
                          <a:spcPts val="0"/>
                        </a:spcAft>
                      </a:pPr>
                      <a:r>
                        <a:rPr lang="en-AU" sz="200">
                          <a:effectLst/>
                        </a:rPr>
                        <a:t>Result 2.2: PICTs have the capacity and systems to deliver safety of navigation services in line with international maritime instruments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2.2 PICTs supported with technical assistance for improved energy efficiency and strengthened sustainable energy industry</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2.2: Infrastructure planning and development in PICTs is supported by disaster, climate and WASH technical assessments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Outcome: Enhanced, evidence-based, multi-disciplinary approaches to the design and implementation of programmes addressing national and regional development issues (including the analysis and prioritisation of responses to social, environmental and economic issues).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3503407614"/>
                  </a:ext>
                </a:extLst>
              </a:tr>
              <a:tr h="733385">
                <a:tc vMerge="1">
                  <a:txBody>
                    <a:bodyPr/>
                    <a:lstStyle/>
                    <a:p>
                      <a:endParaRPr lang="en-AU"/>
                    </a:p>
                  </a:txBody>
                  <a:tcPr/>
                </a:tc>
                <a:tc>
                  <a:txBody>
                    <a:bodyPr/>
                    <a:lstStyle/>
                    <a:p>
                      <a:pPr marL="228600">
                        <a:lnSpc>
                          <a:spcPct val="120000"/>
                        </a:lnSpc>
                        <a:spcAft>
                          <a:spcPts val="0"/>
                        </a:spcAft>
                      </a:pPr>
                      <a:r>
                        <a:rPr lang="en-AU" sz="200">
                          <a:effectLst/>
                        </a:rPr>
                        <a:t>Result 2.3: PICTs improve energy efficiency and lower carbon emissions in maritime transport</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2.3: PICTs capacity, systems and tools for data collection and analysis, dissemination in georesources and energy is improved and supported by functional secure regional and national data repositories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2.3: Strengthened knowledge management systems and research are accessible for regional, national and community planning and resilient development</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3.1: Institutionalisation of evidence-based, and multi-disciplinary project management procedures and systems which adheres to SPC policy and procedures and utilities a user friendly project management system and which links paper work from admin/ procurement/ finance</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477375290"/>
                  </a:ext>
                </a:extLst>
              </a:tr>
              <a:tr h="345122">
                <a:tc vMerge="1">
                  <a:txBody>
                    <a:bodyPr/>
                    <a:lstStyle/>
                    <a:p>
                      <a:endParaRPr lang="en-AU"/>
                    </a:p>
                  </a:txBody>
                  <a:tcPr/>
                </a:tc>
                <a:tc>
                  <a:txBody>
                    <a:bodyPr/>
                    <a:lstStyle/>
                    <a:p>
                      <a:pPr marL="228600">
                        <a:lnSpc>
                          <a:spcPct val="120000"/>
                        </a:lnSpc>
                        <a:spcAft>
                          <a:spcPts val="0"/>
                        </a:spcAft>
                      </a:pPr>
                      <a:r>
                        <a:rPr lang="en-AU" sz="200">
                          <a:effectLst/>
                        </a:rPr>
                        <a:t>Outcome: Strengthened Ocean and Coastal Monitoring and Prediction Services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3.2: Improved synergies and integrated programming across GEM supported by Programming, Performance and Systems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1393366184"/>
                  </a:ext>
                </a:extLst>
              </a:tr>
              <a:tr h="474543">
                <a:tc vMerge="1">
                  <a:txBody>
                    <a:bodyPr/>
                    <a:lstStyle/>
                    <a:p>
                      <a:endParaRPr lang="en-AU"/>
                    </a:p>
                  </a:txBody>
                  <a:tcPr/>
                </a:tc>
                <a:tc>
                  <a:txBody>
                    <a:bodyPr/>
                    <a:lstStyle/>
                    <a:p>
                      <a:pPr marL="228600">
                        <a:lnSpc>
                          <a:spcPct val="120000"/>
                        </a:lnSpc>
                        <a:spcAft>
                          <a:spcPts val="0"/>
                        </a:spcAft>
                      </a:pPr>
                      <a:r>
                        <a:rPr lang="en-AU" sz="200">
                          <a:effectLst/>
                        </a:rPr>
                        <a:t>Result 2.4: PICTs have improved ocean services and marine meteorology capacity</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Outcome: An enhanced divisional performance management system is implemented, which strengthens the alignment between planning, prioritisation, evaluation, learning and communication and improves the effectiveness of SPC’s work with members.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570745005"/>
                  </a:ext>
                </a:extLst>
              </a:tr>
              <a:tr h="474543">
                <a:tc vMerge="1">
                  <a:txBody>
                    <a:bodyPr/>
                    <a:lstStyle/>
                    <a:p>
                      <a:endParaRPr lang="en-AU"/>
                    </a:p>
                  </a:txBody>
                  <a:tcPr/>
                </a:tc>
                <a:tc>
                  <a:txBody>
                    <a:bodyPr/>
                    <a:lstStyle/>
                    <a:p>
                      <a:pPr marL="228600">
                        <a:lnSpc>
                          <a:spcPct val="120000"/>
                        </a:lnSpc>
                        <a:spcAft>
                          <a:spcPts val="0"/>
                        </a:spcAft>
                      </a:pPr>
                      <a:r>
                        <a:rPr lang="en-AU" sz="200">
                          <a:effectLst/>
                        </a:rPr>
                        <a:t>Result 2.5: PICTs use ocean and coastal data and assessments to support science-based decision-making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dirty="0">
                          <a:effectLst/>
                        </a:rPr>
                        <a:t>Result 4.1: Innovative performance management systems and procedures in place that encourage transparency, critical-thinking, self-assessment, openness to change leading to continual improvement</a:t>
                      </a:r>
                      <a:endParaRPr lang="en-AU" sz="3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376492179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50265439"/>
              </p:ext>
            </p:extLst>
          </p:nvPr>
        </p:nvGraphicFramePr>
        <p:xfrm>
          <a:off x="2784764" y="-5751829"/>
          <a:ext cx="4397489" cy="3451223"/>
        </p:xfrm>
        <a:graphic>
          <a:graphicData uri="http://schemas.openxmlformats.org/drawingml/2006/table">
            <a:tbl>
              <a:tblPr firstRow="1" firstCol="1" bandRow="1">
                <a:tableStyleId>{5C22544A-7EE6-4342-B048-85BDC9FD1C3A}</a:tableStyleId>
              </a:tblPr>
              <a:tblGrid>
                <a:gridCol w="579790">
                  <a:extLst>
                    <a:ext uri="{9D8B030D-6E8A-4147-A177-3AD203B41FA5}">
                      <a16:colId xmlns:a16="http://schemas.microsoft.com/office/drawing/2014/main" xmlns="" val="2804084031"/>
                    </a:ext>
                  </a:extLst>
                </a:gridCol>
                <a:gridCol w="673130">
                  <a:extLst>
                    <a:ext uri="{9D8B030D-6E8A-4147-A177-3AD203B41FA5}">
                      <a16:colId xmlns:a16="http://schemas.microsoft.com/office/drawing/2014/main" xmlns="" val="2952663902"/>
                    </a:ext>
                  </a:extLst>
                </a:gridCol>
                <a:gridCol w="724569">
                  <a:extLst>
                    <a:ext uri="{9D8B030D-6E8A-4147-A177-3AD203B41FA5}">
                      <a16:colId xmlns:a16="http://schemas.microsoft.com/office/drawing/2014/main" xmlns="" val="3371339568"/>
                    </a:ext>
                  </a:extLst>
                </a:gridCol>
                <a:gridCol w="1210000">
                  <a:extLst>
                    <a:ext uri="{9D8B030D-6E8A-4147-A177-3AD203B41FA5}">
                      <a16:colId xmlns:a16="http://schemas.microsoft.com/office/drawing/2014/main" xmlns="" val="2333755064"/>
                    </a:ext>
                  </a:extLst>
                </a:gridCol>
                <a:gridCol w="1210000">
                  <a:extLst>
                    <a:ext uri="{9D8B030D-6E8A-4147-A177-3AD203B41FA5}">
                      <a16:colId xmlns:a16="http://schemas.microsoft.com/office/drawing/2014/main" xmlns="" val="179733759"/>
                    </a:ext>
                  </a:extLst>
                </a:gridCol>
              </a:tblGrid>
              <a:tr h="345122">
                <a:tc rowSpan="7">
                  <a:txBody>
                    <a:bodyPr/>
                    <a:lstStyle/>
                    <a:p>
                      <a:pPr marL="228600">
                        <a:lnSpc>
                          <a:spcPct val="120000"/>
                        </a:lnSpc>
                        <a:spcAft>
                          <a:spcPts val="0"/>
                        </a:spcAft>
                      </a:pPr>
                      <a:r>
                        <a:rPr lang="en-AU" sz="300">
                          <a:effectLst/>
                        </a:rPr>
                        <a:t>Assessments and Data &amp; Information</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vert="vert270"/>
                </a:tc>
                <a:tc>
                  <a:txBody>
                    <a:bodyPr/>
                    <a:lstStyle/>
                    <a:p>
                      <a:pPr marL="228600">
                        <a:lnSpc>
                          <a:spcPct val="120000"/>
                        </a:lnSpc>
                        <a:spcAft>
                          <a:spcPts val="0"/>
                        </a:spcAft>
                      </a:pPr>
                      <a:r>
                        <a:rPr lang="en-AU" sz="200">
                          <a:effectLst/>
                        </a:rPr>
                        <a:t>Outcome: Sustainable Maritime Transport and Safe Navigation</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Outcome: Quality Technical Assessment and Data &amp; Information in Geo-resources and Energy</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Outcome – Applied science, technology and applications for improved community resilience to climate change</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2.2: Operationalise and increase capacity development, knowledge management and innovation</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3355725576"/>
                  </a:ext>
                </a:extLst>
              </a:tr>
              <a:tr h="560824">
                <a:tc vMerge="1">
                  <a:txBody>
                    <a:bodyPr/>
                    <a:lstStyle/>
                    <a:p>
                      <a:endParaRPr lang="en-AU"/>
                    </a:p>
                  </a:txBody>
                  <a:tcPr/>
                </a:tc>
                <a:tc>
                  <a:txBody>
                    <a:bodyPr/>
                    <a:lstStyle/>
                    <a:p>
                      <a:pPr marL="228600">
                        <a:lnSpc>
                          <a:spcPct val="120000"/>
                        </a:lnSpc>
                        <a:spcAft>
                          <a:spcPts val="0"/>
                        </a:spcAft>
                      </a:pPr>
                      <a:r>
                        <a:rPr lang="en-AU" sz="200">
                          <a:effectLst/>
                        </a:rPr>
                        <a:t>Result 2.1: PICTs domestic vessels shipowners adopt and implement safety standards and Safety Management Systems (SMS)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2.1: Infrastructure planning and development in PICTs is supported by technical surveys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2.1: Tangible actions are implemented for community resilience through demonstration pilots and scaled up initiatives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2.3: Enhance data management across all GEM pillars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3129310910"/>
                  </a:ext>
                </a:extLst>
              </a:tr>
              <a:tr h="517684">
                <a:tc vMerge="1">
                  <a:txBody>
                    <a:bodyPr/>
                    <a:lstStyle/>
                    <a:p>
                      <a:endParaRPr lang="en-AU"/>
                    </a:p>
                  </a:txBody>
                  <a:tcPr/>
                </a:tc>
                <a:tc>
                  <a:txBody>
                    <a:bodyPr/>
                    <a:lstStyle/>
                    <a:p>
                      <a:pPr marL="228600">
                        <a:lnSpc>
                          <a:spcPct val="120000"/>
                        </a:lnSpc>
                        <a:spcAft>
                          <a:spcPts val="0"/>
                        </a:spcAft>
                      </a:pPr>
                      <a:r>
                        <a:rPr lang="en-AU" sz="200">
                          <a:effectLst/>
                        </a:rPr>
                        <a:t>Result 2.2: PICTs have the capacity and systems to deliver safety of navigation services in line with international maritime instruments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2.2 PICTs supported with technical assistance for improved energy efficiency and strengthened sustainable energy industry</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2.2: Infrastructure planning and development in PICTs is supported by disaster, climate and WASH technical assessments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Outcome: Enhanced, evidence-based, multi-disciplinary approaches to the design and implementation of programmes addressing national and regional development issues (including the analysis and prioritisation of responses to social, environmental and economic issues).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340211563"/>
                  </a:ext>
                </a:extLst>
              </a:tr>
              <a:tr h="733385">
                <a:tc vMerge="1">
                  <a:txBody>
                    <a:bodyPr/>
                    <a:lstStyle/>
                    <a:p>
                      <a:endParaRPr lang="en-AU"/>
                    </a:p>
                  </a:txBody>
                  <a:tcPr/>
                </a:tc>
                <a:tc>
                  <a:txBody>
                    <a:bodyPr/>
                    <a:lstStyle/>
                    <a:p>
                      <a:pPr marL="228600">
                        <a:lnSpc>
                          <a:spcPct val="120000"/>
                        </a:lnSpc>
                        <a:spcAft>
                          <a:spcPts val="0"/>
                        </a:spcAft>
                      </a:pPr>
                      <a:r>
                        <a:rPr lang="en-AU" sz="200">
                          <a:effectLst/>
                        </a:rPr>
                        <a:t>Result 2.3: PICTs improve energy efficiency and lower carbon emissions in maritime transport</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2.3: PICTs capacity, systems and tools for data collection and analysis, dissemination in georesources and energy is improved and supported by functional secure regional and national data repositories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2.3: Strengthened knowledge management systems and research are accessible for regional, national and community planning and resilient development</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3.1: Institutionalisation of evidence-based, and multi-disciplinary project management procedures and systems which adheres to SPC policy and procedures and utilities a user friendly project management system and which links paper work from admin/ procurement/ finance</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2872471701"/>
                  </a:ext>
                </a:extLst>
              </a:tr>
              <a:tr h="345122">
                <a:tc vMerge="1">
                  <a:txBody>
                    <a:bodyPr/>
                    <a:lstStyle/>
                    <a:p>
                      <a:endParaRPr lang="en-AU"/>
                    </a:p>
                  </a:txBody>
                  <a:tcPr/>
                </a:tc>
                <a:tc>
                  <a:txBody>
                    <a:bodyPr/>
                    <a:lstStyle/>
                    <a:p>
                      <a:pPr marL="228600">
                        <a:lnSpc>
                          <a:spcPct val="120000"/>
                        </a:lnSpc>
                        <a:spcAft>
                          <a:spcPts val="0"/>
                        </a:spcAft>
                      </a:pPr>
                      <a:r>
                        <a:rPr lang="en-AU" sz="200">
                          <a:effectLst/>
                        </a:rPr>
                        <a:t>Outcome: Strengthened Ocean and Coastal Monitoring and Prediction Services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Result 3.2: Improved synergies and integrated programming across GEM supported by Programming, Performance and Systems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4024448908"/>
                  </a:ext>
                </a:extLst>
              </a:tr>
              <a:tr h="474543">
                <a:tc vMerge="1">
                  <a:txBody>
                    <a:bodyPr/>
                    <a:lstStyle/>
                    <a:p>
                      <a:endParaRPr lang="en-AU"/>
                    </a:p>
                  </a:txBody>
                  <a:tcPr/>
                </a:tc>
                <a:tc>
                  <a:txBody>
                    <a:bodyPr/>
                    <a:lstStyle/>
                    <a:p>
                      <a:pPr marL="228600">
                        <a:lnSpc>
                          <a:spcPct val="120000"/>
                        </a:lnSpc>
                        <a:spcAft>
                          <a:spcPts val="0"/>
                        </a:spcAft>
                      </a:pPr>
                      <a:r>
                        <a:rPr lang="en-AU" sz="200">
                          <a:effectLst/>
                        </a:rPr>
                        <a:t>Result 2.4: PICTs have improved ocean services and marine meteorology capacity</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Outcome: An enhanced divisional performance management system is implemented, which strengthens the alignment between planning, prioritisation, evaluation, learning and communication and improves the effectiveness of SPC’s work with members.</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3957379678"/>
                  </a:ext>
                </a:extLst>
              </a:tr>
              <a:tr h="474543">
                <a:tc vMerge="1">
                  <a:txBody>
                    <a:bodyPr/>
                    <a:lstStyle/>
                    <a:p>
                      <a:endParaRPr lang="en-AU"/>
                    </a:p>
                  </a:txBody>
                  <a:tcPr/>
                </a:tc>
                <a:tc>
                  <a:txBody>
                    <a:bodyPr/>
                    <a:lstStyle/>
                    <a:p>
                      <a:pPr marL="228600">
                        <a:lnSpc>
                          <a:spcPct val="120000"/>
                        </a:lnSpc>
                        <a:spcAft>
                          <a:spcPts val="0"/>
                        </a:spcAft>
                      </a:pPr>
                      <a:r>
                        <a:rPr lang="en-AU" sz="200">
                          <a:effectLst/>
                        </a:rPr>
                        <a:t>Result 2.5: PICTs use ocean and coastal data and assessments to support science-based decision-making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a:effectLst/>
                        </a:rPr>
                        <a:t> </a:t>
                      </a:r>
                      <a:endParaRPr lang="en-AU" sz="3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200" dirty="0">
                          <a:effectLst/>
                        </a:rPr>
                        <a:t>Result 4.1: Innovative performance management systems and procedures in place that encourage transparency, critical-thinking, self-assessment, openness to change leading to continual improvement</a:t>
                      </a:r>
                      <a:endParaRPr lang="en-AU" sz="3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3161324018"/>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25492262"/>
              </p:ext>
            </p:extLst>
          </p:nvPr>
        </p:nvGraphicFramePr>
        <p:xfrm>
          <a:off x="122830" y="26129"/>
          <a:ext cx="11655187" cy="6846062"/>
        </p:xfrm>
        <a:graphic>
          <a:graphicData uri="http://schemas.openxmlformats.org/drawingml/2006/table">
            <a:tbl>
              <a:tblPr firstRow="1" firstCol="1" bandRow="1">
                <a:tableStyleId>{5C22544A-7EE6-4342-B048-85BDC9FD1C3A}</a:tableStyleId>
              </a:tblPr>
              <a:tblGrid>
                <a:gridCol w="1332020">
                  <a:extLst>
                    <a:ext uri="{9D8B030D-6E8A-4147-A177-3AD203B41FA5}">
                      <a16:colId xmlns:a16="http://schemas.microsoft.com/office/drawing/2014/main" xmlns="" val="2242774045"/>
                    </a:ext>
                  </a:extLst>
                </a:gridCol>
                <a:gridCol w="3330056">
                  <a:extLst>
                    <a:ext uri="{9D8B030D-6E8A-4147-A177-3AD203B41FA5}">
                      <a16:colId xmlns:a16="http://schemas.microsoft.com/office/drawing/2014/main" xmlns="" val="1146242791"/>
                    </a:ext>
                  </a:extLst>
                </a:gridCol>
                <a:gridCol w="2331037">
                  <a:extLst>
                    <a:ext uri="{9D8B030D-6E8A-4147-A177-3AD203B41FA5}">
                      <a16:colId xmlns:a16="http://schemas.microsoft.com/office/drawing/2014/main" xmlns="" val="1070061347"/>
                    </a:ext>
                  </a:extLst>
                </a:gridCol>
                <a:gridCol w="2331037">
                  <a:extLst>
                    <a:ext uri="{9D8B030D-6E8A-4147-A177-3AD203B41FA5}">
                      <a16:colId xmlns:a16="http://schemas.microsoft.com/office/drawing/2014/main" xmlns="" val="1744588560"/>
                    </a:ext>
                  </a:extLst>
                </a:gridCol>
                <a:gridCol w="2331037">
                  <a:extLst>
                    <a:ext uri="{9D8B030D-6E8A-4147-A177-3AD203B41FA5}">
                      <a16:colId xmlns:a16="http://schemas.microsoft.com/office/drawing/2014/main" xmlns="" val="2588085303"/>
                    </a:ext>
                  </a:extLst>
                </a:gridCol>
              </a:tblGrid>
              <a:tr h="694530">
                <a:tc rowSpan="7">
                  <a:txBody>
                    <a:bodyPr/>
                    <a:lstStyle/>
                    <a:p>
                      <a:pPr marL="228600">
                        <a:lnSpc>
                          <a:spcPct val="120000"/>
                        </a:lnSpc>
                        <a:spcAft>
                          <a:spcPts val="0"/>
                        </a:spcAft>
                      </a:pPr>
                      <a:r>
                        <a:rPr lang="en-AU" sz="2400" dirty="0">
                          <a:solidFill>
                            <a:srgbClr val="FF0000"/>
                          </a:solidFill>
                          <a:effectLst/>
                        </a:rPr>
                        <a:t>Assessments and Data &amp; Information</a:t>
                      </a:r>
                      <a:endParaRPr lang="en-AU" sz="24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vert="vert270"/>
                </a:tc>
                <a:tc>
                  <a:txBody>
                    <a:bodyPr/>
                    <a:lstStyle/>
                    <a:p>
                      <a:pPr marL="228600">
                        <a:lnSpc>
                          <a:spcPct val="120000"/>
                        </a:lnSpc>
                        <a:spcAft>
                          <a:spcPts val="0"/>
                        </a:spcAft>
                      </a:pPr>
                      <a:r>
                        <a:rPr lang="en-AU" sz="1400" dirty="0">
                          <a:effectLst/>
                        </a:rPr>
                        <a:t>Outcome: Sustainable Maritime </a:t>
                      </a:r>
                      <a:r>
                        <a:rPr lang="en-AU" sz="1400" dirty="0">
                          <a:solidFill>
                            <a:srgbClr val="FF0000"/>
                          </a:solidFill>
                          <a:effectLst/>
                        </a:rPr>
                        <a:t>Transport and Safe Navigation</a:t>
                      </a:r>
                      <a:endParaRPr lang="en-AU" sz="16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1050" dirty="0">
                          <a:effectLst/>
                        </a:rPr>
                        <a:t>Outcome: Quality Technical Assessment and Data &amp; Information in </a:t>
                      </a:r>
                      <a:r>
                        <a:rPr lang="en-AU" sz="1050" dirty="0">
                          <a:solidFill>
                            <a:srgbClr val="FF0000"/>
                          </a:solidFill>
                          <a:effectLst/>
                        </a:rPr>
                        <a:t>Geo-resources and Energy</a:t>
                      </a:r>
                      <a:endParaRPr lang="en-AU" sz="11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1000" dirty="0">
                          <a:effectLst/>
                        </a:rPr>
                        <a:t>Outcome – Applied science, technology and applications for improved community resilience to </a:t>
                      </a:r>
                      <a:r>
                        <a:rPr lang="en-AU" sz="1000" dirty="0">
                          <a:solidFill>
                            <a:srgbClr val="FF0000"/>
                          </a:solidFill>
                          <a:effectLst/>
                        </a:rPr>
                        <a:t>climate change</a:t>
                      </a:r>
                      <a:endParaRPr lang="en-AU" sz="105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1000" dirty="0">
                          <a:effectLst/>
                        </a:rPr>
                        <a:t>Result 2.2: Operationalise and increase capacity development, knowledge management and innovation</a:t>
                      </a:r>
                      <a:endParaRPr lang="en-AU" sz="105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2513376560"/>
                  </a:ext>
                </a:extLst>
              </a:tr>
              <a:tr h="694530">
                <a:tc vMerge="1">
                  <a:txBody>
                    <a:bodyPr/>
                    <a:lstStyle/>
                    <a:p>
                      <a:endParaRPr lang="en-AU"/>
                    </a:p>
                  </a:txBody>
                  <a:tcPr/>
                </a:tc>
                <a:tc>
                  <a:txBody>
                    <a:bodyPr/>
                    <a:lstStyle/>
                    <a:p>
                      <a:pPr marL="228600">
                        <a:lnSpc>
                          <a:spcPct val="120000"/>
                        </a:lnSpc>
                        <a:spcAft>
                          <a:spcPts val="0"/>
                        </a:spcAft>
                      </a:pPr>
                      <a:r>
                        <a:rPr lang="en-AU" sz="1200">
                          <a:effectLst/>
                        </a:rPr>
                        <a:t>Result 2.1: PICTs domestic vessels shipowners adopt and implement safety standards and Safety Management Systems (SMS)</a:t>
                      </a:r>
                      <a:endParaRPr lang="en-AU" sz="14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1000" dirty="0">
                          <a:effectLst/>
                        </a:rPr>
                        <a:t>Result 2.1: Infrastructure planning and development in PICTs is supported by technical surveys</a:t>
                      </a:r>
                      <a:endParaRPr lang="en-AU" sz="105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1000">
                          <a:effectLst/>
                        </a:rPr>
                        <a:t>Result 2.1: Tangible actions are implemented for community resilience through demonstration pilots and scaled up initiatives</a:t>
                      </a:r>
                      <a:endParaRPr lang="en-AU" sz="105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a:effectLst/>
                        </a:rPr>
                        <a:t>Result 2.3: Enhance data management across all GEM pillars </a:t>
                      </a:r>
                      <a:endParaRPr lang="en-AU" sz="10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1541117675"/>
                  </a:ext>
                </a:extLst>
              </a:tr>
              <a:tr h="1250154">
                <a:tc vMerge="1">
                  <a:txBody>
                    <a:bodyPr/>
                    <a:lstStyle/>
                    <a:p>
                      <a:endParaRPr lang="en-AU"/>
                    </a:p>
                  </a:txBody>
                  <a:tcPr/>
                </a:tc>
                <a:tc>
                  <a:txBody>
                    <a:bodyPr/>
                    <a:lstStyle/>
                    <a:p>
                      <a:pPr marL="228600">
                        <a:lnSpc>
                          <a:spcPct val="120000"/>
                        </a:lnSpc>
                        <a:spcAft>
                          <a:spcPts val="0"/>
                        </a:spcAft>
                      </a:pPr>
                      <a:r>
                        <a:rPr lang="en-AU" sz="1200">
                          <a:effectLst/>
                        </a:rPr>
                        <a:t>Result 2.2: PICTs have the capacity and systems to deliver safety of navigation services in line with international maritime instruments</a:t>
                      </a:r>
                      <a:endParaRPr lang="en-AU" sz="14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1000" dirty="0">
                          <a:effectLst/>
                        </a:rPr>
                        <a:t>Result 2.2 PICTs supported with technical assistance for improved energy efficiency and strengthened sustainable energy industry</a:t>
                      </a:r>
                      <a:endParaRPr lang="en-AU" sz="105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1000" dirty="0">
                          <a:effectLst/>
                        </a:rPr>
                        <a:t>Result 2.2: Infrastructure planning and development in PICTs is supported by disaster, climate and WASH technical assessments</a:t>
                      </a:r>
                      <a:endParaRPr lang="en-AU" sz="105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a:effectLst/>
                        </a:rPr>
                        <a:t>Outcome: Enhanced, evidence-based, multi-disciplinary approaches to the design and implementation of programmes addressing national and regional development issues (including the analysis and prioritisation of responses to social, environmental and economic issues).</a:t>
                      </a:r>
                      <a:endParaRPr lang="en-AU" sz="10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1819788099"/>
                  </a:ext>
                </a:extLst>
              </a:tr>
              <a:tr h="1250154">
                <a:tc vMerge="1">
                  <a:txBody>
                    <a:bodyPr/>
                    <a:lstStyle/>
                    <a:p>
                      <a:endParaRPr lang="en-AU"/>
                    </a:p>
                  </a:txBody>
                  <a:tcPr/>
                </a:tc>
                <a:tc>
                  <a:txBody>
                    <a:bodyPr/>
                    <a:lstStyle/>
                    <a:p>
                      <a:pPr marL="228600">
                        <a:lnSpc>
                          <a:spcPct val="120000"/>
                        </a:lnSpc>
                        <a:spcAft>
                          <a:spcPts val="0"/>
                        </a:spcAft>
                      </a:pPr>
                      <a:r>
                        <a:rPr lang="en-AU" sz="1200">
                          <a:effectLst/>
                        </a:rPr>
                        <a:t>Result 2.3: PICTs improve energy efficiency and lower carbon emissions in maritime transport</a:t>
                      </a:r>
                      <a:endParaRPr lang="en-AU" sz="14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1000" dirty="0">
                          <a:effectLst/>
                        </a:rPr>
                        <a:t>Result 2.3: PICTs capacity, systems and tools for data collection and analysis, dissemination in </a:t>
                      </a:r>
                      <a:r>
                        <a:rPr lang="en-AU" sz="1000" dirty="0" err="1">
                          <a:effectLst/>
                        </a:rPr>
                        <a:t>georesources</a:t>
                      </a:r>
                      <a:r>
                        <a:rPr lang="en-AU" sz="1000" dirty="0">
                          <a:effectLst/>
                        </a:rPr>
                        <a:t> and energy is improved and supported by functional secure regional and national data repositories</a:t>
                      </a:r>
                      <a:endParaRPr lang="en-AU" sz="105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1000" dirty="0">
                          <a:effectLst/>
                        </a:rPr>
                        <a:t>Result 2.3: Strengthened knowledge management systems and research are accessible for regional, national and community planning and resilient development</a:t>
                      </a:r>
                      <a:endParaRPr lang="en-AU" sz="105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a:effectLst/>
                        </a:rPr>
                        <a:t>Result 3.1: Institutionalisation of evidence-based, and multi-disciplinary project management procedures and systems which adheres to SPC policy and procedures and utilities a user friendly project management system and which links paper work from admin/ procurement/ finance</a:t>
                      </a:r>
                      <a:endParaRPr lang="en-AU" sz="10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4254101219"/>
                  </a:ext>
                </a:extLst>
              </a:tr>
              <a:tr h="625077">
                <a:tc vMerge="1">
                  <a:txBody>
                    <a:bodyPr/>
                    <a:lstStyle/>
                    <a:p>
                      <a:endParaRPr lang="en-AU"/>
                    </a:p>
                  </a:txBody>
                  <a:tcPr/>
                </a:tc>
                <a:tc>
                  <a:txBody>
                    <a:bodyPr/>
                    <a:lstStyle/>
                    <a:p>
                      <a:pPr marL="228600">
                        <a:lnSpc>
                          <a:spcPct val="120000"/>
                        </a:lnSpc>
                        <a:spcAft>
                          <a:spcPts val="0"/>
                        </a:spcAft>
                      </a:pPr>
                      <a:r>
                        <a:rPr lang="en-AU" sz="1200" dirty="0">
                          <a:effectLst/>
                        </a:rPr>
                        <a:t>Outcome: Strengthened Ocean and Coastal Monitoring and Prediction Services</a:t>
                      </a:r>
                      <a:endParaRPr lang="en-AU" sz="14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dirty="0">
                          <a:effectLst/>
                        </a:rPr>
                        <a:t> </a:t>
                      </a:r>
                      <a:endParaRPr lang="en-AU" sz="10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a:effectLst/>
                        </a:rPr>
                        <a:t> </a:t>
                      </a:r>
                      <a:endParaRPr lang="en-AU" sz="10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a:effectLst/>
                        </a:rPr>
                        <a:t>Result 3.2: Improved synergies and integrated programming across GEM supported by Programming, Performance and Systems </a:t>
                      </a:r>
                      <a:endParaRPr lang="en-AU" sz="10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760703654"/>
                  </a:ext>
                </a:extLst>
              </a:tr>
              <a:tr h="1250154">
                <a:tc vMerge="1">
                  <a:txBody>
                    <a:bodyPr/>
                    <a:lstStyle/>
                    <a:p>
                      <a:endParaRPr lang="en-AU"/>
                    </a:p>
                  </a:txBody>
                  <a:tcPr/>
                </a:tc>
                <a:tc>
                  <a:txBody>
                    <a:bodyPr/>
                    <a:lstStyle/>
                    <a:p>
                      <a:pPr marL="228600">
                        <a:lnSpc>
                          <a:spcPct val="120000"/>
                        </a:lnSpc>
                        <a:spcAft>
                          <a:spcPts val="0"/>
                        </a:spcAft>
                      </a:pPr>
                      <a:r>
                        <a:rPr lang="en-AU" sz="1200">
                          <a:effectLst/>
                        </a:rPr>
                        <a:t>Result 2.4: PICTs have improved ocean services and marine meteorology capacity</a:t>
                      </a:r>
                      <a:endParaRPr lang="en-AU" sz="14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dirty="0">
                          <a:effectLst/>
                        </a:rPr>
                        <a:t> </a:t>
                      </a:r>
                      <a:endParaRPr lang="en-AU" sz="10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a:effectLst/>
                        </a:rPr>
                        <a:t> </a:t>
                      </a:r>
                      <a:endParaRPr lang="en-AU" sz="10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a:effectLst/>
                        </a:rPr>
                        <a:t>Outcome: An enhanced divisional performance management system is implemented, which strengthens the alignment between planning, prioritisation, evaluation, learning and communication and improves the effectiveness of SPC’s work with members.</a:t>
                      </a:r>
                      <a:endParaRPr lang="en-AU" sz="10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1543188801"/>
                  </a:ext>
                </a:extLst>
              </a:tr>
              <a:tr h="937616">
                <a:tc vMerge="1">
                  <a:txBody>
                    <a:bodyPr/>
                    <a:lstStyle/>
                    <a:p>
                      <a:endParaRPr lang="en-AU"/>
                    </a:p>
                  </a:txBody>
                  <a:tcPr/>
                </a:tc>
                <a:tc>
                  <a:txBody>
                    <a:bodyPr/>
                    <a:lstStyle/>
                    <a:p>
                      <a:pPr marL="228600">
                        <a:lnSpc>
                          <a:spcPct val="120000"/>
                        </a:lnSpc>
                        <a:spcAft>
                          <a:spcPts val="0"/>
                        </a:spcAft>
                      </a:pPr>
                      <a:r>
                        <a:rPr lang="en-AU" sz="1200" dirty="0">
                          <a:effectLst/>
                        </a:rPr>
                        <a:t>Result 2.5: PICTs use ocean and coastal data and assessments to support science-based decision-making  </a:t>
                      </a:r>
                      <a:endParaRPr lang="en-AU" sz="14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dirty="0">
                          <a:effectLst/>
                        </a:rPr>
                        <a:t> </a:t>
                      </a:r>
                      <a:endParaRPr lang="en-AU" sz="10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a:effectLst/>
                        </a:rPr>
                        <a:t> </a:t>
                      </a:r>
                      <a:endParaRPr lang="en-AU" sz="100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tc>
                  <a:txBody>
                    <a:bodyPr/>
                    <a:lstStyle/>
                    <a:p>
                      <a:pPr marL="228600">
                        <a:lnSpc>
                          <a:spcPct val="120000"/>
                        </a:lnSpc>
                        <a:spcAft>
                          <a:spcPts val="0"/>
                        </a:spcAft>
                      </a:pPr>
                      <a:r>
                        <a:rPr lang="en-AU" sz="900" dirty="0">
                          <a:effectLst/>
                        </a:rPr>
                        <a:t>Result 4.1: Innovative performance management systems and procedures in place that encourage transparency, critical-thinking, self-assessment, openness to change leading to continual improvement</a:t>
                      </a:r>
                      <a:endParaRPr lang="en-AU" sz="10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0222" marR="20222" marT="0" marB="0"/>
                </a:tc>
                <a:extLst>
                  <a:ext uri="{0D108BD9-81ED-4DB2-BD59-A6C34878D82A}">
                    <a16:rowId xmlns:a16="http://schemas.microsoft.com/office/drawing/2014/main" xmlns="" val="4064209692"/>
                  </a:ext>
                </a:extLst>
              </a:tr>
            </a:tbl>
          </a:graphicData>
        </a:graphic>
      </p:graphicFrame>
    </p:spTree>
    <p:extLst>
      <p:ext uri="{BB962C8B-B14F-4D97-AF65-F5344CB8AC3E}">
        <p14:creationId xmlns:p14="http://schemas.microsoft.com/office/powerpoint/2010/main" val="558081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31124815"/>
              </p:ext>
            </p:extLst>
          </p:nvPr>
        </p:nvGraphicFramePr>
        <p:xfrm>
          <a:off x="218364" y="137029"/>
          <a:ext cx="11781130" cy="6754180"/>
        </p:xfrm>
        <a:graphic>
          <a:graphicData uri="http://schemas.openxmlformats.org/drawingml/2006/table">
            <a:tbl>
              <a:tblPr firstRow="1" firstCol="1" bandRow="1">
                <a:tableStyleId>{5C22544A-7EE6-4342-B048-85BDC9FD1C3A}</a:tableStyleId>
              </a:tblPr>
              <a:tblGrid>
                <a:gridCol w="1706614">
                  <a:extLst>
                    <a:ext uri="{9D8B030D-6E8A-4147-A177-3AD203B41FA5}">
                      <a16:colId xmlns:a16="http://schemas.microsoft.com/office/drawing/2014/main" xmlns="" val="2495927117"/>
                    </a:ext>
                  </a:extLst>
                </a:gridCol>
                <a:gridCol w="2546155">
                  <a:extLst>
                    <a:ext uri="{9D8B030D-6E8A-4147-A177-3AD203B41FA5}">
                      <a16:colId xmlns:a16="http://schemas.microsoft.com/office/drawing/2014/main" xmlns="" val="2929627861"/>
                    </a:ext>
                  </a:extLst>
                </a:gridCol>
                <a:gridCol w="2815907">
                  <a:extLst>
                    <a:ext uri="{9D8B030D-6E8A-4147-A177-3AD203B41FA5}">
                      <a16:colId xmlns:a16="http://schemas.microsoft.com/office/drawing/2014/main" xmlns="" val="1965057016"/>
                    </a:ext>
                  </a:extLst>
                </a:gridCol>
                <a:gridCol w="2356227">
                  <a:extLst>
                    <a:ext uri="{9D8B030D-6E8A-4147-A177-3AD203B41FA5}">
                      <a16:colId xmlns:a16="http://schemas.microsoft.com/office/drawing/2014/main" xmlns="" val="2407533949"/>
                    </a:ext>
                  </a:extLst>
                </a:gridCol>
                <a:gridCol w="2356227">
                  <a:extLst>
                    <a:ext uri="{9D8B030D-6E8A-4147-A177-3AD203B41FA5}">
                      <a16:colId xmlns:a16="http://schemas.microsoft.com/office/drawing/2014/main" xmlns="" val="2677981842"/>
                    </a:ext>
                  </a:extLst>
                </a:gridCol>
              </a:tblGrid>
              <a:tr h="777137">
                <a:tc rowSpan="4">
                  <a:txBody>
                    <a:bodyPr/>
                    <a:lstStyle/>
                    <a:p>
                      <a:pPr marL="228600" algn="r">
                        <a:lnSpc>
                          <a:spcPct val="120000"/>
                        </a:lnSpc>
                        <a:spcAft>
                          <a:spcPts val="0"/>
                        </a:spcAft>
                      </a:pPr>
                      <a:r>
                        <a:rPr lang="en-AU" sz="1400" dirty="0">
                          <a:solidFill>
                            <a:srgbClr val="FF0000"/>
                          </a:solidFill>
                          <a:effectLst/>
                        </a:rPr>
                        <a:t>Training and Capacity Building </a:t>
                      </a:r>
                      <a:endParaRPr lang="en-AU" sz="14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endParaRPr>
                    </a:p>
                  </a:txBody>
                  <a:tcPr marL="1080000" marR="26521" marT="216000" marB="0" vert="vert270"/>
                </a:tc>
                <a:tc>
                  <a:txBody>
                    <a:bodyPr/>
                    <a:lstStyle/>
                    <a:p>
                      <a:pPr marL="228600">
                        <a:lnSpc>
                          <a:spcPct val="120000"/>
                        </a:lnSpc>
                        <a:spcAft>
                          <a:spcPts val="0"/>
                        </a:spcAft>
                      </a:pPr>
                      <a:r>
                        <a:rPr lang="en-AU" sz="1100" dirty="0" err="1">
                          <a:effectLst/>
                        </a:rPr>
                        <a:t>Ouctome</a:t>
                      </a:r>
                      <a:r>
                        <a:rPr lang="en-AU" sz="1100" dirty="0" smtClean="0">
                          <a:effectLst/>
                        </a:rPr>
                        <a:t>: Improved </a:t>
                      </a:r>
                      <a:r>
                        <a:rPr lang="en-AU" sz="1100" dirty="0">
                          <a:effectLst/>
                        </a:rPr>
                        <a:t>Ocean and Maritime Literacy and Capacity</a:t>
                      </a:r>
                      <a:endParaRPr lang="en-AU" sz="12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tc>
                  <a:txBody>
                    <a:bodyPr/>
                    <a:lstStyle/>
                    <a:p>
                      <a:pPr marL="228600">
                        <a:lnSpc>
                          <a:spcPct val="120000"/>
                        </a:lnSpc>
                        <a:spcAft>
                          <a:spcPts val="0"/>
                        </a:spcAft>
                      </a:pPr>
                      <a:r>
                        <a:rPr lang="en-AU" sz="1100" dirty="0">
                          <a:effectLst/>
                        </a:rPr>
                        <a:t>Outcome: Capacity Development in Geo-resources Management and Sustainable Energy</a:t>
                      </a:r>
                      <a:endParaRPr lang="en-AU" sz="12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tc>
                  <a:txBody>
                    <a:bodyPr/>
                    <a:lstStyle/>
                    <a:p>
                      <a:pPr marL="228600">
                        <a:lnSpc>
                          <a:spcPct val="120000"/>
                        </a:lnSpc>
                        <a:spcAft>
                          <a:spcPts val="0"/>
                        </a:spcAft>
                      </a:pPr>
                      <a:r>
                        <a:rPr lang="en-AU" sz="1100" dirty="0">
                          <a:effectLst/>
                        </a:rPr>
                        <a:t>Outcome – improved capacity in response to disaster and climate change</a:t>
                      </a:r>
                      <a:endParaRPr lang="en-AU" sz="12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tc>
                  <a:txBody>
                    <a:bodyPr/>
                    <a:lstStyle/>
                    <a:p>
                      <a:pPr marL="228600">
                        <a:lnSpc>
                          <a:spcPct val="120000"/>
                        </a:lnSpc>
                        <a:spcAft>
                          <a:spcPts val="0"/>
                        </a:spcAft>
                      </a:pPr>
                      <a:r>
                        <a:rPr lang="en-AU" sz="1100" dirty="0">
                          <a:effectLst/>
                        </a:rPr>
                        <a:t>Result 4.2: GEM Monitoring, Evaluation and Learning processes and culture is embedded and effective </a:t>
                      </a:r>
                      <a:endParaRPr lang="en-AU" sz="12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extLst>
                  <a:ext uri="{0D108BD9-81ED-4DB2-BD59-A6C34878D82A}">
                    <a16:rowId xmlns:a16="http://schemas.microsoft.com/office/drawing/2014/main" xmlns="" val="1690255571"/>
                  </a:ext>
                </a:extLst>
              </a:tr>
              <a:tr h="1382648">
                <a:tc vMerge="1">
                  <a:txBody>
                    <a:bodyPr/>
                    <a:lstStyle/>
                    <a:p>
                      <a:endParaRPr lang="en-AU"/>
                    </a:p>
                  </a:txBody>
                  <a:tcPr/>
                </a:tc>
                <a:tc rowSpan="3">
                  <a:txBody>
                    <a:bodyPr/>
                    <a:lstStyle/>
                    <a:p>
                      <a:pPr marL="228600">
                        <a:lnSpc>
                          <a:spcPct val="120000"/>
                        </a:lnSpc>
                        <a:spcAft>
                          <a:spcPts val="0"/>
                        </a:spcAft>
                      </a:pPr>
                      <a:r>
                        <a:rPr lang="en-AU" sz="1400" dirty="0">
                          <a:effectLst/>
                        </a:rPr>
                        <a:t>Result 3.1: Expertise, skills and knowledge is improved for professionals in the maritime and ocean-related sectors</a:t>
                      </a:r>
                      <a:endParaRPr lang="en-AU" sz="16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p>
                      <a:pPr marL="228600">
                        <a:lnSpc>
                          <a:spcPct val="120000"/>
                        </a:lnSpc>
                        <a:spcAft>
                          <a:spcPts val="0"/>
                        </a:spcAft>
                      </a:pPr>
                      <a:r>
                        <a:rPr lang="en-AU" sz="1400" dirty="0">
                          <a:effectLst/>
                        </a:rPr>
                        <a:t>Result 3.2: Women and youth have increased awareness and participation in the maritime and ocean-related sectors </a:t>
                      </a:r>
                      <a:endParaRPr lang="en-AU" sz="16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tc>
                  <a:txBody>
                    <a:bodyPr/>
                    <a:lstStyle/>
                    <a:p>
                      <a:pPr marL="228600">
                        <a:lnSpc>
                          <a:spcPct val="120000"/>
                        </a:lnSpc>
                        <a:spcAft>
                          <a:spcPts val="0"/>
                        </a:spcAft>
                      </a:pPr>
                      <a:r>
                        <a:rPr lang="en-AU" sz="1400" dirty="0">
                          <a:effectLst/>
                        </a:rPr>
                        <a:t>Result 3.1: Skills, knowledge and practice is improved for PICT personnel responsible for energy and </a:t>
                      </a:r>
                      <a:r>
                        <a:rPr lang="en-AU" sz="1400" dirty="0" err="1">
                          <a:effectLst/>
                        </a:rPr>
                        <a:t>georesources</a:t>
                      </a:r>
                      <a:endParaRPr lang="en-AU" sz="16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tc>
                  <a:txBody>
                    <a:bodyPr/>
                    <a:lstStyle/>
                    <a:p>
                      <a:pPr marL="228600">
                        <a:lnSpc>
                          <a:spcPct val="120000"/>
                        </a:lnSpc>
                        <a:spcAft>
                          <a:spcPts val="0"/>
                        </a:spcAft>
                      </a:pPr>
                      <a:r>
                        <a:rPr lang="en-AU" sz="1200" dirty="0">
                          <a:effectLst/>
                        </a:rPr>
                        <a:t>Result 3.1: Skills, practices and certification are improved in PICTs communities and governments for disaster, climate resilience and maintenance of ecosystem services</a:t>
                      </a:r>
                      <a:endParaRPr lang="en-AU" sz="14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tc>
                  <a:txBody>
                    <a:bodyPr/>
                    <a:lstStyle/>
                    <a:p>
                      <a:pPr marL="228600">
                        <a:lnSpc>
                          <a:spcPct val="120000"/>
                        </a:lnSpc>
                        <a:spcAft>
                          <a:spcPts val="0"/>
                        </a:spcAft>
                      </a:pPr>
                      <a:r>
                        <a:rPr lang="en-AU" sz="1400" dirty="0">
                          <a:effectLst/>
                        </a:rPr>
                        <a:t>Result 4.3: Sustainable GEM Resource mobilisations to support all GEM pillars </a:t>
                      </a:r>
                      <a:endParaRPr lang="en-AU" sz="16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extLst>
                  <a:ext uri="{0D108BD9-81ED-4DB2-BD59-A6C34878D82A}">
                    <a16:rowId xmlns:a16="http://schemas.microsoft.com/office/drawing/2014/main" xmlns="" val="3830319649"/>
                  </a:ext>
                </a:extLst>
              </a:tr>
              <a:tr h="741812">
                <a:tc vMerge="1">
                  <a:txBody>
                    <a:bodyPr/>
                    <a:lstStyle/>
                    <a:p>
                      <a:endParaRPr lang="en-AU"/>
                    </a:p>
                  </a:txBody>
                  <a:tcPr/>
                </a:tc>
                <a:tc vMerge="1">
                  <a:txBody>
                    <a:bodyPr/>
                    <a:lstStyle/>
                    <a:p>
                      <a:pPr marL="228600">
                        <a:lnSpc>
                          <a:spcPct val="120000"/>
                        </a:lnSpc>
                        <a:spcAft>
                          <a:spcPts val="0"/>
                        </a:spcAft>
                      </a:pPr>
                      <a:endParaRPr lang="en-AU" sz="105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tc rowSpan="2">
                  <a:txBody>
                    <a:bodyPr/>
                    <a:lstStyle/>
                    <a:p>
                      <a:pPr marL="228600">
                        <a:lnSpc>
                          <a:spcPct val="120000"/>
                        </a:lnSpc>
                        <a:spcAft>
                          <a:spcPts val="0"/>
                        </a:spcAft>
                      </a:pPr>
                      <a:r>
                        <a:rPr lang="en-AU" sz="1600" dirty="0">
                          <a:effectLst/>
                        </a:rPr>
                        <a:t>Result 3.2: Women and youth have increased awareness and participation in the energy and </a:t>
                      </a:r>
                      <a:r>
                        <a:rPr lang="en-AU" sz="1600" dirty="0" err="1">
                          <a:effectLst/>
                        </a:rPr>
                        <a:t>georesources</a:t>
                      </a:r>
                      <a:r>
                        <a:rPr lang="en-AU" sz="1600" dirty="0">
                          <a:effectLst/>
                        </a:rPr>
                        <a:t> sectors</a:t>
                      </a:r>
                      <a:endParaRPr lang="en-AU" sz="18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tc rowSpan="2">
                  <a:txBody>
                    <a:bodyPr/>
                    <a:lstStyle/>
                    <a:p>
                      <a:pPr marL="228600">
                        <a:lnSpc>
                          <a:spcPct val="120000"/>
                        </a:lnSpc>
                        <a:spcAft>
                          <a:spcPts val="0"/>
                        </a:spcAft>
                      </a:pPr>
                      <a:r>
                        <a:rPr lang="en-AU" sz="1400" dirty="0">
                          <a:effectLst/>
                        </a:rPr>
                        <a:t>Result 3.2: Women and Youth have increased awareness and participation in all initiatives related to DRM, climate change, WASH and ecosystem services</a:t>
                      </a:r>
                      <a:endParaRPr lang="en-AU" sz="16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tc>
                  <a:txBody>
                    <a:bodyPr/>
                    <a:lstStyle/>
                    <a:p>
                      <a:pPr marL="228600">
                        <a:lnSpc>
                          <a:spcPct val="120000"/>
                        </a:lnSpc>
                        <a:spcAft>
                          <a:spcPts val="0"/>
                        </a:spcAft>
                      </a:pPr>
                      <a:r>
                        <a:rPr lang="en-AU" sz="1400" dirty="0">
                          <a:effectLst/>
                        </a:rPr>
                        <a:t>Result 4.4 Enhanced and resourced GEM visibility communication and brand</a:t>
                      </a:r>
                      <a:endParaRPr lang="en-AU" sz="16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extLst>
                  <a:ext uri="{0D108BD9-81ED-4DB2-BD59-A6C34878D82A}">
                    <a16:rowId xmlns:a16="http://schemas.microsoft.com/office/drawing/2014/main" xmlns="" val="1070432304"/>
                  </a:ext>
                </a:extLst>
              </a:tr>
              <a:tr h="1384788">
                <a:tc vMerge="1">
                  <a:txBody>
                    <a:bodyPr/>
                    <a:lstStyle/>
                    <a:p>
                      <a:endParaRPr lang="en-AU" dirty="0"/>
                    </a:p>
                  </a:txBody>
                  <a:tcPr marL="26521" marR="26521" marT="0" marB="0"/>
                </a:tc>
                <a:tc vMerge="1">
                  <a:txBody>
                    <a:bodyPr/>
                    <a:lstStyle/>
                    <a:p>
                      <a:endParaRPr lang="en-AU" dirty="0"/>
                    </a:p>
                  </a:txBody>
                  <a:tcPr marL="26521" marR="26521" marT="0" marB="0"/>
                </a:tc>
                <a:tc vMerge="1">
                  <a:txBody>
                    <a:bodyPr/>
                    <a:lstStyle/>
                    <a:p>
                      <a:endParaRPr lang="en-AU" dirty="0"/>
                    </a:p>
                  </a:txBody>
                  <a:tcPr marL="26521" marR="26521" marT="0" marB="0"/>
                </a:tc>
                <a:tc vMerge="1">
                  <a:txBody>
                    <a:bodyPr/>
                    <a:lstStyle/>
                    <a:p>
                      <a:endParaRPr lang="en-AU" dirty="0"/>
                    </a:p>
                  </a:txBody>
                  <a:tcPr marL="26521" marR="26521" marT="0" marB="0"/>
                </a:tc>
                <a:tc>
                  <a:txBody>
                    <a:bodyPr/>
                    <a:lstStyle/>
                    <a:p>
                      <a:pPr marL="228600">
                        <a:lnSpc>
                          <a:spcPct val="120000"/>
                        </a:lnSpc>
                        <a:spcAft>
                          <a:spcPts val="0"/>
                        </a:spcAft>
                      </a:pPr>
                      <a:r>
                        <a:rPr lang="en-AU" sz="1050" dirty="0">
                          <a:effectLst/>
                        </a:rPr>
                        <a:t>Outcome: An efficient Divisional culture championed by motivated and committed staff. Enhanced Divisional support services and improved financial and risk management that underpin efficient service delivery and organisational sustainability</a:t>
                      </a:r>
                      <a:endParaRPr lang="en-AU" sz="110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extLst>
                  <a:ext uri="{0D108BD9-81ED-4DB2-BD59-A6C34878D82A}">
                    <a16:rowId xmlns:a16="http://schemas.microsoft.com/office/drawing/2014/main" xmlns="" val="1409393043"/>
                  </a:ext>
                </a:extLst>
              </a:tr>
              <a:tr h="706488">
                <a:tc>
                  <a:txBody>
                    <a:bodyPr/>
                    <a:lstStyle/>
                    <a:p>
                      <a:endParaRPr lang="en-AU" dirty="0"/>
                    </a:p>
                  </a:txBody>
                  <a:tcPr marL="26521" marR="26521" marT="0" marB="0"/>
                </a:tc>
                <a:tc>
                  <a:txBody>
                    <a:bodyPr/>
                    <a:lstStyle/>
                    <a:p>
                      <a:endParaRPr lang="en-AU"/>
                    </a:p>
                  </a:txBody>
                  <a:tcPr marL="26521" marR="26521" marT="0" marB="0"/>
                </a:tc>
                <a:tc>
                  <a:txBody>
                    <a:bodyPr/>
                    <a:lstStyle/>
                    <a:p>
                      <a:endParaRPr lang="en-AU"/>
                    </a:p>
                  </a:txBody>
                  <a:tcPr marL="26521" marR="26521" marT="0" marB="0"/>
                </a:tc>
                <a:tc>
                  <a:txBody>
                    <a:bodyPr/>
                    <a:lstStyle/>
                    <a:p>
                      <a:endParaRPr lang="en-AU"/>
                    </a:p>
                  </a:txBody>
                  <a:tcPr marL="26521" marR="26521" marT="0" marB="0"/>
                </a:tc>
                <a:tc>
                  <a:txBody>
                    <a:bodyPr/>
                    <a:lstStyle/>
                    <a:p>
                      <a:pPr marL="228600">
                        <a:lnSpc>
                          <a:spcPct val="120000"/>
                        </a:lnSpc>
                        <a:spcAft>
                          <a:spcPts val="0"/>
                        </a:spcAft>
                      </a:pPr>
                      <a:r>
                        <a:rPr lang="en-AU" sz="1000" dirty="0">
                          <a:effectLst/>
                        </a:rPr>
                        <a:t>Result 5.1: Productive organisational culture that promotes staff wellness and ensures operational efficiency and sustainability</a:t>
                      </a:r>
                      <a:endParaRPr lang="en-AU" sz="105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extLst>
                  <a:ext uri="{0D108BD9-81ED-4DB2-BD59-A6C34878D82A}">
                    <a16:rowId xmlns:a16="http://schemas.microsoft.com/office/drawing/2014/main" xmlns="" val="2797166286"/>
                  </a:ext>
                </a:extLst>
              </a:tr>
              <a:tr h="706488">
                <a:tc>
                  <a:txBody>
                    <a:bodyPr/>
                    <a:lstStyle/>
                    <a:p>
                      <a:endParaRPr lang="en-AU" dirty="0"/>
                    </a:p>
                  </a:txBody>
                  <a:tcPr marL="26521" marR="26521" marT="0" marB="0"/>
                </a:tc>
                <a:tc>
                  <a:txBody>
                    <a:bodyPr/>
                    <a:lstStyle/>
                    <a:p>
                      <a:endParaRPr lang="en-AU"/>
                    </a:p>
                  </a:txBody>
                  <a:tcPr marL="26521" marR="26521" marT="0" marB="0"/>
                </a:tc>
                <a:tc>
                  <a:txBody>
                    <a:bodyPr/>
                    <a:lstStyle/>
                    <a:p>
                      <a:endParaRPr lang="en-AU"/>
                    </a:p>
                  </a:txBody>
                  <a:tcPr marL="26521" marR="26521" marT="0" marB="0"/>
                </a:tc>
                <a:tc>
                  <a:txBody>
                    <a:bodyPr/>
                    <a:lstStyle/>
                    <a:p>
                      <a:endParaRPr lang="en-AU"/>
                    </a:p>
                  </a:txBody>
                  <a:tcPr marL="26521" marR="26521" marT="0" marB="0"/>
                </a:tc>
                <a:tc>
                  <a:txBody>
                    <a:bodyPr/>
                    <a:lstStyle/>
                    <a:p>
                      <a:pPr marL="228600">
                        <a:lnSpc>
                          <a:spcPct val="120000"/>
                        </a:lnSpc>
                        <a:spcAft>
                          <a:spcPts val="0"/>
                        </a:spcAft>
                      </a:pPr>
                      <a:r>
                        <a:rPr lang="en-AU" sz="1000">
                          <a:effectLst/>
                        </a:rPr>
                        <a:t>Result 5.2 Staff development plans which are resourced (time and finances) and supported by manager and include staff empowering training</a:t>
                      </a:r>
                      <a:endParaRPr lang="en-AU" sz="105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extLst>
                  <a:ext uri="{0D108BD9-81ED-4DB2-BD59-A6C34878D82A}">
                    <a16:rowId xmlns:a16="http://schemas.microsoft.com/office/drawing/2014/main" xmlns="" val="1667508869"/>
                  </a:ext>
                </a:extLst>
              </a:tr>
              <a:tr h="1021610">
                <a:tc>
                  <a:txBody>
                    <a:bodyPr/>
                    <a:lstStyle/>
                    <a:p>
                      <a:endParaRPr lang="en-AU" dirty="0"/>
                    </a:p>
                  </a:txBody>
                  <a:tcPr marL="26521" marR="26521" marT="0" marB="0"/>
                </a:tc>
                <a:tc>
                  <a:txBody>
                    <a:bodyPr/>
                    <a:lstStyle/>
                    <a:p>
                      <a:endParaRPr lang="en-AU"/>
                    </a:p>
                  </a:txBody>
                  <a:tcPr marL="26521" marR="26521" marT="0" marB="0"/>
                </a:tc>
                <a:tc>
                  <a:txBody>
                    <a:bodyPr/>
                    <a:lstStyle/>
                    <a:p>
                      <a:endParaRPr lang="en-AU" dirty="0"/>
                    </a:p>
                  </a:txBody>
                  <a:tcPr marL="26521" marR="26521" marT="0" marB="0"/>
                </a:tc>
                <a:tc>
                  <a:txBody>
                    <a:bodyPr/>
                    <a:lstStyle/>
                    <a:p>
                      <a:endParaRPr lang="en-AU" dirty="0"/>
                    </a:p>
                  </a:txBody>
                  <a:tcPr marL="26521" marR="26521" marT="0" marB="0"/>
                </a:tc>
                <a:tc>
                  <a:txBody>
                    <a:bodyPr/>
                    <a:lstStyle/>
                    <a:p>
                      <a:pPr marL="228600">
                        <a:lnSpc>
                          <a:spcPct val="120000"/>
                        </a:lnSpc>
                        <a:spcAft>
                          <a:spcPts val="0"/>
                        </a:spcAft>
                      </a:pPr>
                      <a:r>
                        <a:rPr lang="en-AU" sz="1000" dirty="0">
                          <a:effectLst/>
                        </a:rPr>
                        <a:t>Result 5.3 Effective balance of support services that are resourced between the centralised GEM units and decentralised programme/project </a:t>
                      </a:r>
                      <a:r>
                        <a:rPr lang="en-AU" sz="1000" dirty="0" smtClean="0">
                          <a:effectLst/>
                        </a:rPr>
                        <a:t>units</a:t>
                      </a:r>
                      <a:endParaRPr lang="en-AU" sz="1050" dirty="0">
                        <a:solidFill>
                          <a:srgbClr val="707070"/>
                        </a:solidFill>
                        <a:effectLst/>
                        <a:latin typeface="Cambria" panose="02040503050406030204" pitchFamily="18" charset="0"/>
                        <a:ea typeface="Cambria" panose="02040503050406030204" pitchFamily="18" charset="0"/>
                        <a:cs typeface="Times New Roman" panose="02020603050405020304" pitchFamily="18" charset="0"/>
                      </a:endParaRPr>
                    </a:p>
                  </a:txBody>
                  <a:tcPr marL="26521" marR="26521" marT="0" marB="0"/>
                </a:tc>
                <a:extLst>
                  <a:ext uri="{0D108BD9-81ED-4DB2-BD59-A6C34878D82A}">
                    <a16:rowId xmlns:a16="http://schemas.microsoft.com/office/drawing/2014/main" xmlns="" val="748892026"/>
                  </a:ext>
                </a:extLst>
              </a:tr>
            </a:tbl>
          </a:graphicData>
        </a:graphic>
      </p:graphicFrame>
    </p:spTree>
    <p:extLst>
      <p:ext uri="{BB962C8B-B14F-4D97-AF65-F5344CB8AC3E}">
        <p14:creationId xmlns:p14="http://schemas.microsoft.com/office/powerpoint/2010/main" val="1014321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31"/>
          <p:cNvGrpSpPr>
            <a:grpSpLocks/>
          </p:cNvGrpSpPr>
          <p:nvPr/>
        </p:nvGrpSpPr>
        <p:grpSpPr bwMode="auto">
          <a:xfrm>
            <a:off x="166688" y="188913"/>
            <a:ext cx="10321925" cy="6480175"/>
            <a:chOff x="-1535160" y="0"/>
            <a:chExt cx="11671029" cy="5903618"/>
          </a:xfrm>
        </p:grpSpPr>
        <p:grpSp>
          <p:nvGrpSpPr>
            <p:cNvPr id="21507" name="Group 32"/>
            <p:cNvGrpSpPr>
              <a:grpSpLocks/>
            </p:cNvGrpSpPr>
            <p:nvPr/>
          </p:nvGrpSpPr>
          <p:grpSpPr bwMode="auto">
            <a:xfrm>
              <a:off x="-1535160" y="0"/>
              <a:ext cx="11671029" cy="5903618"/>
              <a:chOff x="-1670143" y="-143203"/>
              <a:chExt cx="11671029" cy="6126270"/>
            </a:xfrm>
          </p:grpSpPr>
          <p:grpSp>
            <p:nvGrpSpPr>
              <p:cNvPr id="21519" name="Group 38"/>
              <p:cNvGrpSpPr>
                <a:grpSpLocks/>
              </p:cNvGrpSpPr>
              <p:nvPr/>
            </p:nvGrpSpPr>
            <p:grpSpPr bwMode="auto">
              <a:xfrm>
                <a:off x="-1670143" y="-143203"/>
                <a:ext cx="11128349" cy="6126270"/>
                <a:chOff x="-1602672" y="-171711"/>
                <a:chExt cx="9513402" cy="5092094"/>
              </a:xfrm>
            </p:grpSpPr>
            <p:sp>
              <p:nvSpPr>
                <p:cNvPr id="48" name="Rectangle: Rounded Corners 57"/>
                <p:cNvSpPr/>
                <p:nvPr/>
              </p:nvSpPr>
              <p:spPr bwMode="auto">
                <a:xfrm>
                  <a:off x="636165" y="398374"/>
                  <a:ext cx="6405009" cy="1029147"/>
                </a:xfrm>
                <a:prstGeom prst="roundRect">
                  <a:avLst>
                    <a:gd name="adj" fmla="val 12908"/>
                  </a:avLst>
                </a:prstGeom>
                <a:solidFill>
                  <a:sysClr val="window" lastClr="FFFFFF">
                    <a:lumMod val="95000"/>
                  </a:sysClr>
                </a:solidFill>
                <a:ln w="9525" cap="flat" cmpd="sng" algn="ctr">
                  <a:solidFill>
                    <a:sysClr val="windowText" lastClr="000000"/>
                  </a:solidFill>
                  <a:prstDash val="dash"/>
                  <a:round/>
                  <a:headEnd type="none" w="med" len="med"/>
                  <a:tailEnd type="none" w="med" len="med"/>
                </a:ln>
                <a:effectLst>
                  <a:outerShdw blurRad="50800" dist="38100" dir="8100000" algn="tr" rotWithShape="0">
                    <a:prstClr val="black">
                      <a:alpha val="40000"/>
                    </a:prstClr>
                  </a:outerShdw>
                </a:effectLst>
                <a:extLst/>
              </p:spPr>
              <p:txBody>
                <a:bodyPr/>
                <a:lstStyle/>
                <a:p>
                  <a:pPr eaLnBrk="1" fontAlgn="auto" hangingPunct="1">
                    <a:spcBef>
                      <a:spcPts val="0"/>
                    </a:spcBef>
                    <a:spcAft>
                      <a:spcPts val="0"/>
                    </a:spcAft>
                    <a:defRPr/>
                  </a:pPr>
                  <a:endParaRPr lang="en-AU" kern="0">
                    <a:solidFill>
                      <a:sysClr val="windowText" lastClr="000000"/>
                    </a:solidFill>
                  </a:endParaRPr>
                </a:p>
              </p:txBody>
            </p:sp>
            <p:sp>
              <p:nvSpPr>
                <p:cNvPr id="49" name="Rectangle: Rounded Corners 58"/>
                <p:cNvSpPr/>
                <p:nvPr/>
              </p:nvSpPr>
              <p:spPr bwMode="auto">
                <a:xfrm>
                  <a:off x="679131" y="3581868"/>
                  <a:ext cx="6362043" cy="1338515"/>
                </a:xfrm>
                <a:prstGeom prst="roundRect">
                  <a:avLst>
                    <a:gd name="adj" fmla="val 7841"/>
                  </a:avLst>
                </a:prstGeom>
                <a:solidFill>
                  <a:sysClr val="window" lastClr="FFFFFF">
                    <a:lumMod val="95000"/>
                  </a:sysClr>
                </a:solidFill>
                <a:ln w="9525" cap="flat" cmpd="sng" algn="ctr">
                  <a:solidFill>
                    <a:sysClr val="windowText" lastClr="000000"/>
                  </a:solidFill>
                  <a:prstDash val="dash"/>
                  <a:round/>
                  <a:headEnd type="none" w="med" len="med"/>
                  <a:tailEnd type="none" w="med" len="med"/>
                </a:ln>
                <a:effectLst>
                  <a:outerShdw blurRad="50800" dist="38100" dir="8100000" algn="tr" rotWithShape="0">
                    <a:prstClr val="black">
                      <a:alpha val="40000"/>
                    </a:prstClr>
                  </a:outerShdw>
                </a:effectLst>
                <a:extLst/>
              </p:spPr>
              <p:txBody>
                <a:bodyPr/>
                <a:lstStyle/>
                <a:p>
                  <a:pPr eaLnBrk="1" fontAlgn="auto" hangingPunct="1">
                    <a:spcBef>
                      <a:spcPts val="0"/>
                    </a:spcBef>
                    <a:spcAft>
                      <a:spcPts val="0"/>
                    </a:spcAft>
                    <a:defRPr/>
                  </a:pPr>
                  <a:endParaRPr lang="en-AU" kern="0">
                    <a:solidFill>
                      <a:sysClr val="windowText" lastClr="000000"/>
                    </a:solidFill>
                  </a:endParaRPr>
                </a:p>
              </p:txBody>
            </p:sp>
            <p:sp>
              <p:nvSpPr>
                <p:cNvPr id="50" name="Rectangle: Rounded Corners 59"/>
                <p:cNvSpPr/>
                <p:nvPr/>
              </p:nvSpPr>
              <p:spPr bwMode="auto">
                <a:xfrm>
                  <a:off x="649976" y="1519832"/>
                  <a:ext cx="6409612" cy="1960993"/>
                </a:xfrm>
                <a:prstGeom prst="roundRect">
                  <a:avLst>
                    <a:gd name="adj" fmla="val 7576"/>
                  </a:avLst>
                </a:prstGeom>
                <a:solidFill>
                  <a:sysClr val="window" lastClr="FFFFFF">
                    <a:lumMod val="95000"/>
                  </a:sysClr>
                </a:solidFill>
                <a:ln w="9525" cap="flat" cmpd="sng" algn="ctr">
                  <a:solidFill>
                    <a:sysClr val="windowText" lastClr="000000"/>
                  </a:solidFill>
                  <a:prstDash val="dash"/>
                  <a:round/>
                  <a:headEnd type="none" w="med" len="med"/>
                  <a:tailEnd type="none" w="med" len="med"/>
                </a:ln>
                <a:effectLst>
                  <a:outerShdw blurRad="50800" dist="38100" dir="8100000" algn="tr" rotWithShape="0">
                    <a:prstClr val="black">
                      <a:alpha val="40000"/>
                    </a:prstClr>
                  </a:outerShdw>
                </a:effectLst>
                <a:extLst/>
              </p:spPr>
              <p:txBody>
                <a:bodyPr/>
                <a:lstStyle/>
                <a:p>
                  <a:pPr eaLnBrk="1" fontAlgn="auto" hangingPunct="1">
                    <a:spcBef>
                      <a:spcPts val="0"/>
                    </a:spcBef>
                    <a:spcAft>
                      <a:spcPts val="0"/>
                    </a:spcAft>
                    <a:defRPr/>
                  </a:pPr>
                  <a:endParaRPr lang="en-AU" kern="0">
                    <a:solidFill>
                      <a:sysClr val="windowText" lastClr="000000"/>
                    </a:solidFill>
                  </a:endParaRPr>
                </a:p>
              </p:txBody>
            </p:sp>
            <p:sp>
              <p:nvSpPr>
                <p:cNvPr id="51" name="TextBox 16"/>
                <p:cNvSpPr txBox="1">
                  <a:spLocks noChangeArrowheads="1"/>
                </p:cNvSpPr>
                <p:nvPr/>
              </p:nvSpPr>
              <p:spPr bwMode="auto">
                <a:xfrm>
                  <a:off x="636165" y="1578462"/>
                  <a:ext cx="1991783" cy="340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r>
                    <a:rPr lang="en-AU" sz="850" i="1">
                      <a:solidFill>
                        <a:srgbClr val="000000"/>
                      </a:solidFill>
                      <a:latin typeface="Calibri" panose="020F0502020204030204" pitchFamily="34" charset="0"/>
                      <a:ea typeface="Times New Roman" panose="02020603050405020304" pitchFamily="18" charset="0"/>
                      <a:cs typeface="Times New Roman" panose="02020603050405020304" pitchFamily="18" charset="0"/>
                    </a:rPr>
                    <a:t>(Risk) Assessments and Data &amp; Information</a:t>
                  </a:r>
                  <a:endParaRPr lang="en-AU" sz="600" kern="0">
                    <a:solidFill>
                      <a:sysClr val="windowText" lastClr="000000"/>
                    </a:solidFill>
                    <a:latin typeface="Times New Roman" panose="02020603050405020304" pitchFamily="18" charset="0"/>
                    <a:ea typeface="Times New Roman" panose="02020603050405020304" pitchFamily="18" charset="0"/>
                  </a:endParaRPr>
                </a:p>
              </p:txBody>
            </p:sp>
            <p:sp>
              <p:nvSpPr>
                <p:cNvPr id="52" name="TextBox 17"/>
                <p:cNvSpPr txBox="1">
                  <a:spLocks noChangeArrowheads="1"/>
                </p:cNvSpPr>
                <p:nvPr/>
              </p:nvSpPr>
              <p:spPr bwMode="auto">
                <a:xfrm>
                  <a:off x="607010" y="428312"/>
                  <a:ext cx="1801505" cy="175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r>
                    <a:rPr lang="en-AU" sz="850" i="1">
                      <a:solidFill>
                        <a:srgbClr val="000000"/>
                      </a:solidFill>
                      <a:latin typeface="Calibri" panose="020F0502020204030204" pitchFamily="34" charset="0"/>
                      <a:ea typeface="Times New Roman" panose="02020603050405020304" pitchFamily="18" charset="0"/>
                      <a:cs typeface="Times New Roman" panose="02020603050405020304" pitchFamily="18" charset="0"/>
                    </a:rPr>
                    <a:t>Policy and Governance</a:t>
                  </a:r>
                  <a:endParaRPr lang="en-AU" sz="600" kern="0">
                    <a:solidFill>
                      <a:sysClr val="windowText" lastClr="000000"/>
                    </a:solidFill>
                    <a:latin typeface="Times New Roman" panose="02020603050405020304" pitchFamily="18" charset="0"/>
                    <a:ea typeface="Times New Roman" panose="02020603050405020304" pitchFamily="18" charset="0"/>
                  </a:endParaRPr>
                </a:p>
              </p:txBody>
            </p:sp>
            <p:sp>
              <p:nvSpPr>
                <p:cNvPr id="53" name="TextBox 18"/>
                <p:cNvSpPr txBox="1">
                  <a:spLocks noChangeArrowheads="1"/>
                </p:cNvSpPr>
                <p:nvPr/>
              </p:nvSpPr>
              <p:spPr bwMode="auto">
                <a:xfrm>
                  <a:off x="692942" y="3609312"/>
                  <a:ext cx="2014800" cy="464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r>
                    <a:rPr lang="en-AU" sz="850" i="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Training and Capacity Building </a:t>
                  </a:r>
                  <a:endParaRPr lang="en-AU" sz="600" kern="0">
                    <a:solidFill>
                      <a:sysClr val="windowText" lastClr="000000"/>
                    </a:solidFill>
                    <a:latin typeface="Times New Roman" panose="02020603050405020304" pitchFamily="18" charset="0"/>
                    <a:ea typeface="Times New Roman" panose="02020603050405020304" pitchFamily="18" charset="0"/>
                  </a:endParaRPr>
                </a:p>
              </p:txBody>
            </p:sp>
            <p:sp>
              <p:nvSpPr>
                <p:cNvPr id="54" name="Rectangle: Rounded Corners 91"/>
                <p:cNvSpPr/>
                <p:nvPr/>
              </p:nvSpPr>
              <p:spPr bwMode="auto">
                <a:xfrm>
                  <a:off x="-1602672" y="-171711"/>
                  <a:ext cx="9513909" cy="421638"/>
                </a:xfrm>
                <a:prstGeom prst="roundRect">
                  <a:avLst/>
                </a:prstGeom>
                <a:noFill/>
                <a:ln w="25400" cap="flat" cmpd="sng" algn="ctr">
                  <a:noFill/>
                  <a:prstDash val="solid"/>
                </a:ln>
                <a:effectLst/>
              </p:spPr>
              <p:txBody>
                <a:bodyPr anchor="ctr"/>
                <a:lstStyle/>
                <a:p>
                  <a:pPr algn="ctr" eaLnBrk="1" fontAlgn="auto" hangingPunct="1">
                    <a:lnSpc>
                      <a:spcPct val="107000"/>
                    </a:lnSpc>
                    <a:spcBef>
                      <a:spcPts val="720"/>
                    </a:spcBef>
                    <a:spcAft>
                      <a:spcPts val="720"/>
                    </a:spcAft>
                    <a:defRPr/>
                  </a:pPr>
                  <a:r>
                    <a:rPr lang="en-AU" sz="2400" kern="0" cap="small" dirty="0">
                      <a:solidFill>
                        <a:srgbClr val="2F5496"/>
                      </a:solidFill>
                      <a:latin typeface="Calibri" panose="020F0502020204030204" pitchFamily="34" charset="0"/>
                      <a:ea typeface="DengXian Light"/>
                      <a:cs typeface="Times New Roman" panose="02020603050405020304" pitchFamily="18" charset="0"/>
                    </a:rPr>
                    <a:t>Oceans and Maritime Programme (Areas of intervention and main Activities)</a:t>
                  </a:r>
                  <a:endParaRPr lang="en-AU" sz="2400" kern="0" cap="small" dirty="0">
                    <a:solidFill>
                      <a:srgbClr val="2E74B5"/>
                    </a:solidFill>
                    <a:latin typeface="Calibri Light" panose="020F0302020204030204" pitchFamily="34" charset="0"/>
                    <a:ea typeface="DengXian Light"/>
                    <a:cs typeface="Times New Roman" panose="02020603050405020304" pitchFamily="18" charset="0"/>
                  </a:endParaRPr>
                </a:p>
              </p:txBody>
            </p:sp>
            <p:sp>
              <p:nvSpPr>
                <p:cNvPr id="55" name="Rectangle: Rounded Corners 93"/>
                <p:cNvSpPr/>
                <p:nvPr/>
              </p:nvSpPr>
              <p:spPr bwMode="auto">
                <a:xfrm>
                  <a:off x="1208535" y="3918680"/>
                  <a:ext cx="1173893" cy="656159"/>
                </a:xfrm>
                <a:prstGeom prst="roundRect">
                  <a:avLst/>
                </a:prstGeom>
                <a:solidFill>
                  <a:srgbClr val="FFC000">
                    <a:lumMod val="20000"/>
                    <a:lumOff val="80000"/>
                  </a:srgbClr>
                </a:solidFill>
                <a:ln w="12700" cap="flat" cmpd="sng" algn="ctr">
                  <a:solidFill>
                    <a:srgbClr val="FFC000"/>
                  </a:solidFill>
                  <a:prstDash val="solid"/>
                  <a:miter lim="800000"/>
                </a:ln>
                <a:effectLst>
                  <a:outerShdw blurRad="50800" dist="38100" dir="8100000" algn="tr" rotWithShape="0">
                    <a:prstClr val="black">
                      <a:alpha val="40000"/>
                    </a:prstClr>
                  </a:outerShdw>
                </a:effectLst>
              </p:spPr>
              <p:txBody>
                <a:bodyPr anchor="ctr"/>
                <a:lstStyle/>
                <a:p>
                  <a:pPr algn="ctr" eaLnBrk="1" fontAlgn="auto" hangingPunct="1">
                    <a:spcBef>
                      <a:spcPts val="0"/>
                    </a:spcBef>
                    <a:spcAft>
                      <a:spcPts val="0"/>
                    </a:spcAft>
                    <a:defRPr/>
                  </a:pPr>
                  <a:r>
                    <a:rPr lang="en-AU" sz="900" b="1" dirty="0">
                      <a:solidFill>
                        <a:srgbClr val="000000"/>
                      </a:solidFill>
                      <a:latin typeface="Calibri" panose="020F0502020204030204"/>
                      <a:ea typeface="Times New Roman" panose="02020603050405020304" pitchFamily="18" charset="0"/>
                      <a:cs typeface="Times New Roman" panose="02020603050405020304" pitchFamily="18" charset="0"/>
                    </a:rPr>
                    <a:t>Improved Ocean and Maritime Capacity Development and Scientific Research</a:t>
                  </a:r>
                  <a:endParaRPr lang="en-AU" sz="600" kern="0" dirty="0">
                    <a:solidFill>
                      <a:sysClr val="windowText" lastClr="000000"/>
                    </a:solidFill>
                    <a:latin typeface="Times New Roman" panose="02020603050405020304" pitchFamily="18" charset="0"/>
                    <a:ea typeface="Times New Roman" panose="02020603050405020304" pitchFamily="18" charset="0"/>
                  </a:endParaRPr>
                </a:p>
              </p:txBody>
            </p:sp>
            <p:sp>
              <p:nvSpPr>
                <p:cNvPr id="56" name="Rectangle: Rounded Corners 92"/>
                <p:cNvSpPr/>
                <p:nvPr/>
              </p:nvSpPr>
              <p:spPr bwMode="auto">
                <a:xfrm>
                  <a:off x="1199328" y="1849159"/>
                  <a:ext cx="1173893" cy="536404"/>
                </a:xfrm>
                <a:prstGeom prst="roundRect">
                  <a:avLst/>
                </a:prstGeom>
                <a:solidFill>
                  <a:srgbClr val="5B9BD5">
                    <a:lumMod val="20000"/>
                    <a:lumOff val="80000"/>
                  </a:srgbClr>
                </a:solidFill>
                <a:ln w="12700" cap="flat" cmpd="sng" algn="ctr">
                  <a:solidFill>
                    <a:srgbClr val="5B9BD5"/>
                  </a:solidFill>
                  <a:prstDash val="solid"/>
                  <a:miter lim="800000"/>
                </a:ln>
                <a:effectLst>
                  <a:outerShdw blurRad="50800" dist="38100" dir="8100000" algn="tr" rotWithShape="0">
                    <a:prstClr val="black">
                      <a:alpha val="40000"/>
                    </a:prstClr>
                  </a:outerShdw>
                </a:effectLst>
              </p:spPr>
              <p:txBody>
                <a:bodyPr anchor="ctr"/>
                <a:lstStyle/>
                <a:p>
                  <a:pPr algn="ctr" eaLnBrk="1" fontAlgn="auto" hangingPunct="1">
                    <a:spcBef>
                      <a:spcPts val="0"/>
                    </a:spcBef>
                    <a:spcAft>
                      <a:spcPts val="0"/>
                    </a:spcAft>
                    <a:defRPr/>
                  </a:pPr>
                  <a:r>
                    <a:rPr lang="en-AU" sz="900" b="1">
                      <a:solidFill>
                        <a:srgbClr val="000000"/>
                      </a:solidFill>
                      <a:latin typeface="Calibri" panose="020F0502020204030204"/>
                      <a:ea typeface="Times New Roman" panose="02020603050405020304" pitchFamily="18" charset="0"/>
                    </a:rPr>
                    <a:t>Sustainable Maritime Transport and Safe Navigation</a:t>
                  </a:r>
                  <a:endParaRPr lang="en-AU" sz="600" kern="0">
                    <a:solidFill>
                      <a:sysClr val="windowText" lastClr="000000"/>
                    </a:solidFill>
                    <a:latin typeface="Times New Roman" panose="02020603050405020304" pitchFamily="18" charset="0"/>
                    <a:ea typeface="Times New Roman" panose="02020603050405020304" pitchFamily="18" charset="0"/>
                  </a:endParaRPr>
                </a:p>
              </p:txBody>
            </p:sp>
            <p:sp>
              <p:nvSpPr>
                <p:cNvPr id="57" name="Rectangle: Rounded Corners 95"/>
                <p:cNvSpPr/>
                <p:nvPr/>
              </p:nvSpPr>
              <p:spPr bwMode="auto">
                <a:xfrm>
                  <a:off x="1199328" y="2719880"/>
                  <a:ext cx="1173893" cy="618736"/>
                </a:xfrm>
                <a:prstGeom prst="roundRect">
                  <a:avLst/>
                </a:prstGeom>
                <a:solidFill>
                  <a:srgbClr val="ED7D31">
                    <a:lumMod val="20000"/>
                    <a:lumOff val="80000"/>
                  </a:srgbClr>
                </a:solidFill>
                <a:ln w="12700" cap="flat" cmpd="sng" algn="ctr">
                  <a:solidFill>
                    <a:srgbClr val="ED7D31"/>
                  </a:solidFill>
                  <a:prstDash val="solid"/>
                  <a:miter lim="800000"/>
                </a:ln>
                <a:effectLst>
                  <a:outerShdw blurRad="50800" dist="38100" dir="8100000" algn="tr" rotWithShape="0">
                    <a:prstClr val="black">
                      <a:alpha val="40000"/>
                    </a:prstClr>
                  </a:outerShdw>
                </a:effectLst>
              </p:spPr>
              <p:txBody>
                <a:bodyPr anchor="ctr"/>
                <a:lstStyle/>
                <a:p>
                  <a:pPr algn="ctr" eaLnBrk="1" fontAlgn="auto" hangingPunct="1">
                    <a:spcBef>
                      <a:spcPts val="0"/>
                    </a:spcBef>
                    <a:spcAft>
                      <a:spcPts val="0"/>
                    </a:spcAft>
                    <a:defRPr/>
                  </a:pPr>
                  <a:r>
                    <a:rPr lang="en-US" sz="900" b="1">
                      <a:solidFill>
                        <a:srgbClr val="000000"/>
                      </a:solidFill>
                      <a:latin typeface="Calibri" panose="020F0502020204030204"/>
                      <a:ea typeface="Times New Roman" panose="02020603050405020304" pitchFamily="18" charset="0"/>
                    </a:rPr>
                    <a:t>Strengthened Coastal and Ocean Prediction and Monitoring Services</a:t>
                  </a:r>
                  <a:endParaRPr lang="en-AU" sz="600" kern="0">
                    <a:solidFill>
                      <a:sysClr val="windowText" lastClr="000000"/>
                    </a:solidFill>
                    <a:latin typeface="Times New Roman" panose="02020603050405020304" pitchFamily="18" charset="0"/>
                    <a:ea typeface="Times New Roman" panose="02020603050405020304" pitchFamily="18" charset="0"/>
                  </a:endParaRPr>
                </a:p>
              </p:txBody>
            </p:sp>
            <p:sp>
              <p:nvSpPr>
                <p:cNvPr id="58" name="Rectangle: Rounded Corners 97"/>
                <p:cNvSpPr/>
                <p:nvPr/>
              </p:nvSpPr>
              <p:spPr bwMode="auto">
                <a:xfrm>
                  <a:off x="1199328" y="770114"/>
                  <a:ext cx="1183100" cy="431618"/>
                </a:xfrm>
                <a:prstGeom prst="roundRect">
                  <a:avLst/>
                </a:prstGeom>
                <a:solidFill>
                  <a:srgbClr val="70AD47">
                    <a:lumMod val="20000"/>
                    <a:lumOff val="80000"/>
                  </a:srgbClr>
                </a:solidFill>
                <a:ln w="12700" cap="flat" cmpd="sng" algn="ctr">
                  <a:solidFill>
                    <a:srgbClr val="70AD47"/>
                  </a:solidFill>
                  <a:prstDash val="solid"/>
                  <a:miter lim="800000"/>
                </a:ln>
                <a:effectLst>
                  <a:outerShdw blurRad="50800" dist="38100" dir="8100000" algn="tr" rotWithShape="0">
                    <a:prstClr val="black">
                      <a:alpha val="40000"/>
                    </a:prstClr>
                  </a:outerShdw>
                </a:effectLst>
              </p:spPr>
              <p:txBody>
                <a:bodyPr anchor="ctr"/>
                <a:lstStyle/>
                <a:p>
                  <a:pPr algn="ctr" eaLnBrk="1" fontAlgn="auto" hangingPunct="1">
                    <a:spcBef>
                      <a:spcPts val="0"/>
                    </a:spcBef>
                    <a:spcAft>
                      <a:spcPts val="0"/>
                    </a:spcAft>
                    <a:defRPr/>
                  </a:pPr>
                  <a:r>
                    <a:rPr lang="en-US" sz="900" b="1">
                      <a:solidFill>
                        <a:srgbClr val="000000"/>
                      </a:solidFill>
                      <a:latin typeface="Calibri" panose="020F0502020204030204"/>
                      <a:ea typeface="Times New Roman" panose="02020603050405020304" pitchFamily="18" charset="0"/>
                    </a:rPr>
                    <a:t>Good Ocean and Maritime governance</a:t>
                  </a:r>
                  <a:endParaRPr lang="en-AU" sz="600" kern="0">
                    <a:solidFill>
                      <a:sysClr val="windowText" lastClr="000000"/>
                    </a:solidFill>
                    <a:latin typeface="Times New Roman" panose="02020603050405020304" pitchFamily="18" charset="0"/>
                    <a:ea typeface="Times New Roman" panose="02020603050405020304" pitchFamily="18" charset="0"/>
                  </a:endParaRPr>
                </a:p>
              </p:txBody>
            </p:sp>
          </p:grpSp>
          <p:grpSp>
            <p:nvGrpSpPr>
              <p:cNvPr id="21520" name="Group 39"/>
              <p:cNvGrpSpPr>
                <a:grpSpLocks/>
              </p:cNvGrpSpPr>
              <p:nvPr/>
            </p:nvGrpSpPr>
            <p:grpSpPr bwMode="auto">
              <a:xfrm>
                <a:off x="-134983" y="542797"/>
                <a:ext cx="10135869" cy="5439752"/>
                <a:chOff x="-134983" y="542797"/>
                <a:chExt cx="10135869" cy="5439752"/>
              </a:xfrm>
            </p:grpSpPr>
            <p:sp>
              <p:nvSpPr>
                <p:cNvPr id="41" name="Rounded Rectangular Callout 40"/>
                <p:cNvSpPr/>
                <p:nvPr/>
              </p:nvSpPr>
              <p:spPr>
                <a:xfrm>
                  <a:off x="3289416" y="647719"/>
                  <a:ext cx="5058283" cy="1035553"/>
                </a:xfrm>
                <a:prstGeom prst="wedgeRoundRectCallout">
                  <a:avLst>
                    <a:gd name="adj1" fmla="val -53226"/>
                    <a:gd name="adj2" fmla="val 5028"/>
                    <a:gd name="adj3" fmla="val 16667"/>
                  </a:avLst>
                </a:prstGeom>
                <a:solidFill>
                  <a:srgbClr val="70AD47">
                    <a:lumMod val="20000"/>
                    <a:lumOff val="80000"/>
                  </a:srgbClr>
                </a:solidFill>
                <a:ln w="12700" cap="flat" cmpd="sng" algn="ctr">
                  <a:solidFill>
                    <a:srgbClr val="70AD47"/>
                  </a:solidFill>
                  <a:prstDash val="solid"/>
                  <a:miter lim="800000"/>
                </a:ln>
                <a:effectLst/>
              </p:spPr>
              <p:txBody>
                <a:bodyPr anchor="ctr"/>
                <a:lstStyle/>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cs typeface="Times New Roman" panose="02020603050405020304" pitchFamily="18" charset="0"/>
                    </a:rPr>
                    <a:t>Regional maritime boundaries and protected marine areas establishment</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cs typeface="Times New Roman" panose="02020603050405020304" pitchFamily="18" charset="0"/>
                    </a:rPr>
                    <a:t>Science-based ocean and coastal policy and governance support and advice</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cs typeface="Times New Roman" panose="02020603050405020304" pitchFamily="18" charset="0"/>
                    </a:rPr>
                    <a:t>Regional coordination and support to national coordination of the maritime sector</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cs typeface="Times New Roman" panose="02020603050405020304" pitchFamily="18" charset="0"/>
                    </a:rPr>
                    <a:t> Partnership Desk support for the Pacific Geospatial and Surveying Council (PGSC)</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cs typeface="Times New Roman" panose="02020603050405020304" pitchFamily="18" charset="0"/>
                    </a:rPr>
                    <a:t>Assistance for maritime policy, legal and institutional frameworks development under UNCLOS</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cs typeface="Times New Roman" panose="02020603050405020304" pitchFamily="18" charset="0"/>
                    </a:rPr>
                    <a:t>Preparation and assistance towards the International Maritime Organization (IMO) audits under IMSAS</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2" name="Rounded Rectangular Callout 41"/>
                <p:cNvSpPr/>
                <p:nvPr/>
              </p:nvSpPr>
              <p:spPr>
                <a:xfrm>
                  <a:off x="3343265" y="1924901"/>
                  <a:ext cx="5038539" cy="1209646"/>
                </a:xfrm>
                <a:prstGeom prst="wedgeRoundRectCallout">
                  <a:avLst>
                    <a:gd name="adj1" fmla="val -55122"/>
                    <a:gd name="adj2" fmla="val 5720"/>
                    <a:gd name="adj3" fmla="val 16667"/>
                  </a:avLst>
                </a:prstGeom>
                <a:solidFill>
                  <a:srgbClr val="5B9BD5">
                    <a:lumMod val="20000"/>
                    <a:lumOff val="80000"/>
                  </a:srgbClr>
                </a:solidFill>
                <a:ln w="12700" cap="flat" cmpd="sng" algn="ctr">
                  <a:solidFill>
                    <a:srgbClr val="5B9BD5"/>
                  </a:solidFill>
                  <a:prstDash val="solid"/>
                  <a:miter lim="800000"/>
                </a:ln>
                <a:effectLst/>
              </p:spPr>
              <p:txBody>
                <a:bodyPr anchor="ctr"/>
                <a:lstStyle/>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cs typeface="Times New Roman" panose="02020603050405020304" pitchFamily="18" charset="0"/>
                    </a:rPr>
                    <a:t>Technical support through systems development, audits and reviews in maritime administrations, ports and maritime training institutes</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cs typeface="Times New Roman" panose="02020603050405020304" pitchFamily="18" charset="0"/>
                    </a:rPr>
                    <a:t>Domestic ship safety</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cs typeface="Times New Roman" panose="02020603050405020304" pitchFamily="18" charset="0"/>
                    </a:rPr>
                    <a:t>Sustainable maritime transport through pilot-projects  </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cs typeface="Times New Roman" panose="02020603050405020304" pitchFamily="18" charset="0"/>
                    </a:rPr>
                    <a:t>Technical support at national and regional level to the Central Pacific Shipping Commission (CPSC)</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cs typeface="Times New Roman" panose="02020603050405020304" pitchFamily="18" charset="0"/>
                    </a:rPr>
                    <a:t>Safe navigation through</a:t>
                  </a:r>
                  <a:r>
                    <a:rPr lang="en-AU" sz="900" kern="0" dirty="0">
                      <a:solidFill>
                        <a:sysClr val="windowText" lastClr="000000"/>
                      </a:solidFill>
                      <a:latin typeface="Calibri" panose="020F0502020204030204"/>
                      <a:ea typeface="Calibri" panose="020F0502020204030204" pitchFamily="34" charset="0"/>
                      <a:cs typeface="Times New Roman" panose="02020603050405020304" pitchFamily="18" charset="0"/>
                    </a:rPr>
                    <a:t> technical, legal and economic assessment, risk assessment including Maritime Search and Rescue, </a:t>
                  </a:r>
                  <a:r>
                    <a:rPr lang="en-AU" sz="900" kern="0" dirty="0" err="1">
                      <a:solidFill>
                        <a:sysClr val="windowText" lastClr="000000"/>
                      </a:solidFill>
                      <a:latin typeface="Calibri" panose="020F0502020204030204"/>
                      <a:ea typeface="Calibri" panose="020F0502020204030204" pitchFamily="34" charset="0"/>
                      <a:cs typeface="Times New Roman" panose="02020603050405020304" pitchFamily="18" charset="0"/>
                    </a:rPr>
                    <a:t>AtoN</a:t>
                  </a:r>
                  <a:r>
                    <a:rPr lang="en-AU" sz="900" kern="0" dirty="0">
                      <a:solidFill>
                        <a:sysClr val="windowText" lastClr="000000"/>
                      </a:solidFill>
                      <a:latin typeface="Calibri" panose="020F0502020204030204"/>
                      <a:ea typeface="Calibri" panose="020F0502020204030204" pitchFamily="34" charset="0"/>
                      <a:cs typeface="Times New Roman" panose="02020603050405020304" pitchFamily="18" charset="0"/>
                    </a:rPr>
                    <a:t> and Hydrographic services</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3" name="Rounded Rectangular Callout 42"/>
                <p:cNvSpPr/>
                <p:nvPr/>
              </p:nvSpPr>
              <p:spPr>
                <a:xfrm>
                  <a:off x="3343265" y="3167564"/>
                  <a:ext cx="5038539" cy="1037053"/>
                </a:xfrm>
                <a:prstGeom prst="wedgeRoundRectCallout">
                  <a:avLst>
                    <a:gd name="adj1" fmla="val -54776"/>
                    <a:gd name="adj2" fmla="val 3045"/>
                    <a:gd name="adj3" fmla="val 16667"/>
                  </a:avLst>
                </a:prstGeom>
                <a:solidFill>
                  <a:srgbClr val="ED7D31">
                    <a:lumMod val="20000"/>
                    <a:lumOff val="80000"/>
                  </a:srgbClr>
                </a:solidFill>
                <a:ln w="12700" cap="flat" cmpd="sng" algn="ctr">
                  <a:solidFill>
                    <a:srgbClr val="ED7D31"/>
                  </a:solidFill>
                  <a:prstDash val="solid"/>
                  <a:miter lim="800000"/>
                </a:ln>
                <a:effectLst/>
              </p:spPr>
              <p:txBody>
                <a:bodyPr anchor="ctr"/>
                <a:lstStyle/>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rPr>
                    <a:t>Marine, coastal science &amp; survey – Protected marine areas management</a:t>
                  </a:r>
                  <a:endParaRPr lang="en-AU" sz="1400" kern="0" dirty="0">
                    <a:solidFill>
                      <a:sysClr val="windowText" lastClr="000000"/>
                    </a:solidFill>
                    <a:latin typeface="Times New Roman" panose="02020603050405020304" pitchFamily="18" charset="0"/>
                    <a:ea typeface="Calibri" panose="020F0502020204030204" pitchFamily="34"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rPr>
                    <a:t>Coastal resilience building</a:t>
                  </a:r>
                  <a:endParaRPr lang="en-AU" sz="1400" kern="0" dirty="0">
                    <a:solidFill>
                      <a:sysClr val="windowText" lastClr="000000"/>
                    </a:solidFill>
                    <a:latin typeface="Times New Roman" panose="02020603050405020304" pitchFamily="18" charset="0"/>
                    <a:ea typeface="Calibri" panose="020F0502020204030204" pitchFamily="34"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rPr>
                    <a:t>Science-based hazard and risk assessment particularly in shoreline and coastal zones</a:t>
                  </a:r>
                  <a:endParaRPr lang="en-AU" sz="1400" kern="0" dirty="0">
                    <a:solidFill>
                      <a:sysClr val="windowText" lastClr="000000"/>
                    </a:solidFill>
                    <a:latin typeface="Times New Roman" panose="02020603050405020304" pitchFamily="18" charset="0"/>
                    <a:ea typeface="Calibri" panose="020F0502020204030204" pitchFamily="34"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rPr>
                    <a:t>Marine spatial planning</a:t>
                  </a:r>
                  <a:endParaRPr lang="en-AU" sz="1400" kern="0" dirty="0">
                    <a:solidFill>
                      <a:sysClr val="windowText" lastClr="000000"/>
                    </a:solidFill>
                    <a:latin typeface="Times New Roman" panose="02020603050405020304" pitchFamily="18" charset="0"/>
                    <a:ea typeface="Calibri" panose="020F0502020204030204" pitchFamily="34"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rPr>
                    <a:t>Pacific sea level monitoring</a:t>
                  </a:r>
                  <a:endParaRPr lang="en-AU" sz="1400" kern="0" dirty="0">
                    <a:solidFill>
                      <a:sysClr val="windowText" lastClr="000000"/>
                    </a:solidFill>
                    <a:latin typeface="Times New Roman" panose="02020603050405020304" pitchFamily="18" charset="0"/>
                    <a:ea typeface="Calibri" panose="020F0502020204030204" pitchFamily="34"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rPr>
                    <a:t>Marine and ocean forecasting services – Pacific Ocean Portal (POP) &amp; tide calendars</a:t>
                  </a:r>
                  <a:endParaRPr lang="en-AU" sz="1400" kern="0" dirty="0">
                    <a:solidFill>
                      <a:sysClr val="windowText" lastClr="000000"/>
                    </a:solidFill>
                    <a:latin typeface="Times New Roman" panose="02020603050405020304" pitchFamily="18" charset="0"/>
                    <a:ea typeface="Calibri" panose="020F0502020204030204" pitchFamily="34" charset="0"/>
                  </a:endParaRPr>
                </a:p>
              </p:txBody>
            </p:sp>
            <p:sp>
              <p:nvSpPr>
                <p:cNvPr id="44" name="Rounded Rectangular Callout 43"/>
                <p:cNvSpPr/>
                <p:nvPr/>
              </p:nvSpPr>
              <p:spPr>
                <a:xfrm>
                  <a:off x="3343265" y="4455252"/>
                  <a:ext cx="5018794" cy="1458779"/>
                </a:xfrm>
                <a:prstGeom prst="wedgeRoundRectCallout">
                  <a:avLst>
                    <a:gd name="adj1" fmla="val -55404"/>
                    <a:gd name="adj2" fmla="val 1493"/>
                    <a:gd name="adj3" fmla="val 16667"/>
                  </a:avLst>
                </a:prstGeom>
                <a:solidFill>
                  <a:srgbClr val="FFC000">
                    <a:lumMod val="20000"/>
                    <a:lumOff val="80000"/>
                  </a:srgbClr>
                </a:solidFill>
                <a:ln w="12700" cap="flat" cmpd="sng" algn="ctr">
                  <a:solidFill>
                    <a:srgbClr val="FFC000"/>
                  </a:solidFill>
                  <a:prstDash val="solid"/>
                  <a:miter lim="800000"/>
                </a:ln>
                <a:effectLst/>
              </p:spPr>
              <p:txBody>
                <a:bodyPr anchor="ctr"/>
                <a:lstStyle/>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cs typeface="Times New Roman" panose="02020603050405020304" pitchFamily="18" charset="0"/>
                    </a:rPr>
                    <a:t>Support to maritime training institutes to align with international and national obligations</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cs typeface="Times New Roman" panose="02020603050405020304" pitchFamily="18" charset="0"/>
                    </a:rPr>
                    <a:t>Niche trainings (include marine pilots, port safety &amp; security, maritime law, etc.) where no capacity in-country</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cs typeface="Times New Roman" panose="02020603050405020304" pitchFamily="18" charset="0"/>
                    </a:rPr>
                    <a:t>Gender equality through Women in Maritime network support</a:t>
                  </a:r>
                  <a:endParaRPr lang="en-AU" sz="1400" kern="0" dirty="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DengXian"/>
                    </a:rPr>
                    <a:t>Maritime energy  </a:t>
                  </a:r>
                  <a:r>
                    <a:rPr lang="en-AU" sz="900" kern="0" dirty="0">
                      <a:solidFill>
                        <a:sysClr val="windowText" lastClr="000000"/>
                      </a:solidFill>
                      <a:latin typeface="Calibri" panose="020F0502020204030204"/>
                      <a:ea typeface="Calibri" panose="020F0502020204030204" pitchFamily="34" charset="0"/>
                    </a:rPr>
                    <a:t> </a:t>
                  </a:r>
                  <a:r>
                    <a:rPr lang="en-AU" sz="1400" kern="0" dirty="0">
                      <a:solidFill>
                        <a:sysClr val="windowText" lastClr="000000"/>
                      </a:solidFill>
                      <a:latin typeface="Calibri" panose="020F0502020204030204"/>
                      <a:ea typeface="Calibri" panose="020F0502020204030204" pitchFamily="34" charset="0"/>
                    </a:rPr>
                    <a:t> </a:t>
                  </a:r>
                  <a:endParaRPr lang="en-AU" sz="1400" kern="0" dirty="0">
                    <a:solidFill>
                      <a:sysClr val="windowText" lastClr="000000"/>
                    </a:solidFill>
                    <a:latin typeface="Times New Roman" panose="02020603050405020304" pitchFamily="18" charset="0"/>
                    <a:ea typeface="Calibri" panose="020F0502020204030204" pitchFamily="34"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rPr>
                    <a:t>Training and capacity building on the POP, oceanography and ocean science</a:t>
                  </a:r>
                  <a:endParaRPr lang="en-AU" sz="1400" kern="0" dirty="0">
                    <a:solidFill>
                      <a:sysClr val="windowText" lastClr="000000"/>
                    </a:solidFill>
                    <a:latin typeface="Times New Roman" panose="02020603050405020304" pitchFamily="18" charset="0"/>
                    <a:ea typeface="Calibri" panose="020F0502020204030204" pitchFamily="34"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rPr>
                    <a:t>Ocean information and knowledge products and decision making tools and communicating science for public understanding and application</a:t>
                  </a:r>
                  <a:endParaRPr lang="en-AU" sz="1400" kern="0" dirty="0">
                    <a:solidFill>
                      <a:sysClr val="windowText" lastClr="000000"/>
                    </a:solidFill>
                    <a:latin typeface="Times New Roman" panose="02020603050405020304" pitchFamily="18" charset="0"/>
                    <a:ea typeface="Calibri" panose="020F0502020204030204" pitchFamily="34" charset="0"/>
                  </a:endParaRPr>
                </a:p>
                <a:p>
                  <a:pPr marL="342900" indent="-342900" eaLnBrk="1" fontAlgn="auto" hangingPunct="1">
                    <a:spcBef>
                      <a:spcPts val="0"/>
                    </a:spcBef>
                    <a:spcAft>
                      <a:spcPts val="0"/>
                    </a:spcAft>
                    <a:buFont typeface="Symbol" panose="05050102010706020507" pitchFamily="18" charset="2"/>
                    <a:buChar char=""/>
                    <a:defRPr/>
                  </a:pPr>
                  <a:r>
                    <a:rPr lang="en-AU" sz="900" kern="0" dirty="0">
                      <a:solidFill>
                        <a:sysClr val="windowText" lastClr="000000"/>
                      </a:solidFill>
                      <a:latin typeface="Calibri" panose="020F0502020204030204"/>
                      <a:ea typeface="Calibri" panose="020F0502020204030204" pitchFamily="34" charset="0"/>
                    </a:rPr>
                    <a:t>Marine scientific research and technology transfer</a:t>
                  </a:r>
                  <a:endParaRPr lang="en-AU" sz="1400" kern="0" dirty="0">
                    <a:solidFill>
                      <a:sysClr val="windowText" lastClr="000000"/>
                    </a:solidFill>
                    <a:latin typeface="Times New Roman" panose="02020603050405020304" pitchFamily="18" charset="0"/>
                    <a:ea typeface="Calibri" panose="020F0502020204030204" pitchFamily="34" charset="0"/>
                  </a:endParaRPr>
                </a:p>
              </p:txBody>
            </p:sp>
            <p:sp>
              <p:nvSpPr>
                <p:cNvPr id="45" name="Left Arrow Callout 44"/>
                <p:cNvSpPr/>
                <p:nvPr/>
              </p:nvSpPr>
              <p:spPr>
                <a:xfrm>
                  <a:off x="672320" y="850327"/>
                  <a:ext cx="2372978" cy="4930131"/>
                </a:xfrm>
                <a:prstGeom prst="leftArrowCallout">
                  <a:avLst>
                    <a:gd name="adj1" fmla="val 6599"/>
                    <a:gd name="adj2" fmla="val 13579"/>
                    <a:gd name="adj3" fmla="val 25000"/>
                    <a:gd name="adj4" fmla="val 64977"/>
                  </a:avLst>
                </a:prstGeom>
                <a:noFill/>
                <a:ln w="9525" cap="flat" cmpd="sng" algn="ctr">
                  <a:solidFill>
                    <a:srgbClr val="0066FF"/>
                  </a:solidFill>
                  <a:prstDash val="dash"/>
                  <a:miter lim="800000"/>
                </a:ln>
                <a:effectLst/>
              </p:spPr>
              <p:txBody>
                <a:bodyPr anchor="ctr"/>
                <a:lstStyle/>
                <a:p>
                  <a:pPr eaLnBrk="1" fontAlgn="auto" hangingPunct="1">
                    <a:spcBef>
                      <a:spcPts val="0"/>
                    </a:spcBef>
                    <a:spcAft>
                      <a:spcPts val="0"/>
                    </a:spcAft>
                    <a:defRPr/>
                  </a:pPr>
                  <a:endParaRPr lang="en-AU" kern="0">
                    <a:solidFill>
                      <a:sysClr val="window" lastClr="FFFFFF"/>
                    </a:solidFill>
                    <a:latin typeface="Calibri" panose="020F0502020204030204"/>
                  </a:endParaRPr>
                </a:p>
              </p:txBody>
            </p:sp>
            <p:sp>
              <p:nvSpPr>
                <p:cNvPr id="46" name="Oval 45"/>
                <p:cNvSpPr/>
                <p:nvPr/>
              </p:nvSpPr>
              <p:spPr>
                <a:xfrm>
                  <a:off x="-134983" y="658967"/>
                  <a:ext cx="762000" cy="5315657"/>
                </a:xfrm>
                <a:prstGeom prst="ellipse">
                  <a:avLst/>
                </a:prstGeom>
                <a:noFill/>
                <a:ln w="9525" cap="flat" cmpd="sng" algn="ctr">
                  <a:solidFill>
                    <a:srgbClr val="0066FF"/>
                  </a:solidFill>
                  <a:prstDash val="dash"/>
                  <a:miter lim="800000"/>
                </a:ln>
                <a:effectLst/>
              </p:spPr>
              <p:txBody>
                <a:bodyPr vert="vert270" anchor="ctr"/>
                <a:lstStyle/>
                <a:p>
                  <a:pPr algn="ctr" eaLnBrk="1" fontAlgn="auto" hangingPunct="1">
                    <a:spcBef>
                      <a:spcPts val="0"/>
                    </a:spcBef>
                    <a:spcAft>
                      <a:spcPts val="0"/>
                    </a:spcAft>
                    <a:defRPr/>
                  </a:pPr>
                  <a:r>
                    <a:rPr lang="en-AU" sz="800" i="1" kern="0" dirty="0">
                      <a:solidFill>
                        <a:srgbClr val="0066FF"/>
                      </a:solidFill>
                      <a:latin typeface="Calibri" panose="020F0502020204030204"/>
                      <a:ea typeface="Calibri" panose="020F0502020204030204" pitchFamily="34" charset="0"/>
                      <a:cs typeface="Times New Roman" panose="02020603050405020304" pitchFamily="18" charset="0"/>
                    </a:rPr>
                    <a:t>Programme Focal Point contributes to Pacific Community Centre for Ocean Science (PCCOS) for coordination and synergies with other SPCs Divisions and Programmes in Oceans Science, Governance and Management</a:t>
                  </a:r>
                  <a:endParaRPr lang="en-AU" sz="1200" kern="0" dirty="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7" name="Rounded Rectangle 46"/>
                <p:cNvSpPr/>
                <p:nvPr/>
              </p:nvSpPr>
              <p:spPr>
                <a:xfrm>
                  <a:off x="8595408" y="542663"/>
                  <a:ext cx="1405478" cy="5440404"/>
                </a:xfrm>
                <a:prstGeom prst="roundRect">
                  <a:avLst/>
                </a:prstGeom>
                <a:noFill/>
                <a:ln w="9525" cap="flat" cmpd="sng" algn="ctr">
                  <a:solidFill>
                    <a:srgbClr val="ED7D31">
                      <a:lumMod val="50000"/>
                    </a:srgbClr>
                  </a:solidFill>
                  <a:prstDash val="dash"/>
                  <a:miter lim="800000"/>
                </a:ln>
                <a:effectLst/>
              </p:spPr>
              <p:txBody>
                <a:bodyPr/>
                <a:lstStyle/>
                <a:p>
                  <a:pPr algn="ctr" eaLnBrk="1" fontAlgn="auto" hangingPunct="1">
                    <a:spcBef>
                      <a:spcPts val="0"/>
                    </a:spcBef>
                    <a:spcAft>
                      <a:spcPts val="0"/>
                    </a:spcAft>
                    <a:defRPr/>
                  </a:pPr>
                  <a:r>
                    <a:rPr lang="en-AU" sz="1200" b="1" kern="0">
                      <a:solidFill>
                        <a:srgbClr val="833C0B"/>
                      </a:solidFill>
                      <a:latin typeface="Calibri" panose="020F0502020204030204"/>
                      <a:ea typeface="Calibri" panose="020F0502020204030204" pitchFamily="34" charset="0"/>
                      <a:cs typeface="Times New Roman" panose="02020603050405020304" pitchFamily="18" charset="0"/>
                    </a:rPr>
                    <a:t>Regional Frameworks / Strategies</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algn="ctr" eaLnBrk="1" fontAlgn="auto" hangingPunct="1">
                    <a:spcBef>
                      <a:spcPts val="0"/>
                    </a:spcBef>
                    <a:spcAft>
                      <a:spcPts val="0"/>
                    </a:spcAft>
                    <a:defRPr/>
                  </a:pPr>
                  <a:r>
                    <a:rPr lang="en-AU" sz="1200" b="1" kern="0">
                      <a:solidFill>
                        <a:srgbClr val="7030A0"/>
                      </a:solidFill>
                      <a:latin typeface="Calibri" panose="020F0502020204030204"/>
                      <a:ea typeface="Calibri" panose="020F0502020204030204" pitchFamily="34" charset="0"/>
                      <a:cs typeface="Times New Roman" panose="02020603050405020304" pitchFamily="18" charset="0"/>
                    </a:rPr>
                    <a:t> </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algn="ctr" eaLnBrk="1" fontAlgn="auto" hangingPunct="1">
                    <a:spcBef>
                      <a:spcPts val="0"/>
                    </a:spcBef>
                    <a:spcAft>
                      <a:spcPts val="0"/>
                    </a:spcAft>
                    <a:defRPr/>
                  </a:pPr>
                  <a:r>
                    <a:rPr lang="en-AU" sz="1000" ker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1000" ker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1000" ker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rPr>
                    <a:t> </a:t>
                  </a:r>
                </a:p>
              </p:txBody>
            </p:sp>
          </p:grpSp>
        </p:grpSp>
        <p:sp>
          <p:nvSpPr>
            <p:cNvPr id="34" name="Wave 33"/>
            <p:cNvSpPr/>
            <p:nvPr/>
          </p:nvSpPr>
          <p:spPr>
            <a:xfrm>
              <a:off x="7398327" y="831273"/>
              <a:ext cx="1049111" cy="903514"/>
            </a:xfrm>
            <a:prstGeom prst="wave">
              <a:avLst/>
            </a:prstGeom>
            <a:solidFill>
              <a:srgbClr val="68A042">
                <a:alpha val="50980"/>
              </a:srgbClr>
            </a:solidFill>
            <a:ln w="12700" cap="flat" cmpd="sng" algn="ctr">
              <a:solidFill>
                <a:srgbClr val="5B9BD5">
                  <a:shade val="50000"/>
                </a:srgbClr>
              </a:solidFill>
              <a:prstDash val="solid"/>
              <a:miter lim="800000"/>
            </a:ln>
            <a:effectLst>
              <a:softEdge rad="63500"/>
            </a:effectLst>
          </p:spPr>
          <p:txBody>
            <a:bodyPr anchor="ctr"/>
            <a:lstStyle/>
            <a:p>
              <a:pPr algn="ctr" eaLnBrk="1" fontAlgn="auto" hangingPunct="1">
                <a:spcBef>
                  <a:spcPts val="0"/>
                </a:spcBef>
                <a:spcAft>
                  <a:spcPts val="0"/>
                </a:spcAft>
                <a:defRPr/>
              </a:pPr>
              <a:r>
                <a:rPr lang="en-AU" sz="800" b="1" i="1" kern="0">
                  <a:solidFill>
                    <a:sysClr val="window" lastClr="FFFFFF"/>
                  </a:solidFill>
                  <a:latin typeface="Calibri Light" panose="020F0302020204030204" pitchFamily="34" charset="0"/>
                  <a:ea typeface="Calibri" panose="020F0502020204030204" pitchFamily="34" charset="0"/>
                  <a:cs typeface="Times New Roman" panose="02020603050405020304" pitchFamily="18" charset="0"/>
                </a:rPr>
                <a:t>SDG 14.c</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5" name="Wave 34"/>
            <p:cNvSpPr/>
            <p:nvPr/>
          </p:nvSpPr>
          <p:spPr>
            <a:xfrm>
              <a:off x="7398327" y="2553195"/>
              <a:ext cx="1075690" cy="1447800"/>
            </a:xfrm>
            <a:prstGeom prst="wave">
              <a:avLst>
                <a:gd name="adj1" fmla="val 10595"/>
                <a:gd name="adj2" fmla="val 0"/>
              </a:avLst>
            </a:prstGeom>
            <a:solidFill>
              <a:srgbClr val="9F5FCF">
                <a:alpha val="50980"/>
              </a:srgbClr>
            </a:solidFill>
            <a:ln w="12700" cap="flat" cmpd="sng" algn="ctr">
              <a:solidFill>
                <a:srgbClr val="5B9BD5">
                  <a:shade val="50000"/>
                </a:srgbClr>
              </a:solidFill>
              <a:prstDash val="solid"/>
              <a:miter lim="800000"/>
            </a:ln>
            <a:effectLst>
              <a:softEdge rad="63500"/>
            </a:effectLst>
          </p:spPr>
          <p:txBody>
            <a:bodyPr anchor="ctr"/>
            <a:lstStyle/>
            <a:p>
              <a:pPr algn="ctr" eaLnBrk="1" fontAlgn="auto" hangingPunct="1">
                <a:spcBef>
                  <a:spcPts val="0"/>
                </a:spcBef>
                <a:spcAft>
                  <a:spcPts val="0"/>
                </a:spcAft>
                <a:defRPr/>
              </a:pPr>
              <a:r>
                <a:rPr lang="en-AU" sz="800" b="1" i="1" kern="0">
                  <a:solidFill>
                    <a:sysClr val="window" lastClr="FFFFFF"/>
                  </a:solidFill>
                  <a:latin typeface="Calibri Light" panose="020F0302020204030204" pitchFamily="34" charset="0"/>
                  <a:ea typeface="Calibri" panose="020F0502020204030204" pitchFamily="34" charset="0"/>
                  <a:cs typeface="Times New Roman" panose="02020603050405020304" pitchFamily="18" charset="0"/>
                </a:rPr>
                <a:t>SDG 14.c</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algn="ctr" eaLnBrk="1" fontAlgn="auto" hangingPunct="1">
                <a:spcBef>
                  <a:spcPts val="0"/>
                </a:spcBef>
                <a:spcAft>
                  <a:spcPts val="0"/>
                </a:spcAft>
                <a:defRPr/>
              </a:pPr>
              <a:r>
                <a:rPr lang="en-AU" sz="800" b="1" i="1" kern="0">
                  <a:solidFill>
                    <a:sysClr val="window" lastClr="FFFFFF"/>
                  </a:solidFill>
                  <a:latin typeface="Calibri Light" panose="020F0302020204030204" pitchFamily="34" charset="0"/>
                  <a:ea typeface="Calibri" panose="020F0502020204030204" pitchFamily="34" charset="0"/>
                  <a:cs typeface="Times New Roman" panose="02020603050405020304" pitchFamily="18" charset="0"/>
                </a:rPr>
                <a:t> </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algn="ctr" eaLnBrk="1" fontAlgn="auto" hangingPunct="1">
                <a:spcBef>
                  <a:spcPts val="0"/>
                </a:spcBef>
                <a:spcAft>
                  <a:spcPts val="0"/>
                </a:spcAft>
                <a:defRPr/>
              </a:pPr>
              <a:r>
                <a:rPr lang="en-AU" sz="800" b="1" i="1" kern="0">
                  <a:solidFill>
                    <a:sysClr val="window" lastClr="FFFFFF"/>
                  </a:solidFill>
                  <a:latin typeface="Calibri Light" panose="020F0302020204030204" pitchFamily="34" charset="0"/>
                  <a:ea typeface="Calibri" panose="020F0502020204030204" pitchFamily="34" charset="0"/>
                  <a:cs typeface="Times New Roman" panose="02020603050405020304" pitchFamily="18" charset="0"/>
                </a:rPr>
                <a:t> </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algn="ctr" eaLnBrk="1" fontAlgn="auto" hangingPunct="1">
                <a:spcBef>
                  <a:spcPts val="0"/>
                </a:spcBef>
                <a:spcAft>
                  <a:spcPts val="0"/>
                </a:spcAft>
                <a:defRPr/>
              </a:pPr>
              <a:r>
                <a:rPr lang="en-AU" sz="800" b="1" i="1" kern="0">
                  <a:solidFill>
                    <a:sysClr val="window" lastClr="FFFFFF"/>
                  </a:solidFill>
                  <a:latin typeface="Calibri Light" panose="020F0302020204030204" pitchFamily="34" charset="0"/>
                  <a:ea typeface="Calibri" panose="020F0502020204030204" pitchFamily="34" charset="0"/>
                  <a:cs typeface="Times New Roman" panose="02020603050405020304" pitchFamily="18" charset="0"/>
                </a:rPr>
                <a:t>SDG 14.a</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algn="ctr" eaLnBrk="1" fontAlgn="auto" hangingPunct="1">
                <a:spcBef>
                  <a:spcPts val="0"/>
                </a:spcBef>
                <a:spcAft>
                  <a:spcPts val="0"/>
                </a:spcAft>
                <a:defRPr/>
              </a:pPr>
              <a:r>
                <a:rPr lang="en-AU" sz="800" b="1" i="1" kern="0">
                  <a:solidFill>
                    <a:sysClr val="window" lastClr="FFFFFF"/>
                  </a:solidFill>
                  <a:latin typeface="Calibri Light" panose="020F0302020204030204" pitchFamily="34" charset="0"/>
                  <a:ea typeface="Calibri" panose="020F0502020204030204" pitchFamily="34" charset="0"/>
                  <a:cs typeface="Times New Roman" panose="02020603050405020304" pitchFamily="18" charset="0"/>
                </a:rPr>
                <a:t>SDG 14.5</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6" name="Wave 35"/>
            <p:cNvSpPr/>
            <p:nvPr/>
          </p:nvSpPr>
          <p:spPr>
            <a:xfrm>
              <a:off x="7398327" y="4536374"/>
              <a:ext cx="1076325" cy="963295"/>
            </a:xfrm>
            <a:prstGeom prst="wave">
              <a:avLst/>
            </a:prstGeom>
            <a:solidFill>
              <a:srgbClr val="C85C12">
                <a:alpha val="50980"/>
              </a:srgbClr>
            </a:solidFill>
            <a:ln w="12700" cap="flat" cmpd="sng" algn="ctr">
              <a:solidFill>
                <a:srgbClr val="5B9BD5">
                  <a:shade val="50000"/>
                </a:srgbClr>
              </a:solidFill>
              <a:prstDash val="solid"/>
              <a:miter lim="800000"/>
            </a:ln>
            <a:effectLst>
              <a:softEdge rad="63500"/>
            </a:effectLst>
          </p:spPr>
          <p:txBody>
            <a:bodyPr anchor="ctr"/>
            <a:lstStyle/>
            <a:p>
              <a:pPr algn="ctr" eaLnBrk="1" fontAlgn="auto" hangingPunct="1">
                <a:spcBef>
                  <a:spcPts val="0"/>
                </a:spcBef>
                <a:spcAft>
                  <a:spcPts val="0"/>
                </a:spcAft>
                <a:defRPr/>
              </a:pPr>
              <a:r>
                <a:rPr lang="en-AU" sz="800" b="1" i="1" kern="0">
                  <a:solidFill>
                    <a:sysClr val="window" lastClr="FFFFFF"/>
                  </a:solidFill>
                  <a:latin typeface="Calibri" panose="020F0502020204030204"/>
                  <a:ea typeface="Calibri" panose="020F0502020204030204" pitchFamily="34" charset="0"/>
                  <a:cs typeface="Times New Roman" panose="02020603050405020304" pitchFamily="18" charset="0"/>
                </a:rPr>
                <a:t>SDG 14.c</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a:p>
              <a:pPr algn="ctr" eaLnBrk="1" fontAlgn="auto" hangingPunct="1">
                <a:spcBef>
                  <a:spcPts val="0"/>
                </a:spcBef>
                <a:spcAft>
                  <a:spcPts val="0"/>
                </a:spcAft>
                <a:defRPr/>
              </a:pPr>
              <a:r>
                <a:rPr lang="en-AU" sz="800" b="1" i="1" kern="0">
                  <a:solidFill>
                    <a:sysClr val="window" lastClr="FFFFFF"/>
                  </a:solidFill>
                  <a:latin typeface="Calibri" panose="020F0502020204030204"/>
                  <a:ea typeface="Calibri" panose="020F0502020204030204" pitchFamily="34" charset="0"/>
                  <a:cs typeface="Times New Roman" panose="02020603050405020304" pitchFamily="18" charset="0"/>
                </a:rPr>
                <a:t>SDG 5.5</a:t>
              </a:r>
              <a:endParaRPr lang="en-AU" sz="1200" kern="0">
                <a:solidFill>
                  <a:sysClr val="window" lastClr="FFFFFF"/>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7" name="Text Box 200"/>
            <p:cNvSpPr txBox="1"/>
            <p:nvPr/>
          </p:nvSpPr>
          <p:spPr>
            <a:xfrm>
              <a:off x="8787830" y="1520015"/>
              <a:ext cx="1252903" cy="1988603"/>
            </a:xfrm>
            <a:prstGeom prst="round2DiagRect">
              <a:avLst/>
            </a:prstGeom>
            <a:solidFill>
              <a:sysClr val="window" lastClr="FFFFFF"/>
            </a:solidFill>
            <a:ln w="6350">
              <a:solidFill>
                <a:srgbClr val="ED7D31">
                  <a:lumMod val="50000"/>
                </a:srgbClr>
              </a:solidFill>
            </a:ln>
            <a:effectLst>
              <a:outerShdw blurRad="50800" dist="38100" dir="8100000" algn="tr" rotWithShape="0">
                <a:prstClr val="black">
                  <a:alpha val="40000"/>
                </a:prstClr>
              </a:outerShdw>
            </a:effectLst>
          </p:spPr>
          <p:txBody>
            <a:bodyPr/>
            <a:lstStyle/>
            <a:p>
              <a:pPr eaLnBrk="1" fontAlgn="auto" hangingPunct="1">
                <a:spcBef>
                  <a:spcPts val="0"/>
                </a:spcBef>
                <a:spcAft>
                  <a:spcPts val="0"/>
                </a:spcAft>
                <a:defRPr/>
              </a:pPr>
              <a:r>
                <a:rPr lang="en-AU" sz="800" b="1" i="1" kern="0">
                  <a:solidFill>
                    <a:srgbClr val="833C0B"/>
                  </a:solidFill>
                  <a:latin typeface="Calibri" panose="020F0502020204030204" pitchFamily="34" charset="0"/>
                  <a:ea typeface="Calibri" panose="020F0502020204030204" pitchFamily="34" charset="0"/>
                  <a:cs typeface="Times New Roman" panose="02020603050405020304" pitchFamily="18" charset="0"/>
                </a:rPr>
                <a:t>Lead on:</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 </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Framework for Action on Transport Services (FATS)</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 </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Regional Strategy on Safety of Navigation (SoN Strategy)</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 </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Pacific Geospatial Surveying Council Strategy (PGSC Strategy)</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7030A0"/>
                  </a:solidFill>
                  <a:latin typeface="Calibri" panose="020F0502020204030204" pitchFamily="34" charset="0"/>
                  <a:ea typeface="Calibri" panose="020F0502020204030204" pitchFamily="34" charset="0"/>
                  <a:cs typeface="Times New Roman" panose="02020603050405020304" pitchFamily="18" charset="0"/>
                </a:rPr>
                <a:t> </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38" name="Text Box 202"/>
            <p:cNvSpPr txBox="1"/>
            <p:nvPr/>
          </p:nvSpPr>
          <p:spPr>
            <a:xfrm>
              <a:off x="8811166" y="3705309"/>
              <a:ext cx="1245723" cy="1948107"/>
            </a:xfrm>
            <a:prstGeom prst="round2DiagRect">
              <a:avLst/>
            </a:prstGeom>
            <a:solidFill>
              <a:sysClr val="window" lastClr="FFFFFF"/>
            </a:solidFill>
            <a:ln w="6350">
              <a:solidFill>
                <a:srgbClr val="ED7D31">
                  <a:lumMod val="50000"/>
                </a:srgbClr>
              </a:solidFill>
            </a:ln>
            <a:effectLst>
              <a:outerShdw blurRad="50800" dist="38100" dir="8100000" algn="tr" rotWithShape="0">
                <a:prstClr val="black">
                  <a:alpha val="40000"/>
                </a:prstClr>
              </a:outerShdw>
            </a:effectLst>
          </p:spPr>
          <p:txBody>
            <a:bodyPr/>
            <a:lstStyle/>
            <a:p>
              <a:pPr eaLnBrk="1" fontAlgn="auto" hangingPunct="1">
                <a:spcBef>
                  <a:spcPts val="0"/>
                </a:spcBef>
                <a:spcAft>
                  <a:spcPts val="0"/>
                </a:spcAft>
                <a:defRPr/>
              </a:pPr>
              <a:r>
                <a:rPr lang="en-AU" sz="800" b="1" i="1" kern="0">
                  <a:solidFill>
                    <a:srgbClr val="833C0B"/>
                  </a:solidFill>
                  <a:latin typeface="Calibri" panose="020F0502020204030204" pitchFamily="34" charset="0"/>
                  <a:ea typeface="Calibri" panose="020F0502020204030204" pitchFamily="34" charset="0"/>
                  <a:cs typeface="Times New Roman" panose="02020603050405020304" pitchFamily="18" charset="0"/>
                </a:rPr>
                <a:t>Contribute to:</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 </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Framework for a Pacific Oceanscape (FPO)</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 </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Framework for Resilient Development in the Pacific (FRDP) – Goal 2</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 </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a:p>
              <a:pPr eaLnBrk="1" fontAlgn="auto" hangingPunct="1">
                <a:spcBef>
                  <a:spcPts val="0"/>
                </a:spcBef>
                <a:spcAft>
                  <a:spcPts val="0"/>
                </a:spcAft>
                <a:defRPr/>
              </a:pPr>
              <a:r>
                <a:rPr lang="en-AU" sz="800" kern="0">
                  <a:solidFill>
                    <a:srgbClr val="833C0B"/>
                  </a:solidFill>
                  <a:latin typeface="Calibri" panose="020F0502020204030204" pitchFamily="34" charset="0"/>
                  <a:ea typeface="Calibri" panose="020F0502020204030204" pitchFamily="34" charset="0"/>
                  <a:cs typeface="Times New Roman" panose="02020603050405020304" pitchFamily="18" charset="0"/>
                </a:rPr>
                <a:t>Pacific Islands Meteorological Strategy (PIMS)</a:t>
              </a:r>
              <a:endParaRPr lang="en-AU" sz="1200" kern="0">
                <a:solidFill>
                  <a:sysClr val="windowText" lastClr="000000"/>
                </a:solidFill>
                <a:latin typeface="Times New Roman" panose="02020603050405020304" pitchFamily="18" charset="0"/>
                <a:ea typeface="Calibri" panose="020F0502020204030204" pitchFamily="34" charset="0"/>
                <a:cs typeface="Times New Roman" panose="02020603050405020304" pitchFamily="18"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SPC 2018">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acific Community Presentation-2018 [Compatibility Mode]" id="{D6B5DEC0-C2B6-4434-8A5C-CCD6A5A053AA}" vid="{891AFE30-7558-4F66-8B5A-7A92AEBD34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6A765002D452E24C8161B399DF4F27FF" ma:contentTypeVersion="1" ma:contentTypeDescription="Upload an image." ma:contentTypeScope="" ma:versionID="6e7009a4ad8991cd36ace639d9bcf2b8">
  <xsd:schema xmlns:xsd="http://www.w3.org/2001/XMLSchema" xmlns:xs="http://www.w3.org/2001/XMLSchema" xmlns:p="http://schemas.microsoft.com/office/2006/metadata/properties" xmlns:ns1="http://schemas.microsoft.com/sharepoint/v3" xmlns:ns2="A1466F99-592D-4FBE-9C5A-71C070495048" xmlns:ns3="http://schemas.microsoft.com/sharepoint/v3/fields" targetNamespace="http://schemas.microsoft.com/office/2006/metadata/properties" ma:root="true" ma:fieldsID="710a743070e8514070b5db36cb601e64" ns1:_="" ns2:_="" ns3:_="">
    <xsd:import namespace="http://schemas.microsoft.com/sharepoint/v3"/>
    <xsd:import namespace="A1466F99-592D-4FBE-9C5A-71C070495048"/>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466F99-592D-4FBE-9C5A-71C070495048"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Props1.xml><?xml version="1.0" encoding="utf-8"?>
<ds:datastoreItem xmlns:ds="http://schemas.openxmlformats.org/officeDocument/2006/customXml" ds:itemID="{FDAC1897-61B3-4621-B0E2-FA327AD0B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1466F99-592D-4FBE-9C5A-71C070495048"/>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603638-19FA-4B2F-AE24-F3EF444F5FBE}">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15th SWPHC Conference - SPC GEM</Template>
  <TotalTime>199</TotalTime>
  <Words>3324</Words>
  <Application>Microsoft Office PowerPoint</Application>
  <PresentationFormat>Widescreen</PresentationFormat>
  <Paragraphs>252</Paragraphs>
  <Slides>10</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10</vt:i4>
      </vt:variant>
    </vt:vector>
  </HeadingPairs>
  <TitlesOfParts>
    <vt:vector size="22" baseType="lpstr">
      <vt:lpstr>Arial</vt:lpstr>
      <vt:lpstr>Calibri</vt:lpstr>
      <vt:lpstr>Calibri Light</vt:lpstr>
      <vt:lpstr>Cambria</vt:lpstr>
      <vt:lpstr>DengXian</vt:lpstr>
      <vt:lpstr>DengXian Light</vt:lpstr>
      <vt:lpstr>Gill Sans MT</vt:lpstr>
      <vt:lpstr>Symbol</vt:lpstr>
      <vt:lpstr>Times New Roman</vt:lpstr>
      <vt:lpstr>ヒラギノ明朝 ProN W3</vt:lpstr>
      <vt:lpstr>ヒラギノ角ゴ ProN W3</vt:lpstr>
      <vt:lpstr>SPC 2018</vt:lpstr>
      <vt:lpstr>15th South West Pacific Hydrographic Commission Conference  21 – 22 February  Nadi, Fiji</vt:lpstr>
      <vt:lpstr>background</vt:lpstr>
      <vt:lpstr>NEW Geoscience Energy and Maritime (GEM) Division</vt:lpstr>
      <vt:lpstr>New Geoscience Energy and Maritime (GEM) Division</vt:lpstr>
      <vt:lpstr>Oceans and Maritime Programme Context</vt:lpstr>
      <vt:lpstr>PowerPoint Presentation</vt:lpstr>
      <vt:lpstr>PowerPoint Presentation</vt:lpstr>
      <vt:lpstr>PowerPoint Presentation</vt:lpstr>
      <vt:lpstr>PowerPoint Presentation</vt:lpstr>
      <vt:lpstr>PowerPoint Presentation</vt:lpstr>
    </vt:vector>
  </TitlesOfParts>
  <Company>SPC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15th South West Pacific Hydrographic Commission Conference  21 – 22 February  Nadi, Fiji</dc:title>
  <dc:creator>Francesca Pradelli</dc:creator>
  <cp:lastModifiedBy>Alberto Costa Neves</cp:lastModifiedBy>
  <cp:revision>12</cp:revision>
  <dcterms:created xsi:type="dcterms:W3CDTF">2018-02-18T23:52:12Z</dcterms:created>
  <dcterms:modified xsi:type="dcterms:W3CDTF">2018-02-23T11:08:10Z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c_System_Copyright">
    <vt:lpwstr/>
  </property>
  <property fmtid="{D5CDD505-2E9C-101B-9397-08002B2CF9AE}" pid="3" name="ImageCreateDate">
    <vt:lpwstr/>
  </property>
  <property fmtid="{D5CDD505-2E9C-101B-9397-08002B2CF9AE}" pid="4" name="PublishingExpirationDate">
    <vt:lpwstr/>
  </property>
  <property fmtid="{D5CDD505-2E9C-101B-9397-08002B2CF9AE}" pid="5" name="PublishingStartDate">
    <vt:lpwstr/>
  </property>
</Properties>
</file>