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71" r:id="rId4"/>
    <p:sldId id="272" r:id="rId5"/>
    <p:sldId id="273" r:id="rId6"/>
    <p:sldId id="275" r:id="rId7"/>
    <p:sldId id="285" r:id="rId8"/>
    <p:sldId id="280" r:id="rId9"/>
    <p:sldId id="287" r:id="rId10"/>
    <p:sldId id="286" r:id="rId11"/>
    <p:sldId id="284" r:id="rId12"/>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60" d="100"/>
          <a:sy n="60" d="100"/>
        </p:scale>
        <p:origin x="-1445" y="-514"/>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19" name="object 19"/>
          <p:cNvSpPr txBox="1"/>
          <p:nvPr/>
        </p:nvSpPr>
        <p:spPr>
          <a:xfrm>
            <a:off x="807820" y="375158"/>
            <a:ext cx="10480473"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INTRODUCTION </a:t>
            </a:r>
            <a:endParaRPr sz="4000" dirty="0">
              <a:latin typeface="Calibri Light"/>
              <a:cs typeface="Calibri Light"/>
            </a:endParaRPr>
          </a:p>
          <a:p>
            <a:pPr marL="242452" algn="ctr"/>
            <a:r>
              <a:rPr lang="en-US" sz="2400" b="1" dirty="0" smtClean="0">
                <a:latin typeface="Calibri"/>
                <a:cs typeface="Calibri"/>
              </a:rPr>
              <a:t>IRC</a:t>
            </a:r>
            <a:r>
              <a:rPr sz="2400" b="1" spc="0" dirty="0" smtClean="0">
                <a:latin typeface="Calibri"/>
                <a:cs typeface="Calibri"/>
              </a:rPr>
              <a:t>C </a:t>
            </a:r>
            <a:r>
              <a:rPr sz="2400" b="1" spc="-25" dirty="0" smtClean="0">
                <a:latin typeface="Calibri"/>
                <a:cs typeface="Calibri"/>
              </a:rPr>
              <a:t>w</a:t>
            </a:r>
            <a:r>
              <a:rPr sz="2400" b="1" spc="0" dirty="0" smtClean="0">
                <a:latin typeface="Calibri"/>
                <a:cs typeface="Calibri"/>
              </a:rPr>
              <a:t>ork</a:t>
            </a:r>
            <a:r>
              <a:rPr sz="2400" b="1" spc="-9" dirty="0" smtClean="0">
                <a:latin typeface="Calibri"/>
                <a:cs typeface="Calibri"/>
              </a:rPr>
              <a:t> </a:t>
            </a:r>
            <a:r>
              <a:rPr sz="2400" b="1" spc="0" dirty="0" smtClean="0">
                <a:latin typeface="Calibri"/>
                <a:cs typeface="Calibri"/>
              </a:rPr>
              <a:t>is gu</a:t>
            </a:r>
            <a:r>
              <a:rPr sz="2400" b="1" spc="-4" dirty="0" smtClean="0">
                <a:latin typeface="Calibri"/>
                <a:cs typeface="Calibri"/>
              </a:rPr>
              <a:t>i</a:t>
            </a:r>
            <a:r>
              <a:rPr sz="2400" b="1" spc="0" dirty="0" smtClean="0">
                <a:latin typeface="Calibri"/>
                <a:cs typeface="Calibri"/>
              </a:rPr>
              <a:t>ded </a:t>
            </a:r>
            <a:r>
              <a:rPr sz="2400" b="1" spc="-25" dirty="0" smtClean="0">
                <a:latin typeface="Calibri"/>
                <a:cs typeface="Calibri"/>
              </a:rPr>
              <a:t>b</a:t>
            </a:r>
            <a:r>
              <a:rPr sz="2400" b="1" spc="0" dirty="0" smtClean="0">
                <a:latin typeface="Calibri"/>
                <a:cs typeface="Calibri"/>
              </a:rPr>
              <a:t>y t</a:t>
            </a:r>
            <a:r>
              <a:rPr sz="2400" b="1" spc="-9" dirty="0" smtClean="0">
                <a:latin typeface="Calibri"/>
                <a:cs typeface="Calibri"/>
              </a:rPr>
              <a:t>h</a:t>
            </a:r>
            <a:r>
              <a:rPr sz="2400" b="1" spc="0" dirty="0" smtClean="0">
                <a:latin typeface="Calibri"/>
                <a:cs typeface="Calibri"/>
              </a:rPr>
              <a:t>e</a:t>
            </a:r>
            <a:r>
              <a:rPr sz="2400" b="1" spc="9" dirty="0" smtClean="0">
                <a:latin typeface="Calibri"/>
                <a:cs typeface="Calibri"/>
              </a:rPr>
              <a:t> </a:t>
            </a:r>
            <a:r>
              <a:rPr sz="2400" b="1" spc="0" dirty="0" smtClean="0">
                <a:latin typeface="Calibri"/>
                <a:cs typeface="Calibri"/>
              </a:rPr>
              <a:t>I</a:t>
            </a:r>
            <a:r>
              <a:rPr sz="2400" b="1" spc="-4" dirty="0" smtClean="0">
                <a:latin typeface="Calibri"/>
                <a:cs typeface="Calibri"/>
              </a:rPr>
              <a:t>H</a:t>
            </a:r>
            <a:r>
              <a:rPr sz="2400" b="1" spc="0" dirty="0" smtClean="0">
                <a:latin typeface="Calibri"/>
                <a:cs typeface="Calibri"/>
              </a:rPr>
              <a:t>O </a:t>
            </a:r>
            <a:r>
              <a:rPr sz="2400" b="1" spc="-104" dirty="0" smtClean="0">
                <a:latin typeface="Calibri"/>
                <a:cs typeface="Calibri"/>
              </a:rPr>
              <a:t>W</a:t>
            </a:r>
            <a:r>
              <a:rPr sz="2400" b="1" spc="0" dirty="0" smtClean="0">
                <a:latin typeface="Calibri"/>
                <a:cs typeface="Calibri"/>
              </a:rPr>
              <a:t>ork </a:t>
            </a:r>
            <a:r>
              <a:rPr sz="2400" b="1" spc="0" dirty="0" err="1" smtClean="0">
                <a:latin typeface="Calibri"/>
                <a:cs typeface="Calibri"/>
              </a:rPr>
              <a:t>P</a:t>
            </a:r>
            <a:r>
              <a:rPr sz="2400" b="1" spc="-29" dirty="0" err="1" smtClean="0">
                <a:latin typeface="Calibri"/>
                <a:cs typeface="Calibri"/>
              </a:rPr>
              <a:t>r</a:t>
            </a:r>
            <a:r>
              <a:rPr sz="2400" b="1" spc="0" dirty="0" err="1" smtClean="0">
                <a:latin typeface="Calibri"/>
                <a:cs typeface="Calibri"/>
              </a:rPr>
              <a:t>o</a:t>
            </a:r>
            <a:r>
              <a:rPr sz="2400" b="1" spc="4" dirty="0" err="1" smtClean="0">
                <a:latin typeface="Calibri"/>
                <a:cs typeface="Calibri"/>
              </a:rPr>
              <a:t>g</a:t>
            </a:r>
            <a:r>
              <a:rPr sz="2400" b="1" spc="-50" dirty="0" err="1" smtClean="0">
                <a:latin typeface="Calibri"/>
                <a:cs typeface="Calibri"/>
              </a:rPr>
              <a:t>r</a:t>
            </a:r>
            <a:r>
              <a:rPr sz="2400" b="1" spc="0" dirty="0" err="1" smtClean="0">
                <a:latin typeface="Calibri"/>
                <a:cs typeface="Calibri"/>
              </a:rPr>
              <a:t>am</a:t>
            </a:r>
            <a:r>
              <a:rPr sz="2400" b="1" spc="9" dirty="0" err="1" smtClean="0">
                <a:latin typeface="Calibri"/>
                <a:cs typeface="Calibri"/>
              </a:rPr>
              <a:t>m</a:t>
            </a:r>
            <a:r>
              <a:rPr sz="2400" b="1" spc="0" dirty="0" err="1" smtClean="0">
                <a:latin typeface="Calibri"/>
                <a:cs typeface="Calibri"/>
              </a:rPr>
              <a:t>e</a:t>
            </a:r>
            <a:r>
              <a:rPr sz="2400" b="1" spc="-29" dirty="0" smtClean="0">
                <a:latin typeface="Calibri"/>
                <a:cs typeface="Calibri"/>
              </a:rPr>
              <a:t> </a:t>
            </a:r>
            <a:r>
              <a:rPr lang="en-US" sz="2400" b="1" dirty="0" smtClean="0">
                <a:latin typeface="Calibri"/>
                <a:cs typeface="Calibri"/>
              </a:rPr>
              <a:t>3</a:t>
            </a:r>
            <a:r>
              <a:rPr sz="2400" b="1" spc="-4" dirty="0" smtClean="0">
                <a:latin typeface="Calibri"/>
                <a:cs typeface="Calibri"/>
              </a:rPr>
              <a:t> </a:t>
            </a:r>
            <a:endParaRPr lang="en-US" sz="2400" b="1" spc="-4" dirty="0" smtClean="0">
              <a:latin typeface="Calibri"/>
              <a:cs typeface="Calibri"/>
            </a:endParaRPr>
          </a:p>
          <a:p>
            <a:pPr marL="242452" algn="ctr"/>
            <a:r>
              <a:rPr sz="2400" b="1" spc="0" dirty="0" smtClean="0">
                <a:latin typeface="Calibri"/>
                <a:cs typeface="Calibri"/>
              </a:rPr>
              <a:t>“</a:t>
            </a:r>
            <a:r>
              <a:rPr lang="en-GB" sz="2400" b="1" dirty="0"/>
              <a:t>Inter-Regional </a:t>
            </a:r>
            <a:r>
              <a:rPr lang="en-GB" sz="2400" b="1" dirty="0" smtClean="0"/>
              <a:t>Coordination and Support</a:t>
            </a:r>
            <a:r>
              <a:rPr sz="3600" b="1" spc="0" baseline="1137" dirty="0" smtClean="0">
                <a:latin typeface="Calibri"/>
                <a:cs typeface="Calibri"/>
              </a:rPr>
              <a:t>” and</a:t>
            </a:r>
            <a:r>
              <a:rPr sz="3600" b="1" spc="4" baseline="1137" dirty="0" smtClean="0">
                <a:latin typeface="Calibri"/>
                <a:cs typeface="Calibri"/>
              </a:rPr>
              <a:t> </a:t>
            </a:r>
            <a:r>
              <a:rPr sz="3600" b="1" spc="-14" baseline="1137" dirty="0" smtClean="0">
                <a:latin typeface="Calibri"/>
                <a:cs typeface="Calibri"/>
              </a:rPr>
              <a:t>b</a:t>
            </a:r>
            <a:r>
              <a:rPr sz="3600" b="1" spc="0" baseline="1137" dirty="0" smtClean="0">
                <a:latin typeface="Calibri"/>
                <a:cs typeface="Calibri"/>
              </a:rPr>
              <a:t>y</a:t>
            </a:r>
            <a:r>
              <a:rPr sz="3600" b="1" spc="-9" baseline="1137" dirty="0" smtClean="0">
                <a:latin typeface="Calibri"/>
                <a:cs typeface="Calibri"/>
              </a:rPr>
              <a:t> </a:t>
            </a:r>
            <a:r>
              <a:rPr sz="3600" b="1" spc="0" baseline="1137" dirty="0" smtClean="0">
                <a:latin typeface="Calibri"/>
                <a:cs typeface="Calibri"/>
              </a:rPr>
              <a:t>t</a:t>
            </a:r>
            <a:r>
              <a:rPr sz="3600" b="1" spc="-9" baseline="1137" dirty="0" smtClean="0">
                <a:latin typeface="Calibri"/>
                <a:cs typeface="Calibri"/>
              </a:rPr>
              <a:t>h</a:t>
            </a:r>
            <a:r>
              <a:rPr sz="3600" b="1" spc="0" baseline="1137" dirty="0" smtClean="0">
                <a:latin typeface="Calibri"/>
                <a:cs typeface="Calibri"/>
              </a:rPr>
              <a:t>e</a:t>
            </a:r>
            <a:r>
              <a:rPr sz="3600" b="1" spc="9" baseline="1137" dirty="0" smtClean="0">
                <a:latin typeface="Calibri"/>
                <a:cs typeface="Calibri"/>
              </a:rPr>
              <a:t> </a:t>
            </a:r>
            <a:r>
              <a:rPr sz="3600" b="1" spc="0" baseline="1137" dirty="0" smtClean="0">
                <a:latin typeface="Calibri"/>
                <a:cs typeface="Calibri"/>
              </a:rPr>
              <a:t>C</a:t>
            </a:r>
            <a:r>
              <a:rPr sz="3600" b="1" spc="4" baseline="1137" dirty="0" smtClean="0">
                <a:latin typeface="Calibri"/>
                <a:cs typeface="Calibri"/>
              </a:rPr>
              <a:t>o</a:t>
            </a:r>
            <a:r>
              <a:rPr sz="3600" b="1" spc="0" baseline="1137" dirty="0" smtClean="0">
                <a:latin typeface="Calibri"/>
                <a:cs typeface="Calibri"/>
              </a:rPr>
              <a:t>u</a:t>
            </a:r>
            <a:r>
              <a:rPr sz="3600" b="1" spc="-9" baseline="1137" dirty="0" smtClean="0">
                <a:latin typeface="Calibri"/>
                <a:cs typeface="Calibri"/>
              </a:rPr>
              <a:t>n</a:t>
            </a:r>
            <a:r>
              <a:rPr sz="3600" b="1" spc="0" baseline="1137" dirty="0" smtClean="0">
                <a:latin typeface="Calibri"/>
                <a:cs typeface="Calibri"/>
              </a:rPr>
              <a:t>cil </a:t>
            </a:r>
            <a:r>
              <a:rPr lang="en-AU" sz="3600" b="1" spc="0" baseline="1137" dirty="0" smtClean="0">
                <a:latin typeface="Calibri"/>
                <a:cs typeface="Calibri"/>
              </a:rPr>
              <a:t>K</a:t>
            </a:r>
            <a:r>
              <a:rPr sz="3600" b="1" spc="-19" baseline="1137" dirty="0" err="1" smtClean="0">
                <a:latin typeface="Calibri"/>
                <a:cs typeface="Calibri"/>
              </a:rPr>
              <a:t>e</a:t>
            </a:r>
            <a:r>
              <a:rPr sz="3600" b="1" spc="0" baseline="1137" dirty="0" err="1" smtClean="0">
                <a:latin typeface="Calibri"/>
                <a:cs typeface="Calibri"/>
              </a:rPr>
              <a:t>y</a:t>
            </a:r>
            <a:r>
              <a:rPr sz="3600" b="1" spc="-9" baseline="1137" dirty="0" smtClean="0">
                <a:latin typeface="Calibri"/>
                <a:cs typeface="Calibri"/>
              </a:rPr>
              <a:t> </a:t>
            </a:r>
            <a:r>
              <a:rPr sz="3600" b="1" spc="0" baseline="1137" dirty="0" smtClean="0">
                <a:latin typeface="Calibri"/>
                <a:cs typeface="Calibri"/>
              </a:rPr>
              <a:t>Priori</a:t>
            </a:r>
            <a:r>
              <a:rPr sz="3600" b="1" spc="-9" baseline="1137" dirty="0" smtClean="0">
                <a:latin typeface="Calibri"/>
                <a:cs typeface="Calibri"/>
              </a:rPr>
              <a:t>t</a:t>
            </a:r>
            <a:r>
              <a:rPr sz="3600" b="1" spc="0" baseline="1137" dirty="0" smtClean="0">
                <a:latin typeface="Calibri"/>
                <a:cs typeface="Calibri"/>
              </a:rPr>
              <a:t>ies</a:t>
            </a:r>
            <a:r>
              <a:rPr lang="en-US" sz="3600" b="1" spc="0" baseline="1137" dirty="0" smtClean="0">
                <a:latin typeface="Calibri"/>
                <a:cs typeface="Calibri"/>
              </a:rPr>
              <a:t>.</a:t>
            </a:r>
            <a:endParaRPr sz="2400" dirty="0">
              <a:latin typeface="Calibri"/>
              <a:cs typeface="Calibri"/>
            </a:endParaRPr>
          </a:p>
        </p:txBody>
      </p:sp>
      <p:sp>
        <p:nvSpPr>
          <p:cNvPr id="16" name="object 16"/>
          <p:cNvSpPr txBox="1"/>
          <p:nvPr/>
        </p:nvSpPr>
        <p:spPr>
          <a:xfrm>
            <a:off x="924255" y="2667000"/>
            <a:ext cx="10364039" cy="848359"/>
          </a:xfrm>
          <a:prstGeom prst="rect">
            <a:avLst/>
          </a:prstGeom>
        </p:spPr>
        <p:txBody>
          <a:bodyPr wrap="square" lIns="0" tIns="0" rIns="0" bIns="0" rtlCol="0">
            <a:noAutofit/>
          </a:bodyPr>
          <a:lstStyle/>
          <a:p>
            <a:pPr marL="12700" marR="45720">
              <a:lnSpc>
                <a:spcPts val="2545"/>
              </a:lnSpc>
              <a:spcBef>
                <a:spcPts val="127"/>
              </a:spcBef>
            </a:pPr>
            <a:r>
              <a:rPr lang="en-GB" sz="2800" dirty="0"/>
              <a:t>*</a:t>
            </a:r>
            <a:r>
              <a:rPr lang="en-GB" sz="2400" dirty="0" smtClean="0"/>
              <a:t>IRCC10 was </a:t>
            </a:r>
            <a:r>
              <a:rPr lang="en-GB" sz="2400" dirty="0"/>
              <a:t>held in Goa, India, from 4 to 6 </a:t>
            </a:r>
            <a:r>
              <a:rPr lang="en-GB" sz="2400" dirty="0" smtClean="0"/>
              <a:t>June 2019, </a:t>
            </a:r>
            <a:r>
              <a:rPr lang="en-GB" sz="2400" dirty="0"/>
              <a:t>hosted by the Indian National Hydrographic Office. </a:t>
            </a:r>
            <a:endParaRPr lang="en-GB" sz="2400" dirty="0" smtClean="0"/>
          </a:p>
          <a:p>
            <a:pPr marL="12700" marR="45720">
              <a:lnSpc>
                <a:spcPts val="2545"/>
              </a:lnSpc>
              <a:spcBef>
                <a:spcPts val="127"/>
              </a:spcBef>
            </a:pPr>
            <a:endParaRPr lang="en-GB" sz="2400" dirty="0" smtClean="0"/>
          </a:p>
          <a:p>
            <a:pPr marL="12700" marR="45720">
              <a:lnSpc>
                <a:spcPts val="2545"/>
              </a:lnSpc>
              <a:spcBef>
                <a:spcPts val="127"/>
              </a:spcBef>
            </a:pPr>
            <a:r>
              <a:rPr lang="en-GB" sz="2400" dirty="0" smtClean="0"/>
              <a:t>*The </a:t>
            </a:r>
            <a:r>
              <a:rPr lang="en-GB" sz="2400" dirty="0"/>
              <a:t>meeting was attended by the Chairs, or their representatives, of the 15 Regional Hydrographic Commissions (RHCs) and the IRCC subordinate bodies and 27 observers</a:t>
            </a:r>
            <a:r>
              <a:rPr lang="en-US" sz="2400" spc="0" baseline="3413" dirty="0" smtClean="0">
                <a:latin typeface="Calibri"/>
                <a:cs typeface="Calibri"/>
              </a:rPr>
              <a:t> .</a:t>
            </a:r>
            <a:r>
              <a:rPr lang="en-US" sz="2400" baseline="3413" dirty="0" smtClean="0">
                <a:latin typeface="Calibri"/>
                <a:cs typeface="Calibri"/>
              </a:rPr>
              <a:t> </a:t>
            </a:r>
          </a:p>
          <a:p>
            <a:pPr marL="12700" marR="45720">
              <a:lnSpc>
                <a:spcPts val="2545"/>
              </a:lnSpc>
              <a:spcBef>
                <a:spcPts val="127"/>
              </a:spcBef>
            </a:pPr>
            <a:endParaRPr lang="en-US" sz="2400" baseline="3413" dirty="0" smtClean="0">
              <a:latin typeface="Calibri"/>
              <a:cs typeface="Calibri"/>
            </a:endParaRPr>
          </a:p>
          <a:p>
            <a:pPr marL="12700" marR="45720">
              <a:lnSpc>
                <a:spcPts val="2545"/>
              </a:lnSpc>
              <a:spcBef>
                <a:spcPts val="127"/>
              </a:spcBef>
            </a:pPr>
            <a:r>
              <a:rPr lang="en-GB" sz="2400" dirty="0" smtClean="0"/>
              <a:t>*</a:t>
            </a:r>
            <a:r>
              <a:rPr lang="en-GB" sz="2400" i="1" dirty="0" smtClean="0">
                <a:solidFill>
                  <a:srgbClr val="0070C0"/>
                </a:solidFill>
              </a:rPr>
              <a:t>Chaired </a:t>
            </a:r>
            <a:r>
              <a:rPr lang="en-GB" sz="2400" i="1" dirty="0">
                <a:solidFill>
                  <a:srgbClr val="0070C0"/>
                </a:solidFill>
              </a:rPr>
              <a:t>by Dr Parry </a:t>
            </a:r>
            <a:r>
              <a:rPr lang="en-GB" sz="2400" i="1" dirty="0" err="1">
                <a:solidFill>
                  <a:srgbClr val="0070C0"/>
                </a:solidFill>
              </a:rPr>
              <a:t>Oei</a:t>
            </a:r>
            <a:r>
              <a:rPr lang="en-GB" sz="2400" i="1" dirty="0">
                <a:solidFill>
                  <a:srgbClr val="0070C0"/>
                </a:solidFill>
              </a:rPr>
              <a:t> (Singapore). </a:t>
            </a:r>
            <a:endParaRPr sz="2400" i="1" dirty="0">
              <a:solidFill>
                <a:srgbClr val="0070C0"/>
              </a:solidFill>
              <a:latin typeface="Calibri"/>
              <a:cs typeface="Calibri"/>
            </a:endParaRPr>
          </a:p>
        </p:txBody>
      </p:sp>
      <p:sp>
        <p:nvSpPr>
          <p:cNvPr id="4" name="object 4"/>
          <p:cNvSpPr txBox="1"/>
          <p:nvPr/>
        </p:nvSpPr>
        <p:spPr>
          <a:xfrm>
            <a:off x="924255" y="6297650"/>
            <a:ext cx="1285545" cy="360908"/>
          </a:xfrm>
          <a:prstGeom prst="rect">
            <a:avLst/>
          </a:prstGeom>
        </p:spPr>
        <p:txBody>
          <a:bodyPr wrap="square" lIns="0" tIns="0" rIns="0" bIns="0" rtlCol="0">
            <a:noAutofit/>
          </a:bodyPr>
          <a:lstStyle/>
          <a:p>
            <a:pPr marL="118087" marR="130177" algn="ctr">
              <a:lnSpc>
                <a:spcPts val="1325"/>
              </a:lnSpc>
              <a:spcBef>
                <a:spcPts val="66"/>
              </a:spcBef>
            </a:pPr>
            <a:endParaRPr sz="1200" dirty="0">
              <a:latin typeface="Calibri"/>
              <a:cs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Key </a:t>
            </a:r>
            <a:r>
              <a:rPr lang="en-GB" sz="6000" spc="0" baseline="3413" dirty="0" smtClean="0">
                <a:solidFill>
                  <a:srgbClr val="0D57C4"/>
                </a:solidFill>
                <a:latin typeface="Calibri Light"/>
                <a:cs typeface="Calibri Light"/>
              </a:rPr>
              <a:t>Priorities</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endParaRPr sz="1200" dirty="0">
              <a:latin typeface="Calibri"/>
              <a:cs typeface="Calibri"/>
            </a:endParaRPr>
          </a:p>
        </p:txBody>
      </p:sp>
      <p:sp>
        <p:nvSpPr>
          <p:cNvPr id="2" name="Rectangle 1"/>
          <p:cNvSpPr/>
          <p:nvPr/>
        </p:nvSpPr>
        <p:spPr>
          <a:xfrm>
            <a:off x="807821" y="1790090"/>
            <a:ext cx="10088779" cy="3046988"/>
          </a:xfrm>
          <a:prstGeom prst="rect">
            <a:avLst/>
          </a:prstGeom>
        </p:spPr>
        <p:txBody>
          <a:bodyPr wrap="square">
            <a:spAutoFit/>
          </a:bodyPr>
          <a:lstStyle/>
          <a:p>
            <a:r>
              <a:rPr lang="en-GB" sz="2400" dirty="0" smtClean="0"/>
              <a:t>*IRCC considered </a:t>
            </a:r>
            <a:r>
              <a:rPr lang="en-GB" sz="2400" dirty="0"/>
              <a:t>and agreed </a:t>
            </a:r>
            <a:r>
              <a:rPr lang="en-GB" sz="2400" dirty="0" smtClean="0"/>
              <a:t>its </a:t>
            </a:r>
            <a:r>
              <a:rPr lang="en-GB" sz="2400" dirty="0"/>
              <a:t>key priorities for </a:t>
            </a:r>
            <a:r>
              <a:rPr lang="en-GB" sz="2400" dirty="0" smtClean="0"/>
              <a:t>2019:</a:t>
            </a:r>
          </a:p>
          <a:p>
            <a:endParaRPr lang="en-GB" sz="2400" dirty="0" smtClean="0"/>
          </a:p>
          <a:p>
            <a:pPr marL="342900" indent="-342900">
              <a:buFontTx/>
              <a:buChar char="-"/>
            </a:pPr>
            <a:r>
              <a:rPr lang="en-GB" sz="2400" i="1" dirty="0" smtClean="0"/>
              <a:t>Capacity </a:t>
            </a:r>
            <a:r>
              <a:rPr lang="en-GB" sz="2400" i="1" dirty="0"/>
              <a:t>Building Provision, </a:t>
            </a:r>
            <a:endParaRPr lang="en-GB" sz="2400" i="1" dirty="0" smtClean="0"/>
          </a:p>
          <a:p>
            <a:pPr marL="342900" indent="-342900">
              <a:buFontTx/>
              <a:buChar char="-"/>
            </a:pPr>
            <a:r>
              <a:rPr lang="en-GB" sz="2400" i="1" dirty="0" smtClean="0"/>
              <a:t>INT </a:t>
            </a:r>
            <a:r>
              <a:rPr lang="en-GB" sz="2400" i="1" dirty="0"/>
              <a:t>chart and ENC schemes, </a:t>
            </a:r>
            <a:endParaRPr lang="en-GB" sz="2400" i="1" dirty="0" smtClean="0"/>
          </a:p>
          <a:p>
            <a:pPr marL="342900" indent="-342900">
              <a:buFontTx/>
              <a:buChar char="-"/>
            </a:pPr>
            <a:r>
              <a:rPr lang="en-GB" sz="2400" i="1" dirty="0" smtClean="0"/>
              <a:t>Crowd </a:t>
            </a:r>
            <a:r>
              <a:rPr lang="en-GB" sz="2400" i="1" dirty="0"/>
              <a:t>Sourced Bathymetry, </a:t>
            </a:r>
            <a:endParaRPr lang="en-GB" sz="2400" i="1" dirty="0" smtClean="0"/>
          </a:p>
          <a:p>
            <a:pPr marL="342900" indent="-342900">
              <a:buFontTx/>
              <a:buChar char="-"/>
            </a:pPr>
            <a:r>
              <a:rPr lang="en-GB" sz="2400" i="1" dirty="0" smtClean="0"/>
              <a:t>Project </a:t>
            </a:r>
            <a:r>
              <a:rPr lang="en-GB" sz="2400" i="1" dirty="0"/>
              <a:t>Seabed </a:t>
            </a:r>
            <a:r>
              <a:rPr lang="en-GB" sz="2400" i="1" dirty="0" smtClean="0"/>
              <a:t>2030,</a:t>
            </a:r>
          </a:p>
          <a:p>
            <a:pPr marL="342900" indent="-342900">
              <a:buFontTx/>
              <a:buChar char="-"/>
            </a:pPr>
            <a:r>
              <a:rPr lang="en-GB" sz="2400" i="1" dirty="0" smtClean="0"/>
              <a:t>Marine </a:t>
            </a:r>
            <a:r>
              <a:rPr lang="en-GB" sz="2400" i="1" dirty="0"/>
              <a:t>Spatial Data Infrastructures.</a:t>
            </a:r>
            <a:endParaRPr lang="en-US" sz="2400" i="1" dirty="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756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Next </a:t>
            </a:r>
            <a:r>
              <a:rPr lang="en-GB" sz="6000" spc="0" baseline="3413" dirty="0" smtClean="0">
                <a:solidFill>
                  <a:srgbClr val="0D57C4"/>
                </a:solidFill>
                <a:latin typeface="Calibri Light"/>
                <a:cs typeface="Calibri Light"/>
              </a:rPr>
              <a:t>Meeting</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endParaRPr sz="1200" dirty="0">
              <a:latin typeface="Calibri"/>
              <a:cs typeface="Calibri"/>
            </a:endParaRPr>
          </a:p>
        </p:txBody>
      </p:sp>
      <p:sp>
        <p:nvSpPr>
          <p:cNvPr id="2" name="Rectangle 1"/>
          <p:cNvSpPr/>
          <p:nvPr/>
        </p:nvSpPr>
        <p:spPr>
          <a:xfrm>
            <a:off x="807821" y="1790090"/>
            <a:ext cx="10088779" cy="1938992"/>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smtClean="0"/>
              <a:t>11</a:t>
            </a:r>
            <a:r>
              <a:rPr lang="en-GB" sz="2400" baseline="30000" dirty="0" smtClean="0"/>
              <a:t>th</a:t>
            </a:r>
            <a:r>
              <a:rPr lang="en-GB" sz="2400" dirty="0" smtClean="0"/>
              <a:t> </a:t>
            </a:r>
            <a:r>
              <a:rPr lang="en-GB" sz="2400" dirty="0"/>
              <a:t>meeting of the IRCC will take place in Genoa, Italy, from 3 to 5 June 2019, hosted by the Italian Hydrographic Institute </a:t>
            </a:r>
            <a:endParaRPr lang="en-GB" sz="2400" dirty="0" smtClean="0"/>
          </a:p>
          <a:p>
            <a:pPr algn="just"/>
            <a:endParaRPr lang="en-GB" sz="2400" dirty="0"/>
          </a:p>
          <a:p>
            <a:pPr algn="just"/>
            <a:r>
              <a:rPr lang="en-GB" sz="2400" dirty="0" smtClean="0"/>
              <a:t>*The </a:t>
            </a:r>
            <a:r>
              <a:rPr lang="en-GB" sz="2400" dirty="0"/>
              <a:t>12</a:t>
            </a:r>
            <a:r>
              <a:rPr lang="en-GB" sz="2400" baseline="30000" dirty="0"/>
              <a:t>th</a:t>
            </a:r>
            <a:r>
              <a:rPr lang="en-GB" sz="2400" dirty="0"/>
              <a:t> meeting is planned to be held in Poland </a:t>
            </a:r>
            <a:r>
              <a:rPr lang="en-GB" sz="2400" dirty="0" smtClean="0"/>
              <a:t>(in 2020</a:t>
            </a:r>
            <a:r>
              <a:rPr lang="en-GB" sz="2400" dirty="0"/>
              <a:t>).  </a:t>
            </a:r>
            <a:endParaRPr lang="en-US" sz="2400" dirty="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7173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PARTICIPANTS: </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endParaRPr sz="1200" dirty="0">
              <a:latin typeface="Calibri"/>
              <a:cs typeface="Calibri"/>
            </a:endParaRPr>
          </a:p>
        </p:txBody>
      </p:sp>
      <p:pic>
        <p:nvPicPr>
          <p:cNvPr id="8" name="Picture 7" descr="C:\Users\localusr\Documents\1 MI. DOCUMENTS\1 IRCC. WP3\1 IRCC10. 2018 GOA\ADMIN\IRCC PHOTOS\IRCC10 Group photo. Goa.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219200"/>
            <a:ext cx="8991600" cy="4343400"/>
          </a:xfrm>
          <a:prstGeom prst="rect">
            <a:avLst/>
          </a:prstGeom>
          <a:noFill/>
          <a:ln>
            <a:noFill/>
          </a:ln>
        </p:spPr>
      </p:pic>
    </p:spTree>
    <p:extLst>
      <p:ext uri="{BB962C8B-B14F-4D97-AF65-F5344CB8AC3E}">
        <p14:creationId xmlns:p14="http://schemas.microsoft.com/office/powerpoint/2010/main" val="4232495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General:</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endParaRPr sz="1200" dirty="0">
              <a:latin typeface="Calibri"/>
              <a:cs typeface="Calibri"/>
            </a:endParaRPr>
          </a:p>
        </p:txBody>
      </p:sp>
      <p:sp>
        <p:nvSpPr>
          <p:cNvPr id="2" name="Rectangle 1"/>
          <p:cNvSpPr/>
          <p:nvPr/>
        </p:nvSpPr>
        <p:spPr>
          <a:xfrm>
            <a:off x="807821" y="1524000"/>
            <a:ext cx="10088779" cy="3416320"/>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smtClean="0">
                <a:ea typeface="Times New Roman" panose="02020603050405020304" pitchFamily="18" charset="0"/>
                <a:cs typeface="Times New Roman" panose="02020603050405020304" pitchFamily="18" charset="0"/>
              </a:rPr>
              <a:t>IRCC10 </a:t>
            </a:r>
            <a:r>
              <a:rPr lang="en-GB" sz="2400" dirty="0" smtClean="0">
                <a:ea typeface="Times New Roman" panose="02020603050405020304" pitchFamily="18" charset="0"/>
                <a:cs typeface="Times New Roman" panose="02020603050405020304" pitchFamily="18" charset="0"/>
              </a:rPr>
              <a:t>reviewed </a:t>
            </a:r>
            <a:r>
              <a:rPr lang="en-GB" sz="2400" dirty="0">
                <a:ea typeface="Times New Roman" panose="02020603050405020304" pitchFamily="18" charset="0"/>
                <a:cs typeface="Times New Roman" panose="02020603050405020304" pitchFamily="18" charset="0"/>
              </a:rPr>
              <a:t>the reports and activities of its subordinate bodies and the RHCs and considered the need for </a:t>
            </a:r>
            <a:r>
              <a:rPr lang="en-GB" sz="2400" spc="5" dirty="0">
                <a:ea typeface="Times New Roman" panose="02020603050405020304" pitchFamily="18" charset="0"/>
                <a:cs typeface="Times New Roman" panose="02020603050405020304" pitchFamily="18" charset="0"/>
              </a:rPr>
              <a:t>enhancing regional coordination and cooperation. </a:t>
            </a:r>
            <a:endParaRPr lang="en-GB" sz="2400" spc="5" dirty="0" smtClean="0">
              <a:ea typeface="Times New Roman" panose="02020603050405020304" pitchFamily="18" charset="0"/>
              <a:cs typeface="Times New Roman" panose="02020603050405020304" pitchFamily="18" charset="0"/>
            </a:endParaRPr>
          </a:p>
          <a:p>
            <a:pPr algn="just"/>
            <a:endParaRPr lang="en-GB" sz="2400" spc="5" dirty="0" smtClean="0">
              <a:ea typeface="Times New Roman" panose="02020603050405020304" pitchFamily="18" charset="0"/>
              <a:cs typeface="Times New Roman" panose="02020603050405020304" pitchFamily="18" charset="0"/>
            </a:endParaRPr>
          </a:p>
          <a:p>
            <a:pPr algn="just"/>
            <a:r>
              <a:rPr lang="en-GB" sz="2400" spc="5" dirty="0">
                <a:ea typeface="Times New Roman" panose="02020603050405020304" pitchFamily="18" charset="0"/>
                <a:cs typeface="Times New Roman" panose="02020603050405020304" pitchFamily="18" charset="0"/>
              </a:rPr>
              <a:t>*</a:t>
            </a:r>
            <a:r>
              <a:rPr lang="en-GB" sz="2400" spc="5" dirty="0" smtClean="0">
                <a:ea typeface="Times New Roman" panose="02020603050405020304" pitchFamily="18" charset="0"/>
                <a:cs typeface="Times New Roman" panose="02020603050405020304" pitchFamily="18" charset="0"/>
              </a:rPr>
              <a:t>IRCC10 </a:t>
            </a:r>
            <a:r>
              <a:rPr lang="en-GB" sz="2400" spc="5" dirty="0">
                <a:ea typeface="Times New Roman" panose="02020603050405020304" pitchFamily="18" charset="0"/>
                <a:cs typeface="Times New Roman" panose="02020603050405020304" pitchFamily="18" charset="0"/>
              </a:rPr>
              <a:t>also </a:t>
            </a:r>
            <a:r>
              <a:rPr lang="en-GB" sz="2400" dirty="0">
                <a:ea typeface="Times New Roman" panose="02020603050405020304" pitchFamily="18" charset="0"/>
                <a:cs typeface="Times New Roman" panose="02020603050405020304" pitchFamily="18" charset="0"/>
              </a:rPr>
              <a:t>considered the outcomes of the 1</a:t>
            </a:r>
            <a:r>
              <a:rPr lang="en-GB" sz="2400" baseline="30000" dirty="0">
                <a:ea typeface="Times New Roman" panose="02020603050405020304" pitchFamily="18" charset="0"/>
                <a:cs typeface="Times New Roman" panose="02020603050405020304" pitchFamily="18" charset="0"/>
              </a:rPr>
              <a:t>st</a:t>
            </a:r>
            <a:r>
              <a:rPr lang="en-GB" sz="2400" dirty="0">
                <a:ea typeface="Times New Roman" panose="02020603050405020304" pitchFamily="18" charset="0"/>
                <a:cs typeface="Times New Roman" panose="02020603050405020304" pitchFamily="18" charset="0"/>
              </a:rPr>
              <a:t> meeting of the IHO Council (C-1), acknowledged the accomplishments and challenges of the Capacity Building programme and IBSC activities, examined the developments on Crowd-Sourced Bathymetry (CSB) and ocean mapping activities and considered issues related to the Worldwide ENC Database (WEND). </a:t>
            </a:r>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2299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a:t>
            </a:r>
            <a:r>
              <a:rPr lang="en-GB" sz="6000" spc="0" baseline="3413" dirty="0" smtClean="0">
                <a:solidFill>
                  <a:srgbClr val="0D57C4"/>
                </a:solidFill>
                <a:latin typeface="Calibri Light"/>
                <a:cs typeface="Calibri Light"/>
              </a:rPr>
              <a:t>OUTCOMES</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endParaRPr sz="1200" dirty="0">
              <a:latin typeface="Calibri"/>
              <a:cs typeface="Calibri"/>
            </a:endParaRPr>
          </a:p>
        </p:txBody>
      </p:sp>
      <p:sp>
        <p:nvSpPr>
          <p:cNvPr id="2" name="Rectangle 1"/>
          <p:cNvSpPr/>
          <p:nvPr/>
        </p:nvSpPr>
        <p:spPr>
          <a:xfrm>
            <a:off x="807821" y="1790090"/>
            <a:ext cx="10088779" cy="1200329"/>
          </a:xfrm>
          <a:prstGeom prst="rect">
            <a:avLst/>
          </a:prstGeom>
        </p:spPr>
        <p:txBody>
          <a:bodyPr wrap="square">
            <a:spAutoFit/>
          </a:bodyPr>
          <a:lstStyle/>
          <a:p>
            <a:pPr algn="just"/>
            <a:r>
              <a:rPr lang="en-GB" sz="2400" dirty="0" smtClean="0"/>
              <a:t>*IRCC10 </a:t>
            </a:r>
            <a:r>
              <a:rPr lang="en-GB" sz="2400" dirty="0" smtClean="0"/>
              <a:t>considered </a:t>
            </a:r>
            <a:r>
              <a:rPr lang="en-GB" sz="2400" dirty="0"/>
              <a:t>and agreed on the revision of IHO Resolution 2/1997 as amended (</a:t>
            </a:r>
            <a:r>
              <a:rPr lang="en-GB" sz="2400" i="1" dirty="0"/>
              <a:t>Establishment of Regional Hydrographic Commissions - RHC</a:t>
            </a:r>
            <a:r>
              <a:rPr lang="en-GB" sz="2400" dirty="0"/>
              <a:t>).</a:t>
            </a:r>
            <a:endParaRPr lang="en-US" sz="2400" dirty="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183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 </a:t>
            </a:r>
            <a:r>
              <a:rPr lang="en-GB" sz="6000" baseline="3413" dirty="0" smtClean="0">
                <a:solidFill>
                  <a:srgbClr val="0D57C4"/>
                </a:solidFill>
                <a:latin typeface="Calibri Light"/>
                <a:cs typeface="Calibri Light"/>
              </a:rPr>
              <a:t>Capacity Building</a:t>
            </a:r>
            <a:r>
              <a:rPr lang="en-GB" sz="6000" dirty="0" smtClean="0">
                <a:solidFill>
                  <a:srgbClr val="0D57C4"/>
                </a:solidFill>
                <a:latin typeface="Calibri Light"/>
                <a:cs typeface="Calibri Light"/>
              </a:rPr>
              <a:t> </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endParaRPr sz="1200" dirty="0">
              <a:latin typeface="Calibri"/>
              <a:cs typeface="Calibri"/>
            </a:endParaRPr>
          </a:p>
        </p:txBody>
      </p:sp>
      <p:sp>
        <p:nvSpPr>
          <p:cNvPr id="2" name="Rectangle 1"/>
          <p:cNvSpPr/>
          <p:nvPr/>
        </p:nvSpPr>
        <p:spPr>
          <a:xfrm>
            <a:off x="807821" y="1790090"/>
            <a:ext cx="10088779" cy="2308324"/>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a:t>The meeting was informed of the achievements of the Capacity Building Programme and acknowledged the generous financial support from the Republic of Korea and from the Nippon Foundation of Japan, the in-kind support from Member States and industry stakeholders and the work of the RHC CB Coordinators and Project Leaders in these achievements. </a:t>
            </a:r>
            <a:endParaRPr lang="en-GB" sz="2400" dirty="0" smtClean="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7389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a:t>
            </a:r>
            <a:r>
              <a:rPr lang="en-GB" sz="6000" baseline="3413" dirty="0" smtClean="0">
                <a:solidFill>
                  <a:srgbClr val="0D57C4"/>
                </a:solidFill>
                <a:latin typeface="Calibri Light"/>
                <a:cs typeface="Calibri Light"/>
              </a:rPr>
              <a:t>WEND</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endParaRPr sz="1200" dirty="0">
              <a:latin typeface="Calibri"/>
              <a:cs typeface="Calibri"/>
            </a:endParaRPr>
          </a:p>
        </p:txBody>
      </p:sp>
      <p:sp>
        <p:nvSpPr>
          <p:cNvPr id="2" name="Rectangle 1"/>
          <p:cNvSpPr/>
          <p:nvPr/>
        </p:nvSpPr>
        <p:spPr>
          <a:xfrm>
            <a:off x="807821" y="1447800"/>
            <a:ext cx="10088779" cy="3416320"/>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smtClean="0"/>
              <a:t>IRCC10 </a:t>
            </a:r>
            <a:r>
              <a:rPr lang="en-GB" sz="2400" dirty="0"/>
              <a:t>reviewed progress towards the full implementation of the WEND Principles and noted with concern that overlapping ENCs create confusion </a:t>
            </a:r>
            <a:r>
              <a:rPr lang="en-GB" sz="2400" dirty="0" err="1"/>
              <a:t>onboard</a:t>
            </a:r>
            <a:r>
              <a:rPr lang="en-GB" sz="2400" dirty="0"/>
              <a:t> ships and that the IHO community should strive to eliminate overlapping data. </a:t>
            </a:r>
            <a:endParaRPr lang="en-GB" sz="2400" dirty="0" smtClean="0"/>
          </a:p>
          <a:p>
            <a:pPr algn="just"/>
            <a:endParaRPr lang="en-GB" sz="2400" dirty="0" smtClean="0"/>
          </a:p>
          <a:p>
            <a:pPr algn="just"/>
            <a:r>
              <a:rPr lang="en-GB" sz="2400" dirty="0" smtClean="0"/>
              <a:t>*IRCC10 </a:t>
            </a:r>
            <a:r>
              <a:rPr lang="en-GB" sz="2400" dirty="0"/>
              <a:t>endorsed the proposal that the management of overlap cases should be addressed by RHCs. </a:t>
            </a:r>
            <a:endParaRPr lang="en-GB" sz="2400" dirty="0" smtClean="0"/>
          </a:p>
          <a:p>
            <a:pPr algn="just"/>
            <a:endParaRPr lang="en-GB" sz="2400" dirty="0" smtClean="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4583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a:t>
            </a:r>
            <a:r>
              <a:rPr lang="en-GB" sz="6000" baseline="3413" dirty="0" smtClean="0">
                <a:solidFill>
                  <a:srgbClr val="0D57C4"/>
                </a:solidFill>
                <a:latin typeface="Calibri Light"/>
                <a:cs typeface="Calibri Light"/>
              </a:rPr>
              <a:t>CSB</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endParaRPr sz="1200" dirty="0">
              <a:latin typeface="Calibri"/>
              <a:cs typeface="Calibri"/>
            </a:endParaRPr>
          </a:p>
        </p:txBody>
      </p:sp>
      <p:sp>
        <p:nvSpPr>
          <p:cNvPr id="2" name="Rectangle 1"/>
          <p:cNvSpPr/>
          <p:nvPr/>
        </p:nvSpPr>
        <p:spPr>
          <a:xfrm>
            <a:off x="794308" y="1216279"/>
            <a:ext cx="10088779" cy="3785652"/>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smtClean="0"/>
              <a:t>IRCC10 </a:t>
            </a:r>
            <a:r>
              <a:rPr lang="en-GB" sz="2400" dirty="0"/>
              <a:t>endorsed the </a:t>
            </a:r>
            <a:r>
              <a:rPr lang="en-US" sz="2400" dirty="0"/>
              <a:t>final draft version of the B-12 Guideline </a:t>
            </a:r>
            <a:r>
              <a:rPr lang="en-US" sz="2400" i="1" dirty="0"/>
              <a:t>(IHO Guideline on Crowd-sourced Bathymetry, Edition 1.0.0)</a:t>
            </a:r>
            <a:r>
              <a:rPr lang="en-US" sz="2400" dirty="0"/>
              <a:t> prior to final approval by the Council and Member States. </a:t>
            </a:r>
            <a:endParaRPr lang="en-US" sz="2400" dirty="0" smtClean="0"/>
          </a:p>
          <a:p>
            <a:pPr algn="just"/>
            <a:endParaRPr lang="en-US" sz="2400" dirty="0" smtClean="0"/>
          </a:p>
          <a:p>
            <a:pPr algn="just"/>
            <a:r>
              <a:rPr lang="en-US" sz="2400" dirty="0" smtClean="0"/>
              <a:t>*IRCC10 </a:t>
            </a:r>
            <a:r>
              <a:rPr lang="en-GB" sz="2400" dirty="0"/>
              <a:t>approved the proposed revisions to the CSBWG </a:t>
            </a:r>
            <a:r>
              <a:rPr lang="en-GB" sz="2400" dirty="0" err="1"/>
              <a:t>ToRs</a:t>
            </a:r>
            <a:r>
              <a:rPr lang="en-GB" sz="2400" dirty="0"/>
              <a:t> and </a:t>
            </a:r>
            <a:r>
              <a:rPr lang="en-GB" sz="2400" dirty="0" err="1"/>
              <a:t>RoPs</a:t>
            </a:r>
            <a:r>
              <a:rPr lang="en-GB" sz="2400" dirty="0"/>
              <a:t> and tasked the WG to continue its work under the proposed revised </a:t>
            </a:r>
            <a:r>
              <a:rPr lang="en-GB" sz="2400" dirty="0" err="1"/>
              <a:t>ToRs</a:t>
            </a:r>
            <a:r>
              <a:rPr lang="en-GB" sz="2400" dirty="0"/>
              <a:t> in order </a:t>
            </a:r>
            <a:r>
              <a:rPr lang="en-US" sz="2400" dirty="0"/>
              <a:t>to safeguard the implementation phase and future work on Edition 2 of the Guidelines</a:t>
            </a:r>
            <a:r>
              <a:rPr lang="en-GB" sz="2400" dirty="0"/>
              <a:t>. </a:t>
            </a:r>
            <a:endParaRPr lang="en-GB" sz="2400" dirty="0" smtClean="0"/>
          </a:p>
          <a:p>
            <a:pPr algn="just"/>
            <a:endParaRPr lang="en-GB" sz="2400" dirty="0" smtClean="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964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a:t>
            </a:r>
            <a:r>
              <a:rPr lang="en-GB" sz="6000" spc="0" baseline="3413" dirty="0" smtClean="0">
                <a:solidFill>
                  <a:srgbClr val="0D57C4"/>
                </a:solidFill>
                <a:latin typeface="Calibri Light"/>
                <a:cs typeface="Calibri Light"/>
              </a:rPr>
              <a:t>MSDI</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endParaRPr sz="1200" dirty="0">
              <a:latin typeface="Calibri"/>
              <a:cs typeface="Calibri"/>
            </a:endParaRPr>
          </a:p>
        </p:txBody>
      </p:sp>
      <p:sp>
        <p:nvSpPr>
          <p:cNvPr id="2" name="Rectangle 1"/>
          <p:cNvSpPr/>
          <p:nvPr/>
        </p:nvSpPr>
        <p:spPr>
          <a:xfrm>
            <a:off x="807821" y="1066800"/>
            <a:ext cx="10572140" cy="3416320"/>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smtClean="0"/>
              <a:t>IRCC10 </a:t>
            </a:r>
            <a:r>
              <a:rPr lang="en-GB" sz="2400" dirty="0"/>
              <a:t>reviewed the progress on global Marine Spatial Data Infrastructure (MSDI) activities and considered the development in Marine Spatial Planning (MSP) implementation worldwide. </a:t>
            </a:r>
            <a:endParaRPr lang="en-GB" sz="2400" dirty="0" smtClean="0"/>
          </a:p>
          <a:p>
            <a:pPr algn="just"/>
            <a:endParaRPr lang="en-GB" sz="2400" dirty="0" smtClean="0"/>
          </a:p>
          <a:p>
            <a:pPr algn="just"/>
            <a:endParaRPr lang="en-GB" sz="2400" dirty="0" smtClean="0"/>
          </a:p>
          <a:p>
            <a:pPr algn="just"/>
            <a:r>
              <a:rPr lang="en-GB" sz="2400" dirty="0" smtClean="0"/>
              <a:t>*IRCC10 </a:t>
            </a:r>
            <a:r>
              <a:rPr lang="en-GB" sz="2400" dirty="0"/>
              <a:t>established the </a:t>
            </a:r>
            <a:r>
              <a:rPr lang="en-GB" sz="2400" i="1" dirty="0"/>
              <a:t>IHO Project Team on the implementation of the UN-GGIM Shared Guiding Principles for Geospatial Information Management (PPT) </a:t>
            </a:r>
            <a:r>
              <a:rPr lang="en-GB" sz="2400" dirty="0"/>
              <a:t>and endorsed the </a:t>
            </a:r>
            <a:r>
              <a:rPr lang="en-GB" sz="2400" dirty="0" err="1"/>
              <a:t>ToRs</a:t>
            </a:r>
            <a:r>
              <a:rPr lang="en-GB" sz="2400" dirty="0"/>
              <a:t> and </a:t>
            </a:r>
            <a:r>
              <a:rPr lang="en-GB" sz="2400" dirty="0" err="1"/>
              <a:t>RoPs</a:t>
            </a:r>
            <a:r>
              <a:rPr lang="en-GB" sz="2400" dirty="0"/>
              <a:t> of the PPT.</a:t>
            </a:r>
            <a:endParaRPr lang="en-US" sz="2400" dirty="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3385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a:t>
            </a:r>
            <a:r>
              <a:rPr lang="en-GB" sz="6000" spc="0" baseline="3413" dirty="0" smtClean="0">
                <a:solidFill>
                  <a:srgbClr val="0D57C4"/>
                </a:solidFill>
                <a:latin typeface="Calibri Light"/>
                <a:cs typeface="Calibri Light"/>
              </a:rPr>
              <a:t>- SWPHC REPORT</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endParaRPr sz="1200" dirty="0">
              <a:latin typeface="Calibri"/>
              <a:cs typeface="Calibri"/>
            </a:endParaRPr>
          </a:p>
        </p:txBody>
      </p:sp>
      <p:sp>
        <p:nvSpPr>
          <p:cNvPr id="2" name="Rectangle 1"/>
          <p:cNvSpPr/>
          <p:nvPr/>
        </p:nvSpPr>
        <p:spPr>
          <a:xfrm>
            <a:off x="807821" y="1228979"/>
            <a:ext cx="10572140" cy="4893647"/>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*Chair SWPHC presented report outlining:</a:t>
            </a:r>
          </a:p>
          <a:p>
            <a:pPr algn="just"/>
            <a:r>
              <a:rPr lang="en-GB" sz="2400" dirty="0" smtClean="0">
                <a:ea typeface="Times New Roman" panose="02020603050405020304" pitchFamily="18" charset="0"/>
                <a:cs typeface="Times New Roman" panose="02020603050405020304" pitchFamily="18" charset="0"/>
              </a:rPr>
              <a:t>	Meeting held in </a:t>
            </a:r>
            <a:r>
              <a:rPr lang="en-GB" sz="2400" dirty="0" err="1" smtClean="0">
                <a:ea typeface="Times New Roman" panose="02020603050405020304" pitchFamily="18" charset="0"/>
                <a:cs typeface="Times New Roman" panose="02020603050405020304" pitchFamily="18" charset="0"/>
              </a:rPr>
              <a:t>Nadi</a:t>
            </a:r>
            <a:r>
              <a:rPr lang="en-GB" sz="2400" dirty="0" smtClean="0">
                <a:ea typeface="Times New Roman" panose="02020603050405020304" pitchFamily="18" charset="0"/>
                <a:cs typeface="Times New Roman" panose="02020603050405020304" pitchFamily="18" charset="0"/>
              </a:rPr>
              <a:t> , Fiji - Feb 18,</a:t>
            </a:r>
            <a:r>
              <a:rPr lang="en-GB" sz="2400" dirty="0" smtClean="0">
                <a:ea typeface="Times New Roman" panose="02020603050405020304" pitchFamily="18" charset="0"/>
                <a:cs typeface="Times New Roman" panose="02020603050405020304" pitchFamily="18" charset="0"/>
              </a:rPr>
              <a:t> </a:t>
            </a:r>
          </a:p>
          <a:p>
            <a:pPr algn="just"/>
            <a:r>
              <a:rPr lang="en-GB" sz="2400" dirty="0" smtClean="0">
                <a:ea typeface="Times New Roman" panose="02020603050405020304" pitchFamily="18" charset="0"/>
                <a:cs typeface="Times New Roman" panose="02020603050405020304" pitchFamily="18" charset="0"/>
              </a:rPr>
              <a:t>	CB a</a:t>
            </a:r>
            <a:r>
              <a:rPr lang="en-GB" sz="2400" dirty="0" smtClean="0">
                <a:ea typeface="Times New Roman" panose="02020603050405020304" pitchFamily="18" charset="0"/>
                <a:cs typeface="Times New Roman" panose="02020603050405020304" pitchFamily="18" charset="0"/>
              </a:rPr>
              <a:t>ctivities achieved/completed and planned,</a:t>
            </a:r>
          </a:p>
          <a:p>
            <a:pPr algn="just"/>
            <a:r>
              <a:rPr lang="en-GB" sz="2400" dirty="0">
                <a:ea typeface="Times New Roman" panose="02020603050405020304" pitchFamily="18" charset="0"/>
                <a:cs typeface="Times New Roman" panose="02020603050405020304" pitchFamily="18" charset="0"/>
              </a:rPr>
              <a:t>	</a:t>
            </a:r>
            <a:r>
              <a:rPr lang="en-GB" sz="2400" dirty="0" smtClean="0">
                <a:ea typeface="Times New Roman" panose="02020603050405020304" pitchFamily="18" charset="0"/>
                <a:cs typeface="Times New Roman" panose="02020603050405020304" pitchFamily="18" charset="0"/>
              </a:rPr>
              <a:t>Update on </a:t>
            </a:r>
            <a:r>
              <a:rPr lang="en-GB" sz="2400" dirty="0" smtClean="0">
                <a:ea typeface="Times New Roman" panose="02020603050405020304" pitchFamily="18" charset="0"/>
                <a:cs typeface="Times New Roman" panose="02020603050405020304" pitchFamily="18" charset="0"/>
              </a:rPr>
              <a:t>CME, PRNI activities,</a:t>
            </a:r>
            <a:endParaRPr lang="en-GB" sz="2400" dirty="0" smtClean="0">
              <a:ea typeface="Times New Roman" panose="02020603050405020304" pitchFamily="18" charset="0"/>
              <a:cs typeface="Times New Roman" panose="02020603050405020304" pitchFamily="18" charset="0"/>
            </a:endParaRPr>
          </a:p>
          <a:p>
            <a:pPr algn="just"/>
            <a:r>
              <a:rPr lang="en-GB" sz="2400" dirty="0" smtClean="0">
                <a:ea typeface="Times New Roman" panose="02020603050405020304" pitchFamily="18" charset="0"/>
                <a:cs typeface="Times New Roman" panose="02020603050405020304" pitchFamily="18" charset="0"/>
              </a:rPr>
              <a:t>	Membership update: Vanuatu - full member, </a:t>
            </a:r>
            <a:r>
              <a:rPr lang="en-GB" sz="2400" dirty="0" smtClean="0">
                <a:ea typeface="Times New Roman" panose="02020603050405020304" pitchFamily="18" charset="0"/>
                <a:cs typeface="Times New Roman" panose="02020603050405020304" pitchFamily="18" charset="0"/>
              </a:rPr>
              <a:t>Indonesia - associate member</a:t>
            </a:r>
            <a:endParaRPr lang="en-GB" sz="2400" dirty="0" smtClean="0">
              <a:ea typeface="Times New Roman" panose="02020603050405020304" pitchFamily="18" charset="0"/>
              <a:cs typeface="Times New Roman" panose="02020603050405020304" pitchFamily="18" charset="0"/>
            </a:endParaRPr>
          </a:p>
          <a:p>
            <a:pPr algn="just"/>
            <a:endParaRPr lang="en-GB" sz="2400" dirty="0" smtClean="0"/>
          </a:p>
          <a:p>
            <a:pPr algn="just"/>
            <a:r>
              <a:rPr lang="en-GB" sz="2400" dirty="0" smtClean="0"/>
              <a:t>*IRCC10 noted the value and effectiveness of preceding SWPHC meetings with CB related workshops.</a:t>
            </a:r>
          </a:p>
          <a:p>
            <a:pPr algn="just"/>
            <a:endParaRPr lang="en-GB" sz="2400" dirty="0" smtClean="0"/>
          </a:p>
          <a:p>
            <a:pPr algn="just"/>
            <a:r>
              <a:rPr lang="en-GB" sz="2400" dirty="0" smtClean="0"/>
              <a:t>*IRCC10 noted SWPHC’s commitment in carrying forward hydrographic, nautical cartographic and capacity building activities in close alignment with IHO objectives and goals. </a:t>
            </a:r>
            <a:endParaRPr lang="en-US" sz="2400" dirty="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871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TotalTime>
  <Words>557</Words>
  <Application>Microsoft Office PowerPoint</Application>
  <PresentationFormat>Custom</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Abri</dc:creator>
  <cp:lastModifiedBy>brett.brace</cp:lastModifiedBy>
  <cp:revision>18</cp:revision>
  <dcterms:modified xsi:type="dcterms:W3CDTF">2019-02-13T07:10:50Z</dcterms:modified>
</cp:coreProperties>
</file>