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5"/>
  </p:sldMasterIdLst>
  <p:notesMasterIdLst>
    <p:notesMasterId r:id="rId24"/>
  </p:notesMasterIdLst>
  <p:sldIdLst>
    <p:sldId id="256" r:id="rId6"/>
    <p:sldId id="268" r:id="rId7"/>
    <p:sldId id="257" r:id="rId8"/>
    <p:sldId id="258" r:id="rId9"/>
    <p:sldId id="259" r:id="rId10"/>
    <p:sldId id="266" r:id="rId11"/>
    <p:sldId id="269" r:id="rId12"/>
    <p:sldId id="265" r:id="rId13"/>
    <p:sldId id="271" r:id="rId14"/>
    <p:sldId id="264" r:id="rId15"/>
    <p:sldId id="273" r:id="rId16"/>
    <p:sldId id="274" r:id="rId17"/>
    <p:sldId id="261" r:id="rId18"/>
    <p:sldId id="267" r:id="rId19"/>
    <p:sldId id="262" r:id="rId20"/>
    <p:sldId id="263" r:id="rId21"/>
    <p:sldId id="275" r:id="rId22"/>
    <p:sldId id="272" r:id="rId23"/>
  </p:sldIdLst>
  <p:sldSz cx="12192000" cy="6858000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E8EFF8"/>
    <a:srgbClr val="DED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1754" autoAdjust="0"/>
  </p:normalViewPr>
  <p:slideViewPr>
    <p:cSldViewPr snapToGrid="0">
      <p:cViewPr varScale="1">
        <p:scale>
          <a:sx n="62" d="100"/>
          <a:sy n="62" d="100"/>
        </p:scale>
        <p:origin x="596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68"/>
    </p:cViewPr>
  </p:sorterViewPr>
  <p:notesViewPr>
    <p:cSldViewPr snapToGrid="0">
      <p:cViewPr>
        <p:scale>
          <a:sx n="110" d="100"/>
          <a:sy n="110" d="100"/>
        </p:scale>
        <p:origin x="3360" y="-17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534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A9B22A-55EC-4A68-A1AE-1A1AE03C8C30}" type="datetimeFigureOut">
              <a:rPr lang="en-US" smtClean="0"/>
              <a:t>15/02/2019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35075"/>
            <a:ext cx="592137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20"/>
            <a:ext cx="5438140" cy="38873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377319"/>
            <a:ext cx="2945659" cy="49534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14B252-8EFF-4387-B930-F07556521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04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6091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/>
              <a:t>Programme of work has been aligned with ADB and WB maritime infrastructure project to improve maritime connectivity and emergency/crisis response</a:t>
            </a:r>
          </a:p>
          <a:p>
            <a:r>
              <a:rPr lang="en-US" sz="1200" dirty="0"/>
              <a:t>Data will be used to assess current nautical charting and where necessary update any dangers/hazards identified</a:t>
            </a:r>
          </a:p>
          <a:p>
            <a:r>
              <a:rPr lang="en-US" sz="1200" dirty="0"/>
              <a:t>Data and Resulting Scoping Study produced by UKHO will act as a catalyst for the next stage of the </a:t>
            </a:r>
            <a:r>
              <a:rPr lang="en-US" sz="1200" dirty="0" err="1"/>
              <a:t>programme</a:t>
            </a:r>
            <a:r>
              <a:rPr lang="en-US" sz="1200" dirty="0"/>
              <a:t> allowing development of focused marine surveys in targeted areas. 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403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2 Days of theory on key subject areas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10 Days of practical advice and assistance during an ongoing MBES survey in the vicinity of Suva </a:t>
            </a:r>
            <a:r>
              <a:rPr lang="en-US" sz="1200" dirty="0" err="1"/>
              <a:t>Harbour</a:t>
            </a:r>
            <a:endParaRPr lang="en-US" sz="12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891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Communications restraints. Email, band width, time zones.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036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220"/>
            <a:ext cx="5438140" cy="4109977"/>
          </a:xfrm>
        </p:spPr>
        <p:txBody>
          <a:bodyPr/>
          <a:lstStyle/>
          <a:p>
            <a:r>
              <a:rPr lang="en-GB" dirty="0"/>
              <a:t>Our new headquarters has been built on our existing site on Admiralty Way, Taunton, providing a state-of-the-art and environmentally-friendly building. </a:t>
            </a:r>
          </a:p>
          <a:p>
            <a:endParaRPr lang="en-GB" dirty="0"/>
          </a:p>
          <a:p>
            <a:r>
              <a:rPr lang="en-GB" dirty="0"/>
              <a:t>The headquarters was purpose-built to provide a modern working environment for our teams, enabling us to be at the leading edge of geospatial information gathering.</a:t>
            </a:r>
          </a:p>
          <a:p>
            <a:endParaRPr lang="en-GB" dirty="0"/>
          </a:p>
          <a:p>
            <a:r>
              <a:rPr lang="en-GB" dirty="0"/>
              <a:t>The redevelopment was self-funded and was committed to achieving a footprint reduction for the Ministry of Defence.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490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220"/>
            <a:ext cx="5438140" cy="4109977"/>
          </a:xfrm>
        </p:spPr>
        <p:txBody>
          <a:bodyPr/>
          <a:lstStyle/>
          <a:p>
            <a:r>
              <a:rPr lang="en-GB" dirty="0"/>
              <a:t>The UKHO continues to support Capacity Building initiatives and completed the delivery of the 10</a:t>
            </a:r>
            <a:r>
              <a:rPr lang="en-GB" baseline="30000" dirty="0"/>
              <a:t>th</a:t>
            </a:r>
            <a:r>
              <a:rPr lang="en-GB" dirty="0"/>
              <a:t> NIPPON Foundation funded CAT B course in Marine Cartography and Hydrographic data Processing (MCDA) in mid-December 2018.</a:t>
            </a:r>
          </a:p>
          <a:p>
            <a:endParaRPr lang="en-GB" dirty="0"/>
          </a:p>
          <a:p>
            <a:r>
              <a:rPr lang="en-GB" dirty="0"/>
              <a:t>The picture is of the 10 students from around the globe who completed the Nippon course in December 2018, from region:</a:t>
            </a:r>
          </a:p>
          <a:p>
            <a:r>
              <a:rPr lang="en-GB" dirty="0"/>
              <a:t>Mr. Henry II Abad </a:t>
            </a:r>
            <a:r>
              <a:rPr lang="en-GB" dirty="0" err="1"/>
              <a:t>Coldes</a:t>
            </a:r>
            <a:r>
              <a:rPr lang="en-GB" dirty="0"/>
              <a:t> </a:t>
            </a:r>
            <a:r>
              <a:rPr lang="en-GB" b="1" dirty="0"/>
              <a:t>Philippines</a:t>
            </a:r>
          </a:p>
          <a:p>
            <a:r>
              <a:rPr lang="en-GB" dirty="0"/>
              <a:t>Mr. </a:t>
            </a:r>
            <a:r>
              <a:rPr lang="en-GB" dirty="0" err="1"/>
              <a:t>Heru</a:t>
            </a:r>
            <a:r>
              <a:rPr lang="en-GB" dirty="0"/>
              <a:t> </a:t>
            </a:r>
            <a:r>
              <a:rPr lang="en-GB" dirty="0" err="1"/>
              <a:t>Kurniawan</a:t>
            </a:r>
            <a:r>
              <a:rPr lang="en-GB" dirty="0"/>
              <a:t> </a:t>
            </a:r>
            <a:r>
              <a:rPr lang="en-GB" b="1" dirty="0"/>
              <a:t>Indonesia</a:t>
            </a:r>
          </a:p>
          <a:p>
            <a:r>
              <a:rPr lang="en-GB" dirty="0"/>
              <a:t>Ms. </a:t>
            </a:r>
            <a:r>
              <a:rPr lang="en-GB" dirty="0" err="1"/>
              <a:t>Hanisah</a:t>
            </a:r>
            <a:r>
              <a:rPr lang="en-GB" dirty="0"/>
              <a:t> Haji </a:t>
            </a:r>
            <a:r>
              <a:rPr lang="en-GB" dirty="0" err="1"/>
              <a:t>Timbang</a:t>
            </a:r>
            <a:r>
              <a:rPr lang="en-GB" dirty="0"/>
              <a:t> </a:t>
            </a:r>
            <a:r>
              <a:rPr lang="en-GB" b="1" dirty="0"/>
              <a:t>Brunei Darussalam</a:t>
            </a:r>
          </a:p>
          <a:p>
            <a:endParaRPr lang="en-GB" b="1" dirty="0"/>
          </a:p>
          <a:p>
            <a:r>
              <a:rPr lang="en-GB" dirty="0"/>
              <a:t>Not Pictured the 2018 Bursary course</a:t>
            </a:r>
          </a:p>
          <a:p>
            <a:r>
              <a:rPr lang="en-GB" dirty="0"/>
              <a:t>Matthew Heaven  </a:t>
            </a:r>
            <a:r>
              <a:rPr lang="en-GB" b="1" dirty="0"/>
              <a:t>Australia</a:t>
            </a:r>
          </a:p>
          <a:p>
            <a:r>
              <a:rPr lang="en-GB" dirty="0" err="1"/>
              <a:t>Rilmar</a:t>
            </a:r>
            <a:r>
              <a:rPr lang="en-GB" dirty="0"/>
              <a:t> </a:t>
            </a:r>
            <a:r>
              <a:rPr lang="en-GB" dirty="0" err="1"/>
              <a:t>Ridjal</a:t>
            </a:r>
            <a:r>
              <a:rPr lang="en-GB" dirty="0"/>
              <a:t>  </a:t>
            </a:r>
            <a:r>
              <a:rPr lang="en-GB" b="1" dirty="0"/>
              <a:t>Indonesia</a:t>
            </a:r>
          </a:p>
          <a:p>
            <a:r>
              <a:rPr lang="en-GB" dirty="0"/>
              <a:t>Alison </a:t>
            </a:r>
            <a:r>
              <a:rPr lang="en-GB" dirty="0" err="1"/>
              <a:t>Cantrill</a:t>
            </a:r>
            <a:r>
              <a:rPr lang="en-GB" dirty="0"/>
              <a:t>  </a:t>
            </a:r>
            <a:r>
              <a:rPr lang="en-GB" b="1" dirty="0"/>
              <a:t>New Zealand</a:t>
            </a:r>
          </a:p>
          <a:p>
            <a:endParaRPr lang="en-GB" dirty="0"/>
          </a:p>
          <a:p>
            <a:r>
              <a:rPr lang="en-GB" dirty="0"/>
              <a:t>Demand for places is high, the 2019 NIPPON Foundation course application </a:t>
            </a:r>
            <a:r>
              <a:rPr lang="en-GB" dirty="0" err="1"/>
              <a:t>prosess</a:t>
            </a:r>
            <a:r>
              <a:rPr lang="en-GB" dirty="0"/>
              <a:t> is currently open. Due to moving into our New Building there is no bursary course in 2019</a:t>
            </a:r>
          </a:p>
          <a:p>
            <a:r>
              <a:rPr lang="en-GB" dirty="0"/>
              <a:t>Further details from the UKHO’s International Training &amp; CB Manager.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695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768" y="4751220"/>
            <a:ext cx="5438140" cy="4109977"/>
          </a:xfrm>
        </p:spPr>
        <p:txBody>
          <a:bodyPr/>
          <a:lstStyle/>
          <a:p>
            <a:r>
              <a:rPr lang="en-GB" dirty="0"/>
              <a:t>Chart of Pitcairn Island 1898</a:t>
            </a:r>
          </a:p>
          <a:p>
            <a:endParaRPr lang="en-GB" dirty="0"/>
          </a:p>
          <a:p>
            <a:r>
              <a:rPr lang="en-GB" dirty="0"/>
              <a:t>View inscriptions reads:</a:t>
            </a:r>
          </a:p>
          <a:p>
            <a:r>
              <a:rPr lang="en-GB" dirty="0"/>
              <a:t>‘</a:t>
            </a:r>
            <a:r>
              <a:rPr lang="en-GB" i="1" dirty="0"/>
              <a:t>John Adams, aged 65, coming out to meet </a:t>
            </a:r>
            <a:r>
              <a:rPr lang="en-GB" i="1" dirty="0" err="1"/>
              <a:t>Beechey</a:t>
            </a:r>
            <a:r>
              <a:rPr lang="en-GB" i="1" dirty="0"/>
              <a:t> in the </a:t>
            </a:r>
            <a:r>
              <a:rPr lang="en-GB" i="1" dirty="0" err="1"/>
              <a:t>Blossem</a:t>
            </a:r>
            <a:r>
              <a:rPr lang="en-GB" i="1" dirty="0"/>
              <a:t> 1825.</a:t>
            </a:r>
          </a:p>
          <a:p>
            <a:r>
              <a:rPr lang="en-GB" i="1" dirty="0"/>
              <a:t>Adams (with Young) had been a Bounty Mutineer and they had first reached Pitcairn in 1790</a:t>
            </a:r>
            <a:r>
              <a:rPr lang="en-GB" dirty="0"/>
              <a:t>‘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0118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Image shows Kiribati island chain</a:t>
            </a:r>
          </a:p>
          <a:p>
            <a:endParaRPr lang="en-GB" dirty="0"/>
          </a:p>
          <a:p>
            <a:r>
              <a:rPr lang="en-GB" dirty="0"/>
              <a:t>Survey work currently underway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894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MBES Survey completed in approaches to </a:t>
            </a:r>
            <a:r>
              <a:rPr lang="en-US" sz="1200" dirty="0" err="1"/>
              <a:t>Nuku’Alofa</a:t>
            </a:r>
            <a:r>
              <a:rPr lang="en-US" sz="1200" dirty="0"/>
              <a:t> with CME Programme Funding</a:t>
            </a:r>
          </a:p>
          <a:p>
            <a:endParaRPr lang="en-US" sz="1200" dirty="0"/>
          </a:p>
          <a:p>
            <a:r>
              <a:rPr lang="en-US" sz="1200" dirty="0"/>
              <a:t>Images show intended capture area and actual capture area</a:t>
            </a:r>
          </a:p>
          <a:p>
            <a:endParaRPr lang="en-US" sz="1200" dirty="0"/>
          </a:p>
          <a:p>
            <a:r>
              <a:rPr lang="en-US" sz="1200" dirty="0"/>
              <a:t>Data passed to LINZ as PCA for Charting Action</a:t>
            </a:r>
          </a:p>
          <a:p>
            <a:r>
              <a:rPr lang="en-US" sz="1200" dirty="0"/>
              <a:t>Data handover workshop planned for early 2019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95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dirty="0"/>
              <a:t>In partnership with SPC and Tuvalu government officials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Geodetic survey</a:t>
            </a:r>
          </a:p>
          <a:p>
            <a:pPr lvl="1"/>
            <a:endParaRPr lang="en-US" sz="1800" dirty="0"/>
          </a:p>
          <a:p>
            <a:pPr lvl="1"/>
            <a:r>
              <a:rPr lang="en-US" sz="1800" dirty="0"/>
              <a:t>Installation of tide Gauges in outer islands to establish vertical control </a:t>
            </a:r>
          </a:p>
          <a:p>
            <a:endParaRPr lang="en-US" sz="1800" dirty="0"/>
          </a:p>
          <a:p>
            <a:r>
              <a:rPr lang="en-US" sz="1800" dirty="0"/>
              <a:t>Production of special purpose EEZ/Fisheries chart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9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dirty="0"/>
              <a:t>The paper chart listing for the SWPHC region is in the main UK National Report which has been circulated to delegates prior to this presentation.</a:t>
            </a:r>
          </a:p>
          <a:p>
            <a:endParaRPr lang="en-GB" altLang="en-US" dirty="0"/>
          </a:p>
          <a:p>
            <a:r>
              <a:rPr lang="en-GB" altLang="en-US" dirty="0"/>
              <a:t>We have produced </a:t>
            </a:r>
            <a:r>
              <a:rPr lang="en-GB" altLang="en-US" b="1" dirty="0"/>
              <a:t>39</a:t>
            </a:r>
            <a:r>
              <a:rPr lang="en-GB" altLang="en-US" dirty="0"/>
              <a:t> </a:t>
            </a:r>
            <a:r>
              <a:rPr lang="en-GB" altLang="en-US" b="1" dirty="0"/>
              <a:t>SNCs</a:t>
            </a:r>
            <a:r>
              <a:rPr lang="en-GB" altLang="en-US" dirty="0"/>
              <a:t> in the region during the past year. </a:t>
            </a:r>
          </a:p>
          <a:p>
            <a:r>
              <a:rPr lang="en-GB" altLang="en-US" dirty="0"/>
              <a:t>Some of this charting activity has resulted from the increased survey activity that we have been involved in in recent months.</a:t>
            </a:r>
          </a:p>
          <a:p>
            <a:r>
              <a:rPr lang="en-GB" altLang="en-US" dirty="0"/>
              <a:t>Even though we are experiencing an ever accelerating shift to digital navigation, </a:t>
            </a:r>
            <a:r>
              <a:rPr lang="en-GB" altLang="en-US" b="1" dirty="0"/>
              <a:t>paper charts will continue to play an important role in navigation for years to come</a:t>
            </a:r>
            <a:r>
              <a:rPr lang="en-GB" altLang="en-US" dirty="0"/>
              <a:t>. </a:t>
            </a:r>
          </a:p>
          <a:p>
            <a:r>
              <a:rPr lang="en-GB" altLang="en-US" dirty="0"/>
              <a:t>UKHO remains committed to the production of paper charts on a global basis in the future. </a:t>
            </a:r>
          </a:p>
          <a:p>
            <a:r>
              <a:rPr lang="en-GB" altLang="en-US" dirty="0"/>
              <a:t>This raises the challenge for all of us with the future of the paper chart, which is the content of a later slide.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984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GB" dirty="0">
                <a:solidFill>
                  <a:schemeClr val="tx1"/>
                </a:solidFill>
              </a:rPr>
              <a:t>Within</a:t>
            </a:r>
            <a:r>
              <a:rPr lang="en-GB" baseline="0" dirty="0">
                <a:solidFill>
                  <a:schemeClr val="tx1"/>
                </a:solidFill>
              </a:rPr>
              <a:t> the SWPHC region, the UKHO has published 107 ENC cells.</a:t>
            </a:r>
          </a:p>
          <a:p>
            <a:pPr marL="0" indent="0">
              <a:buFontTx/>
              <a:buNone/>
            </a:pPr>
            <a:endParaRPr lang="en-GB" baseline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baseline="0" dirty="0">
                <a:solidFill>
                  <a:schemeClr val="tx1"/>
                </a:solidFill>
              </a:rPr>
              <a:t>This represents an Increase of </a:t>
            </a:r>
            <a:r>
              <a:rPr lang="en-GB" i="1" baseline="0" dirty="0">
                <a:solidFill>
                  <a:schemeClr val="tx1"/>
                </a:solidFill>
              </a:rPr>
              <a:t>3 cells </a:t>
            </a:r>
            <a:r>
              <a:rPr lang="en-GB" baseline="0" dirty="0">
                <a:solidFill>
                  <a:schemeClr val="tx1"/>
                </a:solidFill>
              </a:rPr>
              <a:t>over the last year as we endeavour to provide more suitable scale coverage post ECDIS </a:t>
            </a:r>
            <a:r>
              <a:rPr lang="en-GB" baseline="0" dirty="0" err="1">
                <a:solidFill>
                  <a:schemeClr val="tx1"/>
                </a:solidFill>
              </a:rPr>
              <a:t>mandation</a:t>
            </a:r>
            <a:r>
              <a:rPr lang="en-GB" baseline="0" dirty="0">
                <a:solidFill>
                  <a:schemeClr val="tx1"/>
                </a:solidFill>
              </a:rPr>
              <a:t> completed in July 2018. </a:t>
            </a:r>
          </a:p>
          <a:p>
            <a:pPr marL="0" indent="0">
              <a:buFontTx/>
              <a:buNone/>
            </a:pPr>
            <a:endParaRPr lang="en-GB" baseline="0" dirty="0">
              <a:solidFill>
                <a:schemeClr val="tx1"/>
              </a:solidFill>
            </a:endParaRPr>
          </a:p>
          <a:p>
            <a:pPr marL="0" indent="0">
              <a:buFontTx/>
              <a:buNone/>
            </a:pPr>
            <a:r>
              <a:rPr lang="en-GB" baseline="0" dirty="0">
                <a:solidFill>
                  <a:schemeClr val="tx1"/>
                </a:solidFill>
              </a:rPr>
              <a:t>Over the coming years, it is expected that GB coverage will reduce as more nations produce their own ENCs.</a:t>
            </a:r>
          </a:p>
          <a:p>
            <a:pPr marL="0" indent="0">
              <a:buFontTx/>
              <a:buNone/>
            </a:pPr>
            <a:r>
              <a:rPr lang="en-GB" baseline="0" dirty="0">
                <a:solidFill>
                  <a:schemeClr val="tx1"/>
                </a:solidFill>
              </a:rPr>
              <a:t>UKHO continues to support the development of ENC capability in the region through our bilateral relationships</a:t>
            </a:r>
            <a:endParaRPr lang="en-GB" dirty="0">
              <a:solidFill>
                <a:schemeClr val="tx1"/>
              </a:solidFill>
            </a:endParaRPr>
          </a:p>
          <a:p>
            <a:endParaRPr lang="en-GB" baseline="0" dirty="0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Overview: 	  5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General: 	23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Coastal:	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Approach:	31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Harbour:	24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i="1" baseline="0" dirty="0">
                <a:solidFill>
                  <a:schemeClr val="tx1"/>
                </a:solidFill>
              </a:rPr>
              <a:t>Berthing:	  0</a:t>
            </a:r>
          </a:p>
          <a:p>
            <a:r>
              <a:rPr lang="en-GB" altLang="en-US" dirty="0"/>
              <a:t>.</a:t>
            </a:r>
            <a:endParaRPr lang="en-US" alt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6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64146" indent="-164146" defTabSz="87544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To enable our business, we aim to have a modern, cost-effective, automated data-processing platform which will be able to ingest, contain, maintain and deliver data efficiently</a:t>
            </a:r>
          </a:p>
          <a:p>
            <a:pPr marL="164146" indent="-164146" defTabSz="87544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will make it easier to control, discover, buy and use data </a:t>
            </a:r>
          </a:p>
          <a:p>
            <a:pPr marL="164146" indent="-164146" defTabSz="87544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This data platform will support our existing world-leading portfolio of products and services</a:t>
            </a:r>
          </a:p>
          <a:p>
            <a:pPr marL="164146" indent="-164146" defTabSz="875447" eaLnBrk="1" fontAlgn="auto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›"/>
              <a:defRPr/>
            </a:pP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It will also enable our wider transformation as we prepare to meet demand from wider markets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456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data we receive can range from large, fully-controlled multibeam surveys to simple hydrographic notes.</a:t>
            </a:r>
          </a:p>
          <a:p>
            <a:endParaRPr lang="en-GB" dirty="0"/>
          </a:p>
          <a:p>
            <a:r>
              <a:rPr lang="en-GB" dirty="0"/>
              <a:t>We receive survey data under hydrographic programmes including:</a:t>
            </a:r>
          </a:p>
          <a:p>
            <a:pPr marL="628650" lvl="1" indent="-171450">
              <a:buFont typeface="Calibri" panose="020F0502020204030204" pitchFamily="34" charset="0"/>
              <a:buChar char="›"/>
            </a:pPr>
            <a:r>
              <a:rPr lang="en-GB" dirty="0"/>
              <a:t>Civil Hydrography Programme (administered by the Maritime &amp; Coastguard Agency)</a:t>
            </a:r>
          </a:p>
          <a:p>
            <a:pPr marL="628650" lvl="1" indent="-171450">
              <a:buFont typeface="Calibri" panose="020F0502020204030204" pitchFamily="34" charset="0"/>
              <a:buChar char="›"/>
            </a:pPr>
            <a:r>
              <a:rPr lang="en-GB" dirty="0"/>
              <a:t>Commonwealth Marine Economies Programme (of 17 Commonwealth nations across the Pacific and the Caribbean)</a:t>
            </a:r>
          </a:p>
          <a:p>
            <a:pPr marL="628650" lvl="1" indent="-171450">
              <a:buFont typeface="Calibri" panose="020F0502020204030204" pitchFamily="34" charset="0"/>
              <a:buChar char="›"/>
            </a:pPr>
            <a:r>
              <a:rPr lang="en-GB" dirty="0"/>
              <a:t>Overseas Territories Seabed Mapping Programme (of 14 British Overseas Territories)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734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are exploring big data technologies, such as the use of algorithms and machine learning, as well as exploiting advanced mathematics and statistics. </a:t>
            </a:r>
          </a:p>
          <a:p>
            <a:endParaRPr lang="en-GB" dirty="0"/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Understanding the movement of global shipping traffic – Example: utilising AIS data to extract ferry routes, low vs high tide routes, summer vs winter routes, time tables etc…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Using a ‘blob detection algorithms’ to detect offshore objects from satellite imagery – AI machine learning to identify offshore platforms, windfarms and vessels.</a:t>
            </a:r>
          </a:p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These techniques are enabling us to handle complex data in new ways and create innovative products from both new and existing data sets.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14B252-8EFF-4387-B930-F07556521AE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043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6040079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820714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349" y="6049723"/>
            <a:ext cx="676525" cy="81792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9098" y="6069012"/>
            <a:ext cx="793714" cy="808277"/>
          </a:xfrm>
          <a:prstGeom prst="rect">
            <a:avLst/>
          </a:prstGeom>
        </p:spPr>
      </p:pic>
      <p:sp>
        <p:nvSpPr>
          <p:cNvPr id="11" name="Footer Placeholder 8"/>
          <p:cNvSpPr txBox="1">
            <a:spLocks/>
          </p:cNvSpPr>
          <p:nvPr userDrawn="1"/>
        </p:nvSpPr>
        <p:spPr>
          <a:xfrm>
            <a:off x="8021213" y="6271896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</a:t>
            </a:r>
            <a:r>
              <a:rPr lang="de-DE" baseline="0" dirty="0">
                <a:solidFill>
                  <a:schemeClr val="tx1"/>
                </a:solidFill>
              </a:rPr>
              <a:t> West Pacific </a:t>
            </a:r>
            <a:r>
              <a:rPr lang="de-DE" dirty="0">
                <a:solidFill>
                  <a:schemeClr val="tx1"/>
                </a:solidFill>
              </a:rPr>
              <a:t>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3826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4B6E37-4826-409A-84BF-C23BE3AFE5AD}" type="datetime1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041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27737A-A71E-4586-A91E-10B206952AFF}" type="datetime1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123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1">
          <a:gsLst>
            <a:gs pos="75000">
              <a:schemeClr val="accent2">
                <a:lumMod val="5000"/>
                <a:lumOff val="9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9414"/>
            <a:ext cx="10515600" cy="540511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7724182" cy="21587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811992" y="893798"/>
            <a:ext cx="10568015" cy="5285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 userDrawn="1"/>
        </p:nvSpPr>
        <p:spPr>
          <a:xfrm>
            <a:off x="0" y="6020790"/>
            <a:ext cx="12192000" cy="837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00292" y="6266476"/>
            <a:ext cx="2743200" cy="365125"/>
          </a:xfrm>
        </p:spPr>
        <p:txBody>
          <a:bodyPr/>
          <a:lstStyle>
            <a:lvl1pPr algn="ctr">
              <a:defRPr/>
            </a:lvl1pPr>
          </a:lstStyle>
          <a:p>
            <a:fld id="{EC878826-814C-4FD2-96B3-D147818A5C8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8"/>
          <p:cNvSpPr txBox="1">
            <a:spLocks/>
          </p:cNvSpPr>
          <p:nvPr userDrawn="1"/>
        </p:nvSpPr>
        <p:spPr>
          <a:xfrm>
            <a:off x="250262" y="628034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International Hydrographic Organization</a:t>
            </a:r>
            <a:br>
              <a:rPr lang="de-DE" dirty="0">
                <a:solidFill>
                  <a:schemeClr val="tx1"/>
                </a:solidFill>
              </a:rPr>
            </a:br>
            <a:r>
              <a:rPr lang="de-DE" i="1" dirty="0">
                <a:solidFill>
                  <a:schemeClr val="tx1"/>
                </a:solidFill>
              </a:rPr>
              <a:t>Organisation Hydrographique Internationale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467" y="6040079"/>
            <a:ext cx="676525" cy="817921"/>
          </a:xfrm>
          <a:prstGeom prst="rect">
            <a:avLst/>
          </a:prstGeom>
        </p:spPr>
      </p:pic>
      <p:sp>
        <p:nvSpPr>
          <p:cNvPr id="10" name="Footer Placeholder 8"/>
          <p:cNvSpPr txBox="1">
            <a:spLocks/>
          </p:cNvSpPr>
          <p:nvPr userDrawn="1"/>
        </p:nvSpPr>
        <p:spPr>
          <a:xfrm>
            <a:off x="7867467" y="6280348"/>
            <a:ext cx="32178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>
                <a:solidFill>
                  <a:schemeClr val="tx1"/>
                </a:solidFill>
              </a:rPr>
              <a:t>South West Pacific Hydrographic Commission</a:t>
            </a:r>
            <a:endParaRPr lang="en-US" i="1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90914" y="6031690"/>
            <a:ext cx="813938" cy="828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04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B5D8A9-F208-4318-BC74-B3344BEA26B5}" type="datetime1">
              <a:rPr lang="en-US" smtClean="0"/>
              <a:t>15/02/2019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72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7B1D-B7C6-4688-9D52-777E0A492BB3}" type="datetime1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7504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16E03-FAB4-4246-838E-712AF3C131B7}" type="datetime1">
              <a:rPr lang="en-US" smtClean="0"/>
              <a:t>15/02/2019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34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6D911-1E11-4707-B3EF-A7D446B4076E}" type="datetime1">
              <a:rPr lang="en-US" smtClean="0"/>
              <a:t>15/02/2019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29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66D49-534C-4821-8ABB-97E9F0832A6F}" type="datetime1">
              <a:rPr lang="en-US" smtClean="0"/>
              <a:t>15/02/2019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7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8EB816-9769-4CDC-B9A1-47A4932BA44A}" type="datetime1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4303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37E5F-198F-4D2D-8AD0-EFCE6F5EBE91}" type="datetime1">
              <a:rPr lang="en-US" smtClean="0"/>
              <a:t>15/02/2019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433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4B590C-9002-419D-8032-E96BBEE3DDA4}" type="datetime1">
              <a:rPr lang="en-US" smtClean="0"/>
              <a:t>15/02/2019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78826-814C-4FD2-96B3-D147818A5C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9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5265" y="149902"/>
            <a:ext cx="9144000" cy="3902322"/>
          </a:xfrm>
        </p:spPr>
        <p:txBody>
          <a:bodyPr>
            <a:normAutofit fontScale="90000"/>
          </a:bodyPr>
          <a:lstStyle/>
          <a:p>
            <a:r>
              <a:rPr lang="en-US" dirty="0"/>
              <a:t>16</a:t>
            </a:r>
            <a:r>
              <a:rPr lang="en-US" baseline="30000" dirty="0"/>
              <a:t>th</a:t>
            </a:r>
            <a:r>
              <a:rPr lang="en-US" dirty="0"/>
              <a:t> Meeting of the </a:t>
            </a:r>
            <a:br>
              <a:rPr lang="en-US" dirty="0"/>
            </a:br>
            <a:r>
              <a:rPr lang="en-US" dirty="0"/>
              <a:t>South West Pacific</a:t>
            </a:r>
            <a:br>
              <a:rPr lang="en-US" dirty="0"/>
            </a:br>
            <a:r>
              <a:rPr lang="en-US" dirty="0"/>
              <a:t>Hydrographic Commission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400" dirty="0"/>
              <a:t>UK</a:t>
            </a:r>
            <a:r>
              <a:rPr lang="en-US" dirty="0"/>
              <a:t> </a:t>
            </a:r>
            <a:r>
              <a:rPr lang="en-US" sz="4400" dirty="0"/>
              <a:t>National Report</a:t>
            </a:r>
            <a:endParaRPr lang="en-AU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77163" y="4399480"/>
            <a:ext cx="9144000" cy="534027"/>
          </a:xfrm>
        </p:spPr>
        <p:txBody>
          <a:bodyPr/>
          <a:lstStyle/>
          <a:p>
            <a:r>
              <a:rPr lang="en-AU" dirty="0"/>
              <a:t>Submitted by the United Kingdom of Great Britain and Northern Ireland</a:t>
            </a:r>
          </a:p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82624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MSDI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Title 5">
            <a:extLst>
              <a:ext uri="{FF2B5EF4-FFF2-40B4-BE49-F238E27FC236}">
                <a16:creationId xmlns="" xmlns:a16="http://schemas.microsoft.com/office/drawing/2014/main" id="{00D5145A-7E42-4E1E-9068-E0E4659D19B1}"/>
              </a:ext>
            </a:extLst>
          </p:cNvPr>
          <p:cNvSpPr txBox="1">
            <a:spLocks/>
          </p:cNvSpPr>
          <p:nvPr/>
        </p:nvSpPr>
        <p:spPr>
          <a:xfrm>
            <a:off x="838200" y="1206450"/>
            <a:ext cx="8064372" cy="9271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/>
                </a:solidFill>
              </a:rPr>
              <a:t>Our MSDI Initiative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="" xmlns:a16="http://schemas.microsoft.com/office/drawing/2014/main" id="{D5A5037B-6D0D-41CD-9AD1-80596058C0A8}"/>
              </a:ext>
            </a:extLst>
          </p:cNvPr>
          <p:cNvSpPr txBox="1">
            <a:spLocks/>
          </p:cNvSpPr>
          <p:nvPr/>
        </p:nvSpPr>
        <p:spPr>
          <a:xfrm>
            <a:off x="838200" y="1939213"/>
            <a:ext cx="8348923" cy="927150"/>
          </a:xfrm>
          <a:prstGeom prst="rect">
            <a:avLst/>
          </a:prstGeom>
        </p:spPr>
        <p:txBody>
          <a:bodyPr/>
          <a:lstStyle>
            <a:lvl1pPr marL="0" indent="0" algn="l" defTabSz="685800" rtl="0" eaLnBrk="1" latinLnBrk="0" hangingPunct="1">
              <a:lnSpc>
                <a:spcPts val="1650"/>
              </a:lnSpc>
              <a:spcBef>
                <a:spcPts val="0"/>
              </a:spcBef>
              <a:spcAft>
                <a:spcPts val="999"/>
              </a:spcAft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92075" indent="-92075" algn="l" defTabSz="6858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965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07950" indent="-19050" algn="l" defTabSz="6858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959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243000" indent="-108000" algn="l" defTabSz="6858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959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378000" indent="-108000" algn="l" defTabSz="685800" rtl="0" eaLnBrk="1" latinLnBrk="0" hangingPunct="1">
              <a:lnSpc>
                <a:spcPts val="1425"/>
              </a:lnSpc>
              <a:spcBef>
                <a:spcPts val="0"/>
              </a:spcBef>
              <a:spcAft>
                <a:spcPts val="959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900"/>
              </a:lnSpc>
            </a:pPr>
            <a:r>
              <a:rPr lang="en-GB" dirty="0">
                <a:solidFill>
                  <a:schemeClr val="tx1"/>
                </a:solidFill>
              </a:rPr>
              <a:t>Creating a new information platform to support existing SOLAS products and services and wider “Blue Economy” transformation</a:t>
            </a:r>
            <a:endParaRPr lang="en-US" dirty="0">
              <a:solidFill>
                <a:schemeClr val="tx1"/>
              </a:solidFill>
            </a:endParaRPr>
          </a:p>
          <a:p>
            <a:pPr marL="88900" lvl="2" indent="0">
              <a:buFont typeface="Arial" panose="020B0604020202020204" pitchFamily="34" charset="0"/>
              <a:buNone/>
            </a:pPr>
            <a:endParaRPr lang="en-GB" dirty="0"/>
          </a:p>
        </p:txBody>
      </p:sp>
      <p:pic>
        <p:nvPicPr>
          <p:cNvPr id="10" name="Picture 4" descr="Port Approach Guides">
            <a:extLst>
              <a:ext uri="{FF2B5EF4-FFF2-40B4-BE49-F238E27FC236}">
                <a16:creationId xmlns="" xmlns:a16="http://schemas.microsoft.com/office/drawing/2014/main" id="{C72A72B8-D1C3-4F9A-9895-975B4CC4A7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3272888"/>
            <a:ext cx="3204433" cy="170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7">
            <a:extLst>
              <a:ext uri="{FF2B5EF4-FFF2-40B4-BE49-F238E27FC236}">
                <a16:creationId xmlns="" xmlns:a16="http://schemas.microsoft.com/office/drawing/2014/main" id="{2D744369-3CA9-446A-90B5-1D4AD0B0D67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3786" y="3269431"/>
            <a:ext cx="3204432" cy="170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image001">
            <a:extLst>
              <a:ext uri="{FF2B5EF4-FFF2-40B4-BE49-F238E27FC236}">
                <a16:creationId xmlns="" xmlns:a16="http://schemas.microsoft.com/office/drawing/2014/main" id="{0BD3FFC0-6DA1-47E6-84A9-4F9AB3D699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49371" y="3269431"/>
            <a:ext cx="3204429" cy="1704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15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MSDI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="" xmlns:a16="http://schemas.microsoft.com/office/drawing/2014/main" id="{C1D70E32-988C-42D9-AA53-50DFD0D9A6E7}"/>
              </a:ext>
            </a:extLst>
          </p:cNvPr>
          <p:cNvSpPr txBox="1">
            <a:spLocks/>
          </p:cNvSpPr>
          <p:nvPr/>
        </p:nvSpPr>
        <p:spPr>
          <a:xfrm>
            <a:off x="838200" y="1335915"/>
            <a:ext cx="6438900" cy="37909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ts val="1900"/>
              </a:lnSpc>
              <a:buNone/>
            </a:pPr>
            <a:r>
              <a:rPr lang="en-GB" b="1" dirty="0">
                <a:latin typeface="+mj-lt"/>
              </a:rPr>
              <a:t>Sources of MSDI-suitable data include:</a:t>
            </a:r>
          </a:p>
          <a:p>
            <a:pPr marL="0" indent="0">
              <a:lnSpc>
                <a:spcPts val="1900"/>
              </a:lnSpc>
              <a:buNone/>
            </a:pPr>
            <a:endParaRPr lang="en-GB" sz="1600" b="1" dirty="0"/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GB" sz="1600" dirty="0"/>
              <a:t>Bathymetric surveying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80975" algn="l"/>
              </a:tabLst>
            </a:pPr>
            <a:r>
              <a:rPr lang="en-GB" sz="1600" dirty="0"/>
              <a:t>Coastline, Tidal and Oceanographic data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80975" algn="l"/>
              </a:tabLst>
            </a:pPr>
            <a:r>
              <a:rPr lang="en-GB" sz="1600" dirty="0"/>
              <a:t>Aids to Navigation and Geographical names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80975" algn="l"/>
              </a:tabLst>
            </a:pPr>
            <a:r>
              <a:rPr lang="en-GB" sz="1600" dirty="0"/>
              <a:t>Seafloor type, Obstructions and Wrecks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80975" algn="l"/>
              </a:tabLst>
            </a:pPr>
            <a:r>
              <a:rPr lang="en-GB" sz="1600" dirty="0"/>
              <a:t>Maritime information and regulations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tabLst>
                <a:tab pos="180975" algn="l"/>
              </a:tabLst>
            </a:pPr>
            <a:r>
              <a:rPr lang="en-GB" sz="1600" dirty="0"/>
              <a:t>At-Sea and Shoreline constructions</a:t>
            </a:r>
          </a:p>
          <a:p>
            <a:pPr marL="14400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tabLst>
                <a:tab pos="180975" algn="l"/>
              </a:tabLst>
            </a:pPr>
            <a:r>
              <a:rPr lang="en-GB" sz="1600" dirty="0"/>
              <a:t>Practice and Exercise and/or Restricted areas</a:t>
            </a:r>
            <a:endParaRPr lang="en-GB" sz="1600" dirty="0">
              <a:solidFill>
                <a:srgbClr val="0000FF"/>
              </a:solidFill>
            </a:endParaRPr>
          </a:p>
          <a:p>
            <a:pPr marL="85725">
              <a:lnSpc>
                <a:spcPts val="1450"/>
              </a:lnSpc>
            </a:pPr>
            <a:endParaRPr lang="en-GB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8" name="Picture 2">
            <a:extLst>
              <a:ext uri="{FF2B5EF4-FFF2-40B4-BE49-F238E27FC236}">
                <a16:creationId xmlns="" xmlns:a16="http://schemas.microsoft.com/office/drawing/2014/main" id="{BA560C75-629A-4861-9446-C68FBF042A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8200" y="4145687"/>
            <a:ext cx="2863667" cy="1769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Placeholder 8">
            <a:extLst>
              <a:ext uri="{FF2B5EF4-FFF2-40B4-BE49-F238E27FC236}">
                <a16:creationId xmlns="" xmlns:a16="http://schemas.microsoft.com/office/drawing/2014/main" id="{146BE077-B2DE-4A59-B936-A6DF9042600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89"/>
          <a:stretch/>
        </p:blipFill>
        <p:spPr>
          <a:xfrm>
            <a:off x="7972975" y="1335915"/>
            <a:ext cx="3638000" cy="4390143"/>
          </a:xfrm>
          <a:prstGeom prst="rect">
            <a:avLst/>
          </a:prstGeom>
        </p:spPr>
      </p:pic>
      <p:pic>
        <p:nvPicPr>
          <p:cNvPr id="10" name="Picture Placeholder 10">
            <a:extLst>
              <a:ext uri="{FF2B5EF4-FFF2-40B4-BE49-F238E27FC236}">
                <a16:creationId xmlns="" xmlns:a16="http://schemas.microsoft.com/office/drawing/2014/main" id="{4E417BEE-B3F8-4F3A-AD8C-B1F05BE6EDC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61165" y="4145687"/>
            <a:ext cx="2882327" cy="1781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3619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MSDI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12</a:t>
            </a:fld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357CD8FB-B654-4EDC-BA68-CA68CB70379E}"/>
              </a:ext>
            </a:extLst>
          </p:cNvPr>
          <p:cNvSpPr/>
          <p:nvPr/>
        </p:nvSpPr>
        <p:spPr>
          <a:xfrm>
            <a:off x="838200" y="1124635"/>
            <a:ext cx="4933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Using big data technology to handle </a:t>
            </a:r>
            <a:b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complex data in new ways</a:t>
            </a:r>
            <a:endParaRPr lang="en-GB" sz="2800" dirty="0"/>
          </a:p>
        </p:txBody>
      </p:sp>
      <p:sp>
        <p:nvSpPr>
          <p:cNvPr id="8" name="Text Placeholder 3">
            <a:extLst>
              <a:ext uri="{FF2B5EF4-FFF2-40B4-BE49-F238E27FC236}">
                <a16:creationId xmlns="" xmlns:a16="http://schemas.microsoft.com/office/drawing/2014/main" id="{12310E4F-AA8B-48FE-ACB5-A4F06AC4CF21}"/>
              </a:ext>
            </a:extLst>
          </p:cNvPr>
          <p:cNvSpPr txBox="1">
            <a:spLocks/>
          </p:cNvSpPr>
          <p:nvPr/>
        </p:nvSpPr>
        <p:spPr>
          <a:xfrm>
            <a:off x="810488" y="2930082"/>
            <a:ext cx="4286250" cy="319332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We are adding ever-greater richness and value to the data solutions we provide</a:t>
            </a:r>
          </a:p>
          <a:p>
            <a:r>
              <a:rPr lang="en-GB" sz="1600" dirty="0"/>
              <a:t>Using data in smarter and more efficient ways</a:t>
            </a:r>
          </a:p>
          <a:p>
            <a:r>
              <a:rPr lang="en-GB" sz="1600" dirty="0"/>
              <a:t>Deriving meaningful information from large data sets</a:t>
            </a:r>
          </a:p>
          <a:p>
            <a:r>
              <a:rPr lang="en-GB" sz="1600" dirty="0"/>
              <a:t>Predicting future behaviour from historical data sets</a:t>
            </a:r>
          </a:p>
          <a:p>
            <a:r>
              <a:rPr lang="en-GB" sz="1600" dirty="0"/>
              <a:t>Creating new innovative products and services</a:t>
            </a:r>
          </a:p>
        </p:txBody>
      </p:sp>
      <p:pic>
        <p:nvPicPr>
          <p:cNvPr id="9" name="Picture Placeholder 6">
            <a:extLst>
              <a:ext uri="{FF2B5EF4-FFF2-40B4-BE49-F238E27FC236}">
                <a16:creationId xmlns="" xmlns:a16="http://schemas.microsoft.com/office/drawing/2014/main" id="{65F4B6E8-1781-4DBF-9E93-1209808C33C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362700" y="993182"/>
            <a:ext cx="2667000" cy="32183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79D8D5D6-6635-45A3-B597-A2F2C60CAAE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2700" y="4315318"/>
            <a:ext cx="4505325" cy="1665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7825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 that affect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70124"/>
            <a:ext cx="3482527" cy="28006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Kiribati	</a:t>
            </a:r>
          </a:p>
          <a:p>
            <a:pPr marL="0" indent="0">
              <a:buNone/>
            </a:pPr>
            <a:r>
              <a:rPr lang="en-US" dirty="0"/>
              <a:t>SDB Survey of all 3 island chains</a:t>
            </a:r>
          </a:p>
          <a:p>
            <a:r>
              <a:rPr lang="en-US" sz="1800" dirty="0"/>
              <a:t>Currently underway, funded by the CME Programme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13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506BA0E-C4F5-4872-A1D9-DCF95C96A56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593" y="2667328"/>
            <a:ext cx="2529068" cy="32351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5241C9CC-9C72-4CE4-AB8D-151FF0DFF1E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74593" y="955547"/>
            <a:ext cx="2532257" cy="16667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CCCDC44-96C1-4A47-A65C-01CB8F52089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95687" y="955547"/>
            <a:ext cx="2430683" cy="4951518"/>
          </a:xfrm>
          <a:prstGeom prst="rect">
            <a:avLst/>
          </a:prstGeom>
        </p:spPr>
      </p:pic>
      <p:pic>
        <p:nvPicPr>
          <p:cNvPr id="8" name="Picture 6" descr="\\hpdat100\data_prod\HDB_BIT\CHARTS (PC)\729\DATAFILL\UFS\Sources\729_3\RSDRA2006000266245_0.tif">
            <a:extLst>
              <a:ext uri="{FF2B5EF4-FFF2-40B4-BE49-F238E27FC236}">
                <a16:creationId xmlns="" xmlns:a16="http://schemas.microsoft.com/office/drawing/2014/main" id="{D2E215FE-797E-435C-BD28-F4C3CD15E8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3063" y="3278899"/>
            <a:ext cx="2771775" cy="2508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99679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Plans that affect the region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31278" y="1569071"/>
            <a:ext cx="3386957" cy="350742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Fiji	</a:t>
            </a:r>
          </a:p>
          <a:p>
            <a:pPr marL="0" indent="0">
              <a:buNone/>
            </a:pPr>
            <a:r>
              <a:rPr lang="en-US" sz="2400" dirty="0"/>
              <a:t>Training to be delivered by UKHO trainers in Feb 2019 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1800" dirty="0"/>
              <a:t>2 Days of theory on key subject areas</a:t>
            </a:r>
          </a:p>
          <a:p>
            <a:r>
              <a:rPr lang="en-US" sz="1800" dirty="0"/>
              <a:t>10 Days of practical advice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14</a:t>
            </a:fld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A1BB9C8-E78C-4B63-8C41-10C75307ABE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8080" y="965650"/>
            <a:ext cx="3191998" cy="492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82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Lessons learned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825625"/>
            <a:ext cx="5162549" cy="3834946"/>
          </a:xfrm>
        </p:spPr>
        <p:txBody>
          <a:bodyPr/>
          <a:lstStyle/>
          <a:p>
            <a:r>
              <a:rPr lang="en-US" dirty="0"/>
              <a:t>Communication and timings</a:t>
            </a:r>
          </a:p>
          <a:p>
            <a:r>
              <a:rPr lang="en-US" dirty="0"/>
              <a:t>Early engagement and planning. </a:t>
            </a:r>
          </a:p>
          <a:p>
            <a:r>
              <a:rPr lang="en-US" dirty="0"/>
              <a:t>Complexities in logistics </a:t>
            </a:r>
          </a:p>
          <a:p>
            <a:r>
              <a:rPr lang="en-US" dirty="0"/>
              <a:t>Communication limitations </a:t>
            </a:r>
          </a:p>
          <a:p>
            <a:r>
              <a:rPr lang="en-US" dirty="0"/>
              <a:t>Time zones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15</a:t>
            </a:fld>
            <a:endParaRPr lang="en-US" dirty="0"/>
          </a:p>
        </p:txBody>
      </p:sp>
      <p:pic>
        <p:nvPicPr>
          <p:cNvPr id="6" name="Picture Placeholder 7">
            <a:extLst>
              <a:ext uri="{FF2B5EF4-FFF2-40B4-BE49-F238E27FC236}">
                <a16:creationId xmlns="" xmlns:a16="http://schemas.microsoft.com/office/drawing/2014/main" id="{92519EB7-A8E7-44B9-A2FE-12AA7B6482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337128"/>
            <a:ext cx="5250335" cy="324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6972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stories to share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520D3A4D-C0C4-4256-91F5-4F3D44CF68FD}"/>
              </a:ext>
            </a:extLst>
          </p:cNvPr>
          <p:cNvSpPr txBox="1">
            <a:spLocks/>
          </p:cNvSpPr>
          <p:nvPr/>
        </p:nvSpPr>
        <p:spPr>
          <a:xfrm>
            <a:off x="661731" y="2147907"/>
            <a:ext cx="5434269" cy="34432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To meet the future needs of the business, we have constructed a new headquarters to:</a:t>
            </a:r>
          </a:p>
          <a:p>
            <a:r>
              <a:rPr lang="en-GB" sz="1600" dirty="0"/>
              <a:t>Enable smarter ways of working through a modern, purpose-built working environment</a:t>
            </a:r>
          </a:p>
          <a:p>
            <a:r>
              <a:rPr lang="en-GB" sz="1600" dirty="0"/>
              <a:t>Foster a flexible, open and collaborative culture</a:t>
            </a:r>
          </a:p>
          <a:p>
            <a:r>
              <a:rPr lang="en-GB" sz="1600" dirty="0"/>
              <a:t>Help reduce our impact on the environment</a:t>
            </a:r>
          </a:p>
        </p:txBody>
      </p:sp>
      <p:sp>
        <p:nvSpPr>
          <p:cNvPr id="9" name="Title 4">
            <a:extLst>
              <a:ext uri="{FF2B5EF4-FFF2-40B4-BE49-F238E27FC236}">
                <a16:creationId xmlns="" xmlns:a16="http://schemas.microsoft.com/office/drawing/2014/main" id="{902CB349-42C6-4A32-A6A8-676E3A4A0067}"/>
              </a:ext>
            </a:extLst>
          </p:cNvPr>
          <p:cNvSpPr txBox="1">
            <a:spLocks/>
          </p:cNvSpPr>
          <p:nvPr/>
        </p:nvSpPr>
        <p:spPr>
          <a:xfrm>
            <a:off x="661731" y="1157521"/>
            <a:ext cx="8567994" cy="94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b="1" dirty="0">
                <a:solidFill>
                  <a:schemeClr val="tx1"/>
                </a:solidFill>
              </a:rPr>
              <a:t>Our new headquarters will enable our transformation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63E8B63D-C724-43A4-B43C-1F29FB69105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1966932"/>
            <a:ext cx="5857875" cy="3624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7816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Success stories to share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69276"/>
            <a:ext cx="4772186" cy="4105206"/>
          </a:xfrm>
        </p:spPr>
        <p:txBody>
          <a:bodyPr>
            <a:normAutofit/>
          </a:bodyPr>
          <a:lstStyle/>
          <a:p>
            <a:r>
              <a:rPr lang="en-US" sz="2400" dirty="0"/>
              <a:t>Training: </a:t>
            </a:r>
            <a:r>
              <a:rPr lang="en-US" sz="1900" dirty="0"/>
              <a:t>	</a:t>
            </a:r>
            <a:r>
              <a:rPr lang="en-US" sz="2400" dirty="0"/>
              <a:t>UKHO Bursary Course </a:t>
            </a:r>
          </a:p>
          <a:p>
            <a:pPr lvl="4"/>
            <a:r>
              <a:rPr lang="en-US" sz="1600" dirty="0"/>
              <a:t>8 Jan 2018 – 20 Apr 2018</a:t>
            </a:r>
          </a:p>
          <a:p>
            <a:pPr lvl="4"/>
            <a:r>
              <a:rPr lang="en-US" sz="1600" dirty="0"/>
              <a:t>10 Students</a:t>
            </a:r>
          </a:p>
          <a:p>
            <a:pPr marL="0" indent="0">
              <a:buNone/>
            </a:pPr>
            <a:r>
              <a:rPr lang="en-US" sz="1900" dirty="0"/>
              <a:t>		</a:t>
            </a:r>
            <a:r>
              <a:rPr lang="en-US" sz="2400" dirty="0"/>
              <a:t>Nippon Foundation </a:t>
            </a:r>
            <a:r>
              <a:rPr lang="en-US" sz="1900" dirty="0"/>
              <a:t>			</a:t>
            </a:r>
            <a:r>
              <a:rPr lang="en-US" sz="2400" dirty="0"/>
              <a:t>Course</a:t>
            </a:r>
          </a:p>
          <a:p>
            <a:pPr lvl="4"/>
            <a:r>
              <a:rPr lang="en-US" sz="1600" dirty="0"/>
              <a:t>3 Sept 2018 – 14 Dec 2018</a:t>
            </a:r>
          </a:p>
          <a:p>
            <a:pPr lvl="4"/>
            <a:r>
              <a:rPr lang="en-US" sz="1600" dirty="0"/>
              <a:t>10 Students</a:t>
            </a:r>
          </a:p>
          <a:p>
            <a:r>
              <a:rPr lang="en-US" sz="2400" dirty="0"/>
              <a:t>UKHO </a:t>
            </a:r>
            <a:r>
              <a:rPr lang="en-US" sz="2400" dirty="0" err="1"/>
              <a:t>secondment</a:t>
            </a:r>
            <a:r>
              <a:rPr lang="en-US" sz="2400" dirty="0"/>
              <a:t> to New Zealand</a:t>
            </a:r>
          </a:p>
          <a:p>
            <a:pPr lvl="1"/>
            <a:r>
              <a:rPr lang="en-US" sz="1500" dirty="0"/>
              <a:t>Sharing experiences, challenges, working practices between  hydrographic offices.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17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DB4B380-E660-43E3-99FE-5DF6E76A38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429" y="1269276"/>
            <a:ext cx="5508172" cy="4130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4903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68CADC17-699F-4B9D-9A2A-5B6A88F2A3E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61098" y="1032894"/>
            <a:ext cx="6741042" cy="479221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F6EA1CC-5F97-46CD-99B9-F15AD7C2102D}"/>
              </a:ext>
            </a:extLst>
          </p:cNvPr>
          <p:cNvSpPr txBox="1"/>
          <p:nvPr/>
        </p:nvSpPr>
        <p:spPr>
          <a:xfrm>
            <a:off x="1282996" y="4004930"/>
            <a:ext cx="35300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‘</a:t>
            </a:r>
            <a:r>
              <a:rPr lang="en-GB" i="1" dirty="0"/>
              <a:t>John Adams, aged 65, coming out to meet </a:t>
            </a:r>
            <a:r>
              <a:rPr lang="en-GB" i="1" dirty="0" err="1"/>
              <a:t>Beechey</a:t>
            </a:r>
            <a:r>
              <a:rPr lang="en-GB" i="1" dirty="0"/>
              <a:t> in the </a:t>
            </a:r>
            <a:r>
              <a:rPr lang="en-GB" i="1" dirty="0" err="1"/>
              <a:t>Blossem</a:t>
            </a:r>
            <a:r>
              <a:rPr lang="en-GB" i="1" dirty="0"/>
              <a:t> 1825.</a:t>
            </a:r>
          </a:p>
          <a:p>
            <a:r>
              <a:rPr lang="en-GB" i="1" dirty="0"/>
              <a:t>Adams (with Young) had been a Bounty Mutineer and they had first reached Pitcairn in 1790</a:t>
            </a:r>
            <a:r>
              <a:rPr lang="en-GB" dirty="0"/>
              <a:t>‘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B95B282-C45B-4EE6-9674-A6AE8FAC89DE}"/>
              </a:ext>
            </a:extLst>
          </p:cNvPr>
          <p:cNvSpPr txBox="1"/>
          <p:nvPr/>
        </p:nvSpPr>
        <p:spPr>
          <a:xfrm>
            <a:off x="1282996" y="3599579"/>
            <a:ext cx="3530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Inscription reads:</a:t>
            </a:r>
          </a:p>
        </p:txBody>
      </p:sp>
    </p:spTree>
    <p:extLst>
      <p:ext uri="{BB962C8B-B14F-4D97-AF65-F5344CB8AC3E}">
        <p14:creationId xmlns:p14="http://schemas.microsoft.com/office/powerpoint/2010/main" val="2975651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DC41CF4-819E-4B29-94AD-A98BB8C2F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Niue and </a:t>
            </a:r>
            <a:r>
              <a:rPr lang="en-GB" dirty="0" err="1"/>
              <a:t>Alofi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9C222940-AEC8-4A91-A199-E9F41F85C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D38CC86-F268-484B-8BF2-276BDD8E038F}"/>
              </a:ext>
            </a:extLst>
          </p:cNvPr>
          <p:cNvPicPr/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21599999">
            <a:off x="7811761" y="1162051"/>
            <a:ext cx="3542038" cy="453389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6F41809-5F00-4E75-A64B-C9B2B54CF4DC}"/>
              </a:ext>
            </a:extLst>
          </p:cNvPr>
          <p:cNvSpPr txBox="1"/>
          <p:nvPr/>
        </p:nvSpPr>
        <p:spPr>
          <a:xfrm>
            <a:off x="6237298" y="3210035"/>
            <a:ext cx="196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/>
              <a:t>Alofi</a:t>
            </a:r>
            <a:r>
              <a:rPr lang="en-GB" dirty="0"/>
              <a:t> Village</a:t>
            </a:r>
          </a:p>
          <a:p>
            <a:r>
              <a:rPr lang="en-GB" dirty="0"/>
              <a:t>16</a:t>
            </a:r>
            <a:r>
              <a:rPr lang="en-GB" baseline="30000" dirty="0"/>
              <a:t>th</a:t>
            </a:r>
            <a:r>
              <a:rPr lang="en-GB" dirty="0"/>
              <a:t> Dec 1903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A99D793-6284-43D5-AECA-66B78657EAE6}"/>
              </a:ext>
            </a:extLst>
          </p:cNvPr>
          <p:cNvSpPr txBox="1"/>
          <p:nvPr/>
        </p:nvSpPr>
        <p:spPr>
          <a:xfrm>
            <a:off x="5253258" y="1862877"/>
            <a:ext cx="1968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Niue Island</a:t>
            </a:r>
          </a:p>
          <a:p>
            <a:r>
              <a:rPr lang="en-GB" dirty="0"/>
              <a:t>1866-1873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0E09D29-7427-4672-80C5-E3826742C15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5130" y="1180613"/>
            <a:ext cx="4312266" cy="4515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337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achievements during the year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6232"/>
            <a:ext cx="11054442" cy="3606346"/>
          </a:xfrm>
        </p:spPr>
        <p:txBody>
          <a:bodyPr>
            <a:normAutofit/>
          </a:bodyPr>
          <a:lstStyle/>
          <a:p>
            <a:r>
              <a:rPr lang="en-US" sz="2400" dirty="0"/>
              <a:t>Tonga – Survey of critical areas in approaches to Nuku’alofa</a:t>
            </a:r>
          </a:p>
          <a:p>
            <a:r>
              <a:rPr lang="en-US" sz="2400" dirty="0"/>
              <a:t>Tuvalu – Geodetic Survey and installation of tide gauges</a:t>
            </a:r>
          </a:p>
          <a:p>
            <a:r>
              <a:rPr lang="en-US" sz="2400" dirty="0"/>
              <a:t>Tuvalu – SDB survey of entire island chain</a:t>
            </a:r>
          </a:p>
          <a:p>
            <a:r>
              <a:rPr lang="en-US" sz="2400" dirty="0"/>
              <a:t>Fiji – </a:t>
            </a:r>
            <a:r>
              <a:rPr lang="en-US" sz="2400" dirty="0" err="1"/>
              <a:t>Digitisation</a:t>
            </a:r>
            <a:r>
              <a:rPr lang="en-US" sz="2400" dirty="0"/>
              <a:t> of 10 national charts into S-57 format data</a:t>
            </a:r>
          </a:p>
          <a:p>
            <a:r>
              <a:rPr lang="en-US" sz="2400" dirty="0"/>
              <a:t>World Hydrography Day  - Trinity House London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3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4F75B5-F168-4013-850B-EC0D78ED71C0}"/>
              </a:ext>
            </a:extLst>
          </p:cNvPr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1" y="3857625"/>
            <a:ext cx="1797270" cy="210476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262C8AC-35C8-4ABB-9263-BEC7F3EA72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35470" y="3857625"/>
            <a:ext cx="3991828" cy="2104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E29158B-FB91-4B70-91F6-8A1A789376B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18682" y="3854193"/>
            <a:ext cx="1597405" cy="210476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7F7ADC3-3BED-4217-92B3-03CBB13324F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84243" y="3857625"/>
            <a:ext cx="3476555" cy="210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911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Main challenges and/or obstructions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229" y="1189476"/>
            <a:ext cx="6235994" cy="3867604"/>
          </a:xfrm>
        </p:spPr>
        <p:txBody>
          <a:bodyPr/>
          <a:lstStyle/>
          <a:p>
            <a:endParaRPr lang="en-US" dirty="0"/>
          </a:p>
          <a:p>
            <a:r>
              <a:rPr lang="en-US" dirty="0" err="1"/>
              <a:t>Mobilisation</a:t>
            </a:r>
            <a:r>
              <a:rPr lang="en-US" dirty="0"/>
              <a:t> of equipment</a:t>
            </a:r>
          </a:p>
          <a:p>
            <a:r>
              <a:rPr lang="en-US" dirty="0"/>
              <a:t>Logistics</a:t>
            </a:r>
          </a:p>
          <a:p>
            <a:r>
              <a:rPr lang="en-US" dirty="0"/>
              <a:t>Remote locations</a:t>
            </a:r>
          </a:p>
          <a:p>
            <a:r>
              <a:rPr lang="en-US" dirty="0"/>
              <a:t>Limited Face to Face opportunities</a:t>
            </a:r>
          </a:p>
          <a:p>
            <a:r>
              <a:rPr lang="en-US" dirty="0" err="1"/>
              <a:t>Utilising</a:t>
            </a:r>
            <a:r>
              <a:rPr lang="en-US" dirty="0"/>
              <a:t> funding within time frames, </a:t>
            </a:r>
          </a:p>
          <a:p>
            <a:r>
              <a:rPr lang="en-US" dirty="0"/>
              <a:t>Limited availability of resource/trainers.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4E9DCE-3909-4D9B-BCCF-9C2F60C4B0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54604" y="981075"/>
            <a:ext cx="4857750" cy="489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4105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surveys, charting and 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4406" y="2001024"/>
            <a:ext cx="3147820" cy="27481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Tonga</a:t>
            </a:r>
          </a:p>
          <a:p>
            <a:r>
              <a:rPr lang="en-US" sz="2400" dirty="0"/>
              <a:t>Multi Beam Echo Sounder Survey completed in approaches to </a:t>
            </a:r>
            <a:r>
              <a:rPr lang="en-US" sz="2400" dirty="0" err="1"/>
              <a:t>Nuku’Alofa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6B0EB968-3D3A-413C-9473-3BB435784A3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4548" y="991892"/>
            <a:ext cx="3753487" cy="492846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41E6FFF1-37FD-4100-81A9-37791C4430FD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8276" y="991891"/>
            <a:ext cx="3532653" cy="492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923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surveys, charting and 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7416" y="1162466"/>
            <a:ext cx="2754171" cy="1971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Tuvalu</a:t>
            </a:r>
          </a:p>
          <a:p>
            <a:r>
              <a:rPr lang="en-US" sz="2400" dirty="0"/>
              <a:t>Satellite Derived Bathymetry Survey of entire island chain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6</a:t>
            </a:fld>
            <a:endParaRPr lang="en-US" dirty="0"/>
          </a:p>
        </p:txBody>
      </p:sp>
      <p:pic>
        <p:nvPicPr>
          <p:cNvPr id="1026" name="Picture 2" descr="image001">
            <a:extLst>
              <a:ext uri="{FF2B5EF4-FFF2-40B4-BE49-F238E27FC236}">
                <a16:creationId xmlns="" xmlns:a16="http://schemas.microsoft.com/office/drawing/2014/main" id="{D64E6C8B-18A6-4CB3-B88F-D28EF96AE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54861" y="939788"/>
            <a:ext cx="4248423" cy="49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29A7A69A-BEAE-4E5B-B861-80F69A0F8D64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8716" y="3429000"/>
            <a:ext cx="5084393" cy="247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438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surveys, charting and MSI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DBBD9C0D-6124-4306-83D3-6DC941C77F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13676" y="1224366"/>
            <a:ext cx="8940124" cy="468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749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surveys, charting and 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00843"/>
            <a:ext cx="10515599" cy="4408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Charting Activity</a:t>
            </a:r>
            <a:r>
              <a:rPr lang="en-US" sz="1800" dirty="0"/>
              <a:t>			</a:t>
            </a:r>
          </a:p>
          <a:p>
            <a:pPr lvl="1"/>
            <a:r>
              <a:rPr lang="en-US" sz="1800" dirty="0"/>
              <a:t>19 New Editions of Australian charts</a:t>
            </a:r>
          </a:p>
          <a:p>
            <a:pPr lvl="1"/>
            <a:r>
              <a:rPr lang="en-US" sz="1800" dirty="0"/>
              <a:t>12 New Editions of New Zealand charts</a:t>
            </a:r>
          </a:p>
          <a:p>
            <a:pPr lvl="1"/>
            <a:r>
              <a:rPr lang="en-US" sz="1800" dirty="0"/>
              <a:t>8 New Editions in region, </a:t>
            </a:r>
            <a:r>
              <a:rPr lang="en-US" sz="1800" dirty="0" err="1"/>
              <a:t>inc</a:t>
            </a:r>
            <a:r>
              <a:rPr lang="en-US" sz="1800" dirty="0"/>
              <a:t> 6 INT charts</a:t>
            </a:r>
          </a:p>
          <a:p>
            <a:pPr lvl="1"/>
            <a:r>
              <a:rPr lang="en-US" sz="1800" dirty="0" err="1"/>
              <a:t>Digitising</a:t>
            </a:r>
            <a:r>
              <a:rPr lang="en-US" sz="1800" dirty="0"/>
              <a:t> of 10 Fiji large scale plan charts into S-57 data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MSI </a:t>
            </a:r>
          </a:p>
          <a:p>
            <a:pPr lvl="1"/>
            <a:r>
              <a:rPr lang="en-US" sz="1800" dirty="0"/>
              <a:t>UK Continues to act as PCA for Fiji, Kiribati, Nauru, Tuvalu and Vanuatu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8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31651CD-B75B-45D2-978C-0CA09D24E6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05755" y="1453243"/>
            <a:ext cx="4663250" cy="1832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75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Progress on surveys, charting and MSI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631" y="1245969"/>
            <a:ext cx="3355137" cy="17806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		</a:t>
            </a:r>
          </a:p>
          <a:p>
            <a:pPr lvl="2"/>
            <a:r>
              <a:rPr lang="en-US" sz="1600" dirty="0"/>
              <a:t>5 Usage Band 1</a:t>
            </a:r>
          </a:p>
          <a:p>
            <a:pPr lvl="2"/>
            <a:r>
              <a:rPr lang="en-US" sz="1600" dirty="0"/>
              <a:t>23 Usage Band 2</a:t>
            </a:r>
          </a:p>
          <a:p>
            <a:pPr lvl="2"/>
            <a:r>
              <a:rPr lang="en-US" sz="1600" dirty="0"/>
              <a:t>24 Usage Band 3</a:t>
            </a:r>
          </a:p>
          <a:p>
            <a:pPr lvl="2"/>
            <a:r>
              <a:rPr lang="en-US" sz="1600" dirty="0"/>
              <a:t>31 Usage Band 4</a:t>
            </a:r>
          </a:p>
          <a:p>
            <a:pPr lvl="2"/>
            <a:r>
              <a:rPr lang="en-US" sz="1600" dirty="0"/>
              <a:t>24 Usage Band 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78826-814C-4FD2-96B3-D147818A5C89}" type="slidenum">
              <a:rPr lang="en-US" smtClean="0"/>
              <a:t>9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727001D-9F71-4F9E-95F2-FF57E60BD07D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00" y="3604629"/>
            <a:ext cx="3873275" cy="24003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6F2DAFCE-7DE8-4193-8E8B-4C77CD184AC1}"/>
              </a:ext>
            </a:extLst>
          </p:cNvPr>
          <p:cNvSpPr txBox="1">
            <a:spLocks/>
          </p:cNvSpPr>
          <p:nvPr/>
        </p:nvSpPr>
        <p:spPr>
          <a:xfrm>
            <a:off x="7998663" y="1415152"/>
            <a:ext cx="3355137" cy="21254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			</a:t>
            </a:r>
          </a:p>
          <a:p>
            <a:pPr lvl="2"/>
            <a:r>
              <a:rPr lang="en-US" sz="1600" dirty="0"/>
              <a:t>1 Usage Band 3</a:t>
            </a:r>
          </a:p>
          <a:p>
            <a:pPr lvl="2"/>
            <a:r>
              <a:rPr lang="en-US" sz="1600" dirty="0"/>
              <a:t>2 Usage Band 4</a:t>
            </a:r>
          </a:p>
          <a:p>
            <a:pPr lvl="2"/>
            <a:r>
              <a:rPr lang="en-US" sz="1600" dirty="0"/>
              <a:t>2 Usage Band 5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="" xmlns:a16="http://schemas.microsoft.com/office/drawing/2014/main" id="{6DA0598D-EE1D-4D07-821D-1910A9C7FA55}"/>
              </a:ext>
            </a:extLst>
          </p:cNvPr>
          <p:cNvSpPr txBox="1">
            <a:spLocks/>
          </p:cNvSpPr>
          <p:nvPr/>
        </p:nvSpPr>
        <p:spPr>
          <a:xfrm>
            <a:off x="5007344" y="1084745"/>
            <a:ext cx="2823824" cy="790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ENC Activity</a:t>
            </a:r>
            <a:r>
              <a:rPr lang="en-US" sz="1800" dirty="0"/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F4C26152-3267-47BF-AA80-E350CDEF64F2}"/>
              </a:ext>
            </a:extLst>
          </p:cNvPr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10857" y="3604629"/>
            <a:ext cx="3990206" cy="238698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ontent Placeholder 2">
            <a:extLst>
              <a:ext uri="{FF2B5EF4-FFF2-40B4-BE49-F238E27FC236}">
                <a16:creationId xmlns="" xmlns:a16="http://schemas.microsoft.com/office/drawing/2014/main" id="{BF9D60E9-E7A0-4468-A047-E457896A5363}"/>
              </a:ext>
            </a:extLst>
          </p:cNvPr>
          <p:cNvSpPr txBox="1">
            <a:spLocks/>
          </p:cNvSpPr>
          <p:nvPr/>
        </p:nvSpPr>
        <p:spPr>
          <a:xfrm>
            <a:off x="1426008" y="3253371"/>
            <a:ext cx="3355136" cy="584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GB ENCs West of 180</a:t>
            </a:r>
            <a:r>
              <a:rPr lang="en-US" sz="1900" b="1" dirty="0"/>
              <a:t>°</a:t>
            </a:r>
            <a:r>
              <a:rPr lang="en-US" sz="1800" dirty="0"/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94DB0185-F005-4FC0-9840-35920F934883}"/>
              </a:ext>
            </a:extLst>
          </p:cNvPr>
          <p:cNvSpPr txBox="1">
            <a:spLocks/>
          </p:cNvSpPr>
          <p:nvPr/>
        </p:nvSpPr>
        <p:spPr>
          <a:xfrm>
            <a:off x="8180545" y="3253371"/>
            <a:ext cx="3355136" cy="58434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900" dirty="0"/>
              <a:t>GB ENCs East of 180</a:t>
            </a:r>
            <a:r>
              <a:rPr lang="en-US" sz="1900" b="1" dirty="0"/>
              <a:t>°</a:t>
            </a:r>
            <a:r>
              <a:rPr lang="en-US" sz="1800" dirty="0"/>
              <a:t>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="" xmlns:a16="http://schemas.microsoft.com/office/drawing/2014/main" id="{35A0BF84-B30F-4E16-9FF6-7C2B99F9BD6C}"/>
              </a:ext>
            </a:extLst>
          </p:cNvPr>
          <p:cNvSpPr txBox="1">
            <a:spLocks/>
          </p:cNvSpPr>
          <p:nvPr/>
        </p:nvSpPr>
        <p:spPr>
          <a:xfrm>
            <a:off x="-353587" y="1545186"/>
            <a:ext cx="3203840" cy="178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		</a:t>
            </a:r>
          </a:p>
          <a:p>
            <a:pPr marL="914400" lvl="2" indent="0" algn="ctr">
              <a:buNone/>
            </a:pPr>
            <a:r>
              <a:rPr lang="en-US" b="1" dirty="0"/>
              <a:t>107</a:t>
            </a:r>
          </a:p>
          <a:p>
            <a:pPr marL="914400" lvl="2" indent="0" algn="ctr">
              <a:buNone/>
            </a:pPr>
            <a:r>
              <a:rPr lang="en-US" b="1" dirty="0"/>
              <a:t> New Editions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="" xmlns:a16="http://schemas.microsoft.com/office/drawing/2014/main" id="{E25E039E-12C5-46CB-8F33-6D27968581C3}"/>
              </a:ext>
            </a:extLst>
          </p:cNvPr>
          <p:cNvSpPr txBox="1">
            <a:spLocks/>
          </p:cNvSpPr>
          <p:nvPr/>
        </p:nvSpPr>
        <p:spPr>
          <a:xfrm>
            <a:off x="5841572" y="1545185"/>
            <a:ext cx="3203840" cy="17806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800" dirty="0"/>
              <a:t>		</a:t>
            </a:r>
          </a:p>
          <a:p>
            <a:pPr marL="914400" lvl="2" indent="0" algn="ctr">
              <a:buNone/>
            </a:pPr>
            <a:r>
              <a:rPr lang="en-US" b="1" dirty="0"/>
              <a:t>5</a:t>
            </a:r>
          </a:p>
          <a:p>
            <a:pPr marL="914400" lvl="2" indent="0" algn="ctr">
              <a:buNone/>
            </a:pPr>
            <a:r>
              <a:rPr lang="en-US" b="1" dirty="0"/>
              <a:t> New Cells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63752"/>
      </p:ext>
    </p:extLst>
  </p:cSld>
  <p:clrMapOvr>
    <a:masterClrMapping/>
  </p:clrMapOvr>
</p:sld>
</file>

<file path=ppt/theme/theme1.xml><?xml version="1.0" encoding="utf-8"?>
<a:theme xmlns:a="http://schemas.openxmlformats.org/drawingml/2006/main" name="IHO_Presentations_template-Blank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HO presentations template" id="{02FEB0FD-5DB0-4DCA-8FD3-AD77DA5C0D37}" vid="{4295DFCE-4179-4A75-B3EC-50B8EFC8F0A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http://schemas.microsoft.com/sharepoint/v3">2019</Year>
    <TaxCatchAllLabel xmlns="4e7e82ff-130c-471f-a9b5-f315683a1046"/>
    <kb4ef000c8eb493f8d4aaf2178e0548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HIP-AP</TermName>
          <TermId xmlns="http://schemas.microsoft.com/office/infopath/2007/PartnerControls">6b084d8b-e018-49ea-b694-7d813d7d4e8f</TermId>
        </TermInfo>
      </Terms>
    </kb4ef000c8eb493f8d4aaf2178e05487>
    <PII xmlns="http://schemas.microsoft.com/sharepoint/v3">false</PII>
    <National_x0020_Hydrographer_x0020_IHO_x0020_CL_x0020_No. xmlns="http://schemas.microsoft.com/sharepoint/v3" xsi:nil="true"/>
    <c5c87486329e4be39bab181b036c310a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OFFICIAL</TermName>
          <TermId xmlns="http://schemas.microsoft.com/office/infopath/2007/PartnerControls">77777b58-be7e-4cc7-a0da-30387eb98d66</TermId>
        </TermInfo>
      </Terms>
    </c5c87486329e4be39bab181b036c310a>
    <d0411bf1067d45cd8f19cfb38ec84467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IHO</TermName>
          <TermId xmlns="http://schemas.microsoft.com/office/infopath/2007/PartnerControls">271ee81f-1326-4ebe-8da4-55310f124c04</TermId>
        </TermInfo>
      </Terms>
    </d0411bf1067d45cd8f19cfb38ec84467>
    <m49136c7a9a84fa3b109976f6b03c931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Niue (NZ)</TermName>
          <TermId xmlns="http://schemas.microsoft.com/office/infopath/2007/PartnerControls">aca0d5ec-00d0-4c1a-9f82-cc957d21ca6f</TermId>
        </TermInfo>
      </Terms>
    </m49136c7a9a84fa3b109976f6b03c931>
    <TaxCatchAll xmlns="4e7e82ff-130c-471f-a9b5-f315683a1046">
      <Value>179</Value>
      <Value>178</Value>
      <Value>9</Value>
      <Value>1</Value>
      <Value>532</Value>
    </TaxCatchAll>
    <pd75e69d3404407397a7eb0d5479894d xmlns="4e7e82ff-130c-471f-a9b5-f315683a1046">
      <Terms xmlns="http://schemas.microsoft.com/office/infopath/2007/PartnerControls">
        <TermInfo xmlns="http://schemas.microsoft.com/office/infopath/2007/PartnerControls">
          <TermName xmlns="http://schemas.microsoft.com/office/infopath/2007/PartnerControls">SWPHC</TermName>
          <TermId xmlns="http://schemas.microsoft.com/office/infopath/2007/PartnerControls">39371c26-3e84-43b0-80e4-ca03d15590e7</TermId>
        </TermInfo>
      </Terms>
    </pd75e69d3404407397a7eb0d5479894d>
    <ed3e8be2d07446728d3dbbf5c7aa8ac2 xmlns="4e7e82ff-130c-471f-a9b5-f315683a1046">
      <Terms xmlns="http://schemas.microsoft.com/office/infopath/2007/PartnerControls"/>
    </ed3e8be2d07446728d3dbbf5c7aa8ac2>
    <_dlc_DocId xmlns="6bf2f2b7-851c-4175-bf0f-af04c4e94027">PX7Q2S6N7TTT-1550357203-3610</_dlc_DocId>
    <_dlc_DocIdUrl xmlns="6bf2f2b7-851c-4175-bf0f-af04c4e94027">
      <Url>https://ukho.sharepoint.com/sites/DataAcquisition/IHO/_layouts/15/DocIdRedir.aspx?ID=PX7Q2S6N7TTT-1550357203-3610</Url>
      <Description>PX7Q2S6N7TTT-1550357203-3610</Description>
    </_dlc_DocIdUrl>
    <Meeting xmlns="82613836-27ac-49c9-9cc8-4feab98ff9e5">16th Meeting</Meeting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National Hydrographer IHO Document" ma:contentTypeID="0x010100AF82AC212BE65442A8724FE7C83737C70A0D007BC0E63CBEC98C439AFFAFDA6CEB4928" ma:contentTypeVersion="918" ma:contentTypeDescription="" ma:contentTypeScope="" ma:versionID="2b9380898f8b680d35da76577f6b5c80">
  <xsd:schema xmlns:xsd="http://www.w3.org/2001/XMLSchema" xmlns:xs="http://www.w3.org/2001/XMLSchema" xmlns:p="http://schemas.microsoft.com/office/2006/metadata/properties" xmlns:ns1="http://schemas.microsoft.com/sharepoint/v3" xmlns:ns2="4e7e82ff-130c-471f-a9b5-f315683a1046" xmlns:ns3="82613836-27ac-49c9-9cc8-4feab98ff9e5" xmlns:ns4="6d372bfe-c7ca-42cb-8535-f0f7f282e551" xmlns:ns5="6bf2f2b7-851c-4175-bf0f-af04c4e94027" targetNamespace="http://schemas.microsoft.com/office/2006/metadata/properties" ma:root="true" ma:fieldsID="8530c82e959a8bb7f09a68454a078f45" ns1:_="" ns2:_="" ns3:_="" ns4:_="" ns5:_="">
    <xsd:import namespace="http://schemas.microsoft.com/sharepoint/v3"/>
    <xsd:import namespace="4e7e82ff-130c-471f-a9b5-f315683a1046"/>
    <xsd:import namespace="82613836-27ac-49c9-9cc8-4feab98ff9e5"/>
    <xsd:import namespace="6d372bfe-c7ca-42cb-8535-f0f7f282e551"/>
    <xsd:import namespace="6bf2f2b7-851c-4175-bf0f-af04c4e94027"/>
    <xsd:element name="properties">
      <xsd:complexType>
        <xsd:sequence>
          <xsd:element name="documentManagement">
            <xsd:complexType>
              <xsd:all>
                <xsd:element ref="ns2:c5c87486329e4be39bab181b036c310a" minOccurs="0"/>
                <xsd:element ref="ns2:TaxCatchAll" minOccurs="0"/>
                <xsd:element ref="ns2:TaxCatchAllLabel" minOccurs="0"/>
                <xsd:element ref="ns2:d0411bf1067d45cd8f19cfb38ec84467" minOccurs="0"/>
                <xsd:element ref="ns2:ed3e8be2d07446728d3dbbf5c7aa8ac2" minOccurs="0"/>
                <xsd:element ref="ns1:National_x0020_Hydrographer_x0020_IHO_x0020_CL_x0020_No." minOccurs="0"/>
                <xsd:element ref="ns1:PII" minOccurs="0"/>
                <xsd:element ref="ns2:m49136c7a9a84fa3b109976f6b03c931" minOccurs="0"/>
                <xsd:element ref="ns2:pd75e69d3404407397a7eb0d5479894d" minOccurs="0"/>
                <xsd:element ref="ns1:Year" minOccurs="0"/>
                <xsd:element ref="ns2:kb4ef000c8eb493f8d4aaf2178e05487" minOccurs="0"/>
                <xsd:element ref="ns3:Meeting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5:_dlc_DocId" minOccurs="0"/>
                <xsd:element ref="ns5:_dlc_DocIdUrl" minOccurs="0"/>
                <xsd:element ref="ns5:_dlc_DocIdPersistId" minOccurs="0"/>
                <xsd:element ref="ns5:SharedWithUsers" minOccurs="0"/>
                <xsd:element ref="ns5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ational_x0020_Hydrographer_x0020_IHO_x0020_CL_x0020_No." ma:index="16" nillable="true" ma:displayName="National Hydrographer IHO CL No." ma:internalName="National_x0020_Hydrographer_x0020_IHO_x0020_CL_x0020_No_x002e_" ma:readOnly="false">
      <xsd:simpleType>
        <xsd:restriction base="dms:Text">
          <xsd:maxLength value="255"/>
        </xsd:restriction>
      </xsd:simpleType>
    </xsd:element>
    <xsd:element name="PII" ma:index="17" nillable="true" ma:displayName="PII" ma:default="0" ma:description="Does this document contain Personally Identifiable Information?" ma:internalName="PII" ma:readOnly="false">
      <xsd:simpleType>
        <xsd:restriction base="dms:Boolean"/>
      </xsd:simpleType>
    </xsd:element>
    <xsd:element name="Year" ma:index="22" nillable="true" ma:displayName="Year" ma:indexed="true" ma:internalName="Year" ma:readOnly="false">
      <xsd:simpleType>
        <xsd:restriction base="dms:Text">
          <xsd:maxLength value="4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7e82ff-130c-471f-a9b5-f315683a1046" elementFormDefault="qualified">
    <xsd:import namespace="http://schemas.microsoft.com/office/2006/documentManagement/types"/>
    <xsd:import namespace="http://schemas.microsoft.com/office/infopath/2007/PartnerControls"/>
    <xsd:element name="c5c87486329e4be39bab181b036c310a" ma:index="8" nillable="true" ma:taxonomy="true" ma:internalName="c5c87486329e4be39bab181b036c310a" ma:taxonomyFieldName="UKHO_SecurityClassification" ma:displayName="Security Classification" ma:readOnly="false" ma:default="1;#OFFICIAL|77777b58-be7e-4cc7-a0da-30387eb98d66" ma:fieldId="{c5c87486-329e-4be3-9bab-181b036c310a}" ma:sspId="2d88c65c-3d18-4304-bf56-a445aaa65aff" ma:termSetId="c2a44200-7cd3-4e9d-979f-77b69cbbd6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2570a1-7e33-49b8-96b0-21ce31c5b5ac}" ma:internalName="TaxCatchAll" ma:readOnly="false" ma:showField="CatchAllData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2570a1-7e33-49b8-96b0-21ce31c5b5ac}" ma:internalName="TaxCatchAllLabel" ma:readOnly="false" ma:showField="CatchAllDataLabel" ma:web="6bf2f2b7-851c-4175-bf0f-af04c4e9402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d0411bf1067d45cd8f19cfb38ec84467" ma:index="12" nillable="true" ma:taxonomy="true" ma:internalName="d0411bf1067d45cd8f19cfb38ec84467" ma:taxonomyFieldName="UKHO_OrganisationStructure" ma:displayName="Organisation Structure" ma:readOnly="false" ma:default="" ma:fieldId="{d0411bf1-067d-45cd-8f19-cfb38ec84467}" ma:taxonomyMulti="true" ma:sspId="2d88c65c-3d18-4304-bf56-a445aaa65aff" ma:termSetId="14b94231-5548-460f-8567-7585b48b6d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d3e8be2d07446728d3dbbf5c7aa8ac2" ma:index="14" nillable="true" ma:taxonomy="true" ma:internalName="ed3e8be2d07446728d3dbbf5c7aa8ac2" ma:taxonomyFieldName="National_x0020_Hydrographer_x0020_IHO_x0020_Document_x0020_Type" ma:displayName="National Hydrographer IHO Document Type" ma:readOnly="false" ma:fieldId="{ed3e8be2-d074-4672-8d3d-bbf5c7aa8ac2}" ma:taxonomyMulti="true" ma:sspId="2d88c65c-3d18-4304-bf56-a445aaa65aff" ma:termSetId="0994d431-c3de-4816-b7d2-91bc118660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49136c7a9a84fa3b109976f6b03c931" ma:index="18" nillable="true" ma:taxonomy="true" ma:internalName="m49136c7a9a84fa3b109976f6b03c931" ma:taxonomyFieldName="Country" ma:displayName="Country" ma:readOnly="false" ma:fieldId="{649136c7-a9a8-4fa3-b109-976f6b03c931}" ma:sspId="2d88c65c-3d18-4304-bf56-a445aaa65aff" ma:termSetId="feb40e58-155f-412a-b4ef-afbe204dece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pd75e69d3404407397a7eb0d5479894d" ma:index="20" nillable="true" ma:taxonomy="true" ma:internalName="pd75e69d3404407397a7eb0d5479894d" ma:taxonomyFieldName="Committees_x0020_and_x0020_WG" ma:displayName="Committees and WG" ma:indexed="true" ma:readOnly="false" ma:fieldId="{9d75e69d-3404-4073-97a7-eb0d5479894d}" ma:sspId="2d88c65c-3d18-4304-bf56-a445aaa65aff" ma:termSetId="a25979c6-736c-42cb-806f-37eacf539c14" ma:anchorId="f1ca98fb-3b32-445a-9da7-04da63a0b02e" ma:open="false" ma:isKeyword="false">
      <xsd:complexType>
        <xsd:sequence>
          <xsd:element ref="pc:Terms" minOccurs="0" maxOccurs="1"/>
        </xsd:sequence>
      </xsd:complexType>
    </xsd:element>
    <xsd:element name="kb4ef000c8eb493f8d4aaf2178e05487" ma:index="23" nillable="true" ma:taxonomy="true" ma:internalName="kb4ef000c8eb493f8d4aaf2178e05487" ma:taxonomyFieldName="IP_x0020_HIP_x0020_Area" ma:displayName="IP HIP Region" ma:readOnly="false" ma:fieldId="{4b4ef000-c8eb-493f-8d4a-af2178e05487}" ma:sspId="2d88c65c-3d18-4304-bf56-a445aaa65aff" ma:termSetId="a25979c6-736c-42cb-806f-37eacf539c14" ma:anchorId="e130e950-2437-42ab-b67e-834030cfdea8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613836-27ac-49c9-9cc8-4feab98ff9e5" elementFormDefault="qualified">
    <xsd:import namespace="http://schemas.microsoft.com/office/2006/documentManagement/types"/>
    <xsd:import namespace="http://schemas.microsoft.com/office/infopath/2007/PartnerControls"/>
    <xsd:element name="Meeting" ma:index="25" nillable="true" ma:displayName="Meeting" ma:indexed="true" ma:internalName="Meeting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372bfe-c7ca-42cb-8535-f0f7f282e55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6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7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f2f2b7-851c-4175-bf0f-af04c4e94027" elementFormDefault="qualified">
    <xsd:import namespace="http://schemas.microsoft.com/office/2006/documentManagement/types"/>
    <xsd:import namespace="http://schemas.microsoft.com/office/infopath/2007/PartnerControls"/>
    <xsd:element name="_dlc_DocId" ma:index="3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3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3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986E88-C934-4FFD-9D8D-FAC0E63A46E5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6bf2f2b7-851c-4175-bf0f-af04c4e94027"/>
    <ds:schemaRef ds:uri="http://www.w3.org/XML/1998/namespace"/>
    <ds:schemaRef ds:uri="82613836-27ac-49c9-9cc8-4feab98ff9e5"/>
    <ds:schemaRef ds:uri="http://schemas.microsoft.com/office/2006/documentManagement/types"/>
    <ds:schemaRef ds:uri="http://schemas.openxmlformats.org/package/2006/metadata/core-properties"/>
    <ds:schemaRef ds:uri="6d372bfe-c7ca-42cb-8535-f0f7f282e551"/>
    <ds:schemaRef ds:uri="4e7e82ff-130c-471f-a9b5-f315683a1046"/>
    <ds:schemaRef ds:uri="http://schemas.microsoft.com/sharepoint/v3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1104DBB6-49C8-49F2-821B-EA76CB3FDB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e7e82ff-130c-471f-a9b5-f315683a1046"/>
    <ds:schemaRef ds:uri="82613836-27ac-49c9-9cc8-4feab98ff9e5"/>
    <ds:schemaRef ds:uri="6d372bfe-c7ca-42cb-8535-f0f7f282e551"/>
    <ds:schemaRef ds:uri="6bf2f2b7-851c-4175-bf0f-af04c4e940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D4D2E4-DE7B-43E4-942F-6646EA535F7E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D87C8BD3-B600-4EDB-83D0-0B1E46C49DE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IHO_Presentations_template-Blank</Template>
  <TotalTime>2053</TotalTime>
  <Words>1341</Words>
  <Application>Microsoft Office PowerPoint</Application>
  <PresentationFormat>Widescreen</PresentationFormat>
  <Paragraphs>228</Paragraphs>
  <Slides>18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IHO_Presentations_template-Blank</vt:lpstr>
      <vt:lpstr>16th Meeting of the  South West Pacific Hydrographic Commission  UK National Report</vt:lpstr>
      <vt:lpstr>Niue and Alofi</vt:lpstr>
      <vt:lpstr>Main achievements during the year</vt:lpstr>
      <vt:lpstr>Main challenges and/or obstructions</vt:lpstr>
      <vt:lpstr>Progress on surveys, charting and MSI</vt:lpstr>
      <vt:lpstr>Progress on surveys, charting and MSI</vt:lpstr>
      <vt:lpstr>Progress on surveys, charting and MSI</vt:lpstr>
      <vt:lpstr>Progress on surveys, charting and MSI</vt:lpstr>
      <vt:lpstr>Progress on surveys, charting and MSI</vt:lpstr>
      <vt:lpstr>Progress on MSDI</vt:lpstr>
      <vt:lpstr>Progress on MSDI</vt:lpstr>
      <vt:lpstr>Progress on MSDI</vt:lpstr>
      <vt:lpstr>Plans that affect the region</vt:lpstr>
      <vt:lpstr>Plans that affect the region</vt:lpstr>
      <vt:lpstr>Lessons learned to share</vt:lpstr>
      <vt:lpstr>Success stories to share</vt:lpstr>
      <vt:lpstr>Success stories to share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SWPHC16-07_08xx-National_Report-Template-Presentation</dc:title>
  <dc:creator>Owner</dc:creator>
  <cp:lastModifiedBy>Alberto Costa Neves</cp:lastModifiedBy>
  <cp:revision>72</cp:revision>
  <cp:lastPrinted>2019-02-06T12:11:43Z</cp:lastPrinted>
  <dcterms:created xsi:type="dcterms:W3CDTF">2017-10-26T13:07:26Z</dcterms:created>
  <dcterms:modified xsi:type="dcterms:W3CDTF">2019-02-15T21:34:20Z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0x010100AF82AC212BE65442A8724FE7C83737C70A0D007BC0E63CBEC98C439AFFAFDA6CEB4928</vt:lpwstr>
  </property>
  <property fmtid="{D5CDD505-2E9C-101B-9397-08002B2CF9AE}" pid="3" name="_dlc_DocIdItemGuid">
    <vt:lpwstr>6c3a2ffc-612e-49b0-a286-508cb0f2f391</vt:lpwstr>
  </property>
  <property fmtid="{D5CDD505-2E9C-101B-9397-08002B2CF9AE}" pid="4" name="e67d8e2fe5874f33b9c970a84d227915">
    <vt:lpwstr/>
  </property>
  <property fmtid="{D5CDD505-2E9C-101B-9397-08002B2CF9AE}" pid="5" name="Committees and WG">
    <vt:lpwstr>178;#SWPHC|39371c26-3e84-43b0-80e4-ca03d15590e7</vt:lpwstr>
  </property>
  <property fmtid="{D5CDD505-2E9C-101B-9397-08002B2CF9AE}" pid="6" name="UKHO_SecurityClassification">
    <vt:lpwstr>1;#OFFICIAL|77777b58-be7e-4cc7-a0da-30387eb98d66</vt:lpwstr>
  </property>
  <property fmtid="{D5CDD505-2E9C-101B-9397-08002B2CF9AE}" pid="7" name="Country">
    <vt:lpwstr>532;#Niue (NZ)|aca0d5ec-00d0-4c1a-9f82-cc957d21ca6f</vt:lpwstr>
  </property>
  <property fmtid="{D5CDD505-2E9C-101B-9397-08002B2CF9AE}" pid="8" name="UKHO_OrganisationStructure">
    <vt:lpwstr>9;#IHO|271ee81f-1326-4ebe-8da4-55310f124c04</vt:lpwstr>
  </property>
  <property fmtid="{D5CDD505-2E9C-101B-9397-08002B2CF9AE}" pid="9" name="IP HIP Area">
    <vt:lpwstr>179;#HIP-AP|6b084d8b-e018-49ea-b694-7d813d7d4e8f</vt:lpwstr>
  </property>
  <property fmtid="{D5CDD505-2E9C-101B-9397-08002B2CF9AE}" pid="10" name="National Hydrographer IHO Document Type">
    <vt:lpwstr/>
  </property>
  <property fmtid="{D5CDD505-2E9C-101B-9397-08002B2CF9AE}" pid="11" name="ProductsAndServices">
    <vt:lpwstr/>
  </property>
  <property fmtid="{D5CDD505-2E9C-101B-9397-08002B2CF9AE}" pid="12" name="Record">
    <vt:lpwstr/>
  </property>
  <property fmtid="{D5CDD505-2E9C-101B-9397-08002B2CF9AE}" pid="13" name="OriginalPath">
    <vt:lpwstr/>
  </property>
  <property fmtid="{D5CDD505-2E9C-101B-9397-08002B2CF9AE}" pid="14" name="Retention Action">
    <vt:lpwstr/>
  </property>
</Properties>
</file>