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4" r:id="rId1"/>
    <p:sldMasterId id="2147483912" r:id="rId2"/>
    <p:sldMasterId id="2147484259" r:id="rId3"/>
    <p:sldMasterId id="2147484271" r:id="rId4"/>
    <p:sldMasterId id="2147484283" r:id="rId5"/>
    <p:sldMasterId id="2147484295" r:id="rId6"/>
  </p:sldMasterIdLst>
  <p:notesMasterIdLst>
    <p:notesMasterId r:id="rId52"/>
  </p:notesMasterIdLst>
  <p:handoutMasterIdLst>
    <p:handoutMasterId r:id="rId53"/>
  </p:handoutMasterIdLst>
  <p:sldIdLst>
    <p:sldId id="773" r:id="rId7"/>
    <p:sldId id="830" r:id="rId8"/>
    <p:sldId id="860" r:id="rId9"/>
    <p:sldId id="776" r:id="rId10"/>
    <p:sldId id="832" r:id="rId11"/>
    <p:sldId id="833" r:id="rId12"/>
    <p:sldId id="834" r:id="rId13"/>
    <p:sldId id="835" r:id="rId14"/>
    <p:sldId id="836" r:id="rId15"/>
    <p:sldId id="837" r:id="rId16"/>
    <p:sldId id="838" r:id="rId17"/>
    <p:sldId id="783" r:id="rId18"/>
    <p:sldId id="782" r:id="rId19"/>
    <p:sldId id="812" r:id="rId20"/>
    <p:sldId id="813" r:id="rId21"/>
    <p:sldId id="811" r:id="rId22"/>
    <p:sldId id="814" r:id="rId23"/>
    <p:sldId id="784" r:id="rId24"/>
    <p:sldId id="790" r:id="rId25"/>
    <p:sldId id="799" r:id="rId26"/>
    <p:sldId id="798" r:id="rId27"/>
    <p:sldId id="800" r:id="rId28"/>
    <p:sldId id="801" r:id="rId29"/>
    <p:sldId id="802" r:id="rId30"/>
    <p:sldId id="804" r:id="rId31"/>
    <p:sldId id="839" r:id="rId32"/>
    <p:sldId id="840" r:id="rId33"/>
    <p:sldId id="841" r:id="rId34"/>
    <p:sldId id="793" r:id="rId35"/>
    <p:sldId id="843" r:id="rId36"/>
    <p:sldId id="844" r:id="rId37"/>
    <p:sldId id="846" r:id="rId38"/>
    <p:sldId id="847" r:id="rId39"/>
    <p:sldId id="848" r:id="rId40"/>
    <p:sldId id="849" r:id="rId41"/>
    <p:sldId id="850" r:id="rId42"/>
    <p:sldId id="851" r:id="rId43"/>
    <p:sldId id="852" r:id="rId44"/>
    <p:sldId id="854" r:id="rId45"/>
    <p:sldId id="855" r:id="rId46"/>
    <p:sldId id="856" r:id="rId47"/>
    <p:sldId id="857" r:id="rId48"/>
    <p:sldId id="858" r:id="rId49"/>
    <p:sldId id="859" r:id="rId50"/>
    <p:sldId id="861" r:id="rId51"/>
  </p:sldIdLst>
  <p:sldSz cx="9144000" cy="6858000" type="screen4x3"/>
  <p:notesSz cx="6797675" cy="9926638"/>
  <p:defaultTextStyle>
    <a:defPPr>
      <a:defRPr lang="en-AU"/>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6518B"/>
    <a:srgbClr val="00CC66"/>
    <a:srgbClr val="3333CC"/>
    <a:srgbClr val="0099CC"/>
    <a:srgbClr val="66FFFF"/>
    <a:srgbClr val="333399"/>
    <a:srgbClr val="4BC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8" autoAdjust="0"/>
    <p:restoredTop sz="95209" autoAdjust="0"/>
  </p:normalViewPr>
  <p:slideViewPr>
    <p:cSldViewPr>
      <p:cViewPr varScale="1">
        <p:scale>
          <a:sx n="71" d="100"/>
          <a:sy n="71" d="100"/>
        </p:scale>
        <p:origin x="93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720"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1FB62-919E-425C-99EB-15264109B9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F83A25-C26D-4B2C-8801-C663AFB7E3EB}">
      <dgm:prSet phldrT="[Text]"/>
      <dgm:spPr/>
      <dgm:t>
        <a:bodyPr/>
        <a:lstStyle/>
        <a:p>
          <a:r>
            <a:rPr lang="en-US" dirty="0" smtClean="0"/>
            <a:t>Pacific</a:t>
          </a:r>
          <a:r>
            <a:rPr lang="en-US" baseline="0" dirty="0" smtClean="0"/>
            <a:t> Islands Meteorological Strategy</a:t>
          </a:r>
          <a:endParaRPr lang="en-US" dirty="0"/>
        </a:p>
      </dgm:t>
    </dgm:pt>
    <dgm:pt modelId="{CA85969A-826C-4DA3-9DD4-886A132AF551}" type="parTrans" cxnId="{AB2F5413-3C63-4E19-B6E4-5ECF13D99253}">
      <dgm:prSet/>
      <dgm:spPr/>
      <dgm:t>
        <a:bodyPr/>
        <a:lstStyle/>
        <a:p>
          <a:endParaRPr lang="en-US"/>
        </a:p>
      </dgm:t>
    </dgm:pt>
    <dgm:pt modelId="{4FF97943-6D90-497B-8550-4EFC1D50A587}" type="sibTrans" cxnId="{AB2F5413-3C63-4E19-B6E4-5ECF13D99253}">
      <dgm:prSet/>
      <dgm:spPr/>
      <dgm:t>
        <a:bodyPr/>
        <a:lstStyle/>
        <a:p>
          <a:endParaRPr lang="en-US"/>
        </a:p>
      </dgm:t>
    </dgm:pt>
    <dgm:pt modelId="{26620E47-D07D-40F7-9560-C876FCDCED2E}">
      <dgm:prSet phldrT="[Text]"/>
      <dgm:spPr/>
      <dgm:t>
        <a:bodyPr/>
        <a:lstStyle/>
        <a:p>
          <a:r>
            <a:rPr lang="en-US" dirty="0" smtClean="0"/>
            <a:t>PKO 2: Improved marine weather services and establishment of ocean services</a:t>
          </a:r>
          <a:endParaRPr lang="en-US" dirty="0"/>
        </a:p>
      </dgm:t>
    </dgm:pt>
    <dgm:pt modelId="{8A986466-BD4F-4E1B-9D80-C7B979CC82EB}" type="parTrans" cxnId="{112D2E50-AE51-404C-A1DF-7A916FD0AFF1}">
      <dgm:prSet/>
      <dgm:spPr/>
      <dgm:t>
        <a:bodyPr/>
        <a:lstStyle/>
        <a:p>
          <a:endParaRPr lang="en-US"/>
        </a:p>
      </dgm:t>
    </dgm:pt>
    <dgm:pt modelId="{BB9867FD-65D8-474A-BB32-A95F417372AA}" type="sibTrans" cxnId="{112D2E50-AE51-404C-A1DF-7A916FD0AFF1}">
      <dgm:prSet/>
      <dgm:spPr/>
      <dgm:t>
        <a:bodyPr/>
        <a:lstStyle/>
        <a:p>
          <a:endParaRPr lang="en-US"/>
        </a:p>
      </dgm:t>
    </dgm:pt>
    <dgm:pt modelId="{DED80277-FCFE-4CE3-8E0D-2E8248C5B2CA}">
      <dgm:prSet/>
      <dgm:spPr/>
      <dgm:t>
        <a:bodyPr/>
        <a:lstStyle/>
        <a:p>
          <a:r>
            <a:rPr lang="en-US" dirty="0" smtClean="0"/>
            <a:t>Framework for Resilient Development</a:t>
          </a:r>
          <a:endParaRPr lang="en-US" dirty="0"/>
        </a:p>
      </dgm:t>
    </dgm:pt>
    <dgm:pt modelId="{A9028BDE-00B7-425A-B8B3-9B835D4C78FA}" type="parTrans" cxnId="{32633FC3-194D-499F-8A64-D0E07A5B318E}">
      <dgm:prSet/>
      <dgm:spPr/>
      <dgm:t>
        <a:bodyPr/>
        <a:lstStyle/>
        <a:p>
          <a:endParaRPr lang="en-US"/>
        </a:p>
      </dgm:t>
    </dgm:pt>
    <dgm:pt modelId="{ABA173F7-B462-43C4-A69A-79B0361B8F12}" type="sibTrans" cxnId="{32633FC3-194D-499F-8A64-D0E07A5B318E}">
      <dgm:prSet/>
      <dgm:spPr/>
      <dgm:t>
        <a:bodyPr/>
        <a:lstStyle/>
        <a:p>
          <a:endParaRPr lang="en-US"/>
        </a:p>
      </dgm:t>
    </dgm:pt>
    <dgm:pt modelId="{7D14B3E8-2B98-4FDB-8475-C1B866287D92}">
      <dgm:prSet/>
      <dgm:spPr/>
      <dgm:t>
        <a:bodyPr/>
        <a:lstStyle/>
        <a:p>
          <a:r>
            <a:rPr lang="en-US" dirty="0" smtClean="0"/>
            <a:t>Goal 1. Strengthened integrated adaptation and risk reduction to enhances resilience to climate change and disasters</a:t>
          </a:r>
          <a:endParaRPr lang="en-US" dirty="0"/>
        </a:p>
      </dgm:t>
    </dgm:pt>
    <dgm:pt modelId="{57ED2C02-ABA4-44AF-B406-15CEAA9DDF57}" type="parTrans" cxnId="{CDCFC875-2789-4CC3-A596-DA42A74D3175}">
      <dgm:prSet/>
      <dgm:spPr/>
      <dgm:t>
        <a:bodyPr/>
        <a:lstStyle/>
        <a:p>
          <a:endParaRPr lang="en-US"/>
        </a:p>
      </dgm:t>
    </dgm:pt>
    <dgm:pt modelId="{47C5B91F-8BE5-4588-845C-B9A724F08E19}" type="sibTrans" cxnId="{CDCFC875-2789-4CC3-A596-DA42A74D3175}">
      <dgm:prSet/>
      <dgm:spPr/>
      <dgm:t>
        <a:bodyPr/>
        <a:lstStyle/>
        <a:p>
          <a:endParaRPr lang="en-US"/>
        </a:p>
      </dgm:t>
    </dgm:pt>
    <dgm:pt modelId="{50DB4989-C4C6-4018-8148-57D6C9F74156}">
      <dgm:prSet/>
      <dgm:spPr/>
      <dgm:t>
        <a:bodyPr/>
        <a:lstStyle/>
        <a:p>
          <a:r>
            <a:rPr lang="en-US" dirty="0" smtClean="0"/>
            <a:t> Goal 3. Strengthened disaster preparedness, response and recovery</a:t>
          </a:r>
          <a:endParaRPr lang="en-US" dirty="0"/>
        </a:p>
      </dgm:t>
    </dgm:pt>
    <dgm:pt modelId="{4EB0D88C-051D-491B-BA3D-2EEACA171A0B}" type="parTrans" cxnId="{E9B1DBE6-85A1-4099-A828-B0BB555F9E9A}">
      <dgm:prSet/>
      <dgm:spPr/>
      <dgm:t>
        <a:bodyPr/>
        <a:lstStyle/>
        <a:p>
          <a:endParaRPr lang="en-US"/>
        </a:p>
      </dgm:t>
    </dgm:pt>
    <dgm:pt modelId="{01950A82-4050-4BFD-B78A-2215E14971C0}" type="sibTrans" cxnId="{E9B1DBE6-85A1-4099-A828-B0BB555F9E9A}">
      <dgm:prSet/>
      <dgm:spPr/>
      <dgm:t>
        <a:bodyPr/>
        <a:lstStyle/>
        <a:p>
          <a:endParaRPr lang="en-US"/>
        </a:p>
      </dgm:t>
    </dgm:pt>
    <dgm:pt modelId="{CF65E763-1D25-4985-846A-C67AFE570E0F}">
      <dgm:prSet/>
      <dgm:spPr/>
      <dgm:t>
        <a:bodyPr/>
        <a:lstStyle/>
        <a:p>
          <a:r>
            <a:rPr lang="en-US" dirty="0" smtClean="0"/>
            <a:t>SPC Strategic Plan</a:t>
          </a:r>
        </a:p>
      </dgm:t>
    </dgm:pt>
    <dgm:pt modelId="{AB8A013B-6F7D-41F2-8CF5-325132FC68A9}" type="parTrans" cxnId="{51A1DECB-75C7-4C06-9A61-37AEBB00BF84}">
      <dgm:prSet/>
      <dgm:spPr/>
      <dgm:t>
        <a:bodyPr/>
        <a:lstStyle/>
        <a:p>
          <a:endParaRPr lang="en-US"/>
        </a:p>
      </dgm:t>
    </dgm:pt>
    <dgm:pt modelId="{EAFDC967-C3B9-4EED-AF5D-D238A28FCE42}" type="sibTrans" cxnId="{51A1DECB-75C7-4C06-9A61-37AEBB00BF84}">
      <dgm:prSet/>
      <dgm:spPr/>
      <dgm:t>
        <a:bodyPr/>
        <a:lstStyle/>
        <a:p>
          <a:endParaRPr lang="en-US"/>
        </a:p>
      </dgm:t>
    </dgm:pt>
    <dgm:pt modelId="{387C6833-35C2-4500-ADBA-3EAF7BC32BEA}">
      <dgm:prSet/>
      <dgm:spPr/>
      <dgm:t>
        <a:bodyPr/>
        <a:lstStyle/>
        <a:p>
          <a:r>
            <a:rPr lang="en-US" dirty="0" smtClean="0"/>
            <a:t>Goal 1.1. Strengthen sustainable management of natural resources</a:t>
          </a:r>
        </a:p>
      </dgm:t>
    </dgm:pt>
    <dgm:pt modelId="{3C707D14-E1B6-4A1E-9004-24219776413D}" type="parTrans" cxnId="{F9ACC02A-59E2-4DE0-A72D-1F60ADB430F6}">
      <dgm:prSet/>
      <dgm:spPr/>
      <dgm:t>
        <a:bodyPr/>
        <a:lstStyle/>
        <a:p>
          <a:endParaRPr lang="en-US"/>
        </a:p>
      </dgm:t>
    </dgm:pt>
    <dgm:pt modelId="{D53AEBC0-9931-4E44-A257-1633D84550FF}" type="sibTrans" cxnId="{F9ACC02A-59E2-4DE0-A72D-1F60ADB430F6}">
      <dgm:prSet/>
      <dgm:spPr/>
      <dgm:t>
        <a:bodyPr/>
        <a:lstStyle/>
        <a:p>
          <a:endParaRPr lang="en-US"/>
        </a:p>
      </dgm:t>
    </dgm:pt>
    <dgm:pt modelId="{FF295ED1-8A55-4378-AC0B-86DF6D6C8457}">
      <dgm:prSet phldrT="[Text]"/>
      <dgm:spPr/>
      <dgm:t>
        <a:bodyPr/>
        <a:lstStyle/>
        <a:p>
          <a:r>
            <a:rPr lang="en-US" dirty="0" smtClean="0"/>
            <a:t>PKO 4: Strengthened capacity to implement Multi-Hazard Early Warning Systems for tropical cyclones, coastal inundation and tsunamis</a:t>
          </a:r>
          <a:endParaRPr lang="en-US" dirty="0"/>
        </a:p>
      </dgm:t>
    </dgm:pt>
    <dgm:pt modelId="{7CB1A210-2143-485A-A951-C0A447F092E0}" type="parTrans" cxnId="{7356DF87-ECF9-458C-9B12-F98F444B9C07}">
      <dgm:prSet/>
      <dgm:spPr/>
      <dgm:t>
        <a:bodyPr/>
        <a:lstStyle/>
        <a:p>
          <a:endParaRPr lang="en-US"/>
        </a:p>
      </dgm:t>
    </dgm:pt>
    <dgm:pt modelId="{E78DA5F7-42AB-4507-9853-8F0E2B8C5BA2}" type="sibTrans" cxnId="{7356DF87-ECF9-458C-9B12-F98F444B9C07}">
      <dgm:prSet/>
      <dgm:spPr/>
      <dgm:t>
        <a:bodyPr/>
        <a:lstStyle/>
        <a:p>
          <a:endParaRPr lang="en-US"/>
        </a:p>
      </dgm:t>
    </dgm:pt>
    <dgm:pt modelId="{2709C53A-9B43-4140-8836-71BEF1E10A81}">
      <dgm:prSet/>
      <dgm:spPr/>
      <dgm:t>
        <a:bodyPr/>
        <a:lstStyle/>
        <a:p>
          <a:r>
            <a:rPr lang="en-US" dirty="0" smtClean="0"/>
            <a:t>Goal 2.5. Improve multi-sectoral responses to climate change and disasters</a:t>
          </a:r>
        </a:p>
      </dgm:t>
    </dgm:pt>
    <dgm:pt modelId="{079F80E0-DA9F-4BAB-A5B1-F37348F02989}" type="parTrans" cxnId="{F9BD001F-A2E5-4251-A4FE-0B151308E0CA}">
      <dgm:prSet/>
      <dgm:spPr/>
      <dgm:t>
        <a:bodyPr/>
        <a:lstStyle/>
        <a:p>
          <a:endParaRPr lang="en-US"/>
        </a:p>
      </dgm:t>
    </dgm:pt>
    <dgm:pt modelId="{D1356672-303A-452A-B6CC-F7D2A6CB3A70}" type="sibTrans" cxnId="{F9BD001F-A2E5-4251-A4FE-0B151308E0CA}">
      <dgm:prSet/>
      <dgm:spPr/>
      <dgm:t>
        <a:bodyPr/>
        <a:lstStyle/>
        <a:p>
          <a:endParaRPr lang="en-US"/>
        </a:p>
      </dgm:t>
    </dgm:pt>
    <dgm:pt modelId="{72C6AF72-09F5-482D-AE1F-C2852C9D2584}">
      <dgm:prSet/>
      <dgm:spPr/>
      <dgm:t>
        <a:bodyPr/>
        <a:lstStyle/>
        <a:p>
          <a:r>
            <a:rPr lang="en-US" dirty="0" smtClean="0"/>
            <a:t>Goal 1.3 Strengthen sustainable transport and energy security</a:t>
          </a:r>
        </a:p>
      </dgm:t>
    </dgm:pt>
    <dgm:pt modelId="{F2CFBEF2-7B23-413E-816F-6BC9C96E02DC}" type="parTrans" cxnId="{903B646E-2E63-4297-9BCE-743FD29D177C}">
      <dgm:prSet/>
      <dgm:spPr/>
      <dgm:t>
        <a:bodyPr/>
        <a:lstStyle/>
        <a:p>
          <a:endParaRPr lang="en-US"/>
        </a:p>
      </dgm:t>
    </dgm:pt>
    <dgm:pt modelId="{EFE7099B-3B14-4222-8391-8A40F94D176B}" type="sibTrans" cxnId="{903B646E-2E63-4297-9BCE-743FD29D177C}">
      <dgm:prSet/>
      <dgm:spPr/>
      <dgm:t>
        <a:bodyPr/>
        <a:lstStyle/>
        <a:p>
          <a:endParaRPr lang="en-US"/>
        </a:p>
      </dgm:t>
    </dgm:pt>
    <dgm:pt modelId="{A7ED8E6F-6265-47E3-8EAF-E364886333D5}" type="pres">
      <dgm:prSet presAssocID="{2A31FB62-919E-425C-99EB-15264109B9D5}" presName="linear" presStyleCnt="0">
        <dgm:presLayoutVars>
          <dgm:animLvl val="lvl"/>
          <dgm:resizeHandles val="exact"/>
        </dgm:presLayoutVars>
      </dgm:prSet>
      <dgm:spPr/>
      <dgm:t>
        <a:bodyPr/>
        <a:lstStyle/>
        <a:p>
          <a:endParaRPr lang="en-US"/>
        </a:p>
      </dgm:t>
    </dgm:pt>
    <dgm:pt modelId="{3BB4422A-0A90-4EF8-8478-4F8E6DB0EC70}" type="pres">
      <dgm:prSet presAssocID="{51F83A25-C26D-4B2C-8801-C663AFB7E3EB}" presName="parentText" presStyleLbl="node1" presStyleIdx="0" presStyleCnt="3">
        <dgm:presLayoutVars>
          <dgm:chMax val="0"/>
          <dgm:bulletEnabled val="1"/>
        </dgm:presLayoutVars>
      </dgm:prSet>
      <dgm:spPr/>
      <dgm:t>
        <a:bodyPr/>
        <a:lstStyle/>
        <a:p>
          <a:endParaRPr lang="en-US"/>
        </a:p>
      </dgm:t>
    </dgm:pt>
    <dgm:pt modelId="{CAFCE631-397D-4B0E-A5DF-9B95BF7EF949}" type="pres">
      <dgm:prSet presAssocID="{51F83A25-C26D-4B2C-8801-C663AFB7E3EB}" presName="childText" presStyleLbl="revTx" presStyleIdx="0" presStyleCnt="3">
        <dgm:presLayoutVars>
          <dgm:bulletEnabled val="1"/>
        </dgm:presLayoutVars>
      </dgm:prSet>
      <dgm:spPr/>
      <dgm:t>
        <a:bodyPr/>
        <a:lstStyle/>
        <a:p>
          <a:endParaRPr lang="en-US"/>
        </a:p>
      </dgm:t>
    </dgm:pt>
    <dgm:pt modelId="{81860EED-118A-4A3B-BBF9-CA80F8CFC773}" type="pres">
      <dgm:prSet presAssocID="{DED80277-FCFE-4CE3-8E0D-2E8248C5B2CA}" presName="parentText" presStyleLbl="node1" presStyleIdx="1" presStyleCnt="3">
        <dgm:presLayoutVars>
          <dgm:chMax val="0"/>
          <dgm:bulletEnabled val="1"/>
        </dgm:presLayoutVars>
      </dgm:prSet>
      <dgm:spPr/>
      <dgm:t>
        <a:bodyPr/>
        <a:lstStyle/>
        <a:p>
          <a:endParaRPr lang="en-US"/>
        </a:p>
      </dgm:t>
    </dgm:pt>
    <dgm:pt modelId="{ED31C805-B818-444D-94B1-6BA4ADF313E6}" type="pres">
      <dgm:prSet presAssocID="{DED80277-FCFE-4CE3-8E0D-2E8248C5B2CA}" presName="childText" presStyleLbl="revTx" presStyleIdx="1" presStyleCnt="3">
        <dgm:presLayoutVars>
          <dgm:bulletEnabled val="1"/>
        </dgm:presLayoutVars>
      </dgm:prSet>
      <dgm:spPr/>
      <dgm:t>
        <a:bodyPr/>
        <a:lstStyle/>
        <a:p>
          <a:endParaRPr lang="en-US"/>
        </a:p>
      </dgm:t>
    </dgm:pt>
    <dgm:pt modelId="{6F41479F-9E4F-4265-A4F4-4D85CE20ADB1}" type="pres">
      <dgm:prSet presAssocID="{CF65E763-1D25-4985-846A-C67AFE570E0F}" presName="parentText" presStyleLbl="node1" presStyleIdx="2" presStyleCnt="3">
        <dgm:presLayoutVars>
          <dgm:chMax val="0"/>
          <dgm:bulletEnabled val="1"/>
        </dgm:presLayoutVars>
      </dgm:prSet>
      <dgm:spPr/>
      <dgm:t>
        <a:bodyPr/>
        <a:lstStyle/>
        <a:p>
          <a:endParaRPr lang="en-US"/>
        </a:p>
      </dgm:t>
    </dgm:pt>
    <dgm:pt modelId="{9836A7CA-7E93-4582-9444-559583E95F7A}" type="pres">
      <dgm:prSet presAssocID="{CF65E763-1D25-4985-846A-C67AFE570E0F}" presName="childText" presStyleLbl="revTx" presStyleIdx="2" presStyleCnt="3">
        <dgm:presLayoutVars>
          <dgm:bulletEnabled val="1"/>
        </dgm:presLayoutVars>
      </dgm:prSet>
      <dgm:spPr/>
      <dgm:t>
        <a:bodyPr/>
        <a:lstStyle/>
        <a:p>
          <a:endParaRPr lang="en-US"/>
        </a:p>
      </dgm:t>
    </dgm:pt>
  </dgm:ptLst>
  <dgm:cxnLst>
    <dgm:cxn modelId="{AFF3AD5A-7B5C-4964-A97A-660B4EEA9996}" type="presOf" srcId="{387C6833-35C2-4500-ADBA-3EAF7BC32BEA}" destId="{9836A7CA-7E93-4582-9444-559583E95F7A}" srcOrd="0" destOrd="0" presId="urn:microsoft.com/office/officeart/2005/8/layout/vList2"/>
    <dgm:cxn modelId="{AB2F5413-3C63-4E19-B6E4-5ECF13D99253}" srcId="{2A31FB62-919E-425C-99EB-15264109B9D5}" destId="{51F83A25-C26D-4B2C-8801-C663AFB7E3EB}" srcOrd="0" destOrd="0" parTransId="{CA85969A-826C-4DA3-9DD4-886A132AF551}" sibTransId="{4FF97943-6D90-497B-8550-4EFC1D50A587}"/>
    <dgm:cxn modelId="{BDCEE626-943C-48D1-BEFF-E2F82E023317}" type="presOf" srcId="{CF65E763-1D25-4985-846A-C67AFE570E0F}" destId="{6F41479F-9E4F-4265-A4F4-4D85CE20ADB1}" srcOrd="0" destOrd="0" presId="urn:microsoft.com/office/officeart/2005/8/layout/vList2"/>
    <dgm:cxn modelId="{E9B1DBE6-85A1-4099-A828-B0BB555F9E9A}" srcId="{DED80277-FCFE-4CE3-8E0D-2E8248C5B2CA}" destId="{50DB4989-C4C6-4018-8148-57D6C9F74156}" srcOrd="1" destOrd="0" parTransId="{4EB0D88C-051D-491B-BA3D-2EEACA171A0B}" sibTransId="{01950A82-4050-4BFD-B78A-2215E14971C0}"/>
    <dgm:cxn modelId="{51A1DECB-75C7-4C06-9A61-37AEBB00BF84}" srcId="{2A31FB62-919E-425C-99EB-15264109B9D5}" destId="{CF65E763-1D25-4985-846A-C67AFE570E0F}" srcOrd="2" destOrd="0" parTransId="{AB8A013B-6F7D-41F2-8CF5-325132FC68A9}" sibTransId="{EAFDC967-C3B9-4EED-AF5D-D238A28FCE42}"/>
    <dgm:cxn modelId="{A2F64522-C6E5-4A05-9693-E7DFE1978E1E}" type="presOf" srcId="{50DB4989-C4C6-4018-8148-57D6C9F74156}" destId="{ED31C805-B818-444D-94B1-6BA4ADF313E6}" srcOrd="0" destOrd="1" presId="urn:microsoft.com/office/officeart/2005/8/layout/vList2"/>
    <dgm:cxn modelId="{7356DF87-ECF9-458C-9B12-F98F444B9C07}" srcId="{51F83A25-C26D-4B2C-8801-C663AFB7E3EB}" destId="{FF295ED1-8A55-4378-AC0B-86DF6D6C8457}" srcOrd="1" destOrd="0" parTransId="{7CB1A210-2143-485A-A951-C0A447F092E0}" sibTransId="{E78DA5F7-42AB-4507-9853-8F0E2B8C5BA2}"/>
    <dgm:cxn modelId="{929249EA-A76B-447F-8D18-7A98B260AF1E}" type="presOf" srcId="{26620E47-D07D-40F7-9560-C876FCDCED2E}" destId="{CAFCE631-397D-4B0E-A5DF-9B95BF7EF949}" srcOrd="0" destOrd="0" presId="urn:microsoft.com/office/officeart/2005/8/layout/vList2"/>
    <dgm:cxn modelId="{B712D7A5-A556-46BF-BC05-CF9FE74910C9}" type="presOf" srcId="{2A31FB62-919E-425C-99EB-15264109B9D5}" destId="{A7ED8E6F-6265-47E3-8EAF-E364886333D5}" srcOrd="0" destOrd="0" presId="urn:microsoft.com/office/officeart/2005/8/layout/vList2"/>
    <dgm:cxn modelId="{32633FC3-194D-499F-8A64-D0E07A5B318E}" srcId="{2A31FB62-919E-425C-99EB-15264109B9D5}" destId="{DED80277-FCFE-4CE3-8E0D-2E8248C5B2CA}" srcOrd="1" destOrd="0" parTransId="{A9028BDE-00B7-425A-B8B3-9B835D4C78FA}" sibTransId="{ABA173F7-B462-43C4-A69A-79B0361B8F12}"/>
    <dgm:cxn modelId="{CDCFC875-2789-4CC3-A596-DA42A74D3175}" srcId="{DED80277-FCFE-4CE3-8E0D-2E8248C5B2CA}" destId="{7D14B3E8-2B98-4FDB-8475-C1B866287D92}" srcOrd="0" destOrd="0" parTransId="{57ED2C02-ABA4-44AF-B406-15CEAA9DDF57}" sibTransId="{47C5B91F-8BE5-4588-845C-B9A724F08E19}"/>
    <dgm:cxn modelId="{E157F678-651A-44D4-8993-E963776F7931}" type="presOf" srcId="{7D14B3E8-2B98-4FDB-8475-C1B866287D92}" destId="{ED31C805-B818-444D-94B1-6BA4ADF313E6}" srcOrd="0" destOrd="0" presId="urn:microsoft.com/office/officeart/2005/8/layout/vList2"/>
    <dgm:cxn modelId="{903B646E-2E63-4297-9BCE-743FD29D177C}" srcId="{CF65E763-1D25-4985-846A-C67AFE570E0F}" destId="{72C6AF72-09F5-482D-AE1F-C2852C9D2584}" srcOrd="1" destOrd="0" parTransId="{F2CFBEF2-7B23-413E-816F-6BC9C96E02DC}" sibTransId="{EFE7099B-3B14-4222-8391-8A40F94D176B}"/>
    <dgm:cxn modelId="{660D1614-300B-4CF5-9399-C8D8E1B4CBF1}" type="presOf" srcId="{DED80277-FCFE-4CE3-8E0D-2E8248C5B2CA}" destId="{81860EED-118A-4A3B-BBF9-CA80F8CFC773}" srcOrd="0" destOrd="0" presId="urn:microsoft.com/office/officeart/2005/8/layout/vList2"/>
    <dgm:cxn modelId="{F9ACC02A-59E2-4DE0-A72D-1F60ADB430F6}" srcId="{CF65E763-1D25-4985-846A-C67AFE570E0F}" destId="{387C6833-35C2-4500-ADBA-3EAF7BC32BEA}" srcOrd="0" destOrd="0" parTransId="{3C707D14-E1B6-4A1E-9004-24219776413D}" sibTransId="{D53AEBC0-9931-4E44-A257-1633D84550FF}"/>
    <dgm:cxn modelId="{112D2E50-AE51-404C-A1DF-7A916FD0AFF1}" srcId="{51F83A25-C26D-4B2C-8801-C663AFB7E3EB}" destId="{26620E47-D07D-40F7-9560-C876FCDCED2E}" srcOrd="0" destOrd="0" parTransId="{8A986466-BD4F-4E1B-9D80-C7B979CC82EB}" sibTransId="{BB9867FD-65D8-474A-BB32-A95F417372AA}"/>
    <dgm:cxn modelId="{BAC0EBEF-568F-48FD-875F-B68274F82A50}" type="presOf" srcId="{72C6AF72-09F5-482D-AE1F-C2852C9D2584}" destId="{9836A7CA-7E93-4582-9444-559583E95F7A}" srcOrd="0" destOrd="1" presId="urn:microsoft.com/office/officeart/2005/8/layout/vList2"/>
    <dgm:cxn modelId="{A82AE802-2C62-4599-A221-1EF0F688416E}" type="presOf" srcId="{FF295ED1-8A55-4378-AC0B-86DF6D6C8457}" destId="{CAFCE631-397D-4B0E-A5DF-9B95BF7EF949}" srcOrd="0" destOrd="1" presId="urn:microsoft.com/office/officeart/2005/8/layout/vList2"/>
    <dgm:cxn modelId="{31D655DB-3A10-4AF9-8BAA-9D880D7F5E2D}" type="presOf" srcId="{2709C53A-9B43-4140-8836-71BEF1E10A81}" destId="{9836A7CA-7E93-4582-9444-559583E95F7A}" srcOrd="0" destOrd="2" presId="urn:microsoft.com/office/officeart/2005/8/layout/vList2"/>
    <dgm:cxn modelId="{F9BD001F-A2E5-4251-A4FE-0B151308E0CA}" srcId="{CF65E763-1D25-4985-846A-C67AFE570E0F}" destId="{2709C53A-9B43-4140-8836-71BEF1E10A81}" srcOrd="2" destOrd="0" parTransId="{079F80E0-DA9F-4BAB-A5B1-F37348F02989}" sibTransId="{D1356672-303A-452A-B6CC-F7D2A6CB3A70}"/>
    <dgm:cxn modelId="{01DBBFF4-8931-4E37-9789-29BC006E9599}" type="presOf" srcId="{51F83A25-C26D-4B2C-8801-C663AFB7E3EB}" destId="{3BB4422A-0A90-4EF8-8478-4F8E6DB0EC70}" srcOrd="0" destOrd="0" presId="urn:microsoft.com/office/officeart/2005/8/layout/vList2"/>
    <dgm:cxn modelId="{D0F77833-84B9-4819-8F66-71874F865D9F}" type="presParOf" srcId="{A7ED8E6F-6265-47E3-8EAF-E364886333D5}" destId="{3BB4422A-0A90-4EF8-8478-4F8E6DB0EC70}" srcOrd="0" destOrd="0" presId="urn:microsoft.com/office/officeart/2005/8/layout/vList2"/>
    <dgm:cxn modelId="{3735F364-296D-4B5F-B20A-CE495C6E0156}" type="presParOf" srcId="{A7ED8E6F-6265-47E3-8EAF-E364886333D5}" destId="{CAFCE631-397D-4B0E-A5DF-9B95BF7EF949}" srcOrd="1" destOrd="0" presId="urn:microsoft.com/office/officeart/2005/8/layout/vList2"/>
    <dgm:cxn modelId="{194E162B-BC93-4B51-AE28-8E885D1B2903}" type="presParOf" srcId="{A7ED8E6F-6265-47E3-8EAF-E364886333D5}" destId="{81860EED-118A-4A3B-BBF9-CA80F8CFC773}" srcOrd="2" destOrd="0" presId="urn:microsoft.com/office/officeart/2005/8/layout/vList2"/>
    <dgm:cxn modelId="{F6161F84-BB24-4B27-AC2B-7C37FC19E361}" type="presParOf" srcId="{A7ED8E6F-6265-47E3-8EAF-E364886333D5}" destId="{ED31C805-B818-444D-94B1-6BA4ADF313E6}" srcOrd="3" destOrd="0" presId="urn:microsoft.com/office/officeart/2005/8/layout/vList2"/>
    <dgm:cxn modelId="{049C7674-6210-436F-B880-10C124416500}" type="presParOf" srcId="{A7ED8E6F-6265-47E3-8EAF-E364886333D5}" destId="{6F41479F-9E4F-4265-A4F4-4D85CE20ADB1}" srcOrd="4" destOrd="0" presId="urn:microsoft.com/office/officeart/2005/8/layout/vList2"/>
    <dgm:cxn modelId="{4CBEE126-E613-452C-93AA-128790406C2B}" type="presParOf" srcId="{A7ED8E6F-6265-47E3-8EAF-E364886333D5}" destId="{9836A7CA-7E93-4582-9444-559583E95F7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422A-0A90-4EF8-8478-4F8E6DB0EC70}">
      <dsp:nvSpPr>
        <dsp:cNvPr id="0" name=""/>
        <dsp:cNvSpPr/>
      </dsp:nvSpPr>
      <dsp:spPr>
        <a:xfrm>
          <a:off x="0" y="181854"/>
          <a:ext cx="60960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Pacific</a:t>
          </a:r>
          <a:r>
            <a:rPr lang="en-US" sz="2200" kern="1200" baseline="0" dirty="0" smtClean="0"/>
            <a:t> Islands Meteorological Strategy</a:t>
          </a:r>
          <a:endParaRPr lang="en-US" sz="2200" kern="1200" dirty="0"/>
        </a:p>
      </dsp:txBody>
      <dsp:txXfrm>
        <a:off x="25759" y="207613"/>
        <a:ext cx="6044482" cy="476152"/>
      </dsp:txXfrm>
    </dsp:sp>
    <dsp:sp modelId="{CAFCE631-397D-4B0E-A5DF-9B95BF7EF949}">
      <dsp:nvSpPr>
        <dsp:cNvPr id="0" name=""/>
        <dsp:cNvSpPr/>
      </dsp:nvSpPr>
      <dsp:spPr>
        <a:xfrm>
          <a:off x="0" y="709524"/>
          <a:ext cx="6096000" cy="129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smtClean="0"/>
            <a:t>PKO 2: Improved marine weather services and establishment of ocean services</a:t>
          </a:r>
          <a:endParaRPr lang="en-US" sz="1700" kern="1200" dirty="0"/>
        </a:p>
        <a:p>
          <a:pPr marL="171450" lvl="1" indent="-171450" algn="l" defTabSz="755650">
            <a:lnSpc>
              <a:spcPct val="90000"/>
            </a:lnSpc>
            <a:spcBef>
              <a:spcPct val="0"/>
            </a:spcBef>
            <a:spcAft>
              <a:spcPct val="20000"/>
            </a:spcAft>
            <a:buChar char="••"/>
          </a:pPr>
          <a:r>
            <a:rPr lang="en-US" sz="1700" kern="1200" dirty="0" smtClean="0"/>
            <a:t>PKO 4: Strengthened capacity to implement Multi-Hazard Early Warning Systems for tropical cyclones, coastal inundation and tsunamis</a:t>
          </a:r>
          <a:endParaRPr lang="en-US" sz="1700" kern="1200" dirty="0"/>
        </a:p>
      </dsp:txBody>
      <dsp:txXfrm>
        <a:off x="0" y="709524"/>
        <a:ext cx="6096000" cy="1297890"/>
      </dsp:txXfrm>
    </dsp:sp>
    <dsp:sp modelId="{81860EED-118A-4A3B-BBF9-CA80F8CFC773}">
      <dsp:nvSpPr>
        <dsp:cNvPr id="0" name=""/>
        <dsp:cNvSpPr/>
      </dsp:nvSpPr>
      <dsp:spPr>
        <a:xfrm>
          <a:off x="0" y="2007414"/>
          <a:ext cx="60960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Framework for Resilient Development</a:t>
          </a:r>
          <a:endParaRPr lang="en-US" sz="2200" kern="1200" dirty="0"/>
        </a:p>
      </dsp:txBody>
      <dsp:txXfrm>
        <a:off x="25759" y="2033173"/>
        <a:ext cx="6044482" cy="476152"/>
      </dsp:txXfrm>
    </dsp:sp>
    <dsp:sp modelId="{ED31C805-B818-444D-94B1-6BA4ADF313E6}">
      <dsp:nvSpPr>
        <dsp:cNvPr id="0" name=""/>
        <dsp:cNvSpPr/>
      </dsp:nvSpPr>
      <dsp:spPr>
        <a:xfrm>
          <a:off x="0" y="2535084"/>
          <a:ext cx="6096000"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smtClean="0"/>
            <a:t>Goal 1. Strengthened integrated adaptation and risk reduction to enhances resilience to climate change and disasters</a:t>
          </a:r>
          <a:endParaRPr lang="en-US" sz="1700" kern="1200" dirty="0"/>
        </a:p>
        <a:p>
          <a:pPr marL="171450" lvl="1" indent="-171450" algn="l" defTabSz="755650">
            <a:lnSpc>
              <a:spcPct val="90000"/>
            </a:lnSpc>
            <a:spcBef>
              <a:spcPct val="0"/>
            </a:spcBef>
            <a:spcAft>
              <a:spcPct val="20000"/>
            </a:spcAft>
            <a:buChar char="••"/>
          </a:pPr>
          <a:r>
            <a:rPr lang="en-US" sz="1700" kern="1200" dirty="0" smtClean="0"/>
            <a:t> Goal 3. Strengthened disaster preparedness, response and recovery</a:t>
          </a:r>
          <a:endParaRPr lang="en-US" sz="1700" kern="1200" dirty="0"/>
        </a:p>
      </dsp:txBody>
      <dsp:txXfrm>
        <a:off x="0" y="2535084"/>
        <a:ext cx="6096000" cy="1070190"/>
      </dsp:txXfrm>
    </dsp:sp>
    <dsp:sp modelId="{6F41479F-9E4F-4265-A4F4-4D85CE20ADB1}">
      <dsp:nvSpPr>
        <dsp:cNvPr id="0" name=""/>
        <dsp:cNvSpPr/>
      </dsp:nvSpPr>
      <dsp:spPr>
        <a:xfrm>
          <a:off x="0" y="3605274"/>
          <a:ext cx="60960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SPC Strategic Plan</a:t>
          </a:r>
        </a:p>
      </dsp:txBody>
      <dsp:txXfrm>
        <a:off x="25759" y="3631033"/>
        <a:ext cx="6044482" cy="476152"/>
      </dsp:txXfrm>
    </dsp:sp>
    <dsp:sp modelId="{9836A7CA-7E93-4582-9444-559583E95F7A}">
      <dsp:nvSpPr>
        <dsp:cNvPr id="0" name=""/>
        <dsp:cNvSpPr/>
      </dsp:nvSpPr>
      <dsp:spPr>
        <a:xfrm>
          <a:off x="0" y="4132944"/>
          <a:ext cx="60960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smtClean="0"/>
            <a:t>Goal 1.1. Strengthen sustainable management of natural resources</a:t>
          </a:r>
        </a:p>
        <a:p>
          <a:pPr marL="171450" lvl="1" indent="-171450" algn="l" defTabSz="755650">
            <a:lnSpc>
              <a:spcPct val="90000"/>
            </a:lnSpc>
            <a:spcBef>
              <a:spcPct val="0"/>
            </a:spcBef>
            <a:spcAft>
              <a:spcPct val="20000"/>
            </a:spcAft>
            <a:buChar char="••"/>
          </a:pPr>
          <a:r>
            <a:rPr lang="en-US" sz="1700" kern="1200" dirty="0" smtClean="0"/>
            <a:t>Goal 1.3 Strengthen sustainable transport and energy security</a:t>
          </a:r>
        </a:p>
        <a:p>
          <a:pPr marL="171450" lvl="1" indent="-171450" algn="l" defTabSz="755650">
            <a:lnSpc>
              <a:spcPct val="90000"/>
            </a:lnSpc>
            <a:spcBef>
              <a:spcPct val="0"/>
            </a:spcBef>
            <a:spcAft>
              <a:spcPct val="20000"/>
            </a:spcAft>
            <a:buChar char="••"/>
          </a:pPr>
          <a:r>
            <a:rPr lang="en-US" sz="1700" kern="1200" dirty="0" smtClean="0"/>
            <a:t>Goal 2.5. Improve multi-sectoral responses to climate change and disasters</a:t>
          </a:r>
        </a:p>
      </dsp:txBody>
      <dsp:txXfrm>
        <a:off x="0" y="4132944"/>
        <a:ext cx="6096000" cy="1366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3906"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AU" altLang="en-US"/>
          </a:p>
        </p:txBody>
      </p:sp>
      <p:sp>
        <p:nvSpPr>
          <p:cNvPr id="1403907" name="Rectangle 3"/>
          <p:cNvSpPr>
            <a:spLocks noGrp="1" noChangeArrowheads="1"/>
          </p:cNvSpPr>
          <p:nvPr>
            <p:ph type="dt" sz="quarter"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Arial" charset="0"/>
              </a:defRPr>
            </a:lvl1pPr>
          </a:lstStyle>
          <a:p>
            <a:pPr>
              <a:defRPr/>
            </a:pPr>
            <a:endParaRPr lang="en-AU" altLang="en-US"/>
          </a:p>
        </p:txBody>
      </p:sp>
      <p:sp>
        <p:nvSpPr>
          <p:cNvPr id="1403908" name="Rectangle 4"/>
          <p:cNvSpPr>
            <a:spLocks noGrp="1" noChangeArrowheads="1"/>
          </p:cNvSpPr>
          <p:nvPr>
            <p:ph type="ftr" sz="quarter" idx="2"/>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AU" altLang="en-US"/>
          </a:p>
        </p:txBody>
      </p:sp>
      <p:sp>
        <p:nvSpPr>
          <p:cNvPr id="1403909" name="Rectangle 5"/>
          <p:cNvSpPr>
            <a:spLocks noGrp="1" noChangeArrowheads="1"/>
          </p:cNvSpPr>
          <p:nvPr>
            <p:ph type="sldNum" sz="quarter" idx="3"/>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pPr>
              <a:defRPr/>
            </a:pPr>
            <a:fld id="{543EBF7E-110C-48E3-B270-D47EED97DC64}" type="slidenum">
              <a:rPr lang="en-AU" altLang="en-US"/>
              <a:pPr>
                <a:defRPr/>
              </a:pPr>
              <a:t>‹#›</a:t>
            </a:fld>
            <a:endParaRPr lang="en-AU" altLang="en-US"/>
          </a:p>
        </p:txBody>
      </p:sp>
    </p:spTree>
    <p:extLst>
      <p:ext uri="{BB962C8B-B14F-4D97-AF65-F5344CB8AC3E}">
        <p14:creationId xmlns:p14="http://schemas.microsoft.com/office/powerpoint/2010/main" val="1343450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AU" altLang="en-US"/>
          </a:p>
        </p:txBody>
      </p:sp>
      <p:sp>
        <p:nvSpPr>
          <p:cNvPr id="16387" name="Rectangle 3"/>
          <p:cNvSpPr>
            <a:spLocks noGrp="1" noChangeArrowheads="1"/>
          </p:cNvSpPr>
          <p:nvPr>
            <p:ph type="dt" idx="1"/>
          </p:nvPr>
        </p:nvSpPr>
        <p:spPr bwMode="auto">
          <a:xfrm>
            <a:off x="3852863" y="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Arial" charset="0"/>
              </a:defRPr>
            </a:lvl1pPr>
          </a:lstStyle>
          <a:p>
            <a:pPr>
              <a:defRPr/>
            </a:pPr>
            <a:endParaRPr lang="en-AU" altLang="en-US"/>
          </a:p>
        </p:txBody>
      </p:sp>
      <p:sp>
        <p:nvSpPr>
          <p:cNvPr id="3891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noProof="0" smtClean="0"/>
              <a:t>Click to edit Master text styles</a:t>
            </a:r>
          </a:p>
          <a:p>
            <a:pPr lvl="1"/>
            <a:r>
              <a:rPr lang="en-AU" altLang="en-US" noProof="0" smtClean="0"/>
              <a:t>Second level</a:t>
            </a:r>
          </a:p>
          <a:p>
            <a:pPr lvl="2"/>
            <a:r>
              <a:rPr lang="en-AU" altLang="en-US" noProof="0" smtClean="0"/>
              <a:t>Third level</a:t>
            </a:r>
          </a:p>
          <a:p>
            <a:pPr lvl="3"/>
            <a:r>
              <a:rPr lang="en-AU" altLang="en-US" noProof="0" smtClean="0"/>
              <a:t>Fourth level</a:t>
            </a:r>
          </a:p>
          <a:p>
            <a:pPr lvl="4"/>
            <a:r>
              <a:rPr lang="en-AU" altLang="en-US" noProof="0" smtClean="0"/>
              <a:t>Fifth level</a:t>
            </a:r>
          </a:p>
        </p:txBody>
      </p:sp>
      <p:sp>
        <p:nvSpPr>
          <p:cNvPr id="16390" name="Rectangle 6"/>
          <p:cNvSpPr>
            <a:spLocks noGrp="1" noChangeArrowheads="1"/>
          </p:cNvSpPr>
          <p:nvPr>
            <p:ph type="ftr" sz="quarter" idx="4"/>
          </p:nvPr>
        </p:nvSpPr>
        <p:spPr bwMode="auto">
          <a:xfrm>
            <a:off x="0" y="942975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AU" altLang="en-US"/>
          </a:p>
        </p:txBody>
      </p:sp>
      <p:sp>
        <p:nvSpPr>
          <p:cNvPr id="16391" name="Rectangle 7"/>
          <p:cNvSpPr>
            <a:spLocks noGrp="1" noChangeArrowheads="1"/>
          </p:cNvSpPr>
          <p:nvPr>
            <p:ph type="sldNum" sz="quarter" idx="5"/>
          </p:nvPr>
        </p:nvSpPr>
        <p:spPr bwMode="auto">
          <a:xfrm>
            <a:off x="3852863" y="942975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pPr>
              <a:defRPr/>
            </a:pPr>
            <a:fld id="{597E1EDB-ED34-4E31-99A2-54A81B92E539}" type="slidenum">
              <a:rPr lang="en-AU" altLang="en-US"/>
              <a:pPr>
                <a:defRPr/>
              </a:pPr>
              <a:t>‹#›</a:t>
            </a:fld>
            <a:endParaRPr lang="en-AU" altLang="en-US"/>
          </a:p>
        </p:txBody>
      </p:sp>
    </p:spTree>
    <p:extLst>
      <p:ext uri="{BB962C8B-B14F-4D97-AF65-F5344CB8AC3E}">
        <p14:creationId xmlns:p14="http://schemas.microsoft.com/office/powerpoint/2010/main" val="41249927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ltLang="en-US" dirty="0" smtClean="0"/>
              <a:t>Lots of sectors and activities</a:t>
            </a:r>
          </a:p>
          <a:p>
            <a:pPr marL="171450" indent="-171450">
              <a:buFont typeface="Arial" panose="020B0604020202020204" pitchFamily="34" charset="0"/>
              <a:buChar char="•"/>
              <a:defRPr/>
            </a:pPr>
            <a:r>
              <a:rPr lang="en-US" altLang="en-US" dirty="0" smtClean="0"/>
              <a:t>Selected a few examples, starting with some work starting with Hydro section</a:t>
            </a:r>
          </a:p>
          <a:p>
            <a:pPr>
              <a:defRPr/>
            </a:pPr>
            <a:endParaRPr lang="en-AU" dirty="0"/>
          </a:p>
        </p:txBody>
      </p:sp>
      <p:sp>
        <p:nvSpPr>
          <p:cNvPr id="4506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1FB176F-0D01-4B14-91C4-3FE4D84F0D73}" type="slidenum">
              <a:rPr lang="en-AU" altLang="en-US" smtClean="0">
                <a:latin typeface="Times New Roman" panose="02020603050405020304" pitchFamily="18" charset="0"/>
              </a:rPr>
              <a:pPr/>
              <a:t>4</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357102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AU" altLang="en-US" smtClean="0">
                <a:cs typeface="Arial" panose="020B0604020202020204" pitchFamily="34" charset="0"/>
              </a:rPr>
              <a:t>H- note sent,</a:t>
            </a:r>
          </a:p>
          <a:p>
            <a:r>
              <a:rPr lang="en-AU" altLang="en-US" smtClean="0">
                <a:cs typeface="Arial" panose="020B0604020202020204" pitchFamily="34" charset="0"/>
              </a:rPr>
              <a:t> work continuing with Vanuatu ports</a:t>
            </a:r>
          </a:p>
          <a:p>
            <a:endParaRPr lang="en-AU" altLang="en-US" smtClean="0">
              <a:cs typeface="Arial" panose="020B0604020202020204" pitchFamily="34" charset="0"/>
            </a:endParaRPr>
          </a:p>
        </p:txBody>
      </p:sp>
      <p:sp>
        <p:nvSpPr>
          <p:cNvPr id="6963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F02E91F-98D8-4F55-8C90-0321F80B5390}" type="slidenum">
              <a:rPr lang="en-AU" altLang="en-US" smtClean="0">
                <a:latin typeface="Times New Roman" panose="02020603050405020304" pitchFamily="18" charset="0"/>
              </a:rPr>
              <a:pPr/>
              <a:t>19</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78271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en-US" altLang="en-US" smtClean="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57200" eaLnBrk="1" fontAlgn="auto" hangingPunct="1">
              <a:spcBef>
                <a:spcPts val="0"/>
              </a:spcBef>
              <a:spcAft>
                <a:spcPts val="0"/>
              </a:spcAft>
              <a:defRPr/>
            </a:pPr>
            <a:fld id="{1A32D6DD-6DD1-40EA-A95F-D6B0908A6A39}" type="slidenum">
              <a:rPr lang="en-AU" smtClean="0">
                <a:solidFill>
                  <a:prstClr val="black"/>
                </a:solidFill>
                <a:latin typeface="Calibri"/>
                <a:cs typeface="+mn-cs"/>
              </a:rPr>
              <a:pPr defTabSz="457200" eaLnBrk="1" fontAlgn="auto" hangingPunct="1">
                <a:spcBef>
                  <a:spcPts val="0"/>
                </a:spcBef>
                <a:spcAft>
                  <a:spcPts val="0"/>
                </a:spcAft>
                <a:defRPr/>
              </a:pPr>
              <a:t>20</a:t>
            </a:fld>
            <a:endParaRPr lang="en-AU">
              <a:solidFill>
                <a:prstClr val="black"/>
              </a:solidFill>
              <a:latin typeface="Calibri"/>
              <a:cs typeface="+mn-cs"/>
            </a:endParaRPr>
          </a:p>
        </p:txBody>
      </p:sp>
    </p:spTree>
    <p:extLst>
      <p:ext uri="{BB962C8B-B14F-4D97-AF65-F5344CB8AC3E}">
        <p14:creationId xmlns:p14="http://schemas.microsoft.com/office/powerpoint/2010/main" val="154512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ltLang="en-US" smtClean="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57200" eaLnBrk="1" fontAlgn="auto" hangingPunct="1">
              <a:spcBef>
                <a:spcPts val="0"/>
              </a:spcBef>
              <a:spcAft>
                <a:spcPts val="0"/>
              </a:spcAft>
              <a:defRPr/>
            </a:pPr>
            <a:fld id="{4F8F22FA-A6FB-4B8F-ADD8-000246A07D29}" type="slidenum">
              <a:rPr lang="en-AU" smtClean="0">
                <a:solidFill>
                  <a:prstClr val="black"/>
                </a:solidFill>
                <a:latin typeface="Calibri"/>
                <a:cs typeface="+mn-cs"/>
              </a:rPr>
              <a:pPr defTabSz="457200" eaLnBrk="1" fontAlgn="auto" hangingPunct="1">
                <a:spcBef>
                  <a:spcPts val="0"/>
                </a:spcBef>
                <a:spcAft>
                  <a:spcPts val="0"/>
                </a:spcAft>
                <a:defRPr/>
              </a:pPr>
              <a:t>21</a:t>
            </a:fld>
            <a:endParaRPr lang="en-AU">
              <a:solidFill>
                <a:prstClr val="black"/>
              </a:solidFill>
              <a:latin typeface="Calibri"/>
              <a:cs typeface="+mn-cs"/>
            </a:endParaRPr>
          </a:p>
        </p:txBody>
      </p:sp>
    </p:spTree>
    <p:extLst>
      <p:ext uri="{BB962C8B-B14F-4D97-AF65-F5344CB8AC3E}">
        <p14:creationId xmlns:p14="http://schemas.microsoft.com/office/powerpoint/2010/main" val="75455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AU" altLang="en-US" smtClean="0">
                <a:cs typeface="Arial" panose="020B0604020202020204" pitchFamily="34" charset="0"/>
              </a:rPr>
              <a:t>The Pacific Islands Regional Maritime Boundaries Project defines the sovereignty for the fourteen (14) pacific island countries and its territories.</a:t>
            </a:r>
          </a:p>
          <a:p>
            <a:endParaRPr lang="en-AU" altLang="en-US" smtClean="0">
              <a:cs typeface="Arial" panose="020B0604020202020204" pitchFamily="34" charset="0"/>
            </a:endParaRPr>
          </a:p>
          <a:p>
            <a:r>
              <a:rPr lang="en-AU" altLang="en-US" smtClean="0">
                <a:cs typeface="Arial" panose="020B0604020202020204" pitchFamily="34" charset="0"/>
              </a:rPr>
              <a:t>It is a successful collaboration between the consortium partners such as Pacific Islands Forum Secretariat, Forum Fisheries Agency, Geoscience Australia, Attorney General’s Office Australia, University of Sydney, Grid Arendal and the Commonwealth Secretariat.</a:t>
            </a: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B0E1C4BC-7FEB-4109-829C-ECA708EB6298}" type="slidenum">
              <a:rPr lang="en-US" smtClean="0">
                <a:solidFill>
                  <a:prstClr val="black"/>
                </a:solidFill>
                <a:latin typeface="Calibri" panose="020F0502020204030204"/>
                <a:cs typeface="+mn-cs"/>
              </a:rPr>
              <a:pPr eaLnBrk="1" fontAlgn="auto" hangingPunct="1">
                <a:spcBef>
                  <a:spcPts val="0"/>
                </a:spcBef>
                <a:spcAft>
                  <a:spcPts val="0"/>
                </a:spcAft>
                <a:defRPr/>
              </a:pPr>
              <a:t>26</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64405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AU" b="1" dirty="0" smtClean="0"/>
              <a:t>There are </a:t>
            </a:r>
            <a:r>
              <a:rPr lang="en-AU" b="1" dirty="0" smtClean="0">
                <a:solidFill>
                  <a:srgbClr val="00B0F0"/>
                </a:solidFill>
                <a:latin typeface="+mn-lt"/>
              </a:rPr>
              <a:t>4 important facts about the Regional Maritime Boundaries Project:-</a:t>
            </a:r>
          </a:p>
          <a:p>
            <a:pPr>
              <a:defRPr/>
            </a:pPr>
            <a:r>
              <a:rPr lang="en-US" dirty="0" smtClean="0"/>
              <a:t>1. The 22 Pacific Island Countries and Territories manage 20% of the world's ocean in their Exclusive Economic Zones</a:t>
            </a:r>
          </a:p>
          <a:p>
            <a:pPr>
              <a:defRPr/>
            </a:pPr>
            <a:r>
              <a:rPr lang="en-US" dirty="0" smtClean="0"/>
              <a:t>2. 476 participants have attended 17 regional technical and legal training sessions in 2005. The most recent meeting in 2017 had 33% women participants.</a:t>
            </a:r>
          </a:p>
          <a:p>
            <a:pPr>
              <a:defRPr/>
            </a:pPr>
            <a:r>
              <a:rPr lang="en-US" dirty="0" smtClean="0"/>
              <a:t>3. There are 47 shared boundaries in the Pacific. 33 treaties have been signed between counties since 1974</a:t>
            </a:r>
          </a:p>
          <a:p>
            <a:pPr>
              <a:defRPr/>
            </a:pPr>
            <a:r>
              <a:rPr lang="en-US" dirty="0" smtClean="0"/>
              <a:t>4. Pacific islands may disappear due to rising seas and erosion. The settlement of maritime boundaries provides 'certainty' to the ownership of ocean space and is an urgent action in the face of climate change and </a:t>
            </a:r>
            <a:r>
              <a:rPr lang="en-AU" dirty="0" smtClean="0"/>
              <a:t>Food Security</a:t>
            </a:r>
            <a:endParaRPr lang="en-US" dirty="0" smtClean="0"/>
          </a:p>
          <a:p>
            <a:pPr>
              <a:defRPr/>
            </a:pPr>
            <a:endParaRPr lang="en-US" dirty="0" smtClean="0"/>
          </a:p>
          <a:p>
            <a:pPr>
              <a:defRPr/>
            </a:pPr>
            <a:endParaRPr lang="en-US" dirty="0" smtClean="0"/>
          </a:p>
          <a:p>
            <a:pPr>
              <a:defRPr/>
            </a:pPr>
            <a:endParaRPr lang="en-US" dirty="0" smtClean="0"/>
          </a:p>
          <a:p>
            <a:pPr>
              <a:defRPr/>
            </a:pPr>
            <a:endParaRPr lang="en-AU" dirty="0" smtClean="0"/>
          </a:p>
          <a:p>
            <a:pPr>
              <a:defRPr/>
            </a:pPr>
            <a:endParaRPr lang="en-AU"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4582C7B4-FAA7-40F2-A131-0DD5ED96B07B}" type="slidenum">
              <a:rPr lang="en-AU" smtClean="0">
                <a:solidFill>
                  <a:prstClr val="black"/>
                </a:solidFill>
                <a:latin typeface="Calibri" panose="020F0502020204030204"/>
                <a:cs typeface="+mn-cs"/>
              </a:rPr>
              <a:pPr eaLnBrk="1" fontAlgn="auto" hangingPunct="1">
                <a:spcBef>
                  <a:spcPts val="0"/>
                </a:spcBef>
                <a:spcAft>
                  <a:spcPts val="0"/>
                </a:spcAft>
                <a:defRPr/>
              </a:pPr>
              <a:t>27</a:t>
            </a:fld>
            <a:endParaRPr lang="en-AU">
              <a:solidFill>
                <a:prstClr val="black"/>
              </a:solidFill>
              <a:latin typeface="Calibri" panose="020F0502020204030204"/>
              <a:cs typeface="+mn-cs"/>
            </a:endParaRPr>
          </a:p>
        </p:txBody>
      </p:sp>
    </p:spTree>
    <p:extLst>
      <p:ext uri="{BB962C8B-B14F-4D97-AF65-F5344CB8AC3E}">
        <p14:creationId xmlns:p14="http://schemas.microsoft.com/office/powerpoint/2010/main" val="30341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r>
              <a:rPr lang="en-AU" altLang="en-US" smtClean="0">
                <a:cs typeface="Arial" panose="020B0604020202020204" pitchFamily="34" charset="0"/>
              </a:rPr>
              <a:t>The Regional Map coverage of the resolved maritime boundaries deposited to UNDOALOS are in green and the pending maritime boundaries are in red, this is the status to date.</a:t>
            </a:r>
          </a:p>
          <a:p>
            <a:endParaRPr lang="en-AU" altLang="en-US" smtClean="0">
              <a:cs typeface="Arial" panose="020B0604020202020204" pitchFamily="34" charset="0"/>
            </a:endParaRPr>
          </a:p>
          <a:p>
            <a:r>
              <a:rPr lang="en-US" altLang="en-US" smtClean="0">
                <a:cs typeface="Arial" panose="020B0604020202020204" pitchFamily="34" charset="0"/>
              </a:rPr>
              <a:t>During the decade of 2010, the number of treaties signed has increased in response to strengthened regional cooperation and these are  some of the examples.</a:t>
            </a:r>
          </a:p>
          <a:p>
            <a:endParaRPr lang="en-AU" altLang="en-US" smtClean="0">
              <a:cs typeface="Arial" panose="020B0604020202020204" pitchFamily="34"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6ADFAF0D-F6E7-4EB9-9B05-C478EE267DAC}" type="slidenum">
              <a:rPr lang="en-US" smtClean="0">
                <a:solidFill>
                  <a:prstClr val="black"/>
                </a:solidFill>
                <a:latin typeface="Calibri" panose="020F0502020204030204"/>
                <a:cs typeface="+mn-cs"/>
              </a:rPr>
              <a:pPr eaLnBrk="1" fontAlgn="auto" hangingPunct="1">
                <a:spcBef>
                  <a:spcPts val="0"/>
                </a:spcBef>
                <a:spcAft>
                  <a:spcPts val="0"/>
                </a:spcAft>
                <a:defRPr/>
              </a:pPr>
              <a:t>28</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337745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r>
              <a:rPr lang="en-AU" altLang="en-US" smtClean="0">
                <a:cs typeface="Arial" panose="020B0604020202020204" pitchFamily="34" charset="0"/>
              </a:rPr>
              <a:t>H- note sent,</a:t>
            </a:r>
          </a:p>
          <a:p>
            <a:r>
              <a:rPr lang="en-AU" altLang="en-US" smtClean="0">
                <a:cs typeface="Arial" panose="020B0604020202020204" pitchFamily="34" charset="0"/>
              </a:rPr>
              <a:t> work continuing with Vanuatu ports</a:t>
            </a:r>
          </a:p>
          <a:p>
            <a:endParaRPr lang="en-AU" altLang="en-US" smtClean="0">
              <a:cs typeface="Arial" panose="020B0604020202020204" pitchFamily="34" charset="0"/>
            </a:endParaRPr>
          </a:p>
        </p:txBody>
      </p:sp>
      <p:sp>
        <p:nvSpPr>
          <p:cNvPr id="8602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6ED5D55-BE45-404C-A962-8F475EBABECA}" type="slidenum">
              <a:rPr lang="en-AU" altLang="en-US" smtClean="0">
                <a:latin typeface="Times New Roman" panose="02020603050405020304" pitchFamily="18" charset="0"/>
              </a:rPr>
              <a:pPr/>
              <a:t>29</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2843270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AU" altLang="en-US" smtClean="0">
                <a:cs typeface="Arial" panose="020B0604020202020204" pitchFamily="34" charset="0"/>
              </a:rPr>
              <a:t>The major function of the Geodetic Unit is to implement the monitoring surveys from the GNSS Station to the Tide Gauge Station.</a:t>
            </a: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E6103B6C-55C5-4F5C-8FF4-FFCE406A280A}" type="slidenum">
              <a:rPr lang="en-AU" smtClean="0">
                <a:solidFill>
                  <a:prstClr val="black"/>
                </a:solidFill>
                <a:latin typeface="Calibri" panose="020F0502020204030204"/>
                <a:cs typeface="+mn-cs"/>
              </a:rPr>
              <a:pPr eaLnBrk="1" fontAlgn="auto" hangingPunct="1">
                <a:spcBef>
                  <a:spcPts val="0"/>
                </a:spcBef>
                <a:spcAft>
                  <a:spcPts val="0"/>
                </a:spcAft>
                <a:defRPr/>
              </a:pPr>
              <a:t>32</a:t>
            </a:fld>
            <a:endParaRPr lang="en-AU" dirty="0">
              <a:solidFill>
                <a:prstClr val="black"/>
              </a:solidFill>
              <a:latin typeface="Calibri" panose="020F0502020204030204"/>
              <a:cs typeface="+mn-cs"/>
            </a:endParaRPr>
          </a:p>
        </p:txBody>
      </p:sp>
    </p:spTree>
    <p:extLst>
      <p:ext uri="{BB962C8B-B14F-4D97-AF65-F5344CB8AC3E}">
        <p14:creationId xmlns:p14="http://schemas.microsoft.com/office/powerpoint/2010/main" val="266527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AU" altLang="en-US" smtClean="0">
                <a:cs typeface="Arial" panose="020B0604020202020204" pitchFamily="34" charset="0"/>
              </a:rPr>
              <a:t>The Pacific Community (SPC) shall provide secretariat and technical support for the Council through the Pacific Geospatial and Surveying Partnership Desk (PGSPD)</a:t>
            </a:r>
          </a:p>
          <a:p>
            <a:endParaRPr lang="en-AU" altLang="en-US" smtClean="0">
              <a:cs typeface="Arial" panose="020B0604020202020204" pitchFamily="34" charset="0"/>
            </a:endParaRPr>
          </a:p>
          <a:p>
            <a:r>
              <a:rPr lang="en-AU" altLang="en-US" smtClean="0">
                <a:cs typeface="Arial" panose="020B0604020202020204" pitchFamily="34" charset="0"/>
              </a:rPr>
              <a:t>The objective of the PGSC will provide a regional network and forum for the geospatial information and survey authorities of Pacific Island Countries and Territories (PICTs) to address regional challenges, such as building the capacity of surveyors, improving and standardising geospatial information gathering and dissemination, maximising economic growth, alleviating poverty, improving natural resource management, disaster risk management and climate change adaptation. This will be achieved by coordinating, communicating, and collaborating activities, sharing resources and applications of location information through regional and global partnerships.</a:t>
            </a: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6B4110CB-C0DD-47EA-924B-00660A3BAEC2}" type="slidenum">
              <a:rPr lang="en-AU" smtClean="0">
                <a:solidFill>
                  <a:prstClr val="black"/>
                </a:solidFill>
                <a:latin typeface="Calibri" panose="020F0502020204030204"/>
                <a:cs typeface="+mn-cs"/>
              </a:rPr>
              <a:pPr eaLnBrk="1" fontAlgn="auto" hangingPunct="1">
                <a:spcBef>
                  <a:spcPts val="0"/>
                </a:spcBef>
                <a:spcAft>
                  <a:spcPts val="0"/>
                </a:spcAft>
                <a:defRPr/>
              </a:pPr>
              <a:t>34</a:t>
            </a:fld>
            <a:endParaRPr lang="en-AU">
              <a:solidFill>
                <a:prstClr val="black"/>
              </a:solidFill>
              <a:latin typeface="Calibri" panose="020F0502020204030204"/>
              <a:cs typeface="+mn-cs"/>
            </a:endParaRPr>
          </a:p>
        </p:txBody>
      </p:sp>
    </p:spTree>
    <p:extLst>
      <p:ext uri="{BB962C8B-B14F-4D97-AF65-F5344CB8AC3E}">
        <p14:creationId xmlns:p14="http://schemas.microsoft.com/office/powerpoint/2010/main" val="2747139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r>
              <a:rPr lang="en-AU" altLang="en-US" smtClean="0">
                <a:cs typeface="Arial" panose="020B0604020202020204" pitchFamily="34" charset="0"/>
              </a:rPr>
              <a:t>The Pacific Community (SPC) shall provide secretariat and technical support for the Council through the Pacific Geospatial and Surveying Partnership Desk (PGSPD)</a:t>
            </a:r>
          </a:p>
          <a:p>
            <a:endParaRPr lang="en-AU" altLang="en-US" smtClean="0">
              <a:cs typeface="Arial" panose="020B0604020202020204" pitchFamily="34" charset="0"/>
            </a:endParaRPr>
          </a:p>
          <a:p>
            <a:r>
              <a:rPr lang="en-AU" altLang="en-US" smtClean="0">
                <a:cs typeface="Arial" panose="020B0604020202020204" pitchFamily="34" charset="0"/>
              </a:rPr>
              <a:t>The objective of the PGSC will provide a regional network and forum for the geospatial information and survey authorities of Pacific Island Countries and Territories (PICTs) to address regional challenges, such as building the capacity of surveyors, improving and standardising geospatial information gathering and dissemination, maximising economic growth, alleviating poverty, improving natural resource management, disaster risk management and climate change adaptation. This will be achieved by coordinating, communicating, and collaborating activities, sharing resources and applications of location information through regional and global partnerships.</a:t>
            </a: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A2CB0FE3-60DF-46FE-91C7-CAAEAE93841A}" type="slidenum">
              <a:rPr lang="en-AU" smtClean="0">
                <a:solidFill>
                  <a:prstClr val="black"/>
                </a:solidFill>
                <a:latin typeface="Calibri" panose="020F0502020204030204"/>
                <a:cs typeface="+mn-cs"/>
              </a:rPr>
              <a:pPr eaLnBrk="1" fontAlgn="auto" hangingPunct="1">
                <a:spcBef>
                  <a:spcPts val="0"/>
                </a:spcBef>
                <a:spcAft>
                  <a:spcPts val="0"/>
                </a:spcAft>
                <a:defRPr/>
              </a:pPr>
              <a:t>35</a:t>
            </a:fld>
            <a:endParaRPr lang="en-AU">
              <a:solidFill>
                <a:prstClr val="black"/>
              </a:solidFill>
              <a:latin typeface="Calibri" panose="020F0502020204030204"/>
              <a:cs typeface="+mn-cs"/>
            </a:endParaRPr>
          </a:p>
        </p:txBody>
      </p:sp>
    </p:spTree>
    <p:extLst>
      <p:ext uri="{BB962C8B-B14F-4D97-AF65-F5344CB8AC3E}">
        <p14:creationId xmlns:p14="http://schemas.microsoft.com/office/powerpoint/2010/main" val="398318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itchFamily="34" charset="0"/>
              <a:buChar char="•"/>
              <a:defRPr/>
            </a:pPr>
            <a:r>
              <a:rPr lang="en-AU" dirty="0" smtClean="0"/>
              <a:t>The risk model identifies shipping routes at risk, in relation to traffic type, size and volume, and considering a number of consequences and impact criteria. </a:t>
            </a:r>
          </a:p>
          <a:p>
            <a:pPr marL="171450" indent="-171450">
              <a:buFont typeface="Arial" pitchFamily="34" charset="0"/>
              <a:buChar char="•"/>
              <a:defRPr/>
            </a:pPr>
            <a:r>
              <a:rPr lang="en-AU" dirty="0" smtClean="0"/>
              <a:t>One of the major contributors to the risk of shipping is inadequate and </a:t>
            </a:r>
            <a:r>
              <a:rPr lang="en-AU" dirty="0" err="1" smtClean="0"/>
              <a:t>outdated</a:t>
            </a:r>
            <a:r>
              <a:rPr lang="en-AU" dirty="0" smtClean="0"/>
              <a:t> charts.</a:t>
            </a:r>
          </a:p>
          <a:p>
            <a:pPr marL="171450" indent="-171450">
              <a:buFont typeface="Arial" pitchFamily="34" charset="0"/>
              <a:buChar char="•"/>
              <a:defRPr/>
            </a:pPr>
            <a:r>
              <a:rPr lang="en-AU" dirty="0" smtClean="0"/>
              <a:t>Areas in red indicate significant risk levels and are therefore priorities for nautical chart improvements.</a:t>
            </a:r>
          </a:p>
          <a:p>
            <a:pPr marL="171450" indent="-171450">
              <a:buFont typeface="Arial" pitchFamily="34" charset="0"/>
              <a:buChar char="•"/>
              <a:defRPr/>
            </a:pPr>
            <a:r>
              <a:rPr lang="en-AU" dirty="0" smtClean="0"/>
              <a:t>The port of </a:t>
            </a:r>
            <a:r>
              <a:rPr lang="en-AU" dirty="0" err="1" smtClean="0"/>
              <a:t>Luganville</a:t>
            </a:r>
            <a:r>
              <a:rPr lang="en-AU" dirty="0" smtClean="0"/>
              <a:t> is of high economic value to Vanuatu. </a:t>
            </a:r>
          </a:p>
          <a:p>
            <a:pPr marL="171450" indent="-171450">
              <a:buFont typeface="Arial" pitchFamily="34" charset="0"/>
              <a:buChar char="•"/>
              <a:defRPr/>
            </a:pPr>
            <a:r>
              <a:rPr lang="en-AU" dirty="0" smtClean="0"/>
              <a:t>Although the area has been charted, closer examination of the underlying data shows that it mostly relies on 19</a:t>
            </a:r>
            <a:r>
              <a:rPr lang="en-AU" baseline="30000" dirty="0" smtClean="0"/>
              <a:t>th</a:t>
            </a:r>
            <a:r>
              <a:rPr lang="en-AU" dirty="0" smtClean="0"/>
              <a:t> century data and no new information has been added to the chart since the surveys carried out during the 2</a:t>
            </a:r>
            <a:r>
              <a:rPr lang="en-AU" baseline="30000" dirty="0" smtClean="0"/>
              <a:t>nd</a:t>
            </a:r>
            <a:r>
              <a:rPr lang="en-AU" dirty="0" smtClean="0"/>
              <a:t> world war.</a:t>
            </a:r>
          </a:p>
          <a:p>
            <a:pPr marL="171450" indent="-171450">
              <a:buFont typeface="Arial" pitchFamily="34" charset="0"/>
              <a:buChar char="•"/>
              <a:defRPr/>
            </a:pPr>
            <a:r>
              <a:rPr lang="en-AU" dirty="0" smtClean="0"/>
              <a:t>No new data has been added to this chart in over 70 years and a lot relies on sketch surveys carried out more than 150 years ago</a:t>
            </a:r>
          </a:p>
          <a:p>
            <a:pPr marL="171450" indent="-171450">
              <a:buFont typeface="Arial" pitchFamily="34" charset="0"/>
              <a:buChar char="•"/>
              <a:defRPr/>
            </a:pPr>
            <a:r>
              <a:rPr lang="en-AU" dirty="0" smtClean="0"/>
              <a:t>A chart such as this is an essential component of infrastructure and needs to be updated and modernised every 30 to 50 years.</a:t>
            </a:r>
          </a:p>
          <a:p>
            <a:pPr marL="171450" indent="-171450">
              <a:buFont typeface="Arial" pitchFamily="34" charset="0"/>
              <a:buChar char="•"/>
              <a:defRPr/>
            </a:pPr>
            <a:r>
              <a:rPr lang="en-AU" dirty="0" smtClean="0"/>
              <a:t>This nautical chart is no longer fit for purpose</a:t>
            </a:r>
          </a:p>
          <a:p>
            <a:pPr marL="171450" indent="-171450">
              <a:buFont typeface="Arial" pitchFamily="34" charset="0"/>
              <a:buChar char="•"/>
              <a:defRPr/>
            </a:pPr>
            <a:r>
              <a:rPr lang="en-AU" dirty="0" smtClean="0"/>
              <a:t>The risk assessment concludes that the chart needs to be upgraded to modern standards.</a:t>
            </a:r>
          </a:p>
          <a:p>
            <a:pPr marL="171450" indent="-171450">
              <a:buFont typeface="Arial" pitchFamily="34" charset="0"/>
              <a:buChar char="•"/>
              <a:defRPr/>
            </a:pPr>
            <a:r>
              <a:rPr lang="en-AU" dirty="0" smtClean="0"/>
              <a:t>The chart can only be modernised through the provision of Hydrographic Services !</a:t>
            </a:r>
          </a:p>
          <a:p>
            <a:pPr marL="171450" indent="-171450">
              <a:buFont typeface="Arial" pitchFamily="34" charset="0"/>
              <a:buChar char="•"/>
              <a:defRPr/>
            </a:pPr>
            <a:r>
              <a:rPr lang="en-AU" dirty="0" smtClean="0"/>
              <a:t>Who is responsible for providing Hydrographic Services ?</a:t>
            </a:r>
          </a:p>
          <a:p>
            <a:pPr marL="171450" indent="-171450">
              <a:buFont typeface="Arial" pitchFamily="34" charset="0"/>
              <a:buChar char="•"/>
              <a:defRPr/>
            </a:pPr>
            <a:r>
              <a:rPr lang="en-AU" dirty="0" smtClean="0"/>
              <a:t>The answer to this can be found in the SOLAS Convention Chapter V / Regulation </a:t>
            </a:r>
          </a:p>
          <a:p>
            <a:pPr>
              <a:defRPr/>
            </a:pPr>
            <a:endParaRPr lang="en-AU" dirty="0" smtClean="0"/>
          </a:p>
          <a:p>
            <a:pPr>
              <a:defRPr/>
            </a:pPr>
            <a:endParaRPr lang="en-AU" dirty="0"/>
          </a:p>
        </p:txBody>
      </p:sp>
      <p:sp>
        <p:nvSpPr>
          <p:cNvPr id="471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41C9EAAB-C0AA-40A6-AED4-599DC23123CD}" type="slidenum">
              <a:rPr lang="en-AU" altLang="en-US" smtClean="0">
                <a:latin typeface="Arial" panose="020B0604020202020204" pitchFamily="34" charset="0"/>
              </a:rPr>
              <a:pPr eaLnBrk="1" hangingPunct="1">
                <a:spcBef>
                  <a:spcPct val="0"/>
                </a:spcBef>
              </a:pPr>
              <a:t>5</a:t>
            </a:fld>
            <a:endParaRPr lang="en-AU" altLang="en-US" smtClean="0">
              <a:latin typeface="Arial" panose="020B0604020202020204" pitchFamily="34" charset="0"/>
            </a:endParaRPr>
          </a:p>
        </p:txBody>
      </p:sp>
    </p:spTree>
    <p:extLst>
      <p:ext uri="{BB962C8B-B14F-4D97-AF65-F5344CB8AC3E}">
        <p14:creationId xmlns:p14="http://schemas.microsoft.com/office/powerpoint/2010/main" val="111686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altLang="en-US" smtClean="0">
              <a:cs typeface="Arial" panose="020B0604020202020204" pitchFamily="34"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77B5FD59-BE38-4BBE-A6FA-83A79FB47B9B}" type="slidenum">
              <a:rPr lang="en-AU" smtClean="0">
                <a:solidFill>
                  <a:prstClr val="black"/>
                </a:solidFill>
                <a:latin typeface="Calibri" panose="020F0502020204030204"/>
                <a:cs typeface="+mn-cs"/>
              </a:rPr>
              <a:pPr eaLnBrk="1" fontAlgn="auto" hangingPunct="1">
                <a:spcBef>
                  <a:spcPts val="0"/>
                </a:spcBef>
                <a:spcAft>
                  <a:spcPts val="0"/>
                </a:spcAft>
                <a:defRPr/>
              </a:pPr>
              <a:t>45</a:t>
            </a:fld>
            <a:endParaRPr lang="en-AU">
              <a:solidFill>
                <a:prstClr val="black"/>
              </a:solidFill>
              <a:latin typeface="Calibri" panose="020F0502020204030204"/>
              <a:cs typeface="+mn-cs"/>
            </a:endParaRPr>
          </a:p>
        </p:txBody>
      </p:sp>
    </p:spTree>
    <p:extLst>
      <p:ext uri="{BB962C8B-B14F-4D97-AF65-F5344CB8AC3E}">
        <p14:creationId xmlns:p14="http://schemas.microsoft.com/office/powerpoint/2010/main" val="23087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itchFamily="34" charset="0"/>
              <a:buChar char="•"/>
              <a:defRPr/>
            </a:pPr>
            <a:r>
              <a:rPr lang="en-AU" dirty="0" smtClean="0"/>
              <a:t>The risk model identifies shipping routes at risk, in relation to traffic type, size and volume, and considering a number of consequences and impact criteria. </a:t>
            </a:r>
          </a:p>
          <a:p>
            <a:pPr marL="171450" indent="-171450">
              <a:buFont typeface="Arial" pitchFamily="34" charset="0"/>
              <a:buChar char="•"/>
              <a:defRPr/>
            </a:pPr>
            <a:r>
              <a:rPr lang="en-AU" dirty="0" smtClean="0"/>
              <a:t>One of the major contributors to the risk of shipping is inadequate and </a:t>
            </a:r>
            <a:r>
              <a:rPr lang="en-AU" dirty="0" err="1" smtClean="0"/>
              <a:t>outdated</a:t>
            </a:r>
            <a:r>
              <a:rPr lang="en-AU" dirty="0" smtClean="0"/>
              <a:t> charts.</a:t>
            </a:r>
          </a:p>
          <a:p>
            <a:pPr marL="171450" indent="-171450">
              <a:buFont typeface="Arial" pitchFamily="34" charset="0"/>
              <a:buChar char="•"/>
              <a:defRPr/>
            </a:pPr>
            <a:r>
              <a:rPr lang="en-AU" dirty="0" smtClean="0"/>
              <a:t>Areas in red indicate significant risk levels and are therefore priorities for nautical chart improvements.</a:t>
            </a:r>
          </a:p>
          <a:p>
            <a:pPr marL="171450" indent="-171450">
              <a:buFont typeface="Arial" pitchFamily="34" charset="0"/>
              <a:buChar char="•"/>
              <a:defRPr/>
            </a:pPr>
            <a:r>
              <a:rPr lang="en-AU" dirty="0" smtClean="0"/>
              <a:t>The port of </a:t>
            </a:r>
            <a:r>
              <a:rPr lang="en-AU" dirty="0" err="1" smtClean="0"/>
              <a:t>Luganville</a:t>
            </a:r>
            <a:r>
              <a:rPr lang="en-AU" dirty="0" smtClean="0"/>
              <a:t> is of high economic value to Vanuatu. </a:t>
            </a:r>
          </a:p>
          <a:p>
            <a:pPr marL="171450" indent="-171450">
              <a:buFont typeface="Arial" pitchFamily="34" charset="0"/>
              <a:buChar char="•"/>
              <a:defRPr/>
            </a:pPr>
            <a:r>
              <a:rPr lang="en-AU" dirty="0" smtClean="0"/>
              <a:t>Although the area has been charted, closer examination of the underlying data shows that it mostly relies on 19</a:t>
            </a:r>
            <a:r>
              <a:rPr lang="en-AU" baseline="30000" dirty="0" smtClean="0"/>
              <a:t>th</a:t>
            </a:r>
            <a:r>
              <a:rPr lang="en-AU" dirty="0" smtClean="0"/>
              <a:t> century data and no new information has been added to the chart since the surveys carried out during the 2</a:t>
            </a:r>
            <a:r>
              <a:rPr lang="en-AU" baseline="30000" dirty="0" smtClean="0"/>
              <a:t>nd</a:t>
            </a:r>
            <a:r>
              <a:rPr lang="en-AU" dirty="0" smtClean="0"/>
              <a:t> world war.</a:t>
            </a:r>
          </a:p>
          <a:p>
            <a:pPr marL="171450" indent="-171450">
              <a:buFont typeface="Arial" pitchFamily="34" charset="0"/>
              <a:buChar char="•"/>
              <a:defRPr/>
            </a:pPr>
            <a:r>
              <a:rPr lang="en-AU" dirty="0" smtClean="0"/>
              <a:t>No new data has been added to this chart in over 70 years and a lot relies on sketch surveys carried out more than 150 years ago</a:t>
            </a:r>
          </a:p>
          <a:p>
            <a:pPr marL="171450" indent="-171450">
              <a:buFont typeface="Arial" pitchFamily="34" charset="0"/>
              <a:buChar char="•"/>
              <a:defRPr/>
            </a:pPr>
            <a:r>
              <a:rPr lang="en-AU" dirty="0" smtClean="0"/>
              <a:t>A chart such as this is an essential component of infrastructure and needs to be updated and modernised every 30 to 50 years.</a:t>
            </a:r>
          </a:p>
          <a:p>
            <a:pPr marL="171450" indent="-171450">
              <a:buFont typeface="Arial" pitchFamily="34" charset="0"/>
              <a:buChar char="•"/>
              <a:defRPr/>
            </a:pPr>
            <a:r>
              <a:rPr lang="en-AU" dirty="0" smtClean="0"/>
              <a:t>This nautical chart is no longer fit for purpose</a:t>
            </a:r>
          </a:p>
          <a:p>
            <a:pPr marL="171450" indent="-171450">
              <a:buFont typeface="Arial" pitchFamily="34" charset="0"/>
              <a:buChar char="•"/>
              <a:defRPr/>
            </a:pPr>
            <a:r>
              <a:rPr lang="en-AU" dirty="0" smtClean="0"/>
              <a:t>The risk assessment concludes that the chart needs to be upgraded to modern standards.</a:t>
            </a:r>
          </a:p>
          <a:p>
            <a:pPr marL="171450" indent="-171450">
              <a:buFont typeface="Arial" pitchFamily="34" charset="0"/>
              <a:buChar char="•"/>
              <a:defRPr/>
            </a:pPr>
            <a:r>
              <a:rPr lang="en-AU" dirty="0" smtClean="0"/>
              <a:t>The chart can only be modernised through the provision of Hydrographic Services !</a:t>
            </a:r>
          </a:p>
          <a:p>
            <a:pPr marL="171450" indent="-171450">
              <a:buFont typeface="Arial" pitchFamily="34" charset="0"/>
              <a:buChar char="•"/>
              <a:defRPr/>
            </a:pPr>
            <a:r>
              <a:rPr lang="en-AU" dirty="0" smtClean="0"/>
              <a:t>Who is responsible for providing Hydrographic Services ?</a:t>
            </a:r>
          </a:p>
          <a:p>
            <a:pPr marL="171450" indent="-171450">
              <a:buFont typeface="Arial" pitchFamily="34" charset="0"/>
              <a:buChar char="•"/>
              <a:defRPr/>
            </a:pPr>
            <a:r>
              <a:rPr lang="en-AU" dirty="0" smtClean="0"/>
              <a:t>The answer to this can be found in the SOLAS Convention Chapter V / Regulation </a:t>
            </a:r>
          </a:p>
          <a:p>
            <a:pPr>
              <a:defRPr/>
            </a:pPr>
            <a:endParaRPr lang="en-AU" dirty="0" smtClean="0"/>
          </a:p>
          <a:p>
            <a:pPr>
              <a:defRPr/>
            </a:pPr>
            <a:endParaRPr lang="en-AU" dirty="0"/>
          </a:p>
        </p:txBody>
      </p:sp>
      <p:sp>
        <p:nvSpPr>
          <p:cNvPr id="491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E6B046F-3AB2-4435-9EC0-08E5739D2A0E}" type="slidenum">
              <a:rPr lang="en-AU" altLang="en-US" smtClean="0">
                <a:latin typeface="Arial" panose="020B0604020202020204" pitchFamily="34" charset="0"/>
                <a:ea typeface="MS PGothic" panose="020B0600070205080204" pitchFamily="34" charset="-128"/>
              </a:rPr>
              <a:pPr eaLnBrk="1" hangingPunct="1">
                <a:spcBef>
                  <a:spcPct val="0"/>
                </a:spcBef>
              </a:pPr>
              <a:t>6</a:t>
            </a:fld>
            <a:endParaRPr lang="en-AU"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2628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r>
              <a:rPr lang="en-AU" dirty="0" smtClean="0"/>
              <a:t>Who is responsible to update charts? The coastal states of the Pacific are</a:t>
            </a:r>
          </a:p>
          <a:p>
            <a:pPr marL="171450" indent="-171450">
              <a:buFontTx/>
              <a:buChar char="•"/>
              <a:defRPr/>
            </a:pPr>
            <a:r>
              <a:rPr lang="en-AU" dirty="0" smtClean="0"/>
              <a:t>As signatories to SOLAS they have to comply and provide Hydrographic Services and Navigational Warnings</a:t>
            </a:r>
          </a:p>
          <a:p>
            <a:pPr marL="171450" indent="-171450">
              <a:buFontTx/>
              <a:buChar char="•"/>
              <a:defRPr/>
            </a:pPr>
            <a:r>
              <a:rPr lang="en-AU" dirty="0" smtClean="0"/>
              <a:t>This is not an optional service, but mandatory under Treaty Law</a:t>
            </a:r>
          </a:p>
          <a:p>
            <a:pPr marL="171450" indent="-171450">
              <a:buFontTx/>
              <a:buChar char="•"/>
              <a:defRPr/>
            </a:pPr>
            <a:r>
              <a:rPr lang="en-AU" dirty="0" smtClean="0"/>
              <a:t>Most PICs are in danger of lapsing in their obligations under SOLAS</a:t>
            </a:r>
          </a:p>
          <a:p>
            <a:pPr marL="171450" indent="-171450">
              <a:buFontTx/>
              <a:buChar char="•"/>
              <a:defRPr/>
            </a:pPr>
            <a:r>
              <a:rPr lang="en-AU" dirty="0" smtClean="0"/>
              <a:t>How can these services be delivered?</a:t>
            </a:r>
          </a:p>
          <a:p>
            <a:pPr marL="171450" indent="-171450">
              <a:buFontTx/>
              <a:buChar char="•"/>
              <a:defRPr/>
            </a:pPr>
            <a:endParaRPr lang="en-AU" dirty="0" smtClean="0"/>
          </a:p>
          <a:p>
            <a:pPr>
              <a:defRPr/>
            </a:pPr>
            <a:r>
              <a:rPr lang="en-AU" dirty="0" smtClean="0"/>
              <a:t>Following PIC have ratified the SOLAS convention (2 December 2013):</a:t>
            </a:r>
          </a:p>
          <a:p>
            <a:pPr>
              <a:defRPr/>
            </a:pPr>
            <a:r>
              <a:rPr lang="en-AU" dirty="0" smtClean="0"/>
              <a:t>Cook Islands, </a:t>
            </a:r>
            <a:r>
              <a:rPr lang="en-AU" dirty="0" err="1" smtClean="0"/>
              <a:t>Fjii</a:t>
            </a:r>
            <a:r>
              <a:rPr lang="en-AU" dirty="0" smtClean="0"/>
              <a:t>, Kiribati, Marshall Islands, Niue, Palau, Papua New Guinea, Samoa, Solomon Islands, Tonga, </a:t>
            </a:r>
            <a:r>
              <a:rPr lang="en-AU" dirty="0" err="1" smtClean="0"/>
              <a:t>Tuvlau</a:t>
            </a:r>
            <a:r>
              <a:rPr lang="en-AU" dirty="0" smtClean="0"/>
              <a:t>, Vanuatu.</a:t>
            </a:r>
          </a:p>
          <a:p>
            <a:pPr>
              <a:defRPr/>
            </a:pPr>
            <a:endParaRPr lang="en-AU" dirty="0" smtClean="0"/>
          </a:p>
          <a:p>
            <a:pPr>
              <a:defRPr/>
            </a:pPr>
            <a:r>
              <a:rPr lang="en-AU" dirty="0" smtClean="0"/>
              <a:t>list of non-SOLAS states in the Pacific: Micronesia (FSM), Nauru, Timor-Leste</a:t>
            </a:r>
          </a:p>
          <a:p>
            <a:pPr marL="171450" indent="-171450">
              <a:buFontTx/>
              <a:buChar char="•"/>
              <a:defRPr/>
            </a:pPr>
            <a:endParaRPr lang="en-AU" dirty="0" smtClean="0"/>
          </a:p>
        </p:txBody>
      </p:sp>
      <p:sp>
        <p:nvSpPr>
          <p:cNvPr id="51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C416FD0-31C7-4DC1-8319-4D9DA1C94FBA}" type="slidenum">
              <a:rPr lang="en-AU" altLang="en-US" smtClean="0">
                <a:latin typeface="Arial" panose="020B0604020202020204" pitchFamily="34" charset="0"/>
                <a:ea typeface="MS PGothic" panose="020B0600070205080204" pitchFamily="34" charset="-128"/>
              </a:rPr>
              <a:pPr eaLnBrk="1" hangingPunct="1">
                <a:spcBef>
                  <a:spcPct val="0"/>
                </a:spcBef>
              </a:pPr>
              <a:t>7</a:t>
            </a:fld>
            <a:endParaRPr lang="en-AU"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91042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smtClean="0">
              <a:cs typeface="Arial" panose="020B0604020202020204" pitchFamily="34" charset="0"/>
            </a:endParaRPr>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840674E-D39C-4FC1-8195-FA4CB19739FA}" type="slidenum">
              <a:rPr lang="en-AU" altLang="en-US" smtClean="0">
                <a:latin typeface="Arial" panose="020B0604020202020204" pitchFamily="34" charset="0"/>
                <a:ea typeface="MS PGothic" panose="020B0600070205080204" pitchFamily="34" charset="-128"/>
              </a:rPr>
              <a:pPr eaLnBrk="1" hangingPunct="1">
                <a:spcBef>
                  <a:spcPct val="0"/>
                </a:spcBef>
              </a:pPr>
              <a:t>10</a:t>
            </a:fld>
            <a:endParaRPr lang="en-AU"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388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AU" altLang="en-US" smtClean="0">
                <a:cs typeface="Arial" panose="020B0604020202020204" pitchFamily="34" charset="0"/>
              </a:rPr>
              <a:t>Our ancestors navigated across the ocean with great skill and an intimate knowledge of the winds, currents and waves. Master navigators on voyaging canoes used stick plots that showed the location of islands and swell patterns.</a:t>
            </a:r>
          </a:p>
          <a:p>
            <a:pPr marL="171450" indent="-171450">
              <a:buFontTx/>
              <a:buChar char="•"/>
            </a:pPr>
            <a:r>
              <a:rPr lang="en-AU" altLang="en-US" smtClean="0">
                <a:cs typeface="Arial" panose="020B0604020202020204" pitchFamily="34" charset="0"/>
              </a:rPr>
              <a:t>European sailors made the first nautical charts using lead lines and sextants. Many nautical charts in the Pacific still rely on data collected in the 19</a:t>
            </a:r>
            <a:r>
              <a:rPr lang="en-AU" altLang="en-US" baseline="30000" smtClean="0">
                <a:cs typeface="Arial" panose="020B0604020202020204" pitchFamily="34" charset="0"/>
              </a:rPr>
              <a:t>th</a:t>
            </a:r>
            <a:r>
              <a:rPr lang="en-AU" altLang="en-US" smtClean="0">
                <a:cs typeface="Arial" panose="020B0604020202020204" pitchFamily="34" charset="0"/>
              </a:rPr>
              <a:t> century.</a:t>
            </a:r>
          </a:p>
          <a:p>
            <a:pPr marL="171450" indent="-171450">
              <a:buFontTx/>
              <a:buChar char="•"/>
            </a:pPr>
            <a:r>
              <a:rPr lang="en-AU" altLang="en-US" smtClean="0">
                <a:cs typeface="Arial" panose="020B0604020202020204" pitchFamily="34" charset="0"/>
              </a:rPr>
              <a:t>It was the sinking of the Titanic in 1912 that prompted the international community to introduce and adopt the first version of the SOLAS convention, which is the Convention for Safety of Life at Sea (SOLAS) with the main objective to specify minimum safety standard at sea.</a:t>
            </a:r>
          </a:p>
          <a:p>
            <a:pPr marL="171450" indent="-171450">
              <a:buFontTx/>
              <a:buChar char="•"/>
            </a:pPr>
            <a:r>
              <a:rPr lang="en-AU" altLang="en-US" smtClean="0">
                <a:cs typeface="Arial" panose="020B0604020202020204" pitchFamily="34" charset="0"/>
              </a:rPr>
              <a:t>Today,  12 Pacific Island countries are amongst 159 states that have ratified the SOLAS convention</a:t>
            </a:r>
          </a:p>
          <a:p>
            <a:pPr marL="171450" indent="-171450">
              <a:buFontTx/>
              <a:buChar char="•"/>
            </a:pPr>
            <a:r>
              <a:rPr lang="en-AU" altLang="en-US" smtClean="0">
                <a:cs typeface="Arial" panose="020B0604020202020204" pitchFamily="34" charset="0"/>
              </a:rPr>
              <a:t>The latest version of the SOLAS convention (Chapter V / Regulation 19) makes is mandatory that all newly built ships &gt; 500 gt and existing ships &gt;10,000 gt are required to carry Electronic Chart Display and Information Systems (ECDIS) systems. </a:t>
            </a:r>
          </a:p>
          <a:p>
            <a:pPr marL="171450" indent="-171450">
              <a:buFontTx/>
              <a:buChar char="•"/>
            </a:pPr>
            <a:r>
              <a:rPr lang="en-AU" altLang="en-US" smtClean="0">
                <a:cs typeface="Arial" panose="020B0604020202020204" pitchFamily="34" charset="0"/>
              </a:rPr>
              <a:t>These are the Mariner's obligations under SOLAS that come into force by 2018.</a:t>
            </a:r>
          </a:p>
          <a:p>
            <a:pPr marL="171450" indent="-171450">
              <a:buFontTx/>
              <a:buChar char="•"/>
            </a:pPr>
            <a:r>
              <a:rPr lang="en-AU" altLang="en-US" smtClean="0">
                <a:cs typeface="Arial" panose="020B0604020202020204" pitchFamily="34" charset="0"/>
              </a:rPr>
              <a:t>They already apply (July 2014) to the cruise ships operating in the Pacific.</a:t>
            </a:r>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11CF5F5-C808-48FC-9EAF-5CD49CC34DD1}" type="slidenum">
              <a:rPr lang="en-AU" altLang="en-US" smtClean="0">
                <a:latin typeface="Arial" panose="020B0604020202020204" pitchFamily="34" charset="0"/>
                <a:ea typeface="MS PGothic" panose="020B0600070205080204" pitchFamily="34" charset="-128"/>
              </a:rPr>
              <a:pPr eaLnBrk="1" hangingPunct="1">
                <a:spcBef>
                  <a:spcPct val="0"/>
                </a:spcBef>
              </a:pPr>
              <a:t>11</a:t>
            </a:fld>
            <a:endParaRPr lang="en-AU"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1358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AU" altLang="en-US" smtClean="0">
                <a:cs typeface="Arial" panose="020B0604020202020204" pitchFamily="34" charset="0"/>
              </a:rPr>
              <a:t>H- note sent,</a:t>
            </a:r>
          </a:p>
          <a:p>
            <a:r>
              <a:rPr lang="en-AU" altLang="en-US" smtClean="0">
                <a:cs typeface="Arial" panose="020B0604020202020204" pitchFamily="34" charset="0"/>
              </a:rPr>
              <a:t> work continuing with Vanuatu ports</a:t>
            </a:r>
          </a:p>
          <a:p>
            <a:endParaRPr lang="en-AU" altLang="en-US" smtClean="0">
              <a:cs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8956EDF-6864-452B-9491-33CAE0EC3DFC}" type="slidenum">
              <a:rPr lang="en-AU" altLang="en-US" smtClean="0">
                <a:latin typeface="Times New Roman" panose="02020603050405020304" pitchFamily="18" charset="0"/>
              </a:rPr>
              <a:pPr/>
              <a:t>12</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3976200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AU" altLang="en-US" smtClean="0">
                <a:cs typeface="Arial" panose="020B0604020202020204" pitchFamily="34" charset="0"/>
              </a:rPr>
              <a:t>H- note sent,</a:t>
            </a:r>
          </a:p>
          <a:p>
            <a:r>
              <a:rPr lang="en-AU" altLang="en-US" smtClean="0">
                <a:cs typeface="Arial" panose="020B0604020202020204" pitchFamily="34" charset="0"/>
              </a:rPr>
              <a:t> work continuing with Vanuatu ports</a:t>
            </a:r>
          </a:p>
          <a:p>
            <a:endParaRPr lang="en-AU" altLang="en-US" smtClean="0">
              <a:cs typeface="Arial" panose="020B0604020202020204" pitchFamily="34" charset="0"/>
            </a:endParaRPr>
          </a:p>
        </p:txBody>
      </p:sp>
      <p:sp>
        <p:nvSpPr>
          <p:cNvPr id="614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6FBC310-FF55-490C-B029-FB788D52E489}" type="slidenum">
              <a:rPr lang="en-AU" altLang="en-US" smtClean="0">
                <a:latin typeface="Times New Roman" panose="02020603050405020304" pitchFamily="18" charset="0"/>
              </a:rPr>
              <a:pPr/>
              <a:t>13</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1845899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AU" altLang="en-US" smtClean="0">
                <a:cs typeface="Arial" panose="020B0604020202020204" pitchFamily="34" charset="0"/>
              </a:rPr>
              <a:t>H- note sent,</a:t>
            </a:r>
          </a:p>
          <a:p>
            <a:r>
              <a:rPr lang="en-AU" altLang="en-US" smtClean="0">
                <a:cs typeface="Arial" panose="020B0604020202020204" pitchFamily="34" charset="0"/>
              </a:rPr>
              <a:t> work continuing with Vanuatu ports</a:t>
            </a:r>
          </a:p>
          <a:p>
            <a:endParaRPr lang="en-AU" altLang="en-US" smtClean="0">
              <a:cs typeface="Arial" panose="020B0604020202020204" pitchFamily="34" charset="0"/>
            </a:endParaRPr>
          </a:p>
        </p:txBody>
      </p:sp>
      <p:sp>
        <p:nvSpPr>
          <p:cNvPr id="6758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81BCFF9-7B81-46B1-8B73-DCAFB745CB3D}" type="slidenum">
              <a:rPr lang="en-AU" altLang="en-US" smtClean="0">
                <a:latin typeface="Times New Roman" panose="02020603050405020304" pitchFamily="18" charset="0"/>
              </a:rPr>
              <a:pPr/>
              <a:t>18</a:t>
            </a:fld>
            <a:endParaRPr lang="en-AU" altLang="en-US" smtClean="0">
              <a:latin typeface="Times New Roman" panose="02020603050405020304" pitchFamily="18" charset="0"/>
            </a:endParaRPr>
          </a:p>
        </p:txBody>
      </p:sp>
    </p:spTree>
    <p:extLst>
      <p:ext uri="{BB962C8B-B14F-4D97-AF65-F5344CB8AC3E}">
        <p14:creationId xmlns:p14="http://schemas.microsoft.com/office/powerpoint/2010/main" val="3972562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5"/>
          <p:cNvSpPr>
            <a:spLocks noChangeArrowheads="1"/>
          </p:cNvSpPr>
          <p:nvPr userDrawn="1"/>
        </p:nvSpPr>
        <p:spPr bwMode="auto">
          <a:xfrm>
            <a:off x="0" y="0"/>
            <a:ext cx="9144000" cy="20605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endParaRPr lang="en-US" altLang="en-US" smtClean="0"/>
          </a:p>
        </p:txBody>
      </p:sp>
      <p:pic>
        <p:nvPicPr>
          <p:cNvPr id="5" name="Picture 44" descr="SWPC Logo_digitsed_0401201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96188" y="404813"/>
            <a:ext cx="143986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0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a:lvl1pPr>
          </a:lstStyle>
          <a:p>
            <a:pPr lvl="0"/>
            <a:r>
              <a:rPr lang="en-AU" altLang="en-US" noProof="0" smtClean="0"/>
              <a:t>Click to edit Master subtitle style</a:t>
            </a:r>
          </a:p>
        </p:txBody>
      </p:sp>
      <p:sp>
        <p:nvSpPr>
          <p:cNvPr id="2180135" name="Rectangle 39"/>
          <p:cNvSpPr>
            <a:spLocks noGrp="1" noChangeArrowheads="1"/>
          </p:cNvSpPr>
          <p:nvPr>
            <p:ph type="ctrTitle" sz="quarter"/>
          </p:nvPr>
        </p:nvSpPr>
        <p:spPr>
          <a:xfrm>
            <a:off x="1187450" y="188913"/>
            <a:ext cx="6337300" cy="1655762"/>
          </a:xfrm>
        </p:spPr>
        <p:txBody>
          <a:bodyPr anchor="b"/>
          <a:lstStyle>
            <a:lvl1pPr>
              <a:defRPr/>
            </a:lvl1pPr>
          </a:lstStyle>
          <a:p>
            <a:pPr lvl="0"/>
            <a:r>
              <a:rPr lang="en-AU" altLang="en-US" noProof="0" smtClean="0"/>
              <a:t>Click to edit Master title style</a:t>
            </a:r>
          </a:p>
        </p:txBody>
      </p:sp>
      <p:sp>
        <p:nvSpPr>
          <p:cNvPr id="6" name="Rectangle 41"/>
          <p:cNvSpPr>
            <a:spLocks noGrp="1" noChangeArrowheads="1"/>
          </p:cNvSpPr>
          <p:nvPr>
            <p:ph type="dt" sz="quarter" idx="10"/>
          </p:nvPr>
        </p:nvSpPr>
        <p:spPr bwMode="auto">
          <a:xfrm>
            <a:off x="468313" y="623728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chemeClr val="bg2"/>
                </a:solidFill>
                <a:effectLst>
                  <a:outerShdw blurRad="38100" dist="38100" dir="2700000" algn="tl">
                    <a:srgbClr val="C0C0C0"/>
                  </a:outerShdw>
                </a:effectLst>
                <a:cs typeface="Arial" charset="0"/>
              </a:defRPr>
            </a:lvl1pPr>
          </a:lstStyle>
          <a:p>
            <a:pPr>
              <a:defRPr/>
            </a:pPr>
            <a:endParaRPr lang="en-AU" altLang="en-US"/>
          </a:p>
        </p:txBody>
      </p:sp>
      <p:sp>
        <p:nvSpPr>
          <p:cNvPr id="7" name="Rectangle 42"/>
          <p:cNvSpPr>
            <a:spLocks noGrp="1" noChangeArrowheads="1"/>
          </p:cNvSpPr>
          <p:nvPr>
            <p:ph type="ftr" sz="quarter" idx="11"/>
          </p:nvPr>
        </p:nvSpPr>
        <p:spPr>
          <a:xfrm>
            <a:off x="3132138" y="6237288"/>
            <a:ext cx="2895600" cy="457200"/>
          </a:xfrm>
        </p:spPr>
        <p:txBody>
          <a:bodyPr/>
          <a:lstStyle>
            <a:lvl1pPr>
              <a:defRPr/>
            </a:lvl1pPr>
          </a:lstStyle>
          <a:p>
            <a:pPr>
              <a:defRPr/>
            </a:pPr>
            <a:endParaRPr lang="en-AU" altLang="en-US"/>
          </a:p>
        </p:txBody>
      </p:sp>
      <p:sp>
        <p:nvSpPr>
          <p:cNvPr id="8" name="Rectangle 43"/>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chemeClr val="bg2"/>
                </a:solidFill>
                <a:effectLst>
                  <a:outerShdw blurRad="38100" dist="38100" dir="2700000" algn="tl">
                    <a:srgbClr val="C0C0C0"/>
                  </a:outerShdw>
                </a:effectLst>
              </a:defRPr>
            </a:lvl1pPr>
          </a:lstStyle>
          <a:p>
            <a:pPr>
              <a:defRPr/>
            </a:pPr>
            <a:fld id="{736CABBE-D15A-4B1B-9255-A569B18F32D4}" type="slidenum">
              <a:rPr lang="en-AU" altLang="en-US"/>
              <a:pPr>
                <a:defRPr/>
              </a:pPr>
              <a:t>‹#›</a:t>
            </a:fld>
            <a:endParaRPr lang="en-AU" altLang="en-US"/>
          </a:p>
        </p:txBody>
      </p:sp>
    </p:spTree>
    <p:extLst>
      <p:ext uri="{BB962C8B-B14F-4D97-AF65-F5344CB8AC3E}">
        <p14:creationId xmlns:p14="http://schemas.microsoft.com/office/powerpoint/2010/main" val="155889700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222264885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2575" y="115888"/>
            <a:ext cx="2054225" cy="59436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68313" y="115888"/>
            <a:ext cx="6011862"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87974062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BBFF52E2-24B9-4CD9-A522-A79B06900D91}" type="datetimeFigureOut">
              <a:rPr lang="fr-FR"/>
              <a:pPr>
                <a:defRPr/>
              </a:pPr>
              <a:t>16/02/2019</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C28B951-D01F-44F2-8ECC-6AD9C3D064E3}" type="slidenum">
              <a:rPr lang="fr-FR"/>
              <a:pPr>
                <a:defRPr/>
              </a:pPr>
              <a:t>‹#›</a:t>
            </a:fld>
            <a:endParaRPr lang="fr-FR"/>
          </a:p>
        </p:txBody>
      </p:sp>
    </p:spTree>
    <p:extLst>
      <p:ext uri="{BB962C8B-B14F-4D97-AF65-F5344CB8AC3E}">
        <p14:creationId xmlns:p14="http://schemas.microsoft.com/office/powerpoint/2010/main" val="83869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70E7B1F5-6FA9-4246-AE7B-182377481CF1}" type="datetimeFigureOut">
              <a:rPr lang="fr-FR"/>
              <a:pPr>
                <a:defRPr/>
              </a:pPr>
              <a:t>16/02/2019</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6F2F81-63D7-49B1-8AED-B5DD661D1851}" type="slidenum">
              <a:rPr lang="fr-FR"/>
              <a:pPr>
                <a:defRPr/>
              </a:pPr>
              <a:t>‹#›</a:t>
            </a:fld>
            <a:endParaRPr lang="fr-FR"/>
          </a:p>
        </p:txBody>
      </p:sp>
    </p:spTree>
    <p:extLst>
      <p:ext uri="{BB962C8B-B14F-4D97-AF65-F5344CB8AC3E}">
        <p14:creationId xmlns:p14="http://schemas.microsoft.com/office/powerpoint/2010/main" val="4258122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A8AA8BDE-A140-4B6C-B57F-B394C66253ED}" type="datetimeFigureOut">
              <a:rPr lang="fr-FR"/>
              <a:pPr>
                <a:defRPr/>
              </a:pPr>
              <a:t>16/02/2019</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FD68C59-B28B-4DC8-BFBB-B7EC2A325596}" type="slidenum">
              <a:rPr lang="fr-FR"/>
              <a:pPr>
                <a:defRPr/>
              </a:pPr>
              <a:t>‹#›</a:t>
            </a:fld>
            <a:endParaRPr lang="fr-FR"/>
          </a:p>
        </p:txBody>
      </p:sp>
    </p:spTree>
    <p:extLst>
      <p:ext uri="{BB962C8B-B14F-4D97-AF65-F5344CB8AC3E}">
        <p14:creationId xmlns:p14="http://schemas.microsoft.com/office/powerpoint/2010/main" val="6138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42539"/>
            <a:ext cx="8229600" cy="11430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8344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20178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70961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5" y="20178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70961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05081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extLst>
      <p:ext uri="{BB962C8B-B14F-4D97-AF65-F5344CB8AC3E}">
        <p14:creationId xmlns:p14="http://schemas.microsoft.com/office/powerpoint/2010/main" val="2340893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a:defRPr/>
            </a:lvl1pPr>
          </a:lstStyle>
          <a:p>
            <a:pPr>
              <a:defRPr/>
            </a:pPr>
            <a:fld id="{C59D648B-8AA4-4FD8-BA95-2374BE3645B8}" type="datetimeFigureOut">
              <a:rPr lang="fr-FR"/>
              <a:pPr>
                <a:defRPr/>
              </a:pPr>
              <a:t>16/02/2019</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A19D0B-1855-4E39-B24B-A01E33416865}" type="slidenum">
              <a:rPr lang="fr-FR"/>
              <a:pPr>
                <a:defRPr/>
              </a:pPr>
              <a:t>‹#›</a:t>
            </a:fld>
            <a:endParaRPr lang="fr-FR"/>
          </a:p>
        </p:txBody>
      </p:sp>
    </p:spTree>
    <p:extLst>
      <p:ext uri="{BB962C8B-B14F-4D97-AF65-F5344CB8AC3E}">
        <p14:creationId xmlns:p14="http://schemas.microsoft.com/office/powerpoint/2010/main" val="1092563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a:defRPr/>
            </a:lvl1pPr>
          </a:lstStyle>
          <a:p>
            <a:pPr>
              <a:defRPr/>
            </a:pPr>
            <a:fld id="{F58A9278-AC84-4A40-8FF7-520C65D2C7A0}" type="datetimeFigureOut">
              <a:rPr lang="fr-FR"/>
              <a:pPr>
                <a:defRPr/>
              </a:pPr>
              <a:t>16/02/2019</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2F60234-0E0B-42AE-840C-A64EB5E5871B}" type="slidenum">
              <a:rPr lang="fr-FR"/>
              <a:pPr>
                <a:defRPr/>
              </a:pPr>
              <a:t>‹#›</a:t>
            </a:fld>
            <a:endParaRPr lang="fr-FR"/>
          </a:p>
        </p:txBody>
      </p:sp>
    </p:spTree>
    <p:extLst>
      <p:ext uri="{BB962C8B-B14F-4D97-AF65-F5344CB8AC3E}">
        <p14:creationId xmlns:p14="http://schemas.microsoft.com/office/powerpoint/2010/main" val="372480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245206848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a:defRPr/>
            </a:lvl1pPr>
          </a:lstStyle>
          <a:p>
            <a:pPr>
              <a:defRPr/>
            </a:pPr>
            <a:fld id="{383E9BDC-C0EF-4F84-8C3E-3F9AAC396EC5}" type="datetimeFigureOut">
              <a:rPr lang="fr-FR"/>
              <a:pPr>
                <a:defRPr/>
              </a:pPr>
              <a:t>16/02/2019</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8771568-5578-4D04-9DE6-7CE0997C2896}" type="slidenum">
              <a:rPr lang="fr-FR"/>
              <a:pPr>
                <a:defRPr/>
              </a:pPr>
              <a:t>‹#›</a:t>
            </a:fld>
            <a:endParaRPr lang="fr-FR"/>
          </a:p>
        </p:txBody>
      </p:sp>
    </p:spTree>
    <p:extLst>
      <p:ext uri="{BB962C8B-B14F-4D97-AF65-F5344CB8AC3E}">
        <p14:creationId xmlns:p14="http://schemas.microsoft.com/office/powerpoint/2010/main" val="503040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80994561-35CC-47D6-B991-B0A1CF832B10}" type="datetimeFigureOut">
              <a:rPr lang="fr-FR"/>
              <a:pPr>
                <a:defRPr/>
              </a:pPr>
              <a:t>16/02/2019</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B4AB7B5-71D6-4BF7-BF9A-B37CA1218C8E}" type="slidenum">
              <a:rPr lang="fr-FR"/>
              <a:pPr>
                <a:defRPr/>
              </a:pPr>
              <a:t>‹#›</a:t>
            </a:fld>
            <a:endParaRPr lang="fr-FR"/>
          </a:p>
        </p:txBody>
      </p:sp>
    </p:spTree>
    <p:extLst>
      <p:ext uri="{BB962C8B-B14F-4D97-AF65-F5344CB8AC3E}">
        <p14:creationId xmlns:p14="http://schemas.microsoft.com/office/powerpoint/2010/main" val="1280399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E4E4F4B5-DA47-48F2-95AC-AC0148733EBA}" type="datetimeFigureOut">
              <a:rPr lang="fr-FR"/>
              <a:pPr>
                <a:defRPr/>
              </a:pPr>
              <a:t>16/02/2019</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D2FBAB5-8BFE-4113-9DA3-B63DAE883EDD}" type="slidenum">
              <a:rPr lang="fr-FR"/>
              <a:pPr>
                <a:defRPr/>
              </a:pPr>
              <a:t>‹#›</a:t>
            </a:fld>
            <a:endParaRPr lang="fr-FR"/>
          </a:p>
        </p:txBody>
      </p:sp>
    </p:spTree>
    <p:extLst>
      <p:ext uri="{BB962C8B-B14F-4D97-AF65-F5344CB8AC3E}">
        <p14:creationId xmlns:p14="http://schemas.microsoft.com/office/powerpoint/2010/main" val="367906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4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28870" y="2000486"/>
            <a:ext cx="6477805" cy="2541431"/>
          </a:xfrm>
        </p:spPr>
        <p:txBody>
          <a:bodyPr bIns="0" anchor="b"/>
          <a:lstStyle>
            <a:lvl1pPr algn="l">
              <a:defRPr sz="4500">
                <a:latin typeface="Calibri" charset="0"/>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1328870" y="4965874"/>
            <a:ext cx="6477804" cy="977621"/>
          </a:xfrm>
        </p:spPr>
        <p:txBody>
          <a:bodyPr tIns="91440" bIns="91440">
            <a:normAutofit/>
          </a:bodyPr>
          <a:lstStyle>
            <a:lvl1pPr marL="0" indent="0" algn="l">
              <a:buNone/>
              <a:defRPr sz="1350" b="0" cap="all" baseline="0">
                <a:solidFill>
                  <a:schemeClr val="tx1"/>
                </a:solidFill>
                <a:latin typeface="Calibri" charset="0"/>
                <a:ea typeface="Calibri" charset="0"/>
                <a:cs typeface="Calibri" charset="0"/>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Date Placeholder 3"/>
          <p:cNvSpPr>
            <a:spLocks noGrp="1"/>
          </p:cNvSpPr>
          <p:nvPr>
            <p:ph type="dt" sz="half" idx="10"/>
          </p:nvPr>
        </p:nvSpPr>
        <p:spPr>
          <a:xfrm>
            <a:off x="5181600" y="1528763"/>
            <a:ext cx="2625725" cy="309562"/>
          </a:xfrm>
        </p:spPr>
        <p:txBody>
          <a:bodyPr/>
          <a:lstStyle>
            <a:lvl1pPr>
              <a:defRPr/>
            </a:lvl1pPr>
          </a:lstStyle>
          <a:p>
            <a:pPr>
              <a:defRPr/>
            </a:pPr>
            <a:fld id="{5FD5A4E2-62AA-44EE-910D-1F302876BF68}" type="datetimeFigureOut">
              <a:rPr lang="en-US"/>
              <a:pPr>
                <a:defRPr/>
              </a:pPr>
              <a:t>16/02/2019</a:t>
            </a:fld>
            <a:endParaRPr lang="en-US"/>
          </a:p>
        </p:txBody>
      </p:sp>
      <p:sp>
        <p:nvSpPr>
          <p:cNvPr id="6" name="Footer Placeholder 4"/>
          <p:cNvSpPr>
            <a:spLocks noGrp="1"/>
          </p:cNvSpPr>
          <p:nvPr>
            <p:ph type="ftr" sz="quarter" idx="11"/>
          </p:nvPr>
        </p:nvSpPr>
        <p:spPr>
          <a:xfrm>
            <a:off x="1327150" y="1527175"/>
            <a:ext cx="3730625" cy="309563"/>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93725" y="1997075"/>
            <a:ext cx="608013" cy="503238"/>
          </a:xfrm>
        </p:spPr>
        <p:txBody>
          <a:bodyPr/>
          <a:lstStyle>
            <a:lvl1pPr>
              <a:defRPr/>
            </a:lvl1pPr>
          </a:lstStyle>
          <a:p>
            <a:pPr>
              <a:defRPr/>
            </a:pPr>
            <a:fld id="{5819D608-A0D3-42B2-80C6-C888E5DFED3F}" type="slidenum">
              <a:rPr lang="en-US"/>
              <a:pPr>
                <a:defRPr/>
              </a:pPr>
              <a:t>‹#›</a:t>
            </a:fld>
            <a:endParaRPr lang="en-US"/>
          </a:p>
        </p:txBody>
      </p:sp>
    </p:spTree>
    <p:extLst>
      <p:ext uri="{BB962C8B-B14F-4D97-AF65-F5344CB8AC3E}">
        <p14:creationId xmlns:p14="http://schemas.microsoft.com/office/powerpoint/2010/main" val="471909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9142" y="1763110"/>
            <a:ext cx="7202456" cy="1049235"/>
          </a:xfrm>
        </p:spPr>
        <p:txBody>
          <a:bodyPr/>
          <a:lstStyle/>
          <a:p>
            <a:r>
              <a:rPr lang="en-US"/>
              <a:t>Click to edit Master title style</a:t>
            </a:r>
          </a:p>
        </p:txBody>
      </p:sp>
      <p:sp>
        <p:nvSpPr>
          <p:cNvPr id="3" name="Content Placeholder 2"/>
          <p:cNvSpPr>
            <a:spLocks noGrp="1"/>
          </p:cNvSpPr>
          <p:nvPr>
            <p:ph idx="1"/>
          </p:nvPr>
        </p:nvSpPr>
        <p:spPr>
          <a:xfrm>
            <a:off x="969142" y="2974323"/>
            <a:ext cx="7202456" cy="3450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271463" y="1008063"/>
            <a:ext cx="608012" cy="504825"/>
          </a:xfrm>
        </p:spPr>
        <p:txBody>
          <a:bodyPr/>
          <a:lstStyle>
            <a:lvl1pPr>
              <a:defRPr/>
            </a:lvl1pPr>
          </a:lstStyle>
          <a:p>
            <a:pPr>
              <a:defRPr/>
            </a:pPr>
            <a:fld id="{88B6405C-6515-4D06-BAC7-BEFC5B539204}" type="slidenum">
              <a:rPr lang="en-US"/>
              <a:pPr>
                <a:defRPr/>
              </a:pPr>
              <a:t>‹#›</a:t>
            </a:fld>
            <a:endParaRPr lang="en-US"/>
          </a:p>
        </p:txBody>
      </p:sp>
    </p:spTree>
    <p:extLst>
      <p:ext uri="{BB962C8B-B14F-4D97-AF65-F5344CB8AC3E}">
        <p14:creationId xmlns:p14="http://schemas.microsoft.com/office/powerpoint/2010/main" val="2601115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1330325" y="4014788"/>
            <a:ext cx="647223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9766" y="1965855"/>
            <a:ext cx="6482366" cy="1887950"/>
          </a:xfrm>
        </p:spPr>
        <p:txBody>
          <a:bodyPr anchor="b"/>
          <a:lstStyle>
            <a:lvl1pPr algn="l">
              <a:defRPr sz="2700"/>
            </a:lvl1pPr>
          </a:lstStyle>
          <a:p>
            <a:r>
              <a:rPr lang="en-US"/>
              <a:t>Click to edit Master title style</a:t>
            </a:r>
          </a:p>
        </p:txBody>
      </p:sp>
      <p:sp>
        <p:nvSpPr>
          <p:cNvPr id="3" name="Text Placeholder 2"/>
          <p:cNvSpPr>
            <a:spLocks noGrp="1"/>
          </p:cNvSpPr>
          <p:nvPr>
            <p:ph type="body" idx="1"/>
          </p:nvPr>
        </p:nvSpPr>
        <p:spPr>
          <a:xfrm>
            <a:off x="1329766" y="4015921"/>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0"/>
          </p:nvPr>
        </p:nvSpPr>
        <p:spPr>
          <a:xfrm>
            <a:off x="598488" y="1008063"/>
            <a:ext cx="609600" cy="504825"/>
          </a:xfrm>
        </p:spPr>
        <p:txBody>
          <a:bodyPr/>
          <a:lstStyle>
            <a:lvl1pPr>
              <a:defRPr/>
            </a:lvl1pPr>
          </a:lstStyle>
          <a:p>
            <a:pPr>
              <a:defRPr/>
            </a:pPr>
            <a:fld id="{9AF32B6A-FF16-44A5-AA85-E0B4AA03331F}" type="slidenum">
              <a:rPr lang="en-US"/>
              <a:pPr>
                <a:defRPr/>
              </a:pPr>
              <a:t>‹#›</a:t>
            </a:fld>
            <a:endParaRPr lang="en-US"/>
          </a:p>
        </p:txBody>
      </p:sp>
    </p:spTree>
    <p:extLst>
      <p:ext uri="{BB962C8B-B14F-4D97-AF65-F5344CB8AC3E}">
        <p14:creationId xmlns:p14="http://schemas.microsoft.com/office/powerpoint/2010/main" val="427507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7370" y="1316619"/>
            <a:ext cx="7204226" cy="1059305"/>
          </a:xfrm>
        </p:spPr>
        <p:txBody>
          <a:bodyPr/>
          <a:lstStyle/>
          <a:p>
            <a:r>
              <a:rPr lang="en-US"/>
              <a:t>Click to edit Master title style</a:t>
            </a:r>
          </a:p>
        </p:txBody>
      </p:sp>
      <p:sp>
        <p:nvSpPr>
          <p:cNvPr id="3" name="Content Placeholder 2"/>
          <p:cNvSpPr>
            <a:spLocks noGrp="1"/>
          </p:cNvSpPr>
          <p:nvPr>
            <p:ph sz="half" idx="1"/>
          </p:nvPr>
        </p:nvSpPr>
        <p:spPr>
          <a:xfrm>
            <a:off x="965955" y="2522608"/>
            <a:ext cx="348386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0785" y="2529072"/>
            <a:ext cx="348386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0"/>
          </p:nvPr>
        </p:nvSpPr>
        <p:spPr>
          <a:xfrm>
            <a:off x="241300" y="1311275"/>
            <a:ext cx="608013" cy="503238"/>
          </a:xfrm>
        </p:spPr>
        <p:txBody>
          <a:bodyPr/>
          <a:lstStyle>
            <a:lvl1pPr>
              <a:defRPr/>
            </a:lvl1pPr>
          </a:lstStyle>
          <a:p>
            <a:pPr>
              <a:defRPr/>
            </a:pPr>
            <a:fld id="{4AF43430-E546-4E3E-8164-1FAE0C898364}" type="slidenum">
              <a:rPr lang="en-US"/>
              <a:pPr>
                <a:defRPr/>
              </a:pPr>
              <a:t>‹#›</a:t>
            </a:fld>
            <a:endParaRPr lang="en-US"/>
          </a:p>
        </p:txBody>
      </p:sp>
    </p:spTree>
    <p:extLst>
      <p:ext uri="{BB962C8B-B14F-4D97-AF65-F5344CB8AC3E}">
        <p14:creationId xmlns:p14="http://schemas.microsoft.com/office/powerpoint/2010/main" val="2134520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8434" y="1508839"/>
            <a:ext cx="7205746" cy="1056319"/>
          </a:xfrm>
        </p:spPr>
        <p:txBody>
          <a:bodyPr/>
          <a:lstStyle/>
          <a:p>
            <a:r>
              <a:rPr lang="en-US"/>
              <a:t>Click to edit Master title style</a:t>
            </a:r>
          </a:p>
        </p:txBody>
      </p:sp>
      <p:sp>
        <p:nvSpPr>
          <p:cNvPr id="3" name="Text Placeholder 2"/>
          <p:cNvSpPr>
            <a:spLocks noGrp="1"/>
          </p:cNvSpPr>
          <p:nvPr>
            <p:ph type="body" idx="1"/>
          </p:nvPr>
        </p:nvSpPr>
        <p:spPr>
          <a:xfrm>
            <a:off x="978434" y="2724226"/>
            <a:ext cx="3483864"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8434" y="3528946"/>
            <a:ext cx="348386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2312" y="2727680"/>
            <a:ext cx="3483864"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2312" y="3526168"/>
            <a:ext cx="348386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10"/>
          </p:nvPr>
        </p:nvSpPr>
        <p:spPr>
          <a:xfrm>
            <a:off x="254000" y="1008063"/>
            <a:ext cx="606425" cy="504825"/>
          </a:xfrm>
        </p:spPr>
        <p:txBody>
          <a:bodyPr/>
          <a:lstStyle>
            <a:lvl1pPr>
              <a:defRPr/>
            </a:lvl1pPr>
          </a:lstStyle>
          <a:p>
            <a:pPr>
              <a:defRPr/>
            </a:pPr>
            <a:fld id="{4B3C73EF-B686-4717-B011-130260461219}" type="slidenum">
              <a:rPr lang="en-US"/>
              <a:pPr>
                <a:defRPr/>
              </a:pPr>
              <a:t>‹#›</a:t>
            </a:fld>
            <a:endParaRPr lang="en-US"/>
          </a:p>
        </p:txBody>
      </p:sp>
    </p:spTree>
    <p:extLst>
      <p:ext uri="{BB962C8B-B14F-4D97-AF65-F5344CB8AC3E}">
        <p14:creationId xmlns:p14="http://schemas.microsoft.com/office/powerpoint/2010/main" val="94806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9142" y="1528218"/>
            <a:ext cx="7202456" cy="1049235"/>
          </a:xfrm>
        </p:spPr>
        <p:txBody>
          <a:bodyPr/>
          <a:lstStyle/>
          <a:p>
            <a:r>
              <a:rPr lang="en-US"/>
              <a:t>Click to edit Master title style</a:t>
            </a:r>
          </a:p>
        </p:txBody>
      </p:sp>
      <p:sp>
        <p:nvSpPr>
          <p:cNvPr id="4" name="Slide Number Placeholder 4"/>
          <p:cNvSpPr>
            <a:spLocks noGrp="1"/>
          </p:cNvSpPr>
          <p:nvPr>
            <p:ph type="sldNum" sz="quarter" idx="10"/>
          </p:nvPr>
        </p:nvSpPr>
        <p:spPr>
          <a:xfrm>
            <a:off x="239713" y="1017588"/>
            <a:ext cx="606425" cy="503237"/>
          </a:xfrm>
        </p:spPr>
        <p:txBody>
          <a:bodyPr/>
          <a:lstStyle>
            <a:lvl1pPr>
              <a:defRPr/>
            </a:lvl1pPr>
          </a:lstStyle>
          <a:p>
            <a:pPr>
              <a:defRPr/>
            </a:pPr>
            <a:fld id="{58D7621A-C23E-484F-A2CA-72A4530099D5}" type="slidenum">
              <a:rPr lang="en-US"/>
              <a:pPr>
                <a:defRPr/>
              </a:pPr>
              <a:t>‹#›</a:t>
            </a:fld>
            <a:endParaRPr lang="en-US"/>
          </a:p>
        </p:txBody>
      </p:sp>
    </p:spTree>
    <p:extLst>
      <p:ext uri="{BB962C8B-B14F-4D97-AF65-F5344CB8AC3E}">
        <p14:creationId xmlns:p14="http://schemas.microsoft.com/office/powerpoint/2010/main" val="2131129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a:xfrm>
            <a:off x="360363" y="1008063"/>
            <a:ext cx="608012" cy="504825"/>
          </a:xfrm>
        </p:spPr>
        <p:txBody>
          <a:bodyPr/>
          <a:lstStyle>
            <a:lvl1pPr>
              <a:defRPr/>
            </a:lvl1pPr>
          </a:lstStyle>
          <a:p>
            <a:pPr>
              <a:defRPr/>
            </a:pPr>
            <a:fld id="{458C25D3-76AE-40F9-95EF-D52372900733}" type="slidenum">
              <a:rPr lang="en-US"/>
              <a:pPr>
                <a:defRPr/>
              </a:pPr>
              <a:t>‹#›</a:t>
            </a:fld>
            <a:endParaRPr lang="en-US"/>
          </a:p>
        </p:txBody>
      </p:sp>
    </p:spTree>
    <p:extLst>
      <p:ext uri="{BB962C8B-B14F-4D97-AF65-F5344CB8AC3E}">
        <p14:creationId xmlns:p14="http://schemas.microsoft.com/office/powerpoint/2010/main" val="142805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288422242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0252" y="1512039"/>
            <a:ext cx="2454824" cy="2247117"/>
          </a:xfrm>
        </p:spPr>
        <p:txBody>
          <a:bodyPr anchor="b"/>
          <a:lstStyle>
            <a:lvl1pPr algn="l">
              <a:defRPr sz="1800"/>
            </a:lvl1pPr>
          </a:lstStyle>
          <a:p>
            <a:r>
              <a:rPr lang="en-US"/>
              <a:t>Click to edit Master title style</a:t>
            </a:r>
          </a:p>
        </p:txBody>
      </p:sp>
      <p:sp>
        <p:nvSpPr>
          <p:cNvPr id="3" name="Content Placeholder 2"/>
          <p:cNvSpPr>
            <a:spLocks noGrp="1"/>
          </p:cNvSpPr>
          <p:nvPr>
            <p:ph idx="1"/>
          </p:nvPr>
        </p:nvSpPr>
        <p:spPr>
          <a:xfrm>
            <a:off x="3669534" y="1512039"/>
            <a:ext cx="4509353"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0252" y="3918557"/>
            <a:ext cx="2456260"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Slide Number Placeholder 6"/>
          <p:cNvSpPr>
            <a:spLocks noGrp="1"/>
          </p:cNvSpPr>
          <p:nvPr>
            <p:ph type="sldNum" sz="quarter" idx="10"/>
          </p:nvPr>
        </p:nvSpPr>
        <p:spPr>
          <a:xfrm>
            <a:off x="246063" y="1000125"/>
            <a:ext cx="609600" cy="503238"/>
          </a:xfrm>
        </p:spPr>
        <p:txBody>
          <a:bodyPr/>
          <a:lstStyle>
            <a:lvl1pPr>
              <a:defRPr/>
            </a:lvl1pPr>
          </a:lstStyle>
          <a:p>
            <a:pPr>
              <a:defRPr/>
            </a:pPr>
            <a:fld id="{ACCFD717-17F8-4DFB-9C0B-77EC94731596}" type="slidenum">
              <a:rPr lang="en-US"/>
              <a:pPr>
                <a:defRPr/>
              </a:pPr>
              <a:t>‹#›</a:t>
            </a:fld>
            <a:endParaRPr lang="en-US"/>
          </a:p>
        </p:txBody>
      </p:sp>
    </p:spTree>
    <p:extLst>
      <p:ext uri="{BB962C8B-B14F-4D97-AF65-F5344CB8AC3E}">
        <p14:creationId xmlns:p14="http://schemas.microsoft.com/office/powerpoint/2010/main" val="3853111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1199" y="1356380"/>
            <a:ext cx="4149246" cy="1830584"/>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584899" y="1371346"/>
            <a:ext cx="2569200" cy="4629734"/>
          </a:xfrm>
          <a:solidFill>
            <a:schemeClr val="bg1">
              <a:lumMod val="85000"/>
            </a:schemeClr>
          </a:solidFill>
          <a:ln w="9525" cap="sq">
            <a:noFill/>
            <a:miter lim="800000"/>
          </a:ln>
          <a:effectLst/>
        </p:spPr>
        <p:txBody>
          <a:bodyPr rtlCol="0">
            <a:norm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320542" y="3372859"/>
            <a:ext cx="4143303"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p:cNvSpPr>
            <a:spLocks noGrp="1"/>
          </p:cNvSpPr>
          <p:nvPr>
            <p:ph type="dt" sz="half" idx="10"/>
          </p:nvPr>
        </p:nvSpPr>
        <p:spPr>
          <a:xfrm>
            <a:off x="1317625" y="5681663"/>
            <a:ext cx="4146550" cy="319087"/>
          </a:xfrm>
        </p:spPr>
        <p:txBody>
          <a:bodyPr/>
          <a:lstStyle>
            <a:lvl1pPr algn="l">
              <a:defRPr/>
            </a:lvl1pPr>
          </a:lstStyle>
          <a:p>
            <a:pPr>
              <a:defRPr/>
            </a:pPr>
            <a:fld id="{09C15277-1114-4333-BA5D-F6C318B2536E}" type="datetimeFigureOut">
              <a:rPr lang="en-US"/>
              <a:pPr>
                <a:defRPr/>
              </a:pPr>
              <a:t>16/02/2019</a:t>
            </a:fld>
            <a:endParaRPr lang="en-US"/>
          </a:p>
        </p:txBody>
      </p:sp>
      <p:sp>
        <p:nvSpPr>
          <p:cNvPr id="7" name="Slide Number Placeholder 6"/>
          <p:cNvSpPr>
            <a:spLocks noGrp="1"/>
          </p:cNvSpPr>
          <p:nvPr>
            <p:ph type="sldNum" sz="quarter" idx="11"/>
          </p:nvPr>
        </p:nvSpPr>
        <p:spPr>
          <a:xfrm>
            <a:off x="592138" y="1009650"/>
            <a:ext cx="609600" cy="503238"/>
          </a:xfrm>
        </p:spPr>
        <p:txBody>
          <a:bodyPr/>
          <a:lstStyle>
            <a:lvl1pPr>
              <a:defRPr/>
            </a:lvl1pPr>
          </a:lstStyle>
          <a:p>
            <a:pPr>
              <a:defRPr/>
            </a:pPr>
            <a:fld id="{D33BAA14-F00A-477B-866E-60E4DE3850F7}" type="slidenum">
              <a:rPr lang="en-US"/>
              <a:pPr>
                <a:defRPr/>
              </a:pPr>
              <a:t>‹#›</a:t>
            </a:fld>
            <a:endParaRPr lang="en-US"/>
          </a:p>
        </p:txBody>
      </p:sp>
    </p:spTree>
    <p:extLst>
      <p:ext uri="{BB962C8B-B14F-4D97-AF65-F5344CB8AC3E}">
        <p14:creationId xmlns:p14="http://schemas.microsoft.com/office/powerpoint/2010/main" val="2481649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2850" y="1528218"/>
            <a:ext cx="7202456" cy="1049235"/>
          </a:xfrm>
        </p:spPr>
        <p:txBody>
          <a:bodyPr/>
          <a:lstStyle/>
          <a:p>
            <a:r>
              <a:rPr lang="en-US"/>
              <a:t>Click to edit Master title style</a:t>
            </a:r>
          </a:p>
        </p:txBody>
      </p:sp>
      <p:sp>
        <p:nvSpPr>
          <p:cNvPr id="3" name="Vertical Text Placeholder 2"/>
          <p:cNvSpPr>
            <a:spLocks noGrp="1"/>
          </p:cNvSpPr>
          <p:nvPr>
            <p:ph type="body" orient="vert" idx="1"/>
          </p:nvPr>
        </p:nvSpPr>
        <p:spPr>
          <a:xfrm>
            <a:off x="962850" y="2739431"/>
            <a:ext cx="7202456" cy="3450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234950" y="798513"/>
            <a:ext cx="608013" cy="504825"/>
          </a:xfrm>
        </p:spPr>
        <p:txBody>
          <a:bodyPr/>
          <a:lstStyle>
            <a:lvl1pPr>
              <a:defRPr/>
            </a:lvl1pPr>
          </a:lstStyle>
          <a:p>
            <a:pPr>
              <a:defRPr/>
            </a:pPr>
            <a:fld id="{2CD20439-0692-4D0B-AFD5-30A6EBBAE888}" type="slidenum">
              <a:rPr lang="en-US"/>
              <a:pPr>
                <a:defRPr/>
              </a:pPr>
              <a:t>‹#›</a:t>
            </a:fld>
            <a:endParaRPr lang="en-US"/>
          </a:p>
        </p:txBody>
      </p:sp>
    </p:spTree>
    <p:extLst>
      <p:ext uri="{BB962C8B-B14F-4D97-AF65-F5344CB8AC3E}">
        <p14:creationId xmlns:p14="http://schemas.microsoft.com/office/powerpoint/2010/main" val="1341446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96690" y="1521082"/>
            <a:ext cx="121180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315327" y="1521082"/>
            <a:ext cx="5663448"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384175" y="1520825"/>
            <a:ext cx="608013" cy="503238"/>
          </a:xfrm>
        </p:spPr>
        <p:txBody>
          <a:bodyPr/>
          <a:lstStyle>
            <a:lvl1pPr>
              <a:defRPr/>
            </a:lvl1pPr>
          </a:lstStyle>
          <a:p>
            <a:pPr>
              <a:defRPr/>
            </a:pPr>
            <a:fld id="{16CB3B8F-3645-45BE-8626-195CFAF47860}" type="slidenum">
              <a:rPr lang="en-US"/>
              <a:pPr>
                <a:defRPr/>
              </a:pPr>
              <a:t>‹#›</a:t>
            </a:fld>
            <a:endParaRPr lang="en-US"/>
          </a:p>
        </p:txBody>
      </p:sp>
    </p:spTree>
    <p:extLst>
      <p:ext uri="{BB962C8B-B14F-4D97-AF65-F5344CB8AC3E}">
        <p14:creationId xmlns:p14="http://schemas.microsoft.com/office/powerpoint/2010/main" val="4277379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28870" y="2000486"/>
            <a:ext cx="6477805" cy="2541431"/>
          </a:xfrm>
        </p:spPr>
        <p:txBody>
          <a:bodyPr bIns="0" anchor="b"/>
          <a:lstStyle>
            <a:lvl1pPr algn="l">
              <a:defRPr sz="4500">
                <a:latin typeface="Calibri" charset="0"/>
                <a:ea typeface="Calibri" charset="0"/>
                <a:cs typeface="Calibri"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28870" y="4965874"/>
            <a:ext cx="6477804" cy="977621"/>
          </a:xfrm>
        </p:spPr>
        <p:txBody>
          <a:bodyPr tIns="91440" bIns="91440">
            <a:normAutofit/>
          </a:bodyPr>
          <a:lstStyle>
            <a:lvl1pPr marL="0" indent="0" algn="l">
              <a:buNone/>
              <a:defRPr sz="1350" b="0" cap="all" baseline="0">
                <a:solidFill>
                  <a:schemeClr val="tx1"/>
                </a:solidFill>
                <a:latin typeface="Calibri" charset="0"/>
                <a:ea typeface="Calibri" charset="0"/>
                <a:cs typeface="Calibri" charset="0"/>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5181600" y="1528763"/>
            <a:ext cx="2625725" cy="309562"/>
          </a:xfrm>
        </p:spPr>
        <p:txBody>
          <a:bodyPr/>
          <a:lstStyle>
            <a:lvl1pPr>
              <a:defRPr/>
            </a:lvl1pPr>
          </a:lstStyle>
          <a:p>
            <a:pPr>
              <a:defRPr/>
            </a:pPr>
            <a:fld id="{A5801FBA-442C-4412-8F67-2AAADEC89A74}" type="datetimeFigureOut">
              <a:rPr lang="en-US"/>
              <a:pPr>
                <a:defRPr/>
              </a:pPr>
              <a:t>16/02/2019</a:t>
            </a:fld>
            <a:endParaRPr lang="en-US"/>
          </a:p>
        </p:txBody>
      </p:sp>
      <p:sp>
        <p:nvSpPr>
          <p:cNvPr id="6" name="Footer Placeholder 4"/>
          <p:cNvSpPr>
            <a:spLocks noGrp="1"/>
          </p:cNvSpPr>
          <p:nvPr>
            <p:ph type="ftr" sz="quarter" idx="11"/>
          </p:nvPr>
        </p:nvSpPr>
        <p:spPr>
          <a:xfrm>
            <a:off x="1327150" y="1527175"/>
            <a:ext cx="3730625" cy="309563"/>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93725" y="1997075"/>
            <a:ext cx="608013" cy="503238"/>
          </a:xfrm>
        </p:spPr>
        <p:txBody>
          <a:bodyPr/>
          <a:lstStyle>
            <a:lvl1pPr>
              <a:defRPr/>
            </a:lvl1pPr>
          </a:lstStyle>
          <a:p>
            <a:pPr>
              <a:defRPr/>
            </a:pPr>
            <a:fld id="{7B2BA056-A18A-4F4B-9696-A434C9EB91D0}" type="slidenum">
              <a:rPr lang="en-US"/>
              <a:pPr>
                <a:defRPr/>
              </a:pPr>
              <a:t>‹#›</a:t>
            </a:fld>
            <a:endParaRPr lang="en-US"/>
          </a:p>
        </p:txBody>
      </p:sp>
    </p:spTree>
    <p:extLst>
      <p:ext uri="{BB962C8B-B14F-4D97-AF65-F5344CB8AC3E}">
        <p14:creationId xmlns:p14="http://schemas.microsoft.com/office/powerpoint/2010/main" val="3989175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9142" y="1763110"/>
            <a:ext cx="7202456" cy="104923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69142" y="2974323"/>
            <a:ext cx="7202456" cy="3450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271463" y="1008063"/>
            <a:ext cx="608012" cy="504825"/>
          </a:xfrm>
        </p:spPr>
        <p:txBody>
          <a:bodyPr/>
          <a:lstStyle>
            <a:lvl1pPr>
              <a:defRPr/>
            </a:lvl1pPr>
          </a:lstStyle>
          <a:p>
            <a:pPr>
              <a:defRPr/>
            </a:pPr>
            <a:fld id="{E63D53B4-3557-407F-AD11-AD8427311E93}" type="slidenum">
              <a:rPr lang="en-US"/>
              <a:pPr>
                <a:defRPr/>
              </a:pPr>
              <a:t>‹#›</a:t>
            </a:fld>
            <a:endParaRPr lang="en-US"/>
          </a:p>
        </p:txBody>
      </p:sp>
    </p:spTree>
    <p:extLst>
      <p:ext uri="{BB962C8B-B14F-4D97-AF65-F5344CB8AC3E}">
        <p14:creationId xmlns:p14="http://schemas.microsoft.com/office/powerpoint/2010/main" val="686933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1330325" y="4014788"/>
            <a:ext cx="647223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9766" y="1965855"/>
            <a:ext cx="6482366" cy="1887950"/>
          </a:xfrm>
        </p:spPr>
        <p:txBody>
          <a:bodyPr anchor="b"/>
          <a:lstStyle>
            <a:lvl1pPr algn="l">
              <a:defRPr sz="2700"/>
            </a:lvl1pPr>
          </a:lstStyle>
          <a:p>
            <a:r>
              <a:rPr lang="en-US" dirty="0" smtClean="0"/>
              <a:t>Click to edit Master title style</a:t>
            </a:r>
            <a:endParaRPr lang="en-US" dirty="0"/>
          </a:p>
        </p:txBody>
      </p:sp>
      <p:sp>
        <p:nvSpPr>
          <p:cNvPr id="3" name="Text Placeholder 2"/>
          <p:cNvSpPr>
            <a:spLocks noGrp="1"/>
          </p:cNvSpPr>
          <p:nvPr>
            <p:ph type="body" idx="1"/>
          </p:nvPr>
        </p:nvSpPr>
        <p:spPr>
          <a:xfrm>
            <a:off x="1329766" y="4015921"/>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0"/>
          </p:nvPr>
        </p:nvSpPr>
        <p:spPr>
          <a:xfrm>
            <a:off x="598488" y="1008063"/>
            <a:ext cx="609600" cy="504825"/>
          </a:xfrm>
        </p:spPr>
        <p:txBody>
          <a:bodyPr/>
          <a:lstStyle>
            <a:lvl1pPr>
              <a:defRPr/>
            </a:lvl1pPr>
          </a:lstStyle>
          <a:p>
            <a:pPr>
              <a:defRPr/>
            </a:pPr>
            <a:fld id="{6E3C8EDF-9C99-44AC-9257-3831A7ED556A}" type="slidenum">
              <a:rPr lang="en-US"/>
              <a:pPr>
                <a:defRPr/>
              </a:pPr>
              <a:t>‹#›</a:t>
            </a:fld>
            <a:endParaRPr lang="en-US"/>
          </a:p>
        </p:txBody>
      </p:sp>
    </p:spTree>
    <p:extLst>
      <p:ext uri="{BB962C8B-B14F-4D97-AF65-F5344CB8AC3E}">
        <p14:creationId xmlns:p14="http://schemas.microsoft.com/office/powerpoint/2010/main" val="3442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7370" y="1316619"/>
            <a:ext cx="7204226"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65955" y="2522608"/>
            <a:ext cx="3483864" cy="3448595"/>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0785" y="2529072"/>
            <a:ext cx="3483864"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0"/>
          </p:nvPr>
        </p:nvSpPr>
        <p:spPr>
          <a:xfrm>
            <a:off x="241300" y="1311275"/>
            <a:ext cx="608013" cy="503238"/>
          </a:xfrm>
        </p:spPr>
        <p:txBody>
          <a:bodyPr/>
          <a:lstStyle>
            <a:lvl1pPr>
              <a:defRPr/>
            </a:lvl1pPr>
          </a:lstStyle>
          <a:p>
            <a:pPr>
              <a:defRPr/>
            </a:pPr>
            <a:fld id="{3938A3C0-57A2-4BE1-9AA3-B47584825CD3}" type="slidenum">
              <a:rPr lang="en-US"/>
              <a:pPr>
                <a:defRPr/>
              </a:pPr>
              <a:t>‹#›</a:t>
            </a:fld>
            <a:endParaRPr lang="en-US"/>
          </a:p>
        </p:txBody>
      </p:sp>
    </p:spTree>
    <p:extLst>
      <p:ext uri="{BB962C8B-B14F-4D97-AF65-F5344CB8AC3E}">
        <p14:creationId xmlns:p14="http://schemas.microsoft.com/office/powerpoint/2010/main" val="230304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8434" y="1508839"/>
            <a:ext cx="7205746"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78434" y="2724226"/>
            <a:ext cx="3483864"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978434" y="3528946"/>
            <a:ext cx="3483864"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2312" y="2727680"/>
            <a:ext cx="3483864"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2312" y="3526168"/>
            <a:ext cx="3483864"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8"/>
          <p:cNvSpPr>
            <a:spLocks noGrp="1"/>
          </p:cNvSpPr>
          <p:nvPr>
            <p:ph type="sldNum" sz="quarter" idx="10"/>
          </p:nvPr>
        </p:nvSpPr>
        <p:spPr>
          <a:xfrm>
            <a:off x="254000" y="1008063"/>
            <a:ext cx="606425" cy="504825"/>
          </a:xfrm>
        </p:spPr>
        <p:txBody>
          <a:bodyPr/>
          <a:lstStyle>
            <a:lvl1pPr>
              <a:defRPr/>
            </a:lvl1pPr>
          </a:lstStyle>
          <a:p>
            <a:pPr>
              <a:defRPr/>
            </a:pPr>
            <a:fld id="{C2E966B4-7860-4706-BA2D-D375168CC78A}" type="slidenum">
              <a:rPr lang="en-US"/>
              <a:pPr>
                <a:defRPr/>
              </a:pPr>
              <a:t>‹#›</a:t>
            </a:fld>
            <a:endParaRPr lang="en-US"/>
          </a:p>
        </p:txBody>
      </p:sp>
    </p:spTree>
    <p:extLst>
      <p:ext uri="{BB962C8B-B14F-4D97-AF65-F5344CB8AC3E}">
        <p14:creationId xmlns:p14="http://schemas.microsoft.com/office/powerpoint/2010/main" val="2005622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9142" y="1528218"/>
            <a:ext cx="7202456" cy="1049235"/>
          </a:xfrm>
        </p:spPr>
        <p:txBody>
          <a:bodyPr/>
          <a:lstStyle/>
          <a:p>
            <a:r>
              <a:rPr lang="en-US" smtClean="0"/>
              <a:t>Click to edit Master title style</a:t>
            </a:r>
            <a:endParaRPr lang="en-US" dirty="0"/>
          </a:p>
        </p:txBody>
      </p:sp>
      <p:sp>
        <p:nvSpPr>
          <p:cNvPr id="4" name="Slide Number Placeholder 4"/>
          <p:cNvSpPr>
            <a:spLocks noGrp="1"/>
          </p:cNvSpPr>
          <p:nvPr>
            <p:ph type="sldNum" sz="quarter" idx="10"/>
          </p:nvPr>
        </p:nvSpPr>
        <p:spPr>
          <a:xfrm>
            <a:off x="239713" y="1017588"/>
            <a:ext cx="606425" cy="503237"/>
          </a:xfrm>
        </p:spPr>
        <p:txBody>
          <a:bodyPr/>
          <a:lstStyle>
            <a:lvl1pPr>
              <a:defRPr/>
            </a:lvl1pPr>
          </a:lstStyle>
          <a:p>
            <a:pPr>
              <a:defRPr/>
            </a:pPr>
            <a:fld id="{6CBB2D02-A8C5-420D-874B-A9A02D68ACF4}" type="slidenum">
              <a:rPr lang="en-US"/>
              <a:pPr>
                <a:defRPr/>
              </a:pPr>
              <a:t>‹#›</a:t>
            </a:fld>
            <a:endParaRPr lang="en-US"/>
          </a:p>
        </p:txBody>
      </p:sp>
    </p:spTree>
    <p:extLst>
      <p:ext uri="{BB962C8B-B14F-4D97-AF65-F5344CB8AC3E}">
        <p14:creationId xmlns:p14="http://schemas.microsoft.com/office/powerpoint/2010/main" val="248095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11188" y="1196975"/>
            <a:ext cx="3960812" cy="4862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724400" y="1196975"/>
            <a:ext cx="3962400" cy="4862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308005355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a:xfrm>
            <a:off x="360363" y="1008063"/>
            <a:ext cx="608012" cy="504825"/>
          </a:xfrm>
        </p:spPr>
        <p:txBody>
          <a:bodyPr/>
          <a:lstStyle>
            <a:lvl1pPr>
              <a:defRPr/>
            </a:lvl1pPr>
          </a:lstStyle>
          <a:p>
            <a:pPr>
              <a:defRPr/>
            </a:pPr>
            <a:fld id="{5B2E5A54-D788-4F35-BD7D-437DC606BB73}" type="slidenum">
              <a:rPr lang="en-US"/>
              <a:pPr>
                <a:defRPr/>
              </a:pPr>
              <a:t>‹#›</a:t>
            </a:fld>
            <a:endParaRPr lang="en-US"/>
          </a:p>
        </p:txBody>
      </p:sp>
    </p:spTree>
    <p:extLst>
      <p:ext uri="{BB962C8B-B14F-4D97-AF65-F5344CB8AC3E}">
        <p14:creationId xmlns:p14="http://schemas.microsoft.com/office/powerpoint/2010/main" val="839366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0252" y="1512039"/>
            <a:ext cx="2454824" cy="2247117"/>
          </a:xfrm>
        </p:spPr>
        <p:txBody>
          <a:bodyPr anchor="b"/>
          <a:lstStyle>
            <a:lvl1pPr algn="l">
              <a:defRPr sz="1800"/>
            </a:lvl1pPr>
          </a:lstStyle>
          <a:p>
            <a:r>
              <a:rPr lang="en-US" smtClean="0"/>
              <a:t>Click to edit Master title style</a:t>
            </a:r>
            <a:endParaRPr lang="en-US" dirty="0"/>
          </a:p>
        </p:txBody>
      </p:sp>
      <p:sp>
        <p:nvSpPr>
          <p:cNvPr id="3" name="Content Placeholder 2"/>
          <p:cNvSpPr>
            <a:spLocks noGrp="1"/>
          </p:cNvSpPr>
          <p:nvPr>
            <p:ph idx="1"/>
          </p:nvPr>
        </p:nvSpPr>
        <p:spPr>
          <a:xfrm>
            <a:off x="3669534" y="1512039"/>
            <a:ext cx="4509353"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70252" y="3918557"/>
            <a:ext cx="2456260"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Slide Number Placeholder 6"/>
          <p:cNvSpPr>
            <a:spLocks noGrp="1"/>
          </p:cNvSpPr>
          <p:nvPr>
            <p:ph type="sldNum" sz="quarter" idx="10"/>
          </p:nvPr>
        </p:nvSpPr>
        <p:spPr>
          <a:xfrm>
            <a:off x="246063" y="1000125"/>
            <a:ext cx="609600" cy="503238"/>
          </a:xfrm>
        </p:spPr>
        <p:txBody>
          <a:bodyPr/>
          <a:lstStyle>
            <a:lvl1pPr>
              <a:defRPr/>
            </a:lvl1pPr>
          </a:lstStyle>
          <a:p>
            <a:pPr>
              <a:defRPr/>
            </a:pPr>
            <a:fld id="{FC31DCF4-E4CE-42A8-8F81-6619BBB33986}" type="slidenum">
              <a:rPr lang="en-US"/>
              <a:pPr>
                <a:defRPr/>
              </a:pPr>
              <a:t>‹#›</a:t>
            </a:fld>
            <a:endParaRPr lang="en-US"/>
          </a:p>
        </p:txBody>
      </p:sp>
    </p:spTree>
    <p:extLst>
      <p:ext uri="{BB962C8B-B14F-4D97-AF65-F5344CB8AC3E}">
        <p14:creationId xmlns:p14="http://schemas.microsoft.com/office/powerpoint/2010/main" val="2216936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1199" y="1356380"/>
            <a:ext cx="4149246" cy="1830584"/>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84899" y="1371346"/>
            <a:ext cx="2569200" cy="4629734"/>
          </a:xfrm>
          <a:solidFill>
            <a:schemeClr val="bg1">
              <a:lumMod val="85000"/>
            </a:schemeClr>
          </a:solidFill>
          <a:ln w="9525" cap="sq">
            <a:noFill/>
            <a:miter lim="800000"/>
          </a:ln>
          <a:effectLst/>
        </p:spPr>
        <p:txBody>
          <a:bodyPr rtlCol="0">
            <a:norm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320542" y="3372859"/>
            <a:ext cx="4143303"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Date Placeholder 4"/>
          <p:cNvSpPr>
            <a:spLocks noGrp="1"/>
          </p:cNvSpPr>
          <p:nvPr>
            <p:ph type="dt" sz="half" idx="10"/>
          </p:nvPr>
        </p:nvSpPr>
        <p:spPr>
          <a:xfrm>
            <a:off x="1317625" y="5681663"/>
            <a:ext cx="4146550" cy="319087"/>
          </a:xfrm>
        </p:spPr>
        <p:txBody>
          <a:bodyPr/>
          <a:lstStyle>
            <a:lvl1pPr algn="l">
              <a:defRPr/>
            </a:lvl1pPr>
          </a:lstStyle>
          <a:p>
            <a:pPr>
              <a:defRPr/>
            </a:pPr>
            <a:fld id="{C4A39BB4-1DF2-44C5-80FC-F446210A6CFA}" type="datetimeFigureOut">
              <a:rPr lang="en-US"/>
              <a:pPr>
                <a:defRPr/>
              </a:pPr>
              <a:t>16/02/2019</a:t>
            </a:fld>
            <a:endParaRPr lang="en-US"/>
          </a:p>
        </p:txBody>
      </p:sp>
      <p:sp>
        <p:nvSpPr>
          <p:cNvPr id="7" name="Slide Number Placeholder 6"/>
          <p:cNvSpPr>
            <a:spLocks noGrp="1"/>
          </p:cNvSpPr>
          <p:nvPr>
            <p:ph type="sldNum" sz="quarter" idx="11"/>
          </p:nvPr>
        </p:nvSpPr>
        <p:spPr>
          <a:xfrm>
            <a:off x="592138" y="1009650"/>
            <a:ext cx="609600" cy="503238"/>
          </a:xfrm>
        </p:spPr>
        <p:txBody>
          <a:bodyPr/>
          <a:lstStyle>
            <a:lvl1pPr>
              <a:defRPr/>
            </a:lvl1pPr>
          </a:lstStyle>
          <a:p>
            <a:pPr>
              <a:defRPr/>
            </a:pPr>
            <a:fld id="{2B06C82D-8EA9-41E1-80CF-8608F5A4F7FB}" type="slidenum">
              <a:rPr lang="en-US"/>
              <a:pPr>
                <a:defRPr/>
              </a:pPr>
              <a:t>‹#›</a:t>
            </a:fld>
            <a:endParaRPr lang="en-US"/>
          </a:p>
        </p:txBody>
      </p:sp>
    </p:spTree>
    <p:extLst>
      <p:ext uri="{BB962C8B-B14F-4D97-AF65-F5344CB8AC3E}">
        <p14:creationId xmlns:p14="http://schemas.microsoft.com/office/powerpoint/2010/main" val="2755414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2850" y="1528218"/>
            <a:ext cx="7202456" cy="1049235"/>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62850" y="2739431"/>
            <a:ext cx="7202456" cy="3450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234950" y="798513"/>
            <a:ext cx="608013" cy="504825"/>
          </a:xfrm>
        </p:spPr>
        <p:txBody>
          <a:bodyPr/>
          <a:lstStyle>
            <a:lvl1pPr>
              <a:defRPr/>
            </a:lvl1pPr>
          </a:lstStyle>
          <a:p>
            <a:pPr>
              <a:defRPr/>
            </a:pPr>
            <a:fld id="{43D18817-7487-49BF-B5A2-C7C77E0BB222}" type="slidenum">
              <a:rPr lang="en-US"/>
              <a:pPr>
                <a:defRPr/>
              </a:pPr>
              <a:t>‹#›</a:t>
            </a:fld>
            <a:endParaRPr lang="en-US"/>
          </a:p>
        </p:txBody>
      </p:sp>
    </p:spTree>
    <p:extLst>
      <p:ext uri="{BB962C8B-B14F-4D97-AF65-F5344CB8AC3E}">
        <p14:creationId xmlns:p14="http://schemas.microsoft.com/office/powerpoint/2010/main" val="91883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96690" y="1521082"/>
            <a:ext cx="1211807"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15327" y="1521082"/>
            <a:ext cx="5663448"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384175" y="1520825"/>
            <a:ext cx="608013" cy="503238"/>
          </a:xfrm>
        </p:spPr>
        <p:txBody>
          <a:bodyPr/>
          <a:lstStyle>
            <a:lvl1pPr>
              <a:defRPr/>
            </a:lvl1pPr>
          </a:lstStyle>
          <a:p>
            <a:pPr>
              <a:defRPr/>
            </a:pPr>
            <a:fld id="{D9289A91-8BE5-44CA-A36A-EBE6FE763548}" type="slidenum">
              <a:rPr lang="en-US"/>
              <a:pPr>
                <a:defRPr/>
              </a:pPr>
              <a:t>‹#›</a:t>
            </a:fld>
            <a:endParaRPr lang="en-US"/>
          </a:p>
        </p:txBody>
      </p:sp>
    </p:spTree>
    <p:extLst>
      <p:ext uri="{BB962C8B-B14F-4D97-AF65-F5344CB8AC3E}">
        <p14:creationId xmlns:p14="http://schemas.microsoft.com/office/powerpoint/2010/main" val="3716449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80062DF0-D9CF-45BE-ACCC-68CB94F627C5}"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44426ADA-F44B-493B-8CE4-25220D673A99}" type="slidenum">
              <a:rPr lang="en-AU"/>
              <a:pPr>
                <a:defRPr/>
              </a:pPr>
              <a:t>‹#›</a:t>
            </a:fld>
            <a:endParaRPr lang="en-AU"/>
          </a:p>
        </p:txBody>
      </p:sp>
    </p:spTree>
    <p:extLst>
      <p:ext uri="{BB962C8B-B14F-4D97-AF65-F5344CB8AC3E}">
        <p14:creationId xmlns:p14="http://schemas.microsoft.com/office/powerpoint/2010/main" val="1016504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ABD468C1-2337-42AA-9871-6B30D9ED1A45}"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6A5BB4E4-6461-440E-9DD1-3B2B30A07F12}" type="slidenum">
              <a:rPr lang="en-AU"/>
              <a:pPr>
                <a:defRPr/>
              </a:pPr>
              <a:t>‹#›</a:t>
            </a:fld>
            <a:endParaRPr lang="en-AU"/>
          </a:p>
        </p:txBody>
      </p:sp>
    </p:spTree>
    <p:extLst>
      <p:ext uri="{BB962C8B-B14F-4D97-AF65-F5344CB8AC3E}">
        <p14:creationId xmlns:p14="http://schemas.microsoft.com/office/powerpoint/2010/main" val="822797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99A1A7C4-AF5D-4CFB-813C-4FE05B6B0352}"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6FB14BD6-1A37-4BE7-8490-BF174F0AA763}" type="slidenum">
              <a:rPr lang="en-AU"/>
              <a:pPr>
                <a:defRPr/>
              </a:pPr>
              <a:t>‹#›</a:t>
            </a:fld>
            <a:endParaRPr lang="en-AU"/>
          </a:p>
        </p:txBody>
      </p:sp>
    </p:spTree>
    <p:extLst>
      <p:ext uri="{BB962C8B-B14F-4D97-AF65-F5344CB8AC3E}">
        <p14:creationId xmlns:p14="http://schemas.microsoft.com/office/powerpoint/2010/main" val="2107942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308BEEA7-2560-446F-86EE-F382C77E740F}"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766DF781-A4A1-469B-ACDC-54D613379EB3}" type="slidenum">
              <a:rPr lang="en-AU"/>
              <a:pPr>
                <a:defRPr/>
              </a:pPr>
              <a:t>‹#›</a:t>
            </a:fld>
            <a:endParaRPr lang="en-AU"/>
          </a:p>
        </p:txBody>
      </p:sp>
    </p:spTree>
    <p:extLst>
      <p:ext uri="{BB962C8B-B14F-4D97-AF65-F5344CB8AC3E}">
        <p14:creationId xmlns:p14="http://schemas.microsoft.com/office/powerpoint/2010/main" val="2330081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ECC0B132-F15F-4523-9645-442328CCDBBA}" type="datetimeFigureOut">
              <a:rPr lang="en-AU"/>
              <a:pPr>
                <a:defRPr/>
              </a:pPr>
              <a:t>16/02/2019</a:t>
            </a:fld>
            <a:endParaRPr lang="en-AU"/>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895EE559-39B6-4412-A759-9ECBB47BEF81}" type="slidenum">
              <a:rPr lang="en-AU"/>
              <a:pPr>
                <a:defRPr/>
              </a:pPr>
              <a:t>‹#›</a:t>
            </a:fld>
            <a:endParaRPr lang="en-AU"/>
          </a:p>
        </p:txBody>
      </p:sp>
    </p:spTree>
    <p:extLst>
      <p:ext uri="{BB962C8B-B14F-4D97-AF65-F5344CB8AC3E}">
        <p14:creationId xmlns:p14="http://schemas.microsoft.com/office/powerpoint/2010/main" val="191499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1451228748"/>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6544C5FE-66F3-4258-AAA4-0384C87DD019}" type="datetimeFigureOut">
              <a:rPr lang="en-AU"/>
              <a:pPr>
                <a:defRPr/>
              </a:pPr>
              <a:t>16/02/2019</a:t>
            </a:fld>
            <a:endParaRPr lang="en-AU"/>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3A4D6203-3681-495A-9148-84771FF7EC8B}" type="slidenum">
              <a:rPr lang="en-AU"/>
              <a:pPr>
                <a:defRPr/>
              </a:pPr>
              <a:t>‹#›</a:t>
            </a:fld>
            <a:endParaRPr lang="en-AU"/>
          </a:p>
        </p:txBody>
      </p:sp>
    </p:spTree>
    <p:extLst>
      <p:ext uri="{BB962C8B-B14F-4D97-AF65-F5344CB8AC3E}">
        <p14:creationId xmlns:p14="http://schemas.microsoft.com/office/powerpoint/2010/main" val="1534438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C557D0-6AB3-4FE8-BA89-9F609E670F4C}" type="datetimeFigureOut">
              <a:rPr lang="en-AU"/>
              <a:pPr>
                <a:defRPr/>
              </a:pPr>
              <a:t>16/02/2019</a:t>
            </a:fld>
            <a:endParaRPr lang="en-AU"/>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20801642-4835-4059-A8A9-AD5F30CECA28}" type="slidenum">
              <a:rPr lang="en-AU"/>
              <a:pPr>
                <a:defRPr/>
              </a:pPr>
              <a:t>‹#›</a:t>
            </a:fld>
            <a:endParaRPr lang="en-AU"/>
          </a:p>
        </p:txBody>
      </p:sp>
    </p:spTree>
    <p:extLst>
      <p:ext uri="{BB962C8B-B14F-4D97-AF65-F5344CB8AC3E}">
        <p14:creationId xmlns:p14="http://schemas.microsoft.com/office/powerpoint/2010/main" val="1229975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146369C-2A1C-49B1-8FEA-E170FD44CEEC}"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F90CE45D-F8FE-4CAC-AAAB-6272BDF2094D}" type="slidenum">
              <a:rPr lang="en-AU"/>
              <a:pPr>
                <a:defRPr/>
              </a:pPr>
              <a:t>‹#›</a:t>
            </a:fld>
            <a:endParaRPr lang="en-AU"/>
          </a:p>
        </p:txBody>
      </p:sp>
    </p:spTree>
    <p:extLst>
      <p:ext uri="{BB962C8B-B14F-4D97-AF65-F5344CB8AC3E}">
        <p14:creationId xmlns:p14="http://schemas.microsoft.com/office/powerpoint/2010/main" val="374481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EF09C594-0755-45D2-B1B9-D758959731BF}"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C6FA3121-4484-4639-9B0F-6DA6420A8AB2}" type="slidenum">
              <a:rPr lang="en-AU"/>
              <a:pPr>
                <a:defRPr/>
              </a:pPr>
              <a:t>‹#›</a:t>
            </a:fld>
            <a:endParaRPr lang="en-AU"/>
          </a:p>
        </p:txBody>
      </p:sp>
    </p:spTree>
    <p:extLst>
      <p:ext uri="{BB962C8B-B14F-4D97-AF65-F5344CB8AC3E}">
        <p14:creationId xmlns:p14="http://schemas.microsoft.com/office/powerpoint/2010/main" val="3696123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33CA7380-ED92-4B24-A543-A2BA232F49A9}"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9BA0A5FD-3C48-4573-8E9F-27F7D7A48001}" type="slidenum">
              <a:rPr lang="en-AU"/>
              <a:pPr>
                <a:defRPr/>
              </a:pPr>
              <a:t>‹#›</a:t>
            </a:fld>
            <a:endParaRPr lang="en-AU"/>
          </a:p>
        </p:txBody>
      </p:sp>
    </p:spTree>
    <p:extLst>
      <p:ext uri="{BB962C8B-B14F-4D97-AF65-F5344CB8AC3E}">
        <p14:creationId xmlns:p14="http://schemas.microsoft.com/office/powerpoint/2010/main" val="361222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253DE66-EAA1-4BCF-A2AC-BC6A14C88A4D}"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C6D3205C-D9D2-4676-9A80-20A435CE4550}" type="slidenum">
              <a:rPr lang="en-AU"/>
              <a:pPr>
                <a:defRPr/>
              </a:pPr>
              <a:t>‹#›</a:t>
            </a:fld>
            <a:endParaRPr lang="en-AU"/>
          </a:p>
        </p:txBody>
      </p:sp>
    </p:spTree>
    <p:extLst>
      <p:ext uri="{BB962C8B-B14F-4D97-AF65-F5344CB8AC3E}">
        <p14:creationId xmlns:p14="http://schemas.microsoft.com/office/powerpoint/2010/main" val="3254679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FE902416-DD10-47D3-9BB7-E9410F46BE66}"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FC6F7371-73BC-4AAC-8B10-85DB55594DCE}" type="slidenum">
              <a:rPr lang="en-AU"/>
              <a:pPr>
                <a:defRPr/>
              </a:pPr>
              <a:t>‹#›</a:t>
            </a:fld>
            <a:endParaRPr lang="en-AU"/>
          </a:p>
        </p:txBody>
      </p:sp>
    </p:spTree>
    <p:extLst>
      <p:ext uri="{BB962C8B-B14F-4D97-AF65-F5344CB8AC3E}">
        <p14:creationId xmlns:p14="http://schemas.microsoft.com/office/powerpoint/2010/main" val="4225654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C032AFE6-0D0F-4943-B3ED-582F8ECAC5DB}"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6C72A6B5-75DF-4CFA-8106-5E326E7BDDEF}" type="slidenum">
              <a:rPr lang="en-AU"/>
              <a:pPr>
                <a:defRPr/>
              </a:pPr>
              <a:t>‹#›</a:t>
            </a:fld>
            <a:endParaRPr lang="en-AU"/>
          </a:p>
        </p:txBody>
      </p:sp>
    </p:spTree>
    <p:extLst>
      <p:ext uri="{BB962C8B-B14F-4D97-AF65-F5344CB8AC3E}">
        <p14:creationId xmlns:p14="http://schemas.microsoft.com/office/powerpoint/2010/main" val="2262298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B3AEEDD7-594C-4A98-B380-E4BBC91D34EE}"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119695FA-61EF-44C0-8C52-9524F8FCB140}" type="slidenum">
              <a:rPr lang="en-AU"/>
              <a:pPr>
                <a:defRPr/>
              </a:pPr>
              <a:t>‹#›</a:t>
            </a:fld>
            <a:endParaRPr lang="en-AU"/>
          </a:p>
        </p:txBody>
      </p:sp>
    </p:spTree>
    <p:extLst>
      <p:ext uri="{BB962C8B-B14F-4D97-AF65-F5344CB8AC3E}">
        <p14:creationId xmlns:p14="http://schemas.microsoft.com/office/powerpoint/2010/main" val="1308544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EE32CE82-93AE-41AE-83F0-A69F3B222062}"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6CB21CF2-0925-48EA-BF01-1A938E885DFF}" type="slidenum">
              <a:rPr lang="en-AU"/>
              <a:pPr>
                <a:defRPr/>
              </a:pPr>
              <a:t>‹#›</a:t>
            </a:fld>
            <a:endParaRPr lang="en-AU"/>
          </a:p>
        </p:txBody>
      </p:sp>
    </p:spTree>
    <p:extLst>
      <p:ext uri="{BB962C8B-B14F-4D97-AF65-F5344CB8AC3E}">
        <p14:creationId xmlns:p14="http://schemas.microsoft.com/office/powerpoint/2010/main" val="358238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156143770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F6F1F209-460E-4243-ADC2-2F86E5905554}" type="datetimeFigureOut">
              <a:rPr lang="en-AU"/>
              <a:pPr>
                <a:defRPr/>
              </a:pPr>
              <a:t>16/02/2019</a:t>
            </a:fld>
            <a:endParaRPr lang="en-AU"/>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DF47415A-50EB-426E-B870-E5F9585ECEA2}" type="slidenum">
              <a:rPr lang="en-AU"/>
              <a:pPr>
                <a:defRPr/>
              </a:pPr>
              <a:t>‹#›</a:t>
            </a:fld>
            <a:endParaRPr lang="en-AU"/>
          </a:p>
        </p:txBody>
      </p:sp>
    </p:spTree>
    <p:extLst>
      <p:ext uri="{BB962C8B-B14F-4D97-AF65-F5344CB8AC3E}">
        <p14:creationId xmlns:p14="http://schemas.microsoft.com/office/powerpoint/2010/main" val="2637015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A29D8787-B18D-43DA-BE30-2F3E7F1CF2F6}" type="datetimeFigureOut">
              <a:rPr lang="en-AU"/>
              <a:pPr>
                <a:defRPr/>
              </a:pPr>
              <a:t>16/02/2019</a:t>
            </a:fld>
            <a:endParaRPr lang="en-AU"/>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90D0E6E2-0F5C-4715-9496-7D4058E8D0D4}" type="slidenum">
              <a:rPr lang="en-AU"/>
              <a:pPr>
                <a:defRPr/>
              </a:pPr>
              <a:t>‹#›</a:t>
            </a:fld>
            <a:endParaRPr lang="en-AU"/>
          </a:p>
        </p:txBody>
      </p:sp>
    </p:spTree>
    <p:extLst>
      <p:ext uri="{BB962C8B-B14F-4D97-AF65-F5344CB8AC3E}">
        <p14:creationId xmlns:p14="http://schemas.microsoft.com/office/powerpoint/2010/main" val="2251647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2667F7-162A-41C4-9936-5C32A89F8EC3}" type="datetimeFigureOut">
              <a:rPr lang="en-AU"/>
              <a:pPr>
                <a:defRPr/>
              </a:pPr>
              <a:t>16/02/2019</a:t>
            </a:fld>
            <a:endParaRPr lang="en-AU"/>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8D00B2EF-5681-45C9-BBBD-425555B1D507}" type="slidenum">
              <a:rPr lang="en-AU"/>
              <a:pPr>
                <a:defRPr/>
              </a:pPr>
              <a:t>‹#›</a:t>
            </a:fld>
            <a:endParaRPr lang="en-AU"/>
          </a:p>
        </p:txBody>
      </p:sp>
    </p:spTree>
    <p:extLst>
      <p:ext uri="{BB962C8B-B14F-4D97-AF65-F5344CB8AC3E}">
        <p14:creationId xmlns:p14="http://schemas.microsoft.com/office/powerpoint/2010/main" val="4079077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ADEF176-F329-44B6-A714-F7E57A3C6FA8}"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3B6D249D-8CD9-4851-B8AD-361667463ED0}" type="slidenum">
              <a:rPr lang="en-AU"/>
              <a:pPr>
                <a:defRPr/>
              </a:pPr>
              <a:t>‹#›</a:t>
            </a:fld>
            <a:endParaRPr lang="en-AU"/>
          </a:p>
        </p:txBody>
      </p:sp>
    </p:spTree>
    <p:extLst>
      <p:ext uri="{BB962C8B-B14F-4D97-AF65-F5344CB8AC3E}">
        <p14:creationId xmlns:p14="http://schemas.microsoft.com/office/powerpoint/2010/main" val="1521191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91EE24B-19F4-4DBD-BB7B-81E3089B5A5C}" type="datetimeFigureOut">
              <a:rPr lang="en-AU"/>
              <a:pPr>
                <a:defRPr/>
              </a:pPr>
              <a:t>16/02/2019</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BC0121F4-CBC5-4EE1-8A64-EAE16933D163}" type="slidenum">
              <a:rPr lang="en-AU"/>
              <a:pPr>
                <a:defRPr/>
              </a:pPr>
              <a:t>‹#›</a:t>
            </a:fld>
            <a:endParaRPr lang="en-AU"/>
          </a:p>
        </p:txBody>
      </p:sp>
    </p:spTree>
    <p:extLst>
      <p:ext uri="{BB962C8B-B14F-4D97-AF65-F5344CB8AC3E}">
        <p14:creationId xmlns:p14="http://schemas.microsoft.com/office/powerpoint/2010/main" val="3539505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A98BDEE-26B2-4B51-9B5F-2D1BFB58CE51}"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CDA3BA45-C196-4B2C-B7D0-B8EAF409E563}" type="slidenum">
              <a:rPr lang="en-AU"/>
              <a:pPr>
                <a:defRPr/>
              </a:pPr>
              <a:t>‹#›</a:t>
            </a:fld>
            <a:endParaRPr lang="en-AU"/>
          </a:p>
        </p:txBody>
      </p:sp>
    </p:spTree>
    <p:extLst>
      <p:ext uri="{BB962C8B-B14F-4D97-AF65-F5344CB8AC3E}">
        <p14:creationId xmlns:p14="http://schemas.microsoft.com/office/powerpoint/2010/main" val="748538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0FD1F6D-A917-41E4-B570-AFE8CD0D12EC}" type="datetimeFigureOut">
              <a:rPr lang="en-AU"/>
              <a:pPr>
                <a:defRPr/>
              </a:pPr>
              <a:t>16/02/2019</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963AFF2F-3FFC-4009-A118-DEE6D46A8F36}" type="slidenum">
              <a:rPr lang="en-AU"/>
              <a:pPr>
                <a:defRPr/>
              </a:pPr>
              <a:t>‹#›</a:t>
            </a:fld>
            <a:endParaRPr lang="en-AU"/>
          </a:p>
        </p:txBody>
      </p:sp>
    </p:spTree>
    <p:extLst>
      <p:ext uri="{BB962C8B-B14F-4D97-AF65-F5344CB8AC3E}">
        <p14:creationId xmlns:p14="http://schemas.microsoft.com/office/powerpoint/2010/main" val="425957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38047996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246730289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5"/>
          <p:cNvSpPr>
            <a:spLocks noGrp="1" noChangeArrowheads="1"/>
          </p:cNvSpPr>
          <p:nvPr>
            <p:ph type="ftr" sz="quarter" idx="10"/>
          </p:nvPr>
        </p:nvSpPr>
        <p:spPr>
          <a:ln/>
        </p:spPr>
        <p:txBody>
          <a:bodyPr/>
          <a:lstStyle>
            <a:lvl1pPr>
              <a:defRPr/>
            </a:lvl1pPr>
          </a:lstStyle>
          <a:p>
            <a:pPr>
              <a:defRPr/>
            </a:pPr>
            <a:r>
              <a:rPr lang="en-AU" altLang="en-US"/>
              <a:t>30 November – 02 December, 2016</a:t>
            </a:r>
          </a:p>
          <a:p>
            <a:pPr>
              <a:defRPr/>
            </a:pPr>
            <a:r>
              <a:rPr lang="en-AU" altLang="en-US"/>
              <a:t>NOUMEA</a:t>
            </a:r>
          </a:p>
        </p:txBody>
      </p:sp>
    </p:spTree>
    <p:extLst>
      <p:ext uri="{BB962C8B-B14F-4D97-AF65-F5344CB8AC3E}">
        <p14:creationId xmlns:p14="http://schemas.microsoft.com/office/powerpoint/2010/main" val="27375616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9111" name="Rectangle 39"/>
          <p:cNvSpPr>
            <a:spLocks noGrp="1" noChangeArrowheads="1"/>
          </p:cNvSpPr>
          <p:nvPr>
            <p:ph type="title"/>
          </p:nvPr>
        </p:nvSpPr>
        <p:spPr bwMode="auto">
          <a:xfrm>
            <a:off x="468313" y="115888"/>
            <a:ext cx="82184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AU" altLang="en-US" smtClean="0"/>
              <a:t>Click to edit Master title style</a:t>
            </a:r>
          </a:p>
        </p:txBody>
      </p:sp>
      <p:sp>
        <p:nvSpPr>
          <p:cNvPr id="2179115" name="Rectangle 43"/>
          <p:cNvSpPr>
            <a:spLocks noGrp="1" noChangeArrowheads="1"/>
          </p:cNvSpPr>
          <p:nvPr>
            <p:ph type="body" idx="1"/>
          </p:nvPr>
        </p:nvSpPr>
        <p:spPr bwMode="auto">
          <a:xfrm>
            <a:off x="611188" y="1196975"/>
            <a:ext cx="8075612"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1028" name="Rectangle 49"/>
          <p:cNvSpPr>
            <a:spLocks noChangeArrowheads="1"/>
          </p:cNvSpPr>
          <p:nvPr userDrawn="1"/>
        </p:nvSpPr>
        <p:spPr bwMode="auto">
          <a:xfrm>
            <a:off x="0" y="6308725"/>
            <a:ext cx="9144000" cy="549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endParaRPr lang="en-US" altLang="en-US" smtClean="0"/>
          </a:p>
        </p:txBody>
      </p:sp>
      <p:sp>
        <p:nvSpPr>
          <p:cNvPr id="1029" name="Line 44"/>
          <p:cNvSpPr>
            <a:spLocks noChangeShapeType="1"/>
          </p:cNvSpPr>
          <p:nvPr userDrawn="1"/>
        </p:nvSpPr>
        <p:spPr bwMode="auto">
          <a:xfrm>
            <a:off x="0" y="1052513"/>
            <a:ext cx="9144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30" name="Picture 50" descr="SWPC Logo_digitsed_04012016"/>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604250" y="6381750"/>
            <a:ext cx="431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9127" name="Rectangle 55"/>
          <p:cNvSpPr>
            <a:spLocks noGrp="1" noChangeArrowheads="1"/>
          </p:cNvSpPr>
          <p:nvPr>
            <p:ph type="ftr" sz="quarter" idx="3"/>
          </p:nvPr>
        </p:nvSpPr>
        <p:spPr bwMode="auto">
          <a:xfrm>
            <a:off x="3132138"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chemeClr val="bg2"/>
                </a:solidFill>
                <a:effectLst>
                  <a:outerShdw blurRad="38100" dist="38100" dir="2700000" algn="tl">
                    <a:srgbClr val="C0C0C0"/>
                  </a:outerShdw>
                </a:effectLst>
                <a:cs typeface="Arial" charset="0"/>
              </a:defRPr>
            </a:lvl1pPr>
          </a:lstStyle>
          <a:p>
            <a:pPr>
              <a:defRPr/>
            </a:pPr>
            <a:r>
              <a:rPr lang="en-AU" altLang="en-US"/>
              <a:t>30 November – 02 December, 2016</a:t>
            </a:r>
          </a:p>
          <a:p>
            <a:pPr>
              <a:defRPr/>
            </a:pPr>
            <a:r>
              <a:rPr lang="en-AU" altLang="en-US"/>
              <a:t>NOUMEA</a:t>
            </a:r>
          </a:p>
        </p:txBody>
      </p:sp>
    </p:spTree>
  </p:cSld>
  <p:clrMap bg1="dk2" tx1="lt1" bg2="dk1" tx2="lt2" accent1="accent1" accent2="accent2" accent3="accent3" accent4="accent4" accent5="accent5" accent6="accent6" hlink="hlink" folHlink="folHlink"/>
  <p:sldLayoutIdLst>
    <p:sldLayoutId id="2147484470"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spd="med">
    <p:fade/>
  </p:transition>
  <p:timing>
    <p:tnLst>
      <p:par>
        <p:cTn id="1" dur="indefinite" restart="never" nodeType="tmRoot"/>
      </p:par>
    </p:tnLst>
  </p:timing>
  <p:hf sldNum="0" hdr="0" dt="0"/>
  <p:txStyles>
    <p:titleStyle>
      <a:lvl1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bg2"/>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bg2"/>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bg2"/>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87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et modifiez le titre</a:t>
            </a:r>
          </a:p>
        </p:txBody>
      </p:sp>
      <p:sp>
        <p:nvSpPr>
          <p:cNvPr id="2051" name="Espace réservé du texte 2"/>
          <p:cNvSpPr>
            <a:spLocks noGrp="1"/>
          </p:cNvSpPr>
          <p:nvPr>
            <p:ph type="body" idx="1"/>
          </p:nvPr>
        </p:nvSpPr>
        <p:spPr bwMode="auto">
          <a:xfrm>
            <a:off x="457200" y="22018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Tree>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45" r:id="rId4"/>
    <p:sldLayoutId id="2147484446" r:id="rId5"/>
    <p:sldLayoutId id="2147484447" r:id="rId6"/>
    <p:sldLayoutId id="2147484474" r:id="rId7"/>
    <p:sldLayoutId id="2147484475" r:id="rId8"/>
    <p:sldLayoutId id="2147484476" r:id="rId9"/>
    <p:sldLayoutId id="2147484477" r:id="rId10"/>
    <p:sldLayoutId id="214748447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5" y="1554163"/>
            <a:ext cx="7202488" cy="1047750"/>
          </a:xfrm>
          <a:prstGeom prst="rect">
            <a:avLst/>
          </a:prstGeom>
        </p:spPr>
        <p:txBody>
          <a:bodyPr vert="horz" lIns="91440" tIns="45720" rIns="91440" bIns="45720" rtlCol="0" anchor="t">
            <a:normAutofit/>
          </a:bodyPr>
          <a:lstStyle/>
          <a:p>
            <a:r>
              <a:rPr lang="en-US"/>
              <a:t>Click to edit Master title style</a:t>
            </a:r>
          </a:p>
        </p:txBody>
      </p:sp>
      <p:sp>
        <p:nvSpPr>
          <p:cNvPr id="3075" name="Text Placeholder 2"/>
          <p:cNvSpPr>
            <a:spLocks noGrp="1"/>
          </p:cNvSpPr>
          <p:nvPr>
            <p:ph type="body" idx="1"/>
          </p:nvPr>
        </p:nvSpPr>
        <p:spPr bwMode="auto">
          <a:xfrm>
            <a:off x="1089025" y="2763838"/>
            <a:ext cx="720248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4" name="Date Placeholder 3"/>
          <p:cNvSpPr>
            <a:spLocks noGrp="1"/>
          </p:cNvSpPr>
          <p:nvPr>
            <p:ph type="dt" sz="half" idx="2"/>
          </p:nvPr>
        </p:nvSpPr>
        <p:spPr>
          <a:xfrm>
            <a:off x="5665788" y="330200"/>
            <a:ext cx="2625725" cy="309563"/>
          </a:xfrm>
          <a:prstGeom prst="rect">
            <a:avLst/>
          </a:prstGeom>
        </p:spPr>
        <p:txBody>
          <a:bodyPr vert="horz" lIns="91440" tIns="45720" rIns="91440" bIns="45720" rtlCol="0" anchor="ctr"/>
          <a:lstStyle>
            <a:lvl1pPr algn="r" eaLnBrk="1" fontAlgn="auto" hangingPunct="1">
              <a:spcBef>
                <a:spcPts val="0"/>
              </a:spcBef>
              <a:spcAft>
                <a:spcPts val="0"/>
              </a:spcAft>
              <a:defRPr sz="750">
                <a:solidFill>
                  <a:schemeClr val="tx1">
                    <a:tint val="75000"/>
                  </a:schemeClr>
                </a:solidFill>
                <a:latin typeface="+mn-lt"/>
              </a:defRPr>
            </a:lvl1pPr>
          </a:lstStyle>
          <a:p>
            <a:pPr>
              <a:defRPr/>
            </a:pPr>
            <a:fld id="{63805392-C25E-4890-8D7A-1F1D41BFFC9B}" type="datetimeFigureOut">
              <a:rPr lang="en-US"/>
              <a:pPr>
                <a:defRPr/>
              </a:pPr>
              <a:t>16/02/2019</a:t>
            </a:fld>
            <a:endParaRPr lang="en-US"/>
          </a:p>
        </p:txBody>
      </p:sp>
      <p:sp>
        <p:nvSpPr>
          <p:cNvPr id="5" name="Footer Placeholder 4"/>
          <p:cNvSpPr>
            <a:spLocks noGrp="1"/>
          </p:cNvSpPr>
          <p:nvPr>
            <p:ph type="ftr" sz="quarter" idx="3"/>
          </p:nvPr>
        </p:nvSpPr>
        <p:spPr>
          <a:xfrm>
            <a:off x="1087438" y="328613"/>
            <a:ext cx="4454525" cy="309562"/>
          </a:xfrm>
          <a:prstGeom prst="rect">
            <a:avLst/>
          </a:prstGeom>
        </p:spPr>
        <p:txBody>
          <a:bodyPr vert="horz" lIns="91440" tIns="45720" rIns="91440" bIns="45720" rtlCol="0" anchor="ctr"/>
          <a:lstStyle>
            <a:lvl1pPr algn="l" eaLnBrk="1" fontAlgn="auto" hangingPunct="1">
              <a:spcBef>
                <a:spcPts val="0"/>
              </a:spcBef>
              <a:spcAft>
                <a:spcPts val="0"/>
              </a:spcAft>
              <a:defRPr sz="75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60363" y="798513"/>
            <a:ext cx="608012" cy="504825"/>
          </a:xfrm>
          <a:prstGeom prst="rect">
            <a:avLst/>
          </a:prstGeom>
        </p:spPr>
        <p:txBody>
          <a:bodyPr vert="horz" lIns="91440" tIns="45720" rIns="91440" bIns="45720" rtlCol="0" anchor="t"/>
          <a:lstStyle>
            <a:lvl1pPr algn="r" eaLnBrk="1" fontAlgn="auto" hangingPunct="1">
              <a:spcBef>
                <a:spcPts val="0"/>
              </a:spcBef>
              <a:spcAft>
                <a:spcPts val="0"/>
              </a:spcAft>
              <a:defRPr sz="2100">
                <a:solidFill>
                  <a:schemeClr val="accent1"/>
                </a:solidFill>
                <a:latin typeface="+mn-lt"/>
              </a:defRPr>
            </a:lvl1pPr>
          </a:lstStyle>
          <a:p>
            <a:pPr>
              <a:defRPr/>
            </a:pPr>
            <a:fld id="{AE440513-A4EA-49AA-9CC2-F913CBA5E2D8}" type="slidenum">
              <a:rPr lang="en-US"/>
              <a:pPr>
                <a:defRPr/>
              </a:pPr>
              <a:t>‹#›</a:t>
            </a:fld>
            <a:endParaRPr lang="en-US"/>
          </a:p>
        </p:txBody>
      </p:sp>
      <p:cxnSp>
        <p:nvCxnSpPr>
          <p:cNvPr id="10" name="Straight Connector 9"/>
          <p:cNvCxnSpPr/>
          <p:nvPr/>
        </p:nvCxnSpPr>
        <p:spPr>
          <a:xfrm>
            <a:off x="0" y="612775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80" name="Pictur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p:txStyles>
    <p:titleStyle>
      <a:lvl1pPr algn="l" rtl="0" eaLnBrk="0" fontAlgn="base" hangingPunct="0">
        <a:lnSpc>
          <a:spcPct val="90000"/>
        </a:lnSpc>
        <a:spcBef>
          <a:spcPct val="0"/>
        </a:spcBef>
        <a:spcAft>
          <a:spcPct val="0"/>
        </a:spcAft>
        <a:defRPr sz="2400" kern="1200" cap="all">
          <a:solidFill>
            <a:schemeClr val="tx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2pPr>
      <a:lvl3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3pPr>
      <a:lvl4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4pPr>
      <a:lvl5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400">
          <a:solidFill>
            <a:schemeClr val="tx1"/>
          </a:solidFill>
          <a:latin typeface="Gill Sans MT" charset="0"/>
        </a:defRPr>
      </a:lvl6pPr>
      <a:lvl7pPr marL="685800" algn="l" rtl="0" eaLnBrk="1" fontAlgn="base" hangingPunct="1">
        <a:lnSpc>
          <a:spcPct val="90000"/>
        </a:lnSpc>
        <a:spcBef>
          <a:spcPct val="0"/>
        </a:spcBef>
        <a:spcAft>
          <a:spcPct val="0"/>
        </a:spcAft>
        <a:defRPr sz="2400">
          <a:solidFill>
            <a:schemeClr val="tx1"/>
          </a:solidFill>
          <a:latin typeface="Gill Sans MT" charset="0"/>
        </a:defRPr>
      </a:lvl7pPr>
      <a:lvl8pPr marL="1028700" algn="l" rtl="0" eaLnBrk="1" fontAlgn="base" hangingPunct="1">
        <a:lnSpc>
          <a:spcPct val="90000"/>
        </a:lnSpc>
        <a:spcBef>
          <a:spcPct val="0"/>
        </a:spcBef>
        <a:spcAft>
          <a:spcPct val="0"/>
        </a:spcAft>
        <a:defRPr sz="2400">
          <a:solidFill>
            <a:schemeClr val="tx1"/>
          </a:solidFill>
          <a:latin typeface="Gill Sans MT" charset="0"/>
        </a:defRPr>
      </a:lvl8pPr>
      <a:lvl9pPr marL="1371600" algn="l" rtl="0" eaLnBrk="1" fontAlgn="base" hangingPunct="1">
        <a:lnSpc>
          <a:spcPct val="90000"/>
        </a:lnSpc>
        <a:spcBef>
          <a:spcPct val="0"/>
        </a:spcBef>
        <a:spcAft>
          <a:spcPct val="0"/>
        </a:spcAft>
        <a:defRPr sz="2400">
          <a:solidFill>
            <a:schemeClr val="tx1"/>
          </a:solidFill>
          <a:latin typeface="Gill Sans MT" charset="0"/>
        </a:defRPr>
      </a:lvl9pPr>
    </p:titleStyle>
    <p:bodyStyle>
      <a:lvl1pPr marL="171450" indent="-171450" algn="l" rtl="0" eaLnBrk="0" fontAlgn="base" hangingPunct="0">
        <a:lnSpc>
          <a:spcPct val="120000"/>
        </a:lnSpc>
        <a:spcBef>
          <a:spcPts val="750"/>
        </a:spcBef>
        <a:spcAft>
          <a:spcPct val="0"/>
        </a:spcAft>
        <a:buClr>
          <a:schemeClr val="accent1"/>
        </a:buClr>
        <a:buSzPct val="100000"/>
        <a:buFont typeface="Arial" panose="020B0604020202020204" pitchFamily="34" charset="0"/>
        <a:buChar char="•"/>
        <a:defRPr sz="1500" kern="1200">
          <a:solidFill>
            <a:schemeClr val="tx1"/>
          </a:solidFill>
          <a:latin typeface="Calibri" charset="0"/>
          <a:ea typeface="Calibri" charset="0"/>
          <a:cs typeface="Calibri" charset="0"/>
        </a:defRPr>
      </a:lvl1pPr>
      <a:lvl2pPr marL="5143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kern="1200">
          <a:solidFill>
            <a:schemeClr val="tx1"/>
          </a:solidFill>
          <a:latin typeface="Calibri" charset="0"/>
          <a:ea typeface="Calibri" charset="0"/>
          <a:cs typeface="Calibri" charset="0"/>
        </a:defRPr>
      </a:lvl2pPr>
      <a:lvl3pPr marL="8572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1200" kern="1200">
          <a:solidFill>
            <a:schemeClr val="tx1"/>
          </a:solidFill>
          <a:latin typeface="Calibri" charset="0"/>
          <a:ea typeface="Calibri" charset="0"/>
          <a:cs typeface="Calibri" charset="0"/>
        </a:defRPr>
      </a:lvl3pPr>
      <a:lvl4pPr marL="12001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1000" kern="1200">
          <a:solidFill>
            <a:schemeClr val="tx1"/>
          </a:solidFill>
          <a:latin typeface="Calibri" charset="0"/>
          <a:ea typeface="Calibri" charset="0"/>
          <a:cs typeface="Calibri" charset="0"/>
        </a:defRPr>
      </a:lvl4pPr>
      <a:lvl5pPr marL="15430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kern="1200">
          <a:solidFill>
            <a:schemeClr val="tx1"/>
          </a:solidFill>
          <a:latin typeface="Calibri" charset="0"/>
          <a:ea typeface="Calibri" charset="0"/>
          <a:cs typeface="Calibri" charset="0"/>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5" y="1554163"/>
            <a:ext cx="7202488" cy="104775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4099" name="Text Placeholder 2"/>
          <p:cNvSpPr>
            <a:spLocks noGrp="1"/>
          </p:cNvSpPr>
          <p:nvPr>
            <p:ph type="body" idx="1"/>
          </p:nvPr>
        </p:nvSpPr>
        <p:spPr bwMode="auto">
          <a:xfrm>
            <a:off x="1089025" y="2763838"/>
            <a:ext cx="720248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4" name="Date Placeholder 3"/>
          <p:cNvSpPr>
            <a:spLocks noGrp="1"/>
          </p:cNvSpPr>
          <p:nvPr>
            <p:ph type="dt" sz="half" idx="2"/>
          </p:nvPr>
        </p:nvSpPr>
        <p:spPr>
          <a:xfrm>
            <a:off x="5665788" y="330200"/>
            <a:ext cx="2625725" cy="309563"/>
          </a:xfrm>
          <a:prstGeom prst="rect">
            <a:avLst/>
          </a:prstGeom>
        </p:spPr>
        <p:txBody>
          <a:bodyPr vert="horz" lIns="91440" tIns="45720" rIns="91440" bIns="45720" rtlCol="0" anchor="ctr"/>
          <a:lstStyle>
            <a:lvl1pPr algn="r" eaLnBrk="1" fontAlgn="auto" hangingPunct="1">
              <a:spcBef>
                <a:spcPts val="0"/>
              </a:spcBef>
              <a:spcAft>
                <a:spcPts val="0"/>
              </a:spcAft>
              <a:defRPr sz="750">
                <a:solidFill>
                  <a:schemeClr val="tx1">
                    <a:tint val="75000"/>
                  </a:schemeClr>
                </a:solidFill>
                <a:latin typeface="+mn-lt"/>
              </a:defRPr>
            </a:lvl1pPr>
          </a:lstStyle>
          <a:p>
            <a:pPr>
              <a:defRPr/>
            </a:pPr>
            <a:fld id="{8FE8C51F-2DC8-4204-88B1-AAD458AE3371}" type="datetimeFigureOut">
              <a:rPr lang="en-US"/>
              <a:pPr>
                <a:defRPr/>
              </a:pPr>
              <a:t>16/02/2019</a:t>
            </a:fld>
            <a:endParaRPr lang="en-US"/>
          </a:p>
        </p:txBody>
      </p:sp>
      <p:sp>
        <p:nvSpPr>
          <p:cNvPr id="5" name="Footer Placeholder 4"/>
          <p:cNvSpPr>
            <a:spLocks noGrp="1"/>
          </p:cNvSpPr>
          <p:nvPr>
            <p:ph type="ftr" sz="quarter" idx="3"/>
          </p:nvPr>
        </p:nvSpPr>
        <p:spPr>
          <a:xfrm>
            <a:off x="1087438" y="328613"/>
            <a:ext cx="4454525" cy="309562"/>
          </a:xfrm>
          <a:prstGeom prst="rect">
            <a:avLst/>
          </a:prstGeom>
        </p:spPr>
        <p:txBody>
          <a:bodyPr vert="horz" lIns="91440" tIns="45720" rIns="91440" bIns="45720" rtlCol="0" anchor="ctr"/>
          <a:lstStyle>
            <a:lvl1pPr algn="l" eaLnBrk="1" fontAlgn="auto" hangingPunct="1">
              <a:spcBef>
                <a:spcPts val="0"/>
              </a:spcBef>
              <a:spcAft>
                <a:spcPts val="0"/>
              </a:spcAft>
              <a:defRPr sz="75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60363" y="798513"/>
            <a:ext cx="608012" cy="504825"/>
          </a:xfrm>
          <a:prstGeom prst="rect">
            <a:avLst/>
          </a:prstGeom>
        </p:spPr>
        <p:txBody>
          <a:bodyPr vert="horz" lIns="91440" tIns="45720" rIns="91440" bIns="45720" rtlCol="0" anchor="t"/>
          <a:lstStyle>
            <a:lvl1pPr algn="r" eaLnBrk="1" fontAlgn="auto" hangingPunct="1">
              <a:spcBef>
                <a:spcPts val="0"/>
              </a:spcBef>
              <a:spcAft>
                <a:spcPts val="0"/>
              </a:spcAft>
              <a:defRPr sz="2100">
                <a:solidFill>
                  <a:schemeClr val="accent1"/>
                </a:solidFill>
                <a:latin typeface="+mn-lt"/>
              </a:defRPr>
            </a:lvl1pPr>
          </a:lstStyle>
          <a:p>
            <a:pPr>
              <a:defRPr/>
            </a:pPr>
            <a:fld id="{6B374470-F7F9-40B5-A000-48D96FF68818}" type="slidenum">
              <a:rPr lang="en-US"/>
              <a:pPr>
                <a:defRPr/>
              </a:pPr>
              <a:t>‹#›</a:t>
            </a:fld>
            <a:endParaRPr lang="en-US"/>
          </a:p>
        </p:txBody>
      </p:sp>
      <p:cxnSp>
        <p:nvCxnSpPr>
          <p:cNvPr id="10" name="Straight Connector 9"/>
          <p:cNvCxnSpPr/>
          <p:nvPr/>
        </p:nvCxnSpPr>
        <p:spPr>
          <a:xfrm>
            <a:off x="0" y="612775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104" name="Pictur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97775" y="331788"/>
            <a:ext cx="12144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400" kern="1200" cap="all">
          <a:solidFill>
            <a:schemeClr val="tx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2pPr>
      <a:lvl3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3pPr>
      <a:lvl4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4pPr>
      <a:lvl5pPr algn="l" rtl="0" eaLnBrk="0" fontAlgn="base" hangingPunct="0">
        <a:lnSpc>
          <a:spcPct val="90000"/>
        </a:lnSpc>
        <a:spcBef>
          <a:spcPct val="0"/>
        </a:spcBef>
        <a:spcAft>
          <a:spcPct val="0"/>
        </a:spcAft>
        <a:defRPr sz="2400">
          <a:solidFill>
            <a:schemeClr val="tx1"/>
          </a:solidFill>
          <a:latin typeface="Calibri" charset="0"/>
          <a:ea typeface="Calibri" charset="0"/>
          <a:cs typeface="Calibri" charset="0"/>
        </a:defRPr>
      </a:lvl5pPr>
      <a:lvl6pPr marL="342900" algn="l" rtl="0" fontAlgn="base">
        <a:lnSpc>
          <a:spcPct val="90000"/>
        </a:lnSpc>
        <a:spcBef>
          <a:spcPct val="0"/>
        </a:spcBef>
        <a:spcAft>
          <a:spcPct val="0"/>
        </a:spcAft>
        <a:defRPr sz="2400">
          <a:solidFill>
            <a:schemeClr val="tx1"/>
          </a:solidFill>
          <a:latin typeface="Gill Sans MT" charset="0"/>
        </a:defRPr>
      </a:lvl6pPr>
      <a:lvl7pPr marL="685800" algn="l" rtl="0" fontAlgn="base">
        <a:lnSpc>
          <a:spcPct val="90000"/>
        </a:lnSpc>
        <a:spcBef>
          <a:spcPct val="0"/>
        </a:spcBef>
        <a:spcAft>
          <a:spcPct val="0"/>
        </a:spcAft>
        <a:defRPr sz="2400">
          <a:solidFill>
            <a:schemeClr val="tx1"/>
          </a:solidFill>
          <a:latin typeface="Gill Sans MT" charset="0"/>
        </a:defRPr>
      </a:lvl7pPr>
      <a:lvl8pPr marL="1028700" algn="l" rtl="0" fontAlgn="base">
        <a:lnSpc>
          <a:spcPct val="90000"/>
        </a:lnSpc>
        <a:spcBef>
          <a:spcPct val="0"/>
        </a:spcBef>
        <a:spcAft>
          <a:spcPct val="0"/>
        </a:spcAft>
        <a:defRPr sz="2400">
          <a:solidFill>
            <a:schemeClr val="tx1"/>
          </a:solidFill>
          <a:latin typeface="Gill Sans MT" charset="0"/>
        </a:defRPr>
      </a:lvl8pPr>
      <a:lvl9pPr marL="1371600" algn="l" rtl="0" fontAlgn="base">
        <a:lnSpc>
          <a:spcPct val="90000"/>
        </a:lnSpc>
        <a:spcBef>
          <a:spcPct val="0"/>
        </a:spcBef>
        <a:spcAft>
          <a:spcPct val="0"/>
        </a:spcAft>
        <a:defRPr sz="2400">
          <a:solidFill>
            <a:schemeClr val="tx1"/>
          </a:solidFill>
          <a:latin typeface="Gill Sans MT" charset="0"/>
        </a:defRPr>
      </a:lvl9pPr>
    </p:titleStyle>
    <p:bodyStyle>
      <a:lvl1pPr marL="171450" indent="-171450" algn="l" rtl="0" eaLnBrk="0" fontAlgn="base" hangingPunct="0">
        <a:lnSpc>
          <a:spcPct val="120000"/>
        </a:lnSpc>
        <a:spcBef>
          <a:spcPts val="750"/>
        </a:spcBef>
        <a:spcAft>
          <a:spcPct val="0"/>
        </a:spcAft>
        <a:buClr>
          <a:schemeClr val="accent1"/>
        </a:buClr>
        <a:buSzPct val="100000"/>
        <a:buFont typeface="Arial" panose="020B0604020202020204" pitchFamily="34" charset="0"/>
        <a:buChar char="•"/>
        <a:defRPr sz="1500" kern="1200">
          <a:solidFill>
            <a:schemeClr val="tx1"/>
          </a:solidFill>
          <a:latin typeface="Calibri" charset="0"/>
          <a:ea typeface="Calibri" charset="0"/>
          <a:cs typeface="Calibri" charset="0"/>
        </a:defRPr>
      </a:lvl1pPr>
      <a:lvl2pPr marL="5143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kern="1200">
          <a:solidFill>
            <a:schemeClr val="tx1"/>
          </a:solidFill>
          <a:latin typeface="Calibri" charset="0"/>
          <a:ea typeface="Calibri" charset="0"/>
          <a:cs typeface="Calibri" charset="0"/>
        </a:defRPr>
      </a:lvl2pPr>
      <a:lvl3pPr marL="8572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1200" kern="1200">
          <a:solidFill>
            <a:schemeClr val="tx1"/>
          </a:solidFill>
          <a:latin typeface="Calibri" charset="0"/>
          <a:ea typeface="Calibri" charset="0"/>
          <a:cs typeface="Calibri" charset="0"/>
        </a:defRPr>
      </a:lvl3pPr>
      <a:lvl4pPr marL="12001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1000" kern="1200">
          <a:solidFill>
            <a:schemeClr val="tx1"/>
          </a:solidFill>
          <a:latin typeface="Calibri" charset="0"/>
          <a:ea typeface="Calibri" charset="0"/>
          <a:cs typeface="Calibri" charset="0"/>
        </a:defRPr>
      </a:lvl4pPr>
      <a:lvl5pPr marL="1543050" indent="-171450" algn="l" rtl="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kern="1200">
          <a:solidFill>
            <a:schemeClr val="tx1"/>
          </a:solidFill>
          <a:latin typeface="Calibri" charset="0"/>
          <a:ea typeface="Calibri" charset="0"/>
          <a:cs typeface="Calibri" charset="0"/>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AU" altLang="en-US" smtClean="0"/>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D57C544-F459-4363-B865-30E6E7772934}" type="datetimeFigureOut">
              <a:rPr lang="en-AU"/>
              <a:pPr>
                <a:defRPr/>
              </a:pPr>
              <a:t>16/02/2019</a:t>
            </a:fld>
            <a:endParaRPr lang="en-A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A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96D27AF-8109-4729-BF73-1CEFC8F09E7F}"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AU" altLang="en-US" smtClean="0"/>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834A892-6AB9-404E-9B99-74FBC4BA64CD}" type="datetimeFigureOut">
              <a:rPr lang="en-AU"/>
              <a:pPr>
                <a:defRPr/>
              </a:pPr>
              <a:t>16/02/2019</a:t>
            </a:fld>
            <a:endParaRPr lang="en-A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A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0028B1C-1D45-48EE-8B5B-145250ED95F1}"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5.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hyperlink" Target="http://gsd.spc.int/pgsc/" TargetMode="External"/><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ChangeArrowheads="1"/>
          </p:cNvSpPr>
          <p:nvPr>
            <p:ph type="ctrTitle"/>
          </p:nvPr>
        </p:nvSpPr>
        <p:spPr>
          <a:xfrm>
            <a:off x="2124075" y="836613"/>
            <a:ext cx="5395913" cy="1296987"/>
          </a:xfrm>
        </p:spPr>
        <p:txBody>
          <a:bodyPr/>
          <a:lstStyle/>
          <a:p>
            <a:pPr eaLnBrk="1" hangingPunct="1">
              <a:defRPr/>
            </a:pPr>
            <a:r>
              <a:rPr lang="en-AU" altLang="en-US" sz="2400" dirty="0" smtClean="0"/>
              <a:t>16</a:t>
            </a:r>
            <a:r>
              <a:rPr lang="en-AU" altLang="en-US" sz="2400" baseline="30000" dirty="0" smtClean="0"/>
              <a:t>th</a:t>
            </a:r>
            <a:r>
              <a:rPr lang="en-AU" altLang="en-US" sz="2400" dirty="0" smtClean="0"/>
              <a:t> South West Pacific </a:t>
            </a:r>
            <a:br>
              <a:rPr lang="en-AU" altLang="en-US" sz="2400" dirty="0" smtClean="0"/>
            </a:br>
            <a:r>
              <a:rPr lang="en-AU" altLang="en-US" sz="2400" dirty="0" smtClean="0"/>
              <a:t>Hydrographic Commission Conference</a:t>
            </a:r>
            <a:br>
              <a:rPr lang="en-AU" altLang="en-US" sz="2400" dirty="0" smtClean="0"/>
            </a:br>
            <a:r>
              <a:rPr lang="en-AU" altLang="en-US" sz="1800" dirty="0" smtClean="0"/>
              <a:t/>
            </a:r>
            <a:br>
              <a:rPr lang="en-AU" altLang="en-US" sz="1800" dirty="0" smtClean="0"/>
            </a:br>
            <a:r>
              <a:rPr lang="en-AU" altLang="en-US" sz="1800" dirty="0" smtClean="0"/>
              <a:t>13 -14 February 2019</a:t>
            </a:r>
            <a:r>
              <a:rPr lang="en-AU" altLang="en-US" sz="1800" b="0" dirty="0" smtClean="0"/>
              <a:t/>
            </a:r>
            <a:br>
              <a:rPr lang="en-AU" altLang="en-US" sz="1800" b="0" dirty="0" smtClean="0"/>
            </a:br>
            <a:r>
              <a:rPr lang="en-AU" altLang="en-US" sz="1800" dirty="0" smtClean="0"/>
              <a:t>Niue</a:t>
            </a:r>
            <a:endParaRPr lang="en-AU" altLang="en-AU" sz="1800" dirty="0" smtClean="0"/>
          </a:p>
        </p:txBody>
      </p:sp>
      <p:sp>
        <p:nvSpPr>
          <p:cNvPr id="1084421" name="Rectangle 5"/>
          <p:cNvSpPr>
            <a:spLocks noGrp="1" noChangeArrowheads="1"/>
          </p:cNvSpPr>
          <p:nvPr>
            <p:ph type="subTitle" idx="1"/>
          </p:nvPr>
        </p:nvSpPr>
        <p:spPr>
          <a:xfrm>
            <a:off x="1258888" y="2119313"/>
            <a:ext cx="6400800" cy="4176712"/>
          </a:xfrm>
        </p:spPr>
        <p:txBody>
          <a:bodyPr/>
          <a:lstStyle/>
          <a:p>
            <a:pPr eaLnBrk="1" hangingPunct="1">
              <a:defRPr/>
            </a:pPr>
            <a:r>
              <a:rPr lang="en-US" altLang="en-US" sz="3600" dirty="0" smtClean="0"/>
              <a:t>Geoscience, Energy and Maritime Division (GEM)</a:t>
            </a:r>
            <a:endParaRPr lang="en-US" altLang="en-US" sz="3600" dirty="0"/>
          </a:p>
          <a:p>
            <a:pPr eaLnBrk="1" hangingPunct="1">
              <a:defRPr/>
            </a:pPr>
            <a:endParaRPr lang="en-US" altLang="en-US" sz="3600" dirty="0"/>
          </a:p>
          <a:p>
            <a:pPr eaLnBrk="1" hangingPunct="1">
              <a:defRPr/>
            </a:pPr>
            <a:r>
              <a:rPr lang="en-US" altLang="en-US" dirty="0"/>
              <a:t>Hydrographic related activities in </a:t>
            </a:r>
            <a:r>
              <a:rPr lang="en-US" altLang="en-US" dirty="0" smtClean="0"/>
              <a:t>2018</a:t>
            </a:r>
          </a:p>
          <a:p>
            <a:pPr eaLnBrk="1" hangingPunct="1">
              <a:defRPr/>
            </a:pPr>
            <a:endParaRPr lang="en-US" altLang="en-US" dirty="0"/>
          </a:p>
          <a:p>
            <a:pPr eaLnBrk="1" hangingPunct="1">
              <a:defRPr/>
            </a:pPr>
            <a:endParaRPr lang="en-US" altLang="en-US" dirty="0" smtClean="0"/>
          </a:p>
          <a:p>
            <a:pPr eaLnBrk="1" hangingPunct="1">
              <a:defRPr/>
            </a:pPr>
            <a:endParaRPr lang="en-US" altLang="en-US" dirty="0"/>
          </a:p>
          <a:p>
            <a:pPr eaLnBrk="1" hangingPunct="1">
              <a:defRPr/>
            </a:pPr>
            <a:r>
              <a:rPr lang="en-US" altLang="en-US" sz="1400" dirty="0" smtClean="0"/>
              <a:t>Salesh Kumar, </a:t>
            </a:r>
            <a:r>
              <a:rPr lang="en-US" altLang="en-US" sz="1400" dirty="0"/>
              <a:t>H</a:t>
            </a:r>
            <a:r>
              <a:rPr lang="en-US" altLang="en-US" sz="1400" dirty="0" smtClean="0"/>
              <a:t>ydrographic Surveyor</a:t>
            </a:r>
          </a:p>
          <a:p>
            <a:pPr eaLnBrk="1" hangingPunct="1">
              <a:defRPr/>
            </a:pPr>
            <a:r>
              <a:rPr lang="en-US" altLang="en-US" sz="1400" dirty="0" smtClean="0"/>
              <a:t>saleshk@spc.int</a:t>
            </a:r>
          </a:p>
          <a:p>
            <a:pPr eaLnBrk="1" hangingPunct="1">
              <a:defRPr/>
            </a:pPr>
            <a:r>
              <a:rPr lang="en-US" altLang="en-US" sz="1400" dirty="0" smtClean="0"/>
              <a:t>Francesca Pradelli, Acting Regional Safety Navigation Adviser</a:t>
            </a:r>
          </a:p>
          <a:p>
            <a:pPr eaLnBrk="1" hangingPunct="1">
              <a:defRPr/>
            </a:pPr>
            <a:r>
              <a:rPr lang="en-US" altLang="en-US" sz="1400" dirty="0" smtClean="0">
                <a:solidFill>
                  <a:srgbClr val="06518B"/>
                </a:solidFill>
              </a:rPr>
              <a:t>francescap@spc.int</a:t>
            </a:r>
          </a:p>
          <a:p>
            <a:pPr eaLnBrk="1" hangingPunct="1">
              <a:defRPr/>
            </a:pPr>
            <a:endParaRPr lang="en-US" altLang="en-US" sz="1400" dirty="0"/>
          </a:p>
          <a:p>
            <a:pPr eaLnBrk="1" hangingPunct="1">
              <a:defRPr/>
            </a:pPr>
            <a:endParaRPr lang="en-US" altLang="en-US" dirty="0" smtClean="0"/>
          </a:p>
        </p:txBody>
      </p:sp>
      <p:pic>
        <p:nvPicPr>
          <p:cNvPr id="4096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3988" y="333375"/>
            <a:ext cx="190976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Funafuti-3D-animation"/>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2475" y="2219325"/>
            <a:ext cx="389413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16613" y="1035050"/>
            <a:ext cx="3021012"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5013" y="3475038"/>
            <a:ext cx="30480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8"/>
          <p:cNvSpPr>
            <a:spLocks noChangeArrowheads="1"/>
          </p:cNvSpPr>
          <p:nvPr/>
        </p:nvSpPr>
        <p:spPr bwMode="auto">
          <a:xfrm>
            <a:off x="2411413" y="1195388"/>
            <a:ext cx="340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000" b="1" dirty="0" err="1">
                <a:solidFill>
                  <a:schemeClr val="accent4">
                    <a:lumMod val="10000"/>
                  </a:schemeClr>
                </a:solidFill>
              </a:rPr>
              <a:t>Niutao</a:t>
            </a:r>
            <a:r>
              <a:rPr lang="en-US" altLang="en-US" sz="2000" b="1" dirty="0">
                <a:solidFill>
                  <a:schemeClr val="accent4">
                    <a:lumMod val="10000"/>
                  </a:schemeClr>
                </a:solidFill>
              </a:rPr>
              <a:t> Island, Tuvalu, 1952 marine chart (based on 19</a:t>
            </a:r>
            <a:r>
              <a:rPr lang="en-US" altLang="en-US" sz="2000" b="1" baseline="30000" dirty="0">
                <a:solidFill>
                  <a:schemeClr val="accent4">
                    <a:lumMod val="10000"/>
                  </a:schemeClr>
                </a:solidFill>
              </a:rPr>
              <a:t>th</a:t>
            </a:r>
            <a:r>
              <a:rPr lang="en-US" altLang="en-US" sz="2000" b="1" dirty="0">
                <a:solidFill>
                  <a:schemeClr val="accent4">
                    <a:lumMod val="10000"/>
                  </a:schemeClr>
                </a:solidFill>
              </a:rPr>
              <a:t> century data)</a:t>
            </a:r>
            <a:endParaRPr lang="en-AU" altLang="en-US" sz="2000" dirty="0">
              <a:solidFill>
                <a:schemeClr val="accent4">
                  <a:lumMod val="10000"/>
                </a:schemeClr>
              </a:solidFill>
            </a:endParaRPr>
          </a:p>
        </p:txBody>
      </p:sp>
      <p:sp>
        <p:nvSpPr>
          <p:cNvPr id="54278" name="Rectangle 10"/>
          <p:cNvSpPr>
            <a:spLocks noChangeArrowheads="1"/>
          </p:cNvSpPr>
          <p:nvPr/>
        </p:nvSpPr>
        <p:spPr bwMode="auto">
          <a:xfrm>
            <a:off x="5934075" y="3062288"/>
            <a:ext cx="30035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200" b="1">
                <a:solidFill>
                  <a:schemeClr val="tx1"/>
                </a:solidFill>
                <a:ea typeface="MS PGothic" panose="020B0600070205080204" pitchFamily="34" charset="-128"/>
              </a:rPr>
              <a:t>SPC/SOPAC 2004 Multibeam Survey</a:t>
            </a:r>
          </a:p>
          <a:p>
            <a:pPr algn="ctr" eaLnBrk="1" hangingPunct="1">
              <a:spcBef>
                <a:spcPct val="0"/>
              </a:spcBef>
              <a:buClrTx/>
              <a:buSzTx/>
              <a:buFontTx/>
              <a:buNone/>
            </a:pPr>
            <a:r>
              <a:rPr lang="en-US" altLang="en-US" sz="1200" b="1">
                <a:solidFill>
                  <a:schemeClr val="tx1"/>
                </a:solidFill>
                <a:ea typeface="MS PGothic" panose="020B0600070205080204" pitchFamily="34" charset="-128"/>
              </a:rPr>
              <a:t>and satellite imagery</a:t>
            </a:r>
            <a:endParaRPr lang="en-AU" altLang="en-US" sz="1200">
              <a:solidFill>
                <a:schemeClr val="tx1"/>
              </a:solidFill>
              <a:ea typeface="MS PGothic" panose="020B0600070205080204" pitchFamily="34" charset="-128"/>
            </a:endParaRPr>
          </a:p>
        </p:txBody>
      </p:sp>
      <p:sp>
        <p:nvSpPr>
          <p:cNvPr id="8" name="Titre 1"/>
          <p:cNvSpPr txBox="1">
            <a:spLocks/>
          </p:cNvSpPr>
          <p:nvPr/>
        </p:nvSpPr>
        <p:spPr bwMode="auto">
          <a:xfrm>
            <a:off x="301625" y="1254125"/>
            <a:ext cx="563245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fr-FR" altLang="en-US" sz="2000" b="1" dirty="0">
                <a:solidFill>
                  <a:schemeClr val="accent4">
                    <a:lumMod val="10000"/>
                  </a:schemeClr>
                </a:solidFill>
              </a:rPr>
              <a:t>Funafuti, Tuvalu</a:t>
            </a:r>
            <a:endParaRPr lang="en-US" altLang="en-US" sz="2000" b="1" dirty="0">
              <a:solidFill>
                <a:schemeClr val="accent4">
                  <a:lumMod val="10000"/>
                </a:schemeClr>
              </a:solidFill>
              <a:latin typeface="Calibri" panose="020F0502020204030204" pitchFamily="34" charset="0"/>
            </a:endParaRPr>
          </a:p>
        </p:txBody>
      </p:sp>
      <p:pic>
        <p:nvPicPr>
          <p:cNvPr id="54280"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8913" y="2206625"/>
            <a:ext cx="2563812"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8"/>
          <p:cNvSpPr>
            <a:spLocks noChangeArrowheads="1"/>
          </p:cNvSpPr>
          <p:nvPr/>
        </p:nvSpPr>
        <p:spPr bwMode="auto">
          <a:xfrm>
            <a:off x="87313" y="5116513"/>
            <a:ext cx="2767012"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200" b="1" dirty="0">
                <a:solidFill>
                  <a:schemeClr val="accent4">
                    <a:lumMod val="10000"/>
                  </a:schemeClr>
                </a:solidFill>
              </a:rPr>
              <a:t>Previously limited understanding </a:t>
            </a:r>
            <a:endParaRPr lang="en-US" altLang="en-US" b="1" dirty="0">
              <a:solidFill>
                <a:schemeClr val="accent4">
                  <a:lumMod val="10000"/>
                </a:schemeClr>
              </a:solidFill>
            </a:endParaRPr>
          </a:p>
        </p:txBody>
      </p:sp>
      <p:sp>
        <p:nvSpPr>
          <p:cNvPr id="13" name="Rectangle 11"/>
          <p:cNvSpPr>
            <a:spLocks noChangeArrowheads="1"/>
          </p:cNvSpPr>
          <p:nvPr/>
        </p:nvSpPr>
        <p:spPr bwMode="auto">
          <a:xfrm>
            <a:off x="2673350" y="5124450"/>
            <a:ext cx="3141663"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200" b="1" dirty="0">
                <a:solidFill>
                  <a:schemeClr val="accent4">
                    <a:lumMod val="10000"/>
                  </a:schemeClr>
                </a:solidFill>
              </a:rPr>
              <a:t>Collective wealth of information forms the basis for management tools</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sz="half" idx="1"/>
          </p:nvPr>
        </p:nvSpPr>
        <p:spPr>
          <a:xfrm>
            <a:off x="739775" y="1322388"/>
            <a:ext cx="3028950" cy="3967162"/>
          </a:xfrm>
        </p:spPr>
        <p:txBody>
          <a:bodyPr/>
          <a:lstStyle/>
          <a:p>
            <a:pPr>
              <a:defRPr/>
            </a:pPr>
            <a:r>
              <a:rPr lang="en-AU" altLang="en-US" sz="1800" dirty="0">
                <a:ea typeface="ＭＳ Ｐゴシック" panose="020B0600070205080204" pitchFamily="34" charset="-128"/>
              </a:rPr>
              <a:t>Traditional voyaging</a:t>
            </a:r>
            <a:r>
              <a:rPr lang="en-AU" altLang="en-US" dirty="0" smtClean="0">
                <a:ea typeface="ＭＳ Ｐゴシック" panose="020B0600070205080204" pitchFamily="34" charset="-128"/>
              </a:rPr>
              <a:t>	</a:t>
            </a:r>
          </a:p>
        </p:txBody>
      </p:sp>
      <p:sp>
        <p:nvSpPr>
          <p:cNvPr id="4099" name="Content Placeholder 3"/>
          <p:cNvSpPr>
            <a:spLocks noGrp="1"/>
          </p:cNvSpPr>
          <p:nvPr>
            <p:ph sz="half" idx="2"/>
          </p:nvPr>
        </p:nvSpPr>
        <p:spPr>
          <a:xfrm>
            <a:off x="4402138" y="1419225"/>
            <a:ext cx="3509962" cy="3967163"/>
          </a:xfrm>
        </p:spPr>
        <p:txBody>
          <a:bodyPr>
            <a:normAutofit/>
          </a:bodyPr>
          <a:lstStyle/>
          <a:p>
            <a:pPr>
              <a:defRPr/>
            </a:pPr>
            <a:r>
              <a:rPr lang="en-AU" altLang="en-US" sz="1800" dirty="0">
                <a:ea typeface="ＭＳ Ｐゴシック" panose="020B0600070205080204" pitchFamily="34" charset="-128"/>
              </a:rPr>
              <a:t>Modern maritime transport</a:t>
            </a:r>
          </a:p>
        </p:txBody>
      </p:sp>
      <p:pic>
        <p:nvPicPr>
          <p:cNvPr id="56324" name="Picture 2" descr="C:\Users\jensk\AppData\Local\Temp\Ima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3275" y="1997075"/>
            <a:ext cx="27463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descr="C:\Users\jensk\AppData\Local\Temp\Ima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111375"/>
            <a:ext cx="21891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 descr="C:\Users\jensk\AppData\Local\Temp\Ima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4225" y="4425950"/>
            <a:ext cx="27654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00550" y="4567238"/>
            <a:ext cx="27813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4" name="Titre 1"/>
          <p:cNvSpPr txBox="1">
            <a:spLocks/>
          </p:cNvSpPr>
          <p:nvPr/>
        </p:nvSpPr>
        <p:spPr bwMode="auto">
          <a:xfrm>
            <a:off x="358775" y="373063"/>
            <a:ext cx="8426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r-FR" altLang="fr-FR" sz="3200" dirty="0">
                <a:solidFill>
                  <a:schemeClr val="accent4">
                    <a:lumMod val="10000"/>
                  </a:schemeClr>
                </a:solidFill>
                <a:latin typeface="+mn-lt"/>
              </a:rPr>
              <a:t>The </a:t>
            </a:r>
            <a:r>
              <a:rPr lang="fr-FR" altLang="fr-FR" sz="3200" dirty="0" err="1">
                <a:solidFill>
                  <a:schemeClr val="accent4">
                    <a:lumMod val="10000"/>
                  </a:schemeClr>
                </a:solidFill>
                <a:latin typeface="+mn-lt"/>
              </a:rPr>
              <a:t>changing</a:t>
            </a:r>
            <a:r>
              <a:rPr lang="fr-FR" altLang="fr-FR" sz="3200" dirty="0">
                <a:solidFill>
                  <a:schemeClr val="accent4">
                    <a:lumMod val="10000"/>
                  </a:schemeClr>
                </a:solidFill>
                <a:latin typeface="+mn-lt"/>
              </a:rPr>
              <a:t> face of shipping and </a:t>
            </a:r>
            <a:r>
              <a:rPr lang="fr-FR" altLang="fr-FR" sz="3200" dirty="0" err="1">
                <a:solidFill>
                  <a:schemeClr val="accent4">
                    <a:lumMod val="10000"/>
                  </a:schemeClr>
                </a:solidFill>
                <a:latin typeface="+mn-lt"/>
              </a:rPr>
              <a:t>charting</a:t>
            </a:r>
            <a:endParaRPr lang="en-US" sz="3200" dirty="0">
              <a:solidFill>
                <a:schemeClr val="accent4">
                  <a:lumMod val="10000"/>
                </a:schemeClr>
              </a:solidFill>
              <a:latin typeface="+mn-lt"/>
            </a:endParaRPr>
          </a:p>
        </p:txBody>
      </p:sp>
      <p:sp>
        <p:nvSpPr>
          <p:cNvPr id="10" name="TextBox 9"/>
          <p:cNvSpPr txBox="1"/>
          <p:nvPr/>
        </p:nvSpPr>
        <p:spPr>
          <a:xfrm>
            <a:off x="7181850" y="4235450"/>
            <a:ext cx="1943100" cy="1246188"/>
          </a:xfrm>
          <a:prstGeom prst="rect">
            <a:avLst/>
          </a:prstGeom>
          <a:noFill/>
        </p:spPr>
        <p:txBody>
          <a:bodyPr>
            <a:spAutoFit/>
          </a:bodyPr>
          <a:lstStyle/>
          <a:p>
            <a:pPr>
              <a:defRPr/>
            </a:pPr>
            <a:r>
              <a:rPr lang="en-AU" sz="1875" b="1" dirty="0">
                <a:solidFill>
                  <a:srgbClr val="C00000"/>
                </a:solidFill>
              </a:rPr>
              <a:t>Digital navigation is now mandatory</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425450" y="0"/>
            <a:ext cx="8229600" cy="576263"/>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2292740"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AU" altLang="en-US" sz="1000">
              <a:effectLst>
                <a:outerShdw blurRad="38100" dist="38100" dir="2700000" algn="tl">
                  <a:srgbClr val="C0C0C0"/>
                </a:outerShdw>
              </a:effectLst>
              <a:cs typeface="Arial" charset="0"/>
            </a:endParaRPr>
          </a:p>
        </p:txBody>
      </p:sp>
      <p:pic>
        <p:nvPicPr>
          <p:cNvPr id="58372" name="Picture 7" descr="Z:\VU_Port_Vila_2016\00_ADMIN\Procurement\Port Vila Directional Light\Port Vila PEL installation\pics for media\PEL light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163" y="1268413"/>
            <a:ext cx="78136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Z:\VU_Port_Vila_2016\00_ADMIN\Procurement\Port Vila Directional Light\Port Vila PEL installation\pics for media\Keys hand over to Director of Port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400" y="4775200"/>
            <a:ext cx="4216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1" descr="Z:\VU_Port_Vila_2016\00_ADMIN\Procurement\Port Vila Directional Light\Port Vila PEL installation\pics\image (00B).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1525" y="4775200"/>
            <a:ext cx="17129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2" descr="Z:\VU_Port_Vila_2016\00_ADMIN\Procurement\Port Vila Directional Light\5_Installation\Photos\phot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8575" y="4775200"/>
            <a:ext cx="25542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639686"/>
            <a:ext cx="6526439" cy="369332"/>
          </a:xfrm>
          <a:prstGeom prst="rect">
            <a:avLst/>
          </a:prstGeom>
          <a:noFill/>
        </p:spPr>
        <p:txBody>
          <a:bodyPr>
            <a:spAutoFit/>
          </a:bodyPr>
          <a:lstStyle/>
          <a:p>
            <a:pPr>
              <a:defRPr/>
            </a:pPr>
            <a:r>
              <a:rPr lang="en-AU" dirty="0">
                <a:ln>
                  <a:solidFill>
                    <a:schemeClr val="bg2">
                      <a:lumMod val="50000"/>
                    </a:schemeClr>
                  </a:solidFill>
                </a:ln>
              </a:rPr>
              <a:t>Reinstatement of Port Entrance light, Efate - Vanuatu</a:t>
            </a:r>
          </a:p>
        </p:txBody>
      </p:sp>
    </p:spTree>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468313" y="404813"/>
            <a:ext cx="8229600" cy="576262"/>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2292740"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AU" altLang="en-US" sz="1000">
              <a:effectLst>
                <a:outerShdw blurRad="38100" dist="38100" dir="2700000" algn="tl">
                  <a:srgbClr val="C0C0C0"/>
                </a:outerShdw>
              </a:effectLst>
              <a:cs typeface="Arial" charset="0"/>
            </a:endParaRPr>
          </a:p>
        </p:txBody>
      </p:sp>
      <p:pic>
        <p:nvPicPr>
          <p:cNvPr id="6042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3" y="1477963"/>
            <a:ext cx="81359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598488"/>
            <a:ext cx="8075613" cy="454025"/>
          </a:xfrm>
        </p:spPr>
        <p:txBody>
          <a:bodyPr/>
          <a:lstStyle/>
          <a:p>
            <a:pPr>
              <a:defRPr/>
            </a:pPr>
            <a:r>
              <a:rPr lang="en-US" altLang="en-US" sz="2000" dirty="0"/>
              <a:t>Hydrography Unit – PRNI </a:t>
            </a:r>
            <a:r>
              <a:rPr lang="en-US" altLang="en-US" sz="2000" dirty="0" smtClean="0"/>
              <a:t>Project (</a:t>
            </a:r>
            <a:r>
              <a:rPr lang="en-US" altLang="en-US" sz="2000" smtClean="0"/>
              <a:t>video presentation)</a:t>
            </a:r>
            <a:endParaRPr lang="en-US" altLang="en-US" sz="2000" dirty="0" smtClean="0"/>
          </a:p>
          <a:p>
            <a:pPr>
              <a:defRPr/>
            </a:pPr>
            <a:endParaRPr lang="en-AU" dirty="0">
              <a:effectLst/>
            </a:endParaRPr>
          </a:p>
          <a:p>
            <a:pPr>
              <a:defRPr/>
            </a:pPr>
            <a:r>
              <a:rPr lang="en-GB" sz="1600" dirty="0">
                <a:effectLst/>
              </a:rPr>
              <a:t>The Pacific Regional Navigation Initiative (PRNI) is a project funded by the New Zealand Ministry of Foreign Affairs and Trade (MFAT) that focuses on navigation related aspects of maritime safety, in particular those necessary to support Pacific Island Countries fulfil their obligations relating to hydrography and nautical charting under UN Safety of Life at Sea (SOLAS). The Pacific Community (SPC) has been engaged by NZ MFAT to work with targeted countries to, amongst other objectives, support hydrographic capability building initiatives in conjunction with work being doing by international bodies and development </a:t>
            </a:r>
            <a:r>
              <a:rPr lang="en-GB" sz="1600" dirty="0" smtClean="0">
                <a:effectLst/>
              </a:rPr>
              <a:t>partners</a:t>
            </a:r>
          </a:p>
          <a:p>
            <a:pPr>
              <a:defRPr/>
            </a:pPr>
            <a:endParaRPr lang="en-GB" sz="1600" dirty="0">
              <a:effectLst/>
            </a:endParaRPr>
          </a:p>
          <a:p>
            <a:pPr marL="0" indent="0">
              <a:buFont typeface="Wingdings" panose="05000000000000000000" pitchFamily="2" charset="2"/>
              <a:buNone/>
              <a:defRPr/>
            </a:pPr>
            <a:r>
              <a:rPr lang="en-GB" sz="1600" dirty="0" smtClean="0">
                <a:effectLst/>
              </a:rPr>
              <a:t>	SPC target countries:</a:t>
            </a:r>
          </a:p>
          <a:p>
            <a:pPr marL="0" indent="0">
              <a:buClr>
                <a:srgbClr val="002060"/>
              </a:buClr>
              <a:buFont typeface="Wingdings" panose="05000000000000000000" pitchFamily="2" charset="2"/>
              <a:buNone/>
              <a:defRPr/>
            </a:pPr>
            <a:r>
              <a:rPr lang="en-GB" sz="1600" dirty="0">
                <a:effectLst/>
              </a:rPr>
              <a:t>	</a:t>
            </a:r>
            <a:r>
              <a:rPr lang="en-GB" sz="1600" dirty="0" smtClean="0">
                <a:effectLst/>
              </a:rPr>
              <a:t>	Tuvalu</a:t>
            </a:r>
          </a:p>
          <a:p>
            <a:pPr marL="0" indent="0">
              <a:buFont typeface="Wingdings" panose="05000000000000000000" pitchFamily="2" charset="2"/>
              <a:buNone/>
              <a:defRPr/>
            </a:pPr>
            <a:r>
              <a:rPr lang="en-GB" sz="1600" dirty="0" smtClean="0">
                <a:effectLst/>
              </a:rPr>
              <a:t>		Kiribati</a:t>
            </a:r>
          </a:p>
          <a:p>
            <a:pPr marL="0" indent="0">
              <a:buFont typeface="Wingdings" panose="05000000000000000000" pitchFamily="2" charset="2"/>
              <a:buNone/>
              <a:defRPr/>
            </a:pPr>
            <a:r>
              <a:rPr lang="en-GB" sz="1600" dirty="0" smtClean="0">
                <a:effectLst/>
              </a:rPr>
              <a:t>		Vanuatu</a:t>
            </a:r>
          </a:p>
          <a:p>
            <a:pPr marL="0" indent="0">
              <a:buFont typeface="Wingdings" panose="05000000000000000000" pitchFamily="2" charset="2"/>
              <a:buNone/>
              <a:defRPr/>
            </a:pPr>
            <a:endParaRPr lang="en-AU" sz="1600" dirty="0">
              <a:effectLst/>
            </a:endParaRPr>
          </a:p>
          <a:p>
            <a:pPr>
              <a:defRPr/>
            </a:pPr>
            <a:endParaRPr lang="en-AU" dirty="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549275"/>
            <a:ext cx="8075613" cy="6048375"/>
          </a:xfrm>
        </p:spPr>
        <p:txBody>
          <a:bodyPr/>
          <a:lstStyle/>
          <a:p>
            <a:pPr marL="0" indent="0">
              <a:buFont typeface="Wingdings" panose="05000000000000000000" pitchFamily="2" charset="2"/>
              <a:buNone/>
              <a:defRPr/>
            </a:pPr>
            <a:r>
              <a:rPr lang="en-AU" sz="1600" dirty="0" smtClean="0"/>
              <a:t>Output 1 – Data Discovery </a:t>
            </a:r>
          </a:p>
          <a:p>
            <a:pPr marL="0" indent="0">
              <a:buFont typeface="Wingdings" panose="05000000000000000000" pitchFamily="2" charset="2"/>
              <a:buNone/>
              <a:defRPr/>
            </a:pPr>
            <a:endParaRPr lang="en-AU" sz="1600" dirty="0" smtClean="0"/>
          </a:p>
          <a:p>
            <a:pPr>
              <a:defRPr/>
            </a:pPr>
            <a:r>
              <a:rPr lang="en-AU" sz="1600" dirty="0" smtClean="0"/>
              <a:t>Examination of SPC data holdings and subsequent analysis for suitability for charting</a:t>
            </a:r>
          </a:p>
          <a:p>
            <a:pPr>
              <a:defRPr/>
            </a:pPr>
            <a:r>
              <a:rPr lang="en-AU" sz="1600" dirty="0" smtClean="0"/>
              <a:t>Provision of means of regular promulgation of updated list and associated access to PCA’s</a:t>
            </a:r>
          </a:p>
          <a:p>
            <a:pPr>
              <a:defRPr/>
            </a:pPr>
            <a:r>
              <a:rPr lang="en-AU" sz="1600" dirty="0" smtClean="0"/>
              <a:t>Obtaining release agreements with PICTs for release of data held by SPC to PCA’s</a:t>
            </a:r>
          </a:p>
          <a:p>
            <a:pPr marL="0" indent="0">
              <a:buFont typeface="Wingdings" panose="05000000000000000000" pitchFamily="2" charset="2"/>
              <a:buNone/>
              <a:defRPr/>
            </a:pPr>
            <a:r>
              <a:rPr lang="en-AU" sz="2000" b="1" dirty="0" smtClean="0"/>
              <a:t>Activities completed include:</a:t>
            </a:r>
          </a:p>
          <a:p>
            <a:pPr>
              <a:defRPr/>
            </a:pPr>
            <a:r>
              <a:rPr lang="en-AU" sz="1600" dirty="0" smtClean="0"/>
              <a:t>Review of all SPC data holdings</a:t>
            </a:r>
          </a:p>
          <a:p>
            <a:pPr>
              <a:defRPr/>
            </a:pPr>
            <a:r>
              <a:rPr lang="en-AU" sz="1600" dirty="0" smtClean="0"/>
              <a:t>Secured 8 out of 17 PIC’s data release agreement</a:t>
            </a:r>
          </a:p>
          <a:p>
            <a:pPr>
              <a:defRPr/>
            </a:pPr>
            <a:r>
              <a:rPr lang="en-AU" sz="1600" dirty="0" smtClean="0"/>
              <a:t>PRNI data portal complete</a:t>
            </a:r>
          </a:p>
          <a:p>
            <a:pPr>
              <a:defRPr/>
            </a:pPr>
            <a:r>
              <a:rPr lang="en-AU" sz="1600" dirty="0" smtClean="0"/>
              <a:t>Data release matrix (excel spreadsheet MEDIN Format) complete</a:t>
            </a:r>
          </a:p>
          <a:p>
            <a:pPr>
              <a:defRPr/>
            </a:pPr>
            <a:r>
              <a:rPr lang="en-AU" sz="1600" dirty="0" smtClean="0"/>
              <a:t>Data for 4 countries released to PCA (LINZ)</a:t>
            </a:r>
          </a:p>
          <a:p>
            <a:pPr>
              <a:defRPr/>
            </a:pPr>
            <a:r>
              <a:rPr lang="en-AU" sz="1600" dirty="0" smtClean="0"/>
              <a:t>Username and password provided for PCA (UKHO and LINZ) and PCA’s</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idx="1"/>
          </p:nvPr>
        </p:nvSpPr>
        <p:spPr>
          <a:xfrm>
            <a:off x="619125" y="520700"/>
            <a:ext cx="8075613" cy="4862513"/>
          </a:xfrm>
        </p:spPr>
        <p:txBody>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bg2"/>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bg2"/>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bg2"/>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9pPr>
          </a:lstStyle>
          <a:p>
            <a:pPr marL="0" indent="0" eaLnBrk="1" hangingPunct="1">
              <a:buFont typeface="Wingdings" panose="05000000000000000000" pitchFamily="2" charset="2"/>
              <a:buNone/>
              <a:defRPr/>
            </a:pPr>
            <a:endParaRPr lang="en-US" altLang="en-US" sz="1600" dirty="0" smtClean="0"/>
          </a:p>
          <a:p>
            <a:pPr eaLnBrk="1" hangingPunct="1">
              <a:defRPr/>
            </a:pPr>
            <a:endParaRPr lang="en-US" altLang="en-US" sz="1600" dirty="0" smtClean="0"/>
          </a:p>
        </p:txBody>
      </p:sp>
      <p:sp>
        <p:nvSpPr>
          <p:cNvPr id="6" name="Rectangle 2"/>
          <p:cNvSpPr>
            <a:spLocks noGrp="1" noChangeArrowheads="1"/>
          </p:cNvSpPr>
          <p:nvPr>
            <p:ph type="title"/>
          </p:nvPr>
        </p:nvSpPr>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8" name="Title 1"/>
          <p:cNvSpPr txBox="1">
            <a:spLocks/>
          </p:cNvSpPr>
          <p:nvPr/>
        </p:nvSpPr>
        <p:spPr bwMode="auto">
          <a:xfrm>
            <a:off x="-422275" y="602138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000" b="1">
                <a:solidFill>
                  <a:schemeClr val="bg2"/>
                </a:solidFill>
                <a:effectLst>
                  <a:outerShdw blurRad="38100" dist="38100" dir="2700000" algn="tl">
                    <a:srgbClr val="C0C0C0"/>
                  </a:outerShdw>
                </a:effectLst>
                <a:latin typeface="Arial" charset="0"/>
                <a:cs typeface="Arial" charset="0"/>
              </a:defRPr>
            </a:lvl9pPr>
          </a:lstStyle>
          <a:p>
            <a:pPr>
              <a:defRPr/>
            </a:pPr>
            <a:r>
              <a:rPr lang="en-AU" altLang="en-US" sz="2400" kern="0" dirty="0" smtClean="0"/>
              <a:t>http://www.pacgeo.org/prni/</a:t>
            </a:r>
          </a:p>
        </p:txBody>
      </p:sp>
      <p:pic>
        <p:nvPicPr>
          <p:cNvPr id="6451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2850" y="692150"/>
            <a:ext cx="6888163"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476250"/>
            <a:ext cx="8075612" cy="5545138"/>
          </a:xfrm>
        </p:spPr>
        <p:txBody>
          <a:bodyPr/>
          <a:lstStyle/>
          <a:p>
            <a:pPr marL="0" indent="0">
              <a:buFont typeface="Wingdings" panose="05000000000000000000" pitchFamily="2" charset="2"/>
              <a:buNone/>
              <a:defRPr/>
            </a:pPr>
            <a:r>
              <a:rPr lang="en-AU" sz="1600" dirty="0" smtClean="0"/>
              <a:t>PRNI capacity building /MSI workshop  for 2018</a:t>
            </a:r>
          </a:p>
          <a:p>
            <a:pPr marL="0" indent="0">
              <a:buFont typeface="Wingdings" panose="05000000000000000000" pitchFamily="2" charset="2"/>
              <a:buNone/>
              <a:defRPr/>
            </a:pPr>
            <a:endParaRPr lang="en-AU" sz="1600" dirty="0" smtClean="0"/>
          </a:p>
          <a:p>
            <a:pPr>
              <a:defRPr/>
            </a:pPr>
            <a:r>
              <a:rPr lang="en-AU" sz="1600" dirty="0" smtClean="0"/>
              <a:t>1</a:t>
            </a:r>
            <a:r>
              <a:rPr lang="en-AU" sz="1600" baseline="30000" dirty="0" smtClean="0"/>
              <a:t>st</a:t>
            </a:r>
            <a:r>
              <a:rPr lang="en-AU" sz="1600" dirty="0" smtClean="0"/>
              <a:t> Phase of the PRNI project which ended in </a:t>
            </a:r>
            <a:r>
              <a:rPr lang="en-AU" sz="1600" dirty="0" err="1" smtClean="0"/>
              <a:t>december</a:t>
            </a:r>
            <a:r>
              <a:rPr lang="en-AU" sz="1600" dirty="0" smtClean="0"/>
              <a:t> 2018</a:t>
            </a:r>
            <a:endParaRPr lang="en-AU" sz="1600" dirty="0"/>
          </a:p>
          <a:p>
            <a:pPr>
              <a:defRPr/>
            </a:pPr>
            <a:r>
              <a:rPr lang="en-AU" sz="1600" dirty="0" smtClean="0"/>
              <a:t>Kiribati  workshop September 2018</a:t>
            </a:r>
          </a:p>
          <a:p>
            <a:pPr>
              <a:defRPr/>
            </a:pPr>
            <a:r>
              <a:rPr lang="en-AU" sz="1600" dirty="0" smtClean="0"/>
              <a:t>Vanuatu workshop October 2018</a:t>
            </a:r>
          </a:p>
          <a:p>
            <a:pPr marL="0" indent="0">
              <a:buFont typeface="Wingdings" panose="05000000000000000000" pitchFamily="2" charset="2"/>
              <a:buNone/>
              <a:defRPr/>
            </a:pPr>
            <a:r>
              <a:rPr lang="en-AU" sz="1600" dirty="0" smtClean="0"/>
              <a:t>Resource Pack</a:t>
            </a:r>
          </a:p>
          <a:p>
            <a:pPr>
              <a:defRPr/>
            </a:pPr>
            <a:r>
              <a:rPr lang="en-AU" sz="1600" dirty="0" smtClean="0"/>
              <a:t>Standard laptop</a:t>
            </a:r>
          </a:p>
          <a:p>
            <a:pPr>
              <a:defRPr/>
            </a:pPr>
            <a:r>
              <a:rPr lang="en-AU" sz="1600" dirty="0" smtClean="0"/>
              <a:t>Handheld GPS</a:t>
            </a:r>
          </a:p>
          <a:p>
            <a:pPr>
              <a:defRPr/>
            </a:pPr>
            <a:r>
              <a:rPr lang="en-AU" sz="1600" dirty="0" smtClean="0"/>
              <a:t>Software such as CARIS Easy view</a:t>
            </a:r>
          </a:p>
          <a:p>
            <a:pPr>
              <a:defRPr/>
            </a:pPr>
            <a:r>
              <a:rPr lang="en-AU" sz="1600" dirty="0" smtClean="0"/>
              <a:t>Nautical charts</a:t>
            </a:r>
          </a:p>
          <a:p>
            <a:pPr marL="0" indent="0">
              <a:buFont typeface="Wingdings" panose="05000000000000000000" pitchFamily="2" charset="2"/>
              <a:buNone/>
              <a:defRPr/>
            </a:pPr>
            <a:endParaRPr lang="en-AU" sz="1600" dirty="0" smtClean="0"/>
          </a:p>
          <a:p>
            <a:pPr marL="0" indent="0">
              <a:buFont typeface="Wingdings" panose="05000000000000000000" pitchFamily="2" charset="2"/>
              <a:buNone/>
              <a:defRPr/>
            </a:pPr>
            <a:endParaRPr lang="en-AU" sz="1600" dirty="0"/>
          </a:p>
          <a:p>
            <a:pPr marL="0" indent="0">
              <a:buFont typeface="Wingdings" panose="05000000000000000000" pitchFamily="2" charset="2"/>
              <a:buNone/>
              <a:defRPr/>
            </a:pPr>
            <a:r>
              <a:rPr lang="en-AU" sz="1600" dirty="0" smtClean="0"/>
              <a:t>2</a:t>
            </a:r>
            <a:r>
              <a:rPr lang="en-AU" sz="1600" baseline="30000" dirty="0" smtClean="0"/>
              <a:t>nd</a:t>
            </a:r>
            <a:r>
              <a:rPr lang="en-AU" sz="1600" dirty="0" smtClean="0"/>
              <a:t> phase of the project (June 2018 – June 2020) to be combined with PIDSS  (MFAT funded project)</a:t>
            </a:r>
          </a:p>
          <a:p>
            <a:pPr marL="0" indent="0">
              <a:buFont typeface="Wingdings" panose="05000000000000000000" pitchFamily="2" charset="2"/>
              <a:buNone/>
              <a:defRPr/>
            </a:pPr>
            <a:endParaRPr lang="en-AU" sz="2000"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457200" y="-1588"/>
            <a:ext cx="8229600" cy="576263"/>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2292740"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AU" altLang="en-US" sz="1000">
              <a:effectLst>
                <a:outerShdw blurRad="38100" dist="38100" dir="2700000" algn="tl">
                  <a:srgbClr val="C0C0C0"/>
                </a:outerShdw>
              </a:effectLst>
              <a:cs typeface="Arial" charset="0"/>
            </a:endParaRPr>
          </a:p>
        </p:txBody>
      </p:sp>
      <p:pic>
        <p:nvPicPr>
          <p:cNvPr id="66564"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0113" y="3617913"/>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42938" y="2492375"/>
            <a:ext cx="5246687" cy="923925"/>
          </a:xfrm>
          <a:prstGeom prst="rect">
            <a:avLst/>
          </a:prstGeom>
        </p:spPr>
        <p:txBody>
          <a:bodyPr>
            <a:spAutoFit/>
          </a:bodyPr>
          <a:lstStyle/>
          <a:p>
            <a:pPr marL="285750" indent="-285750" eaLnBrk="1" hangingPunct="1">
              <a:buFont typeface="Arial" panose="020B0604020202020204" pitchFamily="34" charset="0"/>
              <a:buChar char="•"/>
              <a:defRPr/>
            </a:pPr>
            <a:r>
              <a:rPr lang="en-AU" dirty="0">
                <a:solidFill>
                  <a:schemeClr val="accent4">
                    <a:lumMod val="10000"/>
                  </a:schemeClr>
                </a:solidFill>
              </a:rPr>
              <a:t>Wave and current meter deployment</a:t>
            </a:r>
          </a:p>
          <a:p>
            <a:pPr marL="285750" indent="-285750" eaLnBrk="1" hangingPunct="1">
              <a:buFont typeface="Arial" panose="020B0604020202020204" pitchFamily="34" charset="0"/>
              <a:buChar char="•"/>
              <a:defRPr/>
            </a:pPr>
            <a:r>
              <a:rPr lang="en-AU" dirty="0">
                <a:solidFill>
                  <a:schemeClr val="accent4">
                    <a:lumMod val="10000"/>
                  </a:schemeClr>
                </a:solidFill>
              </a:rPr>
              <a:t>Tide gauge installation</a:t>
            </a:r>
          </a:p>
          <a:p>
            <a:pPr marL="285750" indent="-285750" eaLnBrk="1" hangingPunct="1">
              <a:buFont typeface="Arial" panose="020B0604020202020204" pitchFamily="34" charset="0"/>
              <a:buChar char="•"/>
              <a:defRPr/>
            </a:pPr>
            <a:r>
              <a:rPr lang="en-AU" dirty="0">
                <a:solidFill>
                  <a:schemeClr val="accent4">
                    <a:lumMod val="10000"/>
                  </a:schemeClr>
                </a:solidFill>
              </a:rPr>
              <a:t>UAV and LIDAR survey</a:t>
            </a:r>
          </a:p>
        </p:txBody>
      </p:sp>
      <p:sp>
        <p:nvSpPr>
          <p:cNvPr id="2" name="Content Placeholder 1"/>
          <p:cNvSpPr>
            <a:spLocks noGrp="1"/>
          </p:cNvSpPr>
          <p:nvPr>
            <p:ph idx="1"/>
          </p:nvPr>
        </p:nvSpPr>
        <p:spPr>
          <a:xfrm>
            <a:off x="250825" y="1041400"/>
            <a:ext cx="8075613" cy="642938"/>
          </a:xfrm>
        </p:spPr>
        <p:txBody>
          <a:bodyPr/>
          <a:lstStyle/>
          <a:p>
            <a:pPr>
              <a:defRPr/>
            </a:pPr>
            <a:r>
              <a:rPr lang="en-AU" sz="1600" dirty="0">
                <a:effectLst/>
              </a:rPr>
              <a:t>SPC’s Integrated Coastal Risk Management Project, which is part of the World Bank-funded Pacific Resilience Project Phase II</a:t>
            </a:r>
            <a:r>
              <a:rPr lang="en-AU" sz="1600" dirty="0" smtClean="0">
                <a:effectLst/>
              </a:rPr>
              <a:t>.</a:t>
            </a:r>
          </a:p>
          <a:p>
            <a:pPr>
              <a:defRPr/>
            </a:pPr>
            <a:endParaRPr lang="en-AU" sz="1600" dirty="0">
              <a:effectLst/>
            </a:endParaRPr>
          </a:p>
          <a:p>
            <a:pPr marL="0" indent="0">
              <a:buFont typeface="Wingdings" panose="05000000000000000000" pitchFamily="2" charset="2"/>
              <a:buNone/>
              <a:defRPr/>
            </a:pPr>
            <a:r>
              <a:rPr lang="en-AU" sz="1600" dirty="0" smtClean="0">
                <a:effectLst/>
              </a:rPr>
              <a:t>      Republic of Marshall Islands ( Majuro and </a:t>
            </a:r>
            <a:r>
              <a:rPr lang="en-AU" sz="1600" dirty="0" err="1" smtClean="0">
                <a:effectLst/>
              </a:rPr>
              <a:t>Ebye</a:t>
            </a:r>
            <a:r>
              <a:rPr lang="en-AU" sz="1600" dirty="0" smtClean="0">
                <a:effectLst/>
              </a:rPr>
              <a:t>)</a:t>
            </a:r>
            <a:endParaRPr lang="en-AU" sz="1600" dirty="0"/>
          </a:p>
        </p:txBody>
      </p:sp>
      <p:pic>
        <p:nvPicPr>
          <p:cNvPr id="66567"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2725" y="1458913"/>
            <a:ext cx="3529013"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Box 2"/>
          <p:cNvSpPr txBox="1">
            <a:spLocks noChangeArrowheads="1"/>
          </p:cNvSpPr>
          <p:nvPr/>
        </p:nvSpPr>
        <p:spPr bwMode="auto">
          <a:xfrm>
            <a:off x="642938" y="625475"/>
            <a:ext cx="309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a:spcBef>
                <a:spcPct val="0"/>
              </a:spcBef>
              <a:buClrTx/>
              <a:buSzTx/>
              <a:buFontTx/>
              <a:buNone/>
            </a:pPr>
            <a:r>
              <a:rPr lang="en-AU" altLang="en-US" sz="1800">
                <a:solidFill>
                  <a:srgbClr val="000099"/>
                </a:solidFill>
                <a:latin typeface="Verdana" panose="020B0604030504040204" pitchFamily="34" charset="0"/>
              </a:rPr>
              <a:t>Oceanography Unit</a:t>
            </a:r>
          </a:p>
        </p:txBody>
      </p:sp>
    </p:spTree>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468313" y="404813"/>
            <a:ext cx="8229600" cy="576262"/>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9" name="Rectangle 3"/>
          <p:cNvSpPr txBox="1">
            <a:spLocks noChangeArrowheads="1"/>
          </p:cNvSpPr>
          <p:nvPr/>
        </p:nvSpPr>
        <p:spPr bwMode="auto">
          <a:xfrm>
            <a:off x="576263" y="817563"/>
            <a:ext cx="800735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bg2"/>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bg2"/>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bg2"/>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9pPr>
          </a:lstStyle>
          <a:p>
            <a:pPr marL="0" indent="0" eaLnBrk="1" hangingPunct="1">
              <a:buFont typeface="Wingdings" panose="05000000000000000000" pitchFamily="2" charset="2"/>
              <a:buNone/>
              <a:defRPr/>
            </a:pPr>
            <a:endParaRPr lang="en-US" altLang="en-US" sz="1600" kern="0" dirty="0" smtClean="0"/>
          </a:p>
        </p:txBody>
      </p:sp>
      <p:sp>
        <p:nvSpPr>
          <p:cNvPr id="7" name="Rectangle 9"/>
          <p:cNvSpPr txBox="1">
            <a:spLocks noChangeArrowheads="1"/>
          </p:cNvSpPr>
          <p:nvPr/>
        </p:nvSpPr>
        <p:spPr bwMode="auto">
          <a:xfrm>
            <a:off x="323850" y="1046163"/>
            <a:ext cx="7920038"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bg2"/>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bg2"/>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bg2"/>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9pPr>
          </a:lstStyle>
          <a:p>
            <a:pPr marL="0" indent="0" eaLnBrk="1" hangingPunct="1">
              <a:buFont typeface="Wingdings" panose="05000000000000000000" pitchFamily="2" charset="2"/>
              <a:buNone/>
              <a:defRPr/>
            </a:pPr>
            <a:endParaRPr lang="en-US" altLang="en-US" sz="1000" kern="0" dirty="0" smtClean="0"/>
          </a:p>
          <a:p>
            <a:pPr marL="457200" lvl="1" indent="0" eaLnBrk="1" hangingPunct="1">
              <a:buFontTx/>
              <a:buNone/>
              <a:defRPr/>
            </a:pPr>
            <a:r>
              <a:rPr lang="en-AU" altLang="en-US" kern="0" dirty="0" smtClean="0">
                <a:solidFill>
                  <a:srgbClr val="0099CC"/>
                </a:solidFill>
              </a:rPr>
              <a:t>Ocean and Tides Knowledge Unit</a:t>
            </a:r>
          </a:p>
          <a:p>
            <a:pPr lvl="3" eaLnBrk="1" hangingPunct="1">
              <a:defRPr/>
            </a:pPr>
            <a:endParaRPr lang="en-US" altLang="en-US" kern="0" dirty="0"/>
          </a:p>
        </p:txBody>
      </p:sp>
      <p:sp>
        <p:nvSpPr>
          <p:cNvPr id="2" name="Rectangle 1"/>
          <p:cNvSpPr/>
          <p:nvPr/>
        </p:nvSpPr>
        <p:spPr>
          <a:xfrm>
            <a:off x="712788" y="1968500"/>
            <a:ext cx="7870825" cy="646113"/>
          </a:xfrm>
          <a:prstGeom prst="rect">
            <a:avLst/>
          </a:prstGeom>
        </p:spPr>
        <p:txBody>
          <a:bodyPr>
            <a:spAutoFit/>
          </a:bodyPr>
          <a:lstStyle/>
          <a:p>
            <a:pPr>
              <a:defRPr/>
            </a:pPr>
            <a:r>
              <a:rPr lang="en-AU" dirty="0">
                <a:solidFill>
                  <a:schemeClr val="accent4">
                    <a:lumMod val="10000"/>
                  </a:schemeClr>
                </a:solidFill>
              </a:rPr>
              <a:t>Contributions toward Technical Capacity and Ocean Literacy</a:t>
            </a:r>
          </a:p>
          <a:p>
            <a:pPr>
              <a:defRPr/>
            </a:pPr>
            <a:r>
              <a:rPr lang="en-AU" dirty="0"/>
              <a:t>Coordinator, Molly Powers-Tora</a:t>
            </a:r>
          </a:p>
        </p:txBody>
      </p:sp>
      <p:pic>
        <p:nvPicPr>
          <p:cNvPr id="6861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819400"/>
            <a:ext cx="91122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91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57463"/>
            <a:ext cx="62182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125538"/>
            <a:ext cx="8999538" cy="1322387"/>
          </a:xfrm>
          <a:prstGeom prst="rect">
            <a:avLst/>
          </a:prstGeom>
        </p:spPr>
        <p:txBody>
          <a:bodyPr>
            <a:spAutoFit/>
          </a:bodyPr>
          <a:lstStyle/>
          <a:p>
            <a:pPr>
              <a:defRPr/>
            </a:pPr>
            <a:endParaRPr lang="en-AU" sz="1600" dirty="0">
              <a:solidFill>
                <a:schemeClr val="accent4">
                  <a:lumMod val="10000"/>
                </a:schemeClr>
              </a:solidFill>
              <a:latin typeface="&amp;quot"/>
            </a:endParaRPr>
          </a:p>
          <a:p>
            <a:pPr>
              <a:defRPr/>
            </a:pPr>
            <a:r>
              <a:rPr lang="en-AU" sz="1600" dirty="0">
                <a:solidFill>
                  <a:schemeClr val="accent4">
                    <a:lumMod val="10000"/>
                  </a:schemeClr>
                </a:solidFill>
              </a:rPr>
              <a:t>The Pacific Community (SPC) is the principal scientific and technical organisation in the Pacific region, proudly supporting development since 1947. We are an international development organisation owned and governed by our 26 country and territory members.</a:t>
            </a:r>
            <a:endParaRPr lang="en-AU" sz="1600" dirty="0">
              <a:solidFill>
                <a:schemeClr val="accent4">
                  <a:lumMod val="10000"/>
                </a:schemeClr>
              </a:solidFill>
              <a:latin typeface="&amp;quot"/>
            </a:endParaRPr>
          </a:p>
        </p:txBody>
      </p:sp>
      <p:sp>
        <p:nvSpPr>
          <p:cNvPr id="8" name="Rectangle 7"/>
          <p:cNvSpPr/>
          <p:nvPr/>
        </p:nvSpPr>
        <p:spPr>
          <a:xfrm>
            <a:off x="6156325" y="2557463"/>
            <a:ext cx="2987675" cy="4300537"/>
          </a:xfrm>
          <a:prstGeom prst="rect">
            <a:avLst/>
          </a:prstGeom>
          <a:solidFill>
            <a:srgbClr val="000000">
              <a:alpha val="5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AU" sz="2100" b="1" dirty="0"/>
              <a:t>The Pacific Community (SPC)</a:t>
            </a:r>
            <a:r>
              <a:rPr lang="en-AU" sz="2100" dirty="0"/>
              <a:t> </a:t>
            </a:r>
          </a:p>
          <a:p>
            <a:pPr algn="ctr">
              <a:defRPr/>
            </a:pPr>
            <a:endParaRPr lang="en-AU" dirty="0"/>
          </a:p>
          <a:p>
            <a:pPr algn="ctr">
              <a:defRPr/>
            </a:pPr>
            <a:r>
              <a:rPr lang="en-AU" b="1" dirty="0"/>
              <a:t>26</a:t>
            </a:r>
          </a:p>
          <a:p>
            <a:pPr algn="ctr">
              <a:defRPr/>
            </a:pPr>
            <a:r>
              <a:rPr lang="en-AU" dirty="0"/>
              <a:t>Member Countries and Territories</a:t>
            </a:r>
          </a:p>
          <a:p>
            <a:pPr algn="ctr">
              <a:defRPr/>
            </a:pPr>
            <a:endParaRPr lang="en-AU" dirty="0"/>
          </a:p>
          <a:p>
            <a:pPr algn="ctr">
              <a:defRPr/>
            </a:pPr>
            <a:r>
              <a:rPr lang="en-AU" b="1" dirty="0"/>
              <a:t>600</a:t>
            </a:r>
            <a:r>
              <a:rPr lang="en-AU" dirty="0"/>
              <a:t> staff</a:t>
            </a:r>
          </a:p>
          <a:p>
            <a:pPr algn="ctr">
              <a:defRPr/>
            </a:pPr>
            <a:endParaRPr lang="en-AU" dirty="0"/>
          </a:p>
          <a:p>
            <a:pPr algn="ctr">
              <a:defRPr/>
            </a:pPr>
            <a:r>
              <a:rPr lang="en-AU" b="1" dirty="0"/>
              <a:t>14</a:t>
            </a:r>
            <a:r>
              <a:rPr lang="en-AU" dirty="0"/>
              <a:t> Sectors </a:t>
            </a:r>
          </a:p>
          <a:p>
            <a:pPr algn="ctr">
              <a:defRPr/>
            </a:pPr>
            <a:endParaRPr lang="en-AU" dirty="0"/>
          </a:p>
          <a:p>
            <a:pPr algn="ctr">
              <a:defRPr/>
            </a:pPr>
            <a:r>
              <a:rPr lang="en-AU" dirty="0"/>
              <a:t>USD </a:t>
            </a:r>
            <a:r>
              <a:rPr lang="en-AU" b="1" dirty="0"/>
              <a:t>100</a:t>
            </a:r>
            <a:r>
              <a:rPr lang="en-AU" dirty="0"/>
              <a:t> million </a:t>
            </a:r>
          </a:p>
          <a:p>
            <a:pPr algn="ctr">
              <a:defRPr/>
            </a:pPr>
            <a:r>
              <a:rPr lang="en-AU" dirty="0"/>
              <a:t>annual budget </a:t>
            </a:r>
          </a:p>
        </p:txBody>
      </p:sp>
      <p:sp>
        <p:nvSpPr>
          <p:cNvPr id="41990" name="TextBox 1"/>
          <p:cNvSpPr txBox="1">
            <a:spLocks noChangeArrowheads="1"/>
          </p:cNvSpPr>
          <p:nvPr/>
        </p:nvSpPr>
        <p:spPr bwMode="auto">
          <a:xfrm>
            <a:off x="3419475" y="6381750"/>
            <a:ext cx="3600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a:spcBef>
                <a:spcPct val="0"/>
              </a:spcBef>
              <a:buClrTx/>
              <a:buSzTx/>
              <a:buFontTx/>
              <a:buNone/>
            </a:pPr>
            <a:r>
              <a:rPr lang="en-AU" altLang="en-US" sz="1800">
                <a:solidFill>
                  <a:srgbClr val="000099"/>
                </a:solidFill>
                <a:latin typeface="Verdana" panose="020B0604030504040204" pitchFamily="34" charset="0"/>
              </a:rPr>
              <a:t>www.spc.int</a:t>
            </a:r>
          </a:p>
        </p:txBody>
      </p:sp>
      <p:pic>
        <p:nvPicPr>
          <p:cNvPr id="41991"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50" y="244475"/>
            <a:ext cx="69754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54013" y="185738"/>
            <a:ext cx="8229600" cy="873125"/>
          </a:xfrm>
        </p:spPr>
        <p:txBody>
          <a:bodyPr/>
          <a:lstStyle/>
          <a:p>
            <a:pPr algn="l" eaLnBrk="1" hangingPunct="1"/>
            <a:r>
              <a:rPr lang="en-AU" altLang="en-US" b="1" smtClean="0"/>
              <a:t>Why? The Regional Picture</a:t>
            </a:r>
          </a:p>
        </p:txBody>
      </p:sp>
      <p:pic>
        <p:nvPicPr>
          <p:cNvPr id="7065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4013" y="4043363"/>
            <a:ext cx="185896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p:cNvGraphicFramePr/>
          <p:nvPr/>
        </p:nvGraphicFramePr>
        <p:xfrm>
          <a:off x="2486860" y="1189961"/>
          <a:ext cx="6096000" cy="5680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0661" name="Picture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5125" y="1263650"/>
            <a:ext cx="18478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6"/>
          <p:cNvSpPr>
            <a:spLocks noGrp="1"/>
          </p:cNvSpPr>
          <p:nvPr>
            <p:ph type="title"/>
          </p:nvPr>
        </p:nvSpPr>
        <p:spPr>
          <a:xfrm>
            <a:off x="504825" y="119063"/>
            <a:ext cx="8229600" cy="1143000"/>
          </a:xfrm>
        </p:spPr>
        <p:txBody>
          <a:bodyPr/>
          <a:lstStyle/>
          <a:p>
            <a:pPr algn="l" eaLnBrk="1" hangingPunct="1"/>
            <a:r>
              <a:rPr lang="en-US" altLang="en-US" b="1" smtClean="0"/>
              <a:t>What do we do?</a:t>
            </a:r>
          </a:p>
        </p:txBody>
      </p:sp>
      <p:sp>
        <p:nvSpPr>
          <p:cNvPr id="8" name="Content Placeholder 7"/>
          <p:cNvSpPr>
            <a:spLocks noGrp="1"/>
          </p:cNvSpPr>
          <p:nvPr>
            <p:ph idx="1"/>
          </p:nvPr>
        </p:nvSpPr>
        <p:spPr>
          <a:xfrm>
            <a:off x="128588" y="1262063"/>
            <a:ext cx="7004050" cy="3475037"/>
          </a:xfrm>
        </p:spPr>
        <p:txBody>
          <a:bodyPr rtlCol="0">
            <a:normAutofit fontScale="70000" lnSpcReduction="20000"/>
          </a:bodyPr>
          <a:lstStyle/>
          <a:p>
            <a:pPr eaLnBrk="1" fontAlgn="auto" hangingPunct="1">
              <a:spcAft>
                <a:spcPts val="0"/>
              </a:spcAft>
              <a:buFont typeface="Arial"/>
              <a:buChar char="•"/>
              <a:defRPr/>
            </a:pPr>
            <a:r>
              <a:rPr lang="en-US" sz="4000" b="1" dirty="0" smtClean="0">
                <a:solidFill>
                  <a:schemeClr val="accent5">
                    <a:lumMod val="75000"/>
                  </a:schemeClr>
                </a:solidFill>
              </a:rPr>
              <a:t>Transforming ocean data into products and applications for Pacific users</a:t>
            </a:r>
          </a:p>
          <a:p>
            <a:pPr eaLnBrk="1" fontAlgn="auto" hangingPunct="1">
              <a:spcAft>
                <a:spcPts val="0"/>
              </a:spcAft>
              <a:buFont typeface="Arial"/>
              <a:buChar char="•"/>
              <a:defRPr/>
            </a:pPr>
            <a:endParaRPr lang="en-US" sz="4000" dirty="0" smtClean="0">
              <a:solidFill>
                <a:schemeClr val="accent5">
                  <a:lumMod val="75000"/>
                </a:schemeClr>
              </a:solidFill>
            </a:endParaRPr>
          </a:p>
          <a:p>
            <a:pPr eaLnBrk="1" fontAlgn="auto" hangingPunct="1">
              <a:spcAft>
                <a:spcPts val="0"/>
              </a:spcAft>
              <a:buFont typeface="Arial"/>
              <a:buChar char="•"/>
              <a:defRPr/>
            </a:pPr>
            <a:r>
              <a:rPr lang="en-US" sz="4000" b="1" dirty="0" smtClean="0">
                <a:solidFill>
                  <a:schemeClr val="accent5">
                    <a:lumMod val="75000"/>
                  </a:schemeClr>
                </a:solidFill>
              </a:rPr>
              <a:t>Building regional capacity in ocean science</a:t>
            </a:r>
          </a:p>
          <a:p>
            <a:pPr marL="457200" lvl="1" indent="0" eaLnBrk="1" fontAlgn="auto" hangingPunct="1">
              <a:spcAft>
                <a:spcPts val="0"/>
              </a:spcAft>
              <a:buFont typeface="Arial"/>
              <a:buNone/>
              <a:defRPr/>
            </a:pPr>
            <a:endParaRPr lang="en-US" sz="3400" dirty="0" smtClean="0">
              <a:solidFill>
                <a:schemeClr val="accent5">
                  <a:lumMod val="75000"/>
                </a:schemeClr>
              </a:solidFill>
            </a:endParaRPr>
          </a:p>
          <a:p>
            <a:pPr eaLnBrk="1" fontAlgn="auto" hangingPunct="1">
              <a:spcAft>
                <a:spcPts val="0"/>
              </a:spcAft>
              <a:buFont typeface="Arial"/>
              <a:buChar char="•"/>
              <a:defRPr/>
            </a:pPr>
            <a:r>
              <a:rPr lang="en-US" sz="4000" b="1" dirty="0" smtClean="0">
                <a:solidFill>
                  <a:schemeClr val="accent5">
                    <a:lumMod val="75000"/>
                  </a:schemeClr>
                </a:solidFill>
              </a:rPr>
              <a:t>Advocating for improved oceans data, services and cross-sectoral collaboration</a:t>
            </a:r>
            <a:endParaRPr lang="en-US" b="1" dirty="0">
              <a:solidFill>
                <a:schemeClr val="accent5">
                  <a:lumMod val="75000"/>
                </a:schemeClr>
              </a:solidFill>
            </a:endParaRPr>
          </a:p>
          <a:p>
            <a:pPr marL="0" indent="0" eaLnBrk="1" fontAlgn="auto" hangingPunct="1">
              <a:spcAft>
                <a:spcPts val="0"/>
              </a:spcAft>
              <a:buFont typeface="Arial"/>
              <a:buNone/>
              <a:defRPr/>
            </a:pPr>
            <a:endParaRPr lang="en-US" b="1" dirty="0" smtClean="0">
              <a:solidFill>
                <a:schemeClr val="accent5"/>
              </a:solidFill>
            </a:endParaRPr>
          </a:p>
        </p:txBody>
      </p:sp>
      <p:sp>
        <p:nvSpPr>
          <p:cNvPr id="2" name="TextBox 1"/>
          <p:cNvSpPr txBox="1"/>
          <p:nvPr/>
        </p:nvSpPr>
        <p:spPr>
          <a:xfrm>
            <a:off x="185738" y="4308475"/>
            <a:ext cx="8729662" cy="2000250"/>
          </a:xfrm>
          <a:prstGeom prst="rect">
            <a:avLst/>
          </a:prstGeom>
          <a:solidFill>
            <a:schemeClr val="accent5">
              <a:lumMod val="20000"/>
              <a:lumOff val="80000"/>
            </a:schemeClr>
          </a:solidFill>
        </p:spPr>
        <p:txBody>
          <a:bodyPr>
            <a:spAutoFit/>
          </a:bodyPr>
          <a:lstStyle/>
          <a:p>
            <a:pPr defTabSz="457200" eaLnBrk="1" fontAlgn="auto" hangingPunct="1">
              <a:spcBef>
                <a:spcPts val="0"/>
              </a:spcBef>
              <a:spcAft>
                <a:spcPts val="0"/>
              </a:spcAft>
              <a:defRPr/>
            </a:pPr>
            <a:r>
              <a:rPr lang="en-US" sz="2800" b="1" dirty="0">
                <a:solidFill>
                  <a:prstClr val="black"/>
                </a:solidFill>
                <a:latin typeface="Calibri"/>
                <a:cs typeface="+mn-cs"/>
              </a:rPr>
              <a:t>Projects: </a:t>
            </a:r>
          </a:p>
          <a:p>
            <a:pPr defTabSz="457200" eaLnBrk="1" fontAlgn="auto" hangingPunct="1">
              <a:spcBef>
                <a:spcPts val="0"/>
              </a:spcBef>
              <a:spcAft>
                <a:spcPts val="0"/>
              </a:spcAft>
              <a:buFont typeface="Arial" panose="020B0604020202020204" pitchFamily="34" charset="0"/>
              <a:buChar char="•"/>
              <a:defRPr/>
            </a:pPr>
            <a:r>
              <a:rPr lang="en-US" sz="2400" b="1" dirty="0">
                <a:solidFill>
                  <a:prstClr val="black"/>
                </a:solidFill>
                <a:latin typeface="Calibri"/>
                <a:cs typeface="+mn-cs"/>
              </a:rPr>
              <a:t> Pacific Sea Level Monitoring Project</a:t>
            </a:r>
            <a:r>
              <a:rPr lang="en-US" sz="2400" dirty="0">
                <a:solidFill>
                  <a:prstClr val="black"/>
                </a:solidFill>
                <a:latin typeface="Calibri"/>
                <a:cs typeface="+mn-cs"/>
              </a:rPr>
              <a:t> (PSLM) (1991-present)</a:t>
            </a:r>
          </a:p>
          <a:p>
            <a:pPr defTabSz="457200" eaLnBrk="1" fontAlgn="auto" hangingPunct="1">
              <a:spcBef>
                <a:spcPts val="0"/>
              </a:spcBef>
              <a:spcAft>
                <a:spcPts val="0"/>
              </a:spcAft>
              <a:buFont typeface="Arial" panose="020B0604020202020204" pitchFamily="34" charset="0"/>
              <a:buChar char="•"/>
              <a:defRPr/>
            </a:pPr>
            <a:r>
              <a:rPr lang="en-US" sz="2400" b="1" dirty="0">
                <a:solidFill>
                  <a:prstClr val="black"/>
                </a:solidFill>
                <a:latin typeface="Calibri"/>
                <a:cs typeface="+mn-cs"/>
              </a:rPr>
              <a:t> Climate and Oceans Support Program in the Pacific </a:t>
            </a:r>
            <a:r>
              <a:rPr lang="en-US" sz="2400" dirty="0">
                <a:solidFill>
                  <a:prstClr val="black"/>
                </a:solidFill>
                <a:latin typeface="Calibri"/>
                <a:cs typeface="+mn-cs"/>
              </a:rPr>
              <a:t>(</a:t>
            </a:r>
            <a:r>
              <a:rPr lang="en-US" sz="2400" dirty="0" err="1">
                <a:solidFill>
                  <a:prstClr val="black"/>
                </a:solidFill>
                <a:latin typeface="Calibri"/>
                <a:cs typeface="+mn-cs"/>
              </a:rPr>
              <a:t>COSPPac</a:t>
            </a:r>
            <a:r>
              <a:rPr lang="en-US" sz="2400" dirty="0">
                <a:solidFill>
                  <a:prstClr val="black"/>
                </a:solidFill>
                <a:latin typeface="Calibri"/>
                <a:cs typeface="+mn-cs"/>
              </a:rPr>
              <a:t>) (2012-2021)</a:t>
            </a:r>
            <a:endParaRPr lang="en-US" sz="2400" b="1" dirty="0">
              <a:solidFill>
                <a:prstClr val="black"/>
              </a:solidFill>
              <a:latin typeface="Calibri"/>
              <a:cs typeface="+mn-cs"/>
            </a:endParaRPr>
          </a:p>
          <a:p>
            <a:pPr defTabSz="457200" eaLnBrk="1" fontAlgn="auto" hangingPunct="1">
              <a:spcBef>
                <a:spcPts val="0"/>
              </a:spcBef>
              <a:spcAft>
                <a:spcPts val="0"/>
              </a:spcAft>
              <a:buFont typeface="Arial" panose="020B0604020202020204" pitchFamily="34" charset="0"/>
              <a:buChar char="•"/>
              <a:defRPr/>
            </a:pPr>
            <a:r>
              <a:rPr lang="en-US" sz="2400" b="1" dirty="0">
                <a:solidFill>
                  <a:prstClr val="black"/>
                </a:solidFill>
                <a:latin typeface="Calibri"/>
                <a:cs typeface="+mn-cs"/>
              </a:rPr>
              <a:t> Australia Pacific Climate Change Action </a:t>
            </a:r>
            <a:r>
              <a:rPr lang="en-US" sz="2400" b="1" dirty="0" err="1">
                <a:solidFill>
                  <a:prstClr val="black"/>
                </a:solidFill>
                <a:latin typeface="Calibri"/>
                <a:cs typeface="+mn-cs"/>
              </a:rPr>
              <a:t>Programe</a:t>
            </a:r>
            <a:endParaRPr lang="en-US" b="1" dirty="0">
              <a:solidFill>
                <a:srgbClr val="4BACC6"/>
              </a:solidFill>
              <a:latin typeface="Calibri"/>
              <a:cs typeface="+mn-cs"/>
            </a:endParaRPr>
          </a:p>
        </p:txBody>
      </p:sp>
      <p:pic>
        <p:nvPicPr>
          <p:cNvPr id="7270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2638" y="1139825"/>
            <a:ext cx="17827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128588"/>
            <a:ext cx="8229600" cy="1143000"/>
          </a:xfrm>
        </p:spPr>
        <p:txBody>
          <a:bodyPr/>
          <a:lstStyle/>
          <a:p>
            <a:pPr algn="l" eaLnBrk="1" hangingPunct="1"/>
            <a:r>
              <a:rPr lang="en-AU" altLang="en-US" b="1" smtClean="0"/>
              <a:t>How do we do it?</a:t>
            </a:r>
          </a:p>
        </p:txBody>
      </p:sp>
      <p:sp>
        <p:nvSpPr>
          <p:cNvPr id="3" name="Content Placeholder 2"/>
          <p:cNvSpPr>
            <a:spLocks noGrp="1"/>
          </p:cNvSpPr>
          <p:nvPr>
            <p:ph idx="1"/>
          </p:nvPr>
        </p:nvSpPr>
        <p:spPr>
          <a:xfrm>
            <a:off x="187325" y="1271588"/>
            <a:ext cx="6132513" cy="5364162"/>
          </a:xfrm>
        </p:spPr>
        <p:txBody>
          <a:bodyPr rtlCol="0">
            <a:normAutofit fontScale="77500" lnSpcReduction="20000"/>
          </a:bodyPr>
          <a:lstStyle/>
          <a:p>
            <a:pPr eaLnBrk="1" fontAlgn="auto" hangingPunct="1">
              <a:spcAft>
                <a:spcPts val="0"/>
              </a:spcAft>
              <a:buFont typeface="Arial"/>
              <a:buChar char="•"/>
              <a:defRPr/>
            </a:pPr>
            <a:r>
              <a:rPr lang="en-US" b="1" dirty="0">
                <a:solidFill>
                  <a:schemeClr val="accent5">
                    <a:lumMod val="75000"/>
                  </a:schemeClr>
                </a:solidFill>
              </a:rPr>
              <a:t>Transforming ocean data into products and applications for Pacific users</a:t>
            </a:r>
          </a:p>
          <a:p>
            <a:pPr lvl="1" eaLnBrk="1" fontAlgn="auto" hangingPunct="1">
              <a:spcAft>
                <a:spcPts val="0"/>
              </a:spcAft>
              <a:buFont typeface="Arial"/>
              <a:buChar char="–"/>
              <a:defRPr/>
            </a:pPr>
            <a:r>
              <a:rPr lang="en-US" dirty="0"/>
              <a:t>Pacific Ocean Portal</a:t>
            </a:r>
          </a:p>
          <a:p>
            <a:pPr lvl="1" eaLnBrk="1" fontAlgn="auto" hangingPunct="1">
              <a:spcAft>
                <a:spcPts val="0"/>
              </a:spcAft>
              <a:buFont typeface="Arial"/>
              <a:buChar char="–"/>
              <a:defRPr/>
            </a:pPr>
            <a:r>
              <a:rPr lang="en-US" dirty="0"/>
              <a:t>Annual Tide Prediction Calendars</a:t>
            </a:r>
          </a:p>
          <a:p>
            <a:pPr lvl="1" eaLnBrk="1" fontAlgn="auto" hangingPunct="1">
              <a:spcAft>
                <a:spcPts val="0"/>
              </a:spcAft>
              <a:buFont typeface="Arial"/>
              <a:buChar char="–"/>
              <a:defRPr/>
            </a:pPr>
            <a:r>
              <a:rPr lang="en-US" dirty="0"/>
              <a:t>Factsheets, videos and information products </a:t>
            </a:r>
          </a:p>
          <a:p>
            <a:pPr marL="457200" lvl="1" indent="0" eaLnBrk="1" fontAlgn="auto" hangingPunct="1">
              <a:spcAft>
                <a:spcPts val="0"/>
              </a:spcAft>
              <a:buFont typeface="Arial"/>
              <a:buNone/>
              <a:defRPr/>
            </a:pPr>
            <a:endParaRPr lang="en-US" dirty="0"/>
          </a:p>
          <a:p>
            <a:pPr eaLnBrk="1" fontAlgn="auto" hangingPunct="1">
              <a:spcAft>
                <a:spcPts val="0"/>
              </a:spcAft>
              <a:buFont typeface="Arial"/>
              <a:buChar char="•"/>
              <a:defRPr/>
            </a:pPr>
            <a:r>
              <a:rPr lang="en-US" b="1" dirty="0">
                <a:solidFill>
                  <a:schemeClr val="accent5">
                    <a:lumMod val="75000"/>
                  </a:schemeClr>
                </a:solidFill>
              </a:rPr>
              <a:t>Building regional capacity in ocean science</a:t>
            </a:r>
          </a:p>
          <a:p>
            <a:pPr lvl="1" eaLnBrk="1" fontAlgn="auto" hangingPunct="1">
              <a:spcAft>
                <a:spcPts val="0"/>
              </a:spcAft>
              <a:buFont typeface="Arial"/>
              <a:buChar char="–"/>
              <a:defRPr/>
            </a:pPr>
            <a:r>
              <a:rPr lang="en-US" dirty="0"/>
              <a:t>Sub-regional and in-country trainings</a:t>
            </a:r>
          </a:p>
          <a:p>
            <a:pPr lvl="1" eaLnBrk="1" fontAlgn="auto" hangingPunct="1">
              <a:spcAft>
                <a:spcPts val="0"/>
              </a:spcAft>
              <a:buFont typeface="Arial"/>
              <a:buChar char="–"/>
              <a:defRPr/>
            </a:pPr>
            <a:r>
              <a:rPr lang="en-US" dirty="0"/>
              <a:t>Attachments and internships</a:t>
            </a:r>
          </a:p>
          <a:p>
            <a:pPr marL="457200" lvl="1" indent="0" eaLnBrk="1" fontAlgn="auto" hangingPunct="1">
              <a:spcAft>
                <a:spcPts val="0"/>
              </a:spcAft>
              <a:buFont typeface="Arial"/>
              <a:buNone/>
              <a:defRPr/>
            </a:pPr>
            <a:endParaRPr lang="en-US" dirty="0"/>
          </a:p>
          <a:p>
            <a:pPr eaLnBrk="1" fontAlgn="auto" hangingPunct="1">
              <a:spcAft>
                <a:spcPts val="0"/>
              </a:spcAft>
              <a:buFont typeface="Arial"/>
              <a:buChar char="•"/>
              <a:defRPr/>
            </a:pPr>
            <a:r>
              <a:rPr lang="en-US" b="1" dirty="0">
                <a:solidFill>
                  <a:schemeClr val="accent5">
                    <a:lumMod val="75000"/>
                  </a:schemeClr>
                </a:solidFill>
              </a:rPr>
              <a:t>Advocating for improved oceans data, services and cross-sectoral collaboration</a:t>
            </a:r>
          </a:p>
          <a:p>
            <a:pPr lvl="1" eaLnBrk="1" fontAlgn="auto" hangingPunct="1">
              <a:spcAft>
                <a:spcPts val="0"/>
              </a:spcAft>
              <a:buFont typeface="Arial"/>
              <a:buChar char="–"/>
              <a:defRPr/>
            </a:pPr>
            <a:r>
              <a:rPr lang="en-US" dirty="0"/>
              <a:t>Ocean capacity mapping and stakeholder engagement</a:t>
            </a:r>
          </a:p>
          <a:p>
            <a:pPr lvl="1" eaLnBrk="1" fontAlgn="auto" hangingPunct="1">
              <a:spcAft>
                <a:spcPts val="0"/>
              </a:spcAft>
              <a:buFont typeface="Arial"/>
              <a:buChar char="–"/>
              <a:defRPr/>
            </a:pPr>
            <a:r>
              <a:rPr lang="en-US" dirty="0"/>
              <a:t>Pacific Islands Marine and Ocean Services (PIMOS) Panel support</a:t>
            </a:r>
          </a:p>
          <a:p>
            <a:pPr eaLnBrk="1" fontAlgn="auto" hangingPunct="1">
              <a:spcAft>
                <a:spcPts val="0"/>
              </a:spcAft>
              <a:buFont typeface="Arial"/>
              <a:buChar char="•"/>
              <a:defRPr/>
            </a:pPr>
            <a:endParaRPr lang="en-AU" dirty="0"/>
          </a:p>
        </p:txBody>
      </p:sp>
      <p:pic>
        <p:nvPicPr>
          <p:cNvPr id="7475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3975" y="1168400"/>
            <a:ext cx="2552700" cy="143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7"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8100" y="2670175"/>
            <a:ext cx="25685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88100" y="4691063"/>
            <a:ext cx="2568575" cy="213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85775" y="-201613"/>
            <a:ext cx="8229600" cy="1143001"/>
          </a:xfrm>
        </p:spPr>
        <p:txBody>
          <a:bodyPr/>
          <a:lstStyle/>
          <a:p>
            <a:pPr algn="l" eaLnBrk="1" hangingPunct="1"/>
            <a:r>
              <a:rPr lang="en-AU" altLang="en-US" b="1" smtClean="0"/>
              <a:t>Recent Achievements</a:t>
            </a:r>
          </a:p>
        </p:txBody>
      </p:sp>
      <p:sp>
        <p:nvSpPr>
          <p:cNvPr id="75779" name="Content Placeholder 2"/>
          <p:cNvSpPr>
            <a:spLocks noGrp="1"/>
          </p:cNvSpPr>
          <p:nvPr>
            <p:ph idx="1"/>
          </p:nvPr>
        </p:nvSpPr>
        <p:spPr>
          <a:xfrm>
            <a:off x="144463" y="538163"/>
            <a:ext cx="8229600" cy="5568950"/>
          </a:xfrm>
        </p:spPr>
        <p:txBody>
          <a:bodyPr/>
          <a:lstStyle/>
          <a:p>
            <a:pPr marL="0" indent="0" eaLnBrk="1" hangingPunct="1">
              <a:buFont typeface="Arial" panose="020B0604020202020204" pitchFamily="34" charset="0"/>
              <a:buNone/>
            </a:pPr>
            <a:r>
              <a:rPr lang="en-AU" altLang="en-US" smtClean="0"/>
              <a:t>Ocean Monitoring and Observations</a:t>
            </a:r>
          </a:p>
        </p:txBody>
      </p:sp>
      <p:grpSp>
        <p:nvGrpSpPr>
          <p:cNvPr id="75780" name="Group 19"/>
          <p:cNvGrpSpPr>
            <a:grpSpLocks/>
          </p:cNvGrpSpPr>
          <p:nvPr/>
        </p:nvGrpSpPr>
        <p:grpSpPr bwMode="auto">
          <a:xfrm>
            <a:off x="1395413" y="6253163"/>
            <a:ext cx="6416675" cy="582612"/>
            <a:chOff x="0" y="3480422"/>
            <a:chExt cx="6433285" cy="582968"/>
          </a:xfrm>
        </p:grpSpPr>
        <p:sp>
          <p:nvSpPr>
            <p:cNvPr id="21" name="Rectangle 20"/>
            <p:cNvSpPr/>
            <p:nvPr/>
          </p:nvSpPr>
          <p:spPr>
            <a:xfrm>
              <a:off x="0" y="3507425"/>
              <a:ext cx="6433285" cy="55596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p:cNvSpPr txBox="1"/>
            <p:nvPr/>
          </p:nvSpPr>
          <p:spPr>
            <a:xfrm>
              <a:off x="582529" y="3480422"/>
              <a:ext cx="5145673" cy="555965"/>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977900" eaLnBrk="1" fontAlgn="auto" hangingPunct="1">
                <a:lnSpc>
                  <a:spcPct val="90000"/>
                </a:lnSpc>
                <a:spcAft>
                  <a:spcPct val="35000"/>
                </a:spcAft>
                <a:defRPr/>
              </a:pPr>
              <a:r>
                <a:rPr lang="en-US" sz="2000" dirty="0">
                  <a:solidFill>
                    <a:prstClr val="white"/>
                  </a:solidFill>
                </a:rPr>
                <a:t> Upgraded Tide Gauge in Tonga (Mar 2018)</a:t>
              </a:r>
            </a:p>
          </p:txBody>
        </p:sp>
      </p:grpSp>
      <p:pic>
        <p:nvPicPr>
          <p:cNvPr id="75781"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5413" y="1179513"/>
            <a:ext cx="640873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111125"/>
            <a:ext cx="8229600" cy="1143000"/>
          </a:xfrm>
        </p:spPr>
        <p:txBody>
          <a:bodyPr/>
          <a:lstStyle/>
          <a:p>
            <a:pPr algn="l" eaLnBrk="1" hangingPunct="1"/>
            <a:r>
              <a:rPr lang="en-AU" altLang="en-US" b="1" smtClean="0"/>
              <a:t>Recent Achievements</a:t>
            </a:r>
          </a:p>
        </p:txBody>
      </p:sp>
      <p:sp>
        <p:nvSpPr>
          <p:cNvPr id="76803" name="Content Placeholder 2"/>
          <p:cNvSpPr>
            <a:spLocks noGrp="1"/>
          </p:cNvSpPr>
          <p:nvPr>
            <p:ph idx="1"/>
          </p:nvPr>
        </p:nvSpPr>
        <p:spPr>
          <a:xfrm>
            <a:off x="41275" y="1004888"/>
            <a:ext cx="9102725" cy="1017587"/>
          </a:xfrm>
        </p:spPr>
        <p:txBody>
          <a:bodyPr/>
          <a:lstStyle/>
          <a:p>
            <a:pPr marL="0" indent="0" eaLnBrk="1" hangingPunct="1">
              <a:buFont typeface="Arial" panose="020B0604020202020204" pitchFamily="34" charset="0"/>
              <a:buNone/>
            </a:pPr>
            <a:r>
              <a:rPr lang="en-AU" altLang="en-US" sz="2800" smtClean="0"/>
              <a:t>Ocean Data Analysis Training and Stakeholder Workshops</a:t>
            </a:r>
          </a:p>
          <a:p>
            <a:pPr marL="0" indent="0" eaLnBrk="1" hangingPunct="1">
              <a:buFont typeface="Arial" panose="020B0604020202020204" pitchFamily="34" charset="0"/>
              <a:buNone/>
            </a:pPr>
            <a:endParaRPr lang="en-AU" altLang="en-US" smtClean="0"/>
          </a:p>
        </p:txBody>
      </p:sp>
      <p:pic>
        <p:nvPicPr>
          <p:cNvPr id="76804" name="Picture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 y="1544638"/>
            <a:ext cx="28384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438" y="3573463"/>
            <a:ext cx="48990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9638" y="5167313"/>
            <a:ext cx="42402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57938" y="1544638"/>
            <a:ext cx="2452687"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62325" y="1544638"/>
            <a:ext cx="286543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111125"/>
            <a:ext cx="8229600" cy="1143000"/>
          </a:xfrm>
        </p:spPr>
        <p:txBody>
          <a:bodyPr/>
          <a:lstStyle/>
          <a:p>
            <a:pPr algn="l" eaLnBrk="1" hangingPunct="1"/>
            <a:r>
              <a:rPr lang="en-AU" altLang="en-US" b="1" smtClean="0"/>
              <a:t>Recent Achievements</a:t>
            </a:r>
          </a:p>
        </p:txBody>
      </p:sp>
      <p:sp>
        <p:nvSpPr>
          <p:cNvPr id="3" name="Content Placeholder 2"/>
          <p:cNvSpPr>
            <a:spLocks noGrp="1"/>
          </p:cNvSpPr>
          <p:nvPr>
            <p:ph idx="1"/>
          </p:nvPr>
        </p:nvSpPr>
        <p:spPr>
          <a:xfrm>
            <a:off x="457200" y="955675"/>
            <a:ext cx="8229600" cy="530225"/>
          </a:xfrm>
        </p:spPr>
        <p:txBody>
          <a:bodyPr rtlCol="0">
            <a:normAutofit fontScale="92500" lnSpcReduction="10000"/>
          </a:bodyPr>
          <a:lstStyle/>
          <a:p>
            <a:pPr marL="0" indent="0" eaLnBrk="1" fontAlgn="auto" hangingPunct="1">
              <a:spcAft>
                <a:spcPts val="0"/>
              </a:spcAft>
              <a:buFont typeface="Arial"/>
              <a:buNone/>
              <a:defRPr/>
            </a:pPr>
            <a:r>
              <a:rPr lang="en-AU" dirty="0" smtClean="0"/>
              <a:t>Ocean Data Analysis Products</a:t>
            </a:r>
            <a:endParaRPr lang="en-AU" dirty="0"/>
          </a:p>
        </p:txBody>
      </p:sp>
      <p:grpSp>
        <p:nvGrpSpPr>
          <p:cNvPr id="77828" name="Group 3"/>
          <p:cNvGrpSpPr>
            <a:grpSpLocks/>
          </p:cNvGrpSpPr>
          <p:nvPr/>
        </p:nvGrpSpPr>
        <p:grpSpPr bwMode="auto">
          <a:xfrm>
            <a:off x="-3492500" y="2997200"/>
            <a:ext cx="7023100" cy="3692525"/>
            <a:chOff x="-2497138" y="1979417"/>
            <a:chExt cx="5452038" cy="2859599"/>
          </a:xfrm>
        </p:grpSpPr>
        <p:sp>
          <p:nvSpPr>
            <p:cNvPr id="5" name="Rectangle 4"/>
            <p:cNvSpPr/>
            <p:nvPr/>
          </p:nvSpPr>
          <p:spPr>
            <a:xfrm>
              <a:off x="221487" y="3026871"/>
              <a:ext cx="2733413" cy="18121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97138" y="1979417"/>
              <a:ext cx="2733413" cy="1510941"/>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977900" eaLnBrk="1" fontAlgn="auto" hangingPunct="1">
                <a:lnSpc>
                  <a:spcPct val="90000"/>
                </a:lnSpc>
                <a:spcAft>
                  <a:spcPct val="35000"/>
                </a:spcAft>
                <a:defRPr/>
              </a:pPr>
              <a:endParaRPr lang="en-US" sz="2000" dirty="0">
                <a:solidFill>
                  <a:prstClr val="white"/>
                </a:solidFill>
              </a:endParaRPr>
            </a:p>
          </p:txBody>
        </p:sp>
      </p:grpSp>
      <p:grpSp>
        <p:nvGrpSpPr>
          <p:cNvPr id="77829" name="Group 6"/>
          <p:cNvGrpSpPr>
            <a:grpSpLocks/>
          </p:cNvGrpSpPr>
          <p:nvPr/>
        </p:nvGrpSpPr>
        <p:grpSpPr bwMode="auto">
          <a:xfrm>
            <a:off x="6611938" y="5959475"/>
            <a:ext cx="2544762" cy="898525"/>
            <a:chOff x="0" y="3506970"/>
            <a:chExt cx="2781787" cy="565959"/>
          </a:xfrm>
        </p:grpSpPr>
        <p:sp>
          <p:nvSpPr>
            <p:cNvPr id="8" name="Rectangle 7"/>
            <p:cNvSpPr/>
            <p:nvPr/>
          </p:nvSpPr>
          <p:spPr>
            <a:xfrm>
              <a:off x="0" y="3506970"/>
              <a:ext cx="2733197" cy="5569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62473" y="3515970"/>
              <a:ext cx="2719314" cy="556959"/>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977900" eaLnBrk="1" fontAlgn="auto" hangingPunct="1">
                <a:lnSpc>
                  <a:spcPct val="90000"/>
                </a:lnSpc>
                <a:spcAft>
                  <a:spcPct val="35000"/>
                </a:spcAft>
                <a:defRPr/>
              </a:pPr>
              <a:r>
                <a:rPr lang="en-US" sz="2000" dirty="0">
                  <a:solidFill>
                    <a:prstClr val="white"/>
                  </a:solidFill>
                </a:rPr>
                <a:t>The Pacific Ocean Portal oceanportal.spc.int </a:t>
              </a:r>
            </a:p>
          </p:txBody>
        </p:sp>
      </p:grpSp>
      <p:grpSp>
        <p:nvGrpSpPr>
          <p:cNvPr id="77830" name="Group 9"/>
          <p:cNvGrpSpPr>
            <a:grpSpLocks/>
          </p:cNvGrpSpPr>
          <p:nvPr/>
        </p:nvGrpSpPr>
        <p:grpSpPr bwMode="auto">
          <a:xfrm>
            <a:off x="3538538" y="5789613"/>
            <a:ext cx="3111500" cy="923925"/>
            <a:chOff x="0" y="3506970"/>
            <a:chExt cx="2781787" cy="565959"/>
          </a:xfrm>
        </p:grpSpPr>
        <p:sp>
          <p:nvSpPr>
            <p:cNvPr id="11" name="Rectangle 10"/>
            <p:cNvSpPr/>
            <p:nvPr/>
          </p:nvSpPr>
          <p:spPr>
            <a:xfrm>
              <a:off x="0" y="3506970"/>
              <a:ext cx="2733532" cy="55720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p:cNvSpPr txBox="1"/>
            <p:nvPr/>
          </p:nvSpPr>
          <p:spPr>
            <a:xfrm>
              <a:off x="48255" y="3515722"/>
              <a:ext cx="2733532" cy="557207"/>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977900" eaLnBrk="1" fontAlgn="auto" hangingPunct="1">
                <a:lnSpc>
                  <a:spcPct val="90000"/>
                </a:lnSpc>
                <a:spcAft>
                  <a:spcPct val="35000"/>
                </a:spcAft>
                <a:defRPr/>
              </a:pPr>
              <a:r>
                <a:rPr lang="en-US" sz="2000" dirty="0">
                  <a:solidFill>
                    <a:prstClr val="white"/>
                  </a:solidFill>
                </a:rPr>
                <a:t>Ocean Outlooks produced in Kiribati, Tuvalu and Tonga </a:t>
              </a:r>
            </a:p>
          </p:txBody>
        </p:sp>
      </p:grpSp>
      <p:pic>
        <p:nvPicPr>
          <p:cNvPr id="77831"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13" y="1520825"/>
            <a:ext cx="176053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0550" y="1533525"/>
            <a:ext cx="18605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1313" y="2892425"/>
            <a:ext cx="240665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13150" y="1506538"/>
            <a:ext cx="29400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5275" y="1520825"/>
            <a:ext cx="24336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61138" y="4486275"/>
            <a:ext cx="2701925"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37" name="Rectangle 1"/>
          <p:cNvSpPr>
            <a:spLocks noChangeArrowheads="1"/>
          </p:cNvSpPr>
          <p:nvPr/>
        </p:nvSpPr>
        <p:spPr bwMode="auto">
          <a:xfrm>
            <a:off x="138113" y="4654550"/>
            <a:ext cx="32893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solidFill>
                  <a:schemeClr val="bg1"/>
                </a:solidFill>
                <a:latin typeface="Verdana" panose="020B0604030504040204" pitchFamily="34" charset="0"/>
              </a:rPr>
              <a:t>Tide Calendars for 23 Pacific Locations</a:t>
            </a:r>
          </a:p>
          <a:p>
            <a:pPr algn="ctr">
              <a:spcBef>
                <a:spcPct val="0"/>
              </a:spcBef>
              <a:buFontTx/>
              <a:buNone/>
            </a:pPr>
            <a:r>
              <a:rPr lang="en-AU" altLang="en-US" sz="1800">
                <a:solidFill>
                  <a:schemeClr val="bg1"/>
                </a:solidFill>
                <a:latin typeface="Verdana" panose="020B0604030504040204" pitchFamily="34" charset="0"/>
              </a:rPr>
              <a:t>3 new tide prediction calendars last year for Kiritimati, Kanton (KI) and Vaitupu (TV)</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650" y="1889125"/>
            <a:ext cx="4667250" cy="2427288"/>
          </a:xfrm>
        </p:spPr>
        <p:txBody>
          <a:bodyPr>
            <a:normAutofit fontScale="90000"/>
          </a:bodyPr>
          <a:lstStyle/>
          <a:p>
            <a:pPr eaLnBrk="1" fontAlgn="auto" hangingPunct="1">
              <a:spcAft>
                <a:spcPts val="0"/>
              </a:spcAft>
              <a:defRPr/>
            </a:pPr>
            <a:r>
              <a:rPr lang="en-US" dirty="0"/>
              <a:t>Pacific islands regional Maritime</a:t>
            </a:r>
            <a:br>
              <a:rPr lang="en-US" dirty="0"/>
            </a:br>
            <a:r>
              <a:rPr lang="en-US" dirty="0"/>
              <a:t>boundaries project</a:t>
            </a:r>
          </a:p>
        </p:txBody>
      </p:sp>
      <p:sp>
        <p:nvSpPr>
          <p:cNvPr id="78851" name="Picture 3"/>
          <p:cNvSpPr>
            <a:spLocks noChangeAspect="1"/>
          </p:cNvSpPr>
          <p:nvPr/>
        </p:nvSpPr>
        <p:spPr bwMode="auto">
          <a:xfrm>
            <a:off x="6375400" y="4513263"/>
            <a:ext cx="2270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2" name="Picture 2" descr="C:\2015\Banners\arms_col_centred.jpg"/>
          <p:cNvSpPr>
            <a:spLocks noChangeAspect="1" noChangeArrowheads="1"/>
          </p:cNvSpPr>
          <p:nvPr/>
        </p:nvSpPr>
        <p:spPr bwMode="auto">
          <a:xfrm>
            <a:off x="3741738" y="4562475"/>
            <a:ext cx="24479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3" name="Picture 2"/>
          <p:cNvSpPr>
            <a:spLocks noChangeAspect="1"/>
          </p:cNvSpPr>
          <p:nvPr/>
        </p:nvSpPr>
        <p:spPr bwMode="auto">
          <a:xfrm>
            <a:off x="5221288" y="1782763"/>
            <a:ext cx="14906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4" name="Picture 3" descr="C:\2015\Banners\ga-logo-2013.jpg"/>
          <p:cNvSpPr>
            <a:spLocks noChangeAspect="1" noChangeArrowheads="1"/>
          </p:cNvSpPr>
          <p:nvPr/>
        </p:nvSpPr>
        <p:spPr bwMode="auto">
          <a:xfrm>
            <a:off x="6189663" y="3362325"/>
            <a:ext cx="187166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5" name="Picture 10"/>
          <p:cNvSpPr>
            <a:spLocks noChangeAspect="1"/>
          </p:cNvSpPr>
          <p:nvPr/>
        </p:nvSpPr>
        <p:spPr bwMode="auto">
          <a:xfrm>
            <a:off x="3937000" y="3286125"/>
            <a:ext cx="14097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6" name="Picture 13"/>
          <p:cNvSpPr>
            <a:spLocks noChangeAspect="1"/>
          </p:cNvSpPr>
          <p:nvPr/>
        </p:nvSpPr>
        <p:spPr bwMode="auto">
          <a:xfrm>
            <a:off x="3937000" y="1935163"/>
            <a:ext cx="836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7" name="Picture 13" descr="A screenshot of a cell phone&#10;&#10;Description generated with very high confidence"/>
          <p:cNvSpPr>
            <a:spLocks noChangeAspect="1"/>
          </p:cNvSpPr>
          <p:nvPr/>
        </p:nvSpPr>
        <p:spPr bwMode="auto">
          <a:xfrm>
            <a:off x="7124700" y="1782763"/>
            <a:ext cx="16557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78858" name="Picture 6" descr="A picture containing text&#10;&#10;Description generated with high confidence"/>
          <p:cNvSpPr>
            <a:spLocks noChangeAspect="1"/>
          </p:cNvSpPr>
          <p:nvPr/>
        </p:nvSpPr>
        <p:spPr bwMode="auto">
          <a:xfrm>
            <a:off x="141288" y="4368800"/>
            <a:ext cx="34813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pic>
        <p:nvPicPr>
          <p:cNvPr id="78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3803650"/>
            <a:ext cx="6362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90963" y="1782763"/>
            <a:ext cx="50673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icture 8"/>
          <p:cNvSpPr>
            <a:spLocks noChangeAspect="1"/>
          </p:cNvSpPr>
          <p:nvPr/>
        </p:nvSpPr>
        <p:spPr bwMode="auto">
          <a:xfrm>
            <a:off x="442913" y="1868488"/>
            <a:ext cx="10731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10" name="TextBox 9">
            <a:extLst>
              <a:ext uri="{FF2B5EF4-FFF2-40B4-BE49-F238E27FC236}">
                <a16:creationId xmlns:a16="http://schemas.microsoft.com/office/drawing/2014/main" xmlns="" id="{03118786-3E15-4E1B-8837-451A0AC21E1F}"/>
              </a:ext>
            </a:extLst>
          </p:cNvPr>
          <p:cNvSpPr txBox="1"/>
          <p:nvPr/>
        </p:nvSpPr>
        <p:spPr>
          <a:xfrm>
            <a:off x="1549400" y="2128838"/>
            <a:ext cx="1990725" cy="1108075"/>
          </a:xfrm>
          <a:prstGeom prst="rect">
            <a:avLst/>
          </a:prstGeom>
        </p:spPr>
        <p:txBody>
          <a:bodyPr lIns="68580" tIns="34290" rIns="68580" bIns="34290">
            <a:spAutoFit/>
          </a:bodyPr>
          <a:lstStyle/>
          <a:p>
            <a:pPr defTabSz="685800">
              <a:defRPr/>
            </a:pPr>
            <a:r>
              <a:rPr lang="en-US" sz="1350" dirty="0">
                <a:solidFill>
                  <a:prstClr val="black"/>
                </a:solidFill>
                <a:latin typeface="Gill Sans MT" panose="020B0502020104020203" pitchFamily="34" charset="0"/>
                <a:cs typeface="+mn-cs"/>
              </a:rPr>
              <a:t>The 22 Pacific Island Countries and Territories manage 20% of the world's ocean in their Exclusive Economic Zones</a:t>
            </a:r>
          </a:p>
        </p:txBody>
      </p:sp>
      <p:sp>
        <p:nvSpPr>
          <p:cNvPr id="80900" name="Picture 11"/>
          <p:cNvSpPr>
            <a:spLocks noChangeAspect="1"/>
          </p:cNvSpPr>
          <p:nvPr/>
        </p:nvSpPr>
        <p:spPr bwMode="auto">
          <a:xfrm>
            <a:off x="4284663" y="1892300"/>
            <a:ext cx="10414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13" name="TextBox 12">
            <a:extLst>
              <a:ext uri="{FF2B5EF4-FFF2-40B4-BE49-F238E27FC236}">
                <a16:creationId xmlns:a16="http://schemas.microsoft.com/office/drawing/2014/main" xmlns="" id="{0F5F09B1-DF24-4AE1-B172-58EFDE954924}"/>
              </a:ext>
            </a:extLst>
          </p:cNvPr>
          <p:cNvSpPr txBox="1"/>
          <p:nvPr/>
        </p:nvSpPr>
        <p:spPr>
          <a:xfrm>
            <a:off x="5473700" y="1962150"/>
            <a:ext cx="2057400" cy="1316038"/>
          </a:xfrm>
          <a:prstGeom prst="rect">
            <a:avLst/>
          </a:prstGeom>
        </p:spPr>
        <p:txBody>
          <a:bodyPr lIns="68580" tIns="34290" rIns="68580" bIns="34290">
            <a:spAutoFit/>
          </a:bodyPr>
          <a:lstStyle/>
          <a:p>
            <a:pPr defTabSz="685800">
              <a:defRPr/>
            </a:pPr>
            <a:r>
              <a:rPr lang="en-US" sz="1350" dirty="0">
                <a:solidFill>
                  <a:prstClr val="black"/>
                </a:solidFill>
                <a:latin typeface="Gill Sans MT" panose="020B0502020104020203" pitchFamily="34" charset="0"/>
                <a:cs typeface="+mn-cs"/>
              </a:rPr>
              <a:t>476 participants have attended 17 regional technical and legal training sessions in 2005. The most recent meeting in 2017 had 33% women participants.</a:t>
            </a:r>
          </a:p>
        </p:txBody>
      </p:sp>
      <p:sp>
        <p:nvSpPr>
          <p:cNvPr id="80902" name="Picture 14" descr="A close up of a sign&#10;&#10;Description generated with high confidence"/>
          <p:cNvSpPr>
            <a:spLocks noChangeAspect="1"/>
          </p:cNvSpPr>
          <p:nvPr/>
        </p:nvSpPr>
        <p:spPr bwMode="auto">
          <a:xfrm>
            <a:off x="300038" y="3835400"/>
            <a:ext cx="12477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16" name="TextBox 15">
            <a:extLst>
              <a:ext uri="{FF2B5EF4-FFF2-40B4-BE49-F238E27FC236}">
                <a16:creationId xmlns:a16="http://schemas.microsoft.com/office/drawing/2014/main" xmlns="" id="{735AF66E-A6D5-4F12-98E5-F132EBC383D1}"/>
              </a:ext>
            </a:extLst>
          </p:cNvPr>
          <p:cNvSpPr txBox="1"/>
          <p:nvPr/>
        </p:nvSpPr>
        <p:spPr>
          <a:xfrm>
            <a:off x="1524000" y="4167188"/>
            <a:ext cx="2057400" cy="1108075"/>
          </a:xfrm>
          <a:prstGeom prst="rect">
            <a:avLst/>
          </a:prstGeom>
        </p:spPr>
        <p:txBody>
          <a:bodyPr lIns="68580" tIns="34290" rIns="68580" bIns="34290">
            <a:spAutoFit/>
          </a:bodyPr>
          <a:lstStyle/>
          <a:p>
            <a:pPr defTabSz="685800">
              <a:defRPr/>
            </a:pPr>
            <a:r>
              <a:rPr lang="en-US" sz="1350" dirty="0">
                <a:solidFill>
                  <a:prstClr val="black"/>
                </a:solidFill>
                <a:latin typeface="Gill Sans MT" panose="020B0502020104020203" pitchFamily="34" charset="0"/>
                <a:cs typeface="+mn-cs"/>
              </a:rPr>
              <a:t>There are 47 shared boundaries in the Pacific. 33 treaties have been signed between counties since 1974</a:t>
            </a:r>
          </a:p>
        </p:txBody>
      </p:sp>
      <p:sp>
        <p:nvSpPr>
          <p:cNvPr id="80904" name="Picture 17"/>
          <p:cNvSpPr>
            <a:spLocks noChangeAspect="1"/>
          </p:cNvSpPr>
          <p:nvPr/>
        </p:nvSpPr>
        <p:spPr bwMode="auto">
          <a:xfrm>
            <a:off x="4267200" y="4032250"/>
            <a:ext cx="11287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21" name="TextBox 20">
            <a:extLst>
              <a:ext uri="{FF2B5EF4-FFF2-40B4-BE49-F238E27FC236}">
                <a16:creationId xmlns:a16="http://schemas.microsoft.com/office/drawing/2014/main" xmlns="" id="{065B3B33-70FB-4CDD-BB22-A5EE3DDDD0A0}"/>
              </a:ext>
            </a:extLst>
          </p:cNvPr>
          <p:cNvSpPr txBox="1"/>
          <p:nvPr/>
        </p:nvSpPr>
        <p:spPr>
          <a:xfrm>
            <a:off x="5626100" y="3957638"/>
            <a:ext cx="2919413" cy="1316037"/>
          </a:xfrm>
          <a:prstGeom prst="rect">
            <a:avLst/>
          </a:prstGeom>
        </p:spPr>
        <p:txBody>
          <a:bodyPr lIns="68580" tIns="34290" rIns="68580" bIns="34290">
            <a:spAutoFit/>
          </a:bodyPr>
          <a:lstStyle/>
          <a:p>
            <a:pPr defTabSz="685800">
              <a:defRPr/>
            </a:pPr>
            <a:r>
              <a:rPr lang="en-US" sz="1350" dirty="0">
                <a:solidFill>
                  <a:prstClr val="black"/>
                </a:solidFill>
                <a:latin typeface="Gill Sans MT" panose="020B0502020104020203" pitchFamily="34" charset="0"/>
                <a:cs typeface="+mn-cs"/>
              </a:rPr>
              <a:t>Pacific islands may disappear due to rising seas and erosion. The settlement of maritime boundaries provides 'certainty' to the ownership of ocean space and is an urgent action in the face of climate change</a:t>
            </a:r>
          </a:p>
        </p:txBody>
      </p:sp>
      <p:cxnSp>
        <p:nvCxnSpPr>
          <p:cNvPr id="22" name="Straight Arrow Connector 21">
            <a:extLst>
              <a:ext uri="{FF2B5EF4-FFF2-40B4-BE49-F238E27FC236}">
                <a16:creationId xmlns:a16="http://schemas.microsoft.com/office/drawing/2014/main" xmlns="" id="{4054FC7B-2DBE-4680-A6C4-5252E11BB485}"/>
              </a:ext>
            </a:extLst>
          </p:cNvPr>
          <p:cNvCxnSpPr/>
          <p:nvPr/>
        </p:nvCxnSpPr>
        <p:spPr>
          <a:xfrm>
            <a:off x="4003675" y="1962150"/>
            <a:ext cx="33338" cy="3646488"/>
          </a:xfrm>
          <a:prstGeom prst="straightConnector1">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xmlns="" id="{E3C2E3E5-2315-443D-BD06-BE0CF1D08437}"/>
              </a:ext>
            </a:extLst>
          </p:cNvPr>
          <p:cNvCxnSpPr>
            <a:cxnSpLocks/>
          </p:cNvCxnSpPr>
          <p:nvPr/>
        </p:nvCxnSpPr>
        <p:spPr>
          <a:xfrm flipV="1">
            <a:off x="4279900" y="3619500"/>
            <a:ext cx="4619625" cy="12700"/>
          </a:xfrm>
          <a:prstGeom prst="straightConnector1">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xmlns="" id="{B7223681-45D6-4B4E-9653-18CA6CEF9A32}"/>
              </a:ext>
            </a:extLst>
          </p:cNvPr>
          <p:cNvCxnSpPr>
            <a:cxnSpLocks/>
          </p:cNvCxnSpPr>
          <p:nvPr/>
        </p:nvCxnSpPr>
        <p:spPr>
          <a:xfrm>
            <a:off x="57150" y="3611563"/>
            <a:ext cx="3705225" cy="25400"/>
          </a:xfrm>
          <a:prstGeom prst="straightConnector1">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15" name="Title 1"/>
          <p:cNvSpPr txBox="1">
            <a:spLocks/>
          </p:cNvSpPr>
          <p:nvPr/>
        </p:nvSpPr>
        <p:spPr>
          <a:xfrm>
            <a:off x="57150" y="915988"/>
            <a:ext cx="7904163" cy="952500"/>
          </a:xfrm>
          <a:prstGeom prst="rect">
            <a:avLst/>
          </a:prstGeom>
        </p:spPr>
        <p:txBody>
          <a:bodyPr lIns="68580" tIns="34290" rIns="68580" bIns="34290"/>
          <a:lstStyle>
            <a:lvl1pPr algn="l" rtl="0" eaLnBrk="1" fontAlgn="base" hangingPunct="1">
              <a:lnSpc>
                <a:spcPct val="90000"/>
              </a:lnSpc>
              <a:spcBef>
                <a:spcPct val="0"/>
              </a:spcBef>
              <a:spcAft>
                <a:spcPct val="0"/>
              </a:spcAft>
              <a:defRPr sz="32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a:lstStyle>
          <a:p>
            <a:pPr defTabSz="685800">
              <a:defRPr/>
            </a:pPr>
            <a:r>
              <a:rPr lang="en-AU" sz="2850" cap="none" dirty="0">
                <a:solidFill>
                  <a:srgbClr val="00B0F0"/>
                </a:solidFill>
                <a:latin typeface="Gill Sans MT" panose="020B0502020104020203"/>
              </a:rPr>
              <a:t>4 facts about the Regional Maritime Boundaries Project.</a:t>
            </a:r>
            <a:r>
              <a:rPr lang="en-AU" sz="2850" dirty="0">
                <a:solidFill>
                  <a:srgbClr val="00B0F0"/>
                </a:solidFill>
                <a:latin typeface="Gill Sans MT" panose="020B0502020104020203"/>
              </a:rPr>
              <a:t/>
            </a:r>
            <a:br>
              <a:rPr lang="en-AU" sz="2850" dirty="0">
                <a:solidFill>
                  <a:srgbClr val="00B0F0"/>
                </a:solidFill>
                <a:latin typeface="Gill Sans MT" panose="020B0502020104020203"/>
              </a:rPr>
            </a:br>
            <a:endParaRPr lang="en-AU" sz="2850" dirty="0">
              <a:solidFill>
                <a:srgbClr val="00B0F0"/>
              </a:solidFill>
              <a:latin typeface="Gill Sans MT" panose="020B0502020104020203"/>
            </a:endParaRPr>
          </a:p>
        </p:txBody>
      </p:sp>
      <p:pic>
        <p:nvPicPr>
          <p:cNvPr id="8091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 y="1892300"/>
            <a:ext cx="8970963"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8950"/>
            <a:ext cx="6613525" cy="542925"/>
          </a:xfrm>
          <a:prstGeom prst="rect">
            <a:avLst/>
          </a:prstGeom>
        </p:spPr>
        <p:txBody>
          <a:bodyPr lIns="68580" tIns="34290" rIns="68580" bIns="34290"/>
          <a:lstStyle>
            <a:lvl1pPr algn="l" rtl="0" eaLnBrk="1" fontAlgn="base" hangingPunct="1">
              <a:lnSpc>
                <a:spcPct val="90000"/>
              </a:lnSpc>
              <a:spcBef>
                <a:spcPct val="0"/>
              </a:spcBef>
              <a:spcAft>
                <a:spcPct val="0"/>
              </a:spcAft>
              <a:defRPr sz="32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a:lstStyle>
          <a:p>
            <a:pPr defTabSz="685800">
              <a:defRPr/>
            </a:pPr>
            <a:r>
              <a:rPr lang="en-AU" sz="2850" cap="none" dirty="0">
                <a:solidFill>
                  <a:srgbClr val="00B0F0"/>
                </a:solidFill>
                <a:latin typeface="Gill Sans MT" panose="020B0502020104020203"/>
              </a:rPr>
              <a:t>Current Maritime Boundary Status</a:t>
            </a:r>
            <a:r>
              <a:rPr lang="en-AU" sz="2850" dirty="0">
                <a:solidFill>
                  <a:srgbClr val="00B0F0"/>
                </a:solidFill>
                <a:latin typeface="Gill Sans MT" panose="020B0502020104020203"/>
              </a:rPr>
              <a:t/>
            </a:r>
            <a:br>
              <a:rPr lang="en-AU" sz="2850" dirty="0">
                <a:solidFill>
                  <a:srgbClr val="00B0F0"/>
                </a:solidFill>
                <a:latin typeface="Gill Sans MT" panose="020B0502020104020203"/>
              </a:rPr>
            </a:br>
            <a:endParaRPr lang="en-AU" sz="2850" dirty="0">
              <a:solidFill>
                <a:srgbClr val="00B0F0"/>
              </a:solidFill>
              <a:latin typeface="Gill Sans MT" panose="020B0502020104020203"/>
            </a:endParaRPr>
          </a:p>
        </p:txBody>
      </p:sp>
      <p:sp>
        <p:nvSpPr>
          <p:cNvPr id="6" name="TextBox 5">
            <a:extLst>
              <a:ext uri="{FF2B5EF4-FFF2-40B4-BE49-F238E27FC236}">
                <a16:creationId xmlns:a16="http://schemas.microsoft.com/office/drawing/2014/main" xmlns="" id="{1FA496FC-244F-416B-BF14-0FF06FCD3428}"/>
              </a:ext>
            </a:extLst>
          </p:cNvPr>
          <p:cNvSpPr txBox="1"/>
          <p:nvPr/>
        </p:nvSpPr>
        <p:spPr>
          <a:xfrm>
            <a:off x="5872163" y="5067300"/>
            <a:ext cx="3205162" cy="762000"/>
          </a:xfrm>
          <a:prstGeom prst="rect">
            <a:avLst/>
          </a:prstGeom>
        </p:spPr>
        <p:txBody>
          <a:bodyPr lIns="68580" tIns="34290" rIns="68580" bIns="34290">
            <a:spAutoFit/>
          </a:bodyPr>
          <a:lstStyle/>
          <a:p>
            <a:pPr defTabSz="685800">
              <a:defRPr/>
            </a:pPr>
            <a:r>
              <a:rPr lang="en-US" sz="1500" dirty="0">
                <a:solidFill>
                  <a:prstClr val="black"/>
                </a:solidFill>
                <a:latin typeface="Gill Sans MT" panose="020B0502020104020203" pitchFamily="34" charset="0"/>
                <a:cs typeface="+mn-cs"/>
              </a:rPr>
              <a:t>The number of treaties signed has increased in response to strengthened regional cooperation</a:t>
            </a:r>
          </a:p>
        </p:txBody>
      </p:sp>
      <p:grpSp>
        <p:nvGrpSpPr>
          <p:cNvPr id="82948" name="Group 7"/>
          <p:cNvGrpSpPr>
            <a:grpSpLocks/>
          </p:cNvGrpSpPr>
          <p:nvPr/>
        </p:nvGrpSpPr>
        <p:grpSpPr bwMode="auto">
          <a:xfrm>
            <a:off x="5986463" y="1709738"/>
            <a:ext cx="2955925" cy="3338512"/>
            <a:chOff x="2117557" y="2107933"/>
            <a:chExt cx="4490841" cy="3549523"/>
          </a:xfrm>
        </p:grpSpPr>
        <p:sp>
          <p:nvSpPr>
            <p:cNvPr id="82952" name="Picture 2" descr="A picture containing screenshot, text&#10;&#10;Description generated with high confidence"/>
            <p:cNvSpPr>
              <a:spLocks noChangeAspect="1"/>
            </p:cNvSpPr>
            <p:nvPr/>
          </p:nvSpPr>
          <p:spPr bwMode="auto">
            <a:xfrm>
              <a:off x="2117557" y="2107933"/>
              <a:ext cx="4346568" cy="35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11" name="TextBox 10"/>
            <p:cNvSpPr txBox="1"/>
            <p:nvPr/>
          </p:nvSpPr>
          <p:spPr>
            <a:xfrm>
              <a:off x="3019584" y="5350269"/>
              <a:ext cx="839319" cy="295372"/>
            </a:xfrm>
            <a:prstGeom prst="rect">
              <a:avLst/>
            </a:prstGeom>
            <a:noFill/>
          </p:spPr>
          <p:txBody>
            <a:bodyPr wrap="none">
              <a:spAutoFit/>
            </a:bodyPr>
            <a:lstStyle/>
            <a:p>
              <a:pPr defTabSz="685800">
                <a:defRPr/>
              </a:pPr>
              <a:r>
                <a:rPr lang="en-AU" sz="1200" dirty="0">
                  <a:solidFill>
                    <a:prstClr val="white"/>
                  </a:solidFill>
                  <a:latin typeface="Gill Sans MT" panose="020B0502020104020203" pitchFamily="34" charset="0"/>
                  <a:cs typeface="+mn-cs"/>
                </a:rPr>
                <a:t>1980s</a:t>
              </a:r>
            </a:p>
          </p:txBody>
        </p:sp>
        <p:sp>
          <p:nvSpPr>
            <p:cNvPr id="12" name="TextBox 11"/>
            <p:cNvSpPr txBox="1"/>
            <p:nvPr/>
          </p:nvSpPr>
          <p:spPr>
            <a:xfrm>
              <a:off x="2117557" y="5330015"/>
              <a:ext cx="902027" cy="293684"/>
            </a:xfrm>
            <a:prstGeom prst="rect">
              <a:avLst/>
            </a:prstGeom>
            <a:noFill/>
          </p:spPr>
          <p:txBody>
            <a:bodyPr>
              <a:spAutoFit/>
            </a:bodyPr>
            <a:lstStyle/>
            <a:p>
              <a:pPr defTabSz="685800">
                <a:defRPr/>
              </a:pPr>
              <a:r>
                <a:rPr lang="en-AU" sz="1200" dirty="0">
                  <a:solidFill>
                    <a:prstClr val="white"/>
                  </a:solidFill>
                  <a:latin typeface="Gill Sans MT" panose="020B0502020104020203" pitchFamily="34" charset="0"/>
                  <a:cs typeface="+mn-cs"/>
                </a:rPr>
                <a:t>1970s</a:t>
              </a:r>
            </a:p>
          </p:txBody>
        </p:sp>
        <p:sp>
          <p:nvSpPr>
            <p:cNvPr id="13" name="TextBox 12"/>
            <p:cNvSpPr txBox="1"/>
            <p:nvPr/>
          </p:nvSpPr>
          <p:spPr>
            <a:xfrm>
              <a:off x="3902317" y="5362085"/>
              <a:ext cx="836907" cy="295371"/>
            </a:xfrm>
            <a:prstGeom prst="rect">
              <a:avLst/>
            </a:prstGeom>
            <a:noFill/>
          </p:spPr>
          <p:txBody>
            <a:bodyPr wrap="none">
              <a:spAutoFit/>
            </a:bodyPr>
            <a:lstStyle/>
            <a:p>
              <a:pPr defTabSz="685800">
                <a:defRPr/>
              </a:pPr>
              <a:r>
                <a:rPr lang="en-AU" sz="1200" dirty="0">
                  <a:solidFill>
                    <a:prstClr val="white"/>
                  </a:solidFill>
                  <a:latin typeface="Gill Sans MT" panose="020B0502020104020203" pitchFamily="34" charset="0"/>
                  <a:cs typeface="+mn-cs"/>
                </a:rPr>
                <a:t>1990s</a:t>
              </a:r>
            </a:p>
          </p:txBody>
        </p:sp>
        <p:sp>
          <p:nvSpPr>
            <p:cNvPr id="14" name="TextBox 13"/>
            <p:cNvSpPr txBox="1"/>
            <p:nvPr/>
          </p:nvSpPr>
          <p:spPr>
            <a:xfrm>
              <a:off x="4785049" y="5331704"/>
              <a:ext cx="902027" cy="295371"/>
            </a:xfrm>
            <a:prstGeom prst="rect">
              <a:avLst/>
            </a:prstGeom>
            <a:noFill/>
          </p:spPr>
          <p:txBody>
            <a:bodyPr>
              <a:spAutoFit/>
            </a:bodyPr>
            <a:lstStyle/>
            <a:p>
              <a:pPr defTabSz="685800">
                <a:defRPr/>
              </a:pPr>
              <a:r>
                <a:rPr lang="en-AU" sz="1200" dirty="0">
                  <a:solidFill>
                    <a:prstClr val="white"/>
                  </a:solidFill>
                  <a:latin typeface="Gill Sans MT" panose="020B0502020104020203" pitchFamily="34" charset="0"/>
                  <a:cs typeface="+mn-cs"/>
                </a:rPr>
                <a:t>2000s</a:t>
              </a:r>
            </a:p>
          </p:txBody>
        </p:sp>
        <p:sp>
          <p:nvSpPr>
            <p:cNvPr id="15" name="TextBox 14"/>
            <p:cNvSpPr txBox="1"/>
            <p:nvPr/>
          </p:nvSpPr>
          <p:spPr>
            <a:xfrm>
              <a:off x="5677429" y="5357021"/>
              <a:ext cx="930969" cy="295372"/>
            </a:xfrm>
            <a:prstGeom prst="rect">
              <a:avLst/>
            </a:prstGeom>
            <a:noFill/>
          </p:spPr>
          <p:txBody>
            <a:bodyPr>
              <a:spAutoFit/>
            </a:bodyPr>
            <a:lstStyle/>
            <a:p>
              <a:pPr defTabSz="685800">
                <a:defRPr/>
              </a:pPr>
              <a:r>
                <a:rPr lang="en-AU" sz="1200" dirty="0">
                  <a:solidFill>
                    <a:prstClr val="white"/>
                  </a:solidFill>
                  <a:latin typeface="Gill Sans MT" panose="020B0502020104020203" pitchFamily="34" charset="0"/>
                  <a:cs typeface="+mn-cs"/>
                </a:rPr>
                <a:t>2010s</a:t>
              </a:r>
            </a:p>
          </p:txBody>
        </p:sp>
        <p:sp>
          <p:nvSpPr>
            <p:cNvPr id="16" name="TextBox 15"/>
            <p:cNvSpPr txBox="1"/>
            <p:nvPr/>
          </p:nvSpPr>
          <p:spPr>
            <a:xfrm>
              <a:off x="2402154" y="5081904"/>
              <a:ext cx="390718" cy="295371"/>
            </a:xfrm>
            <a:prstGeom prst="rect">
              <a:avLst/>
            </a:prstGeom>
            <a:noFill/>
          </p:spPr>
          <p:txBody>
            <a:bodyPr>
              <a:spAutoFit/>
            </a:bodyPr>
            <a:lstStyle/>
            <a:p>
              <a:pPr defTabSz="685800">
                <a:defRPr/>
              </a:pPr>
              <a:r>
                <a:rPr lang="en-AU" sz="1200">
                  <a:solidFill>
                    <a:prstClr val="black"/>
                  </a:solidFill>
                  <a:latin typeface="Gill Sans MT" panose="020B0502020104020203" pitchFamily="34" charset="0"/>
                  <a:cs typeface="+mn-cs"/>
                </a:rPr>
                <a:t>2</a:t>
              </a:r>
            </a:p>
          </p:txBody>
        </p:sp>
        <p:sp>
          <p:nvSpPr>
            <p:cNvPr id="17" name="TextBox 16"/>
            <p:cNvSpPr txBox="1"/>
            <p:nvPr/>
          </p:nvSpPr>
          <p:spPr>
            <a:xfrm>
              <a:off x="3265592" y="3809274"/>
              <a:ext cx="393129" cy="319001"/>
            </a:xfrm>
            <a:prstGeom prst="rect">
              <a:avLst/>
            </a:prstGeom>
            <a:noFill/>
          </p:spPr>
          <p:txBody>
            <a:bodyPr>
              <a:spAutoFit/>
            </a:bodyPr>
            <a:lstStyle/>
            <a:p>
              <a:pPr defTabSz="685800">
                <a:defRPr/>
              </a:pPr>
              <a:r>
                <a:rPr lang="en-AU" sz="1350">
                  <a:solidFill>
                    <a:prstClr val="black"/>
                  </a:solidFill>
                  <a:latin typeface="Gill Sans MT" panose="020B0502020104020203" pitchFamily="34" charset="0"/>
                  <a:cs typeface="+mn-cs"/>
                </a:rPr>
                <a:t>7</a:t>
              </a:r>
            </a:p>
          </p:txBody>
        </p:sp>
        <p:sp>
          <p:nvSpPr>
            <p:cNvPr id="18" name="TextBox 17"/>
            <p:cNvSpPr txBox="1"/>
            <p:nvPr/>
          </p:nvSpPr>
          <p:spPr>
            <a:xfrm>
              <a:off x="4182090" y="4577240"/>
              <a:ext cx="390718" cy="319002"/>
            </a:xfrm>
            <a:prstGeom prst="rect">
              <a:avLst/>
            </a:prstGeom>
            <a:noFill/>
          </p:spPr>
          <p:txBody>
            <a:bodyPr>
              <a:spAutoFit/>
            </a:bodyPr>
            <a:lstStyle/>
            <a:p>
              <a:pPr defTabSz="685800">
                <a:defRPr/>
              </a:pPr>
              <a:r>
                <a:rPr lang="en-AU" sz="1350">
                  <a:solidFill>
                    <a:prstClr val="black"/>
                  </a:solidFill>
                  <a:latin typeface="Gill Sans MT" panose="020B0502020104020203" pitchFamily="34" charset="0"/>
                  <a:cs typeface="+mn-cs"/>
                </a:rPr>
                <a:t>4</a:t>
              </a:r>
            </a:p>
          </p:txBody>
        </p:sp>
        <p:sp>
          <p:nvSpPr>
            <p:cNvPr id="19" name="TextBox 18"/>
            <p:cNvSpPr txBox="1"/>
            <p:nvPr/>
          </p:nvSpPr>
          <p:spPr>
            <a:xfrm>
              <a:off x="5064822" y="4597494"/>
              <a:ext cx="390718" cy="319002"/>
            </a:xfrm>
            <a:prstGeom prst="rect">
              <a:avLst/>
            </a:prstGeom>
            <a:noFill/>
          </p:spPr>
          <p:txBody>
            <a:bodyPr>
              <a:spAutoFit/>
            </a:bodyPr>
            <a:lstStyle/>
            <a:p>
              <a:pPr defTabSz="685800">
                <a:defRPr/>
              </a:pPr>
              <a:r>
                <a:rPr lang="en-AU" sz="1350" dirty="0">
                  <a:solidFill>
                    <a:prstClr val="black"/>
                  </a:solidFill>
                  <a:latin typeface="Gill Sans MT" panose="020B0502020104020203" pitchFamily="34" charset="0"/>
                  <a:cs typeface="+mn-cs"/>
                </a:rPr>
                <a:t>4</a:t>
              </a:r>
            </a:p>
          </p:txBody>
        </p:sp>
        <p:sp>
          <p:nvSpPr>
            <p:cNvPr id="20" name="TextBox 19"/>
            <p:cNvSpPr txBox="1"/>
            <p:nvPr/>
          </p:nvSpPr>
          <p:spPr>
            <a:xfrm>
              <a:off x="5773902" y="2295282"/>
              <a:ext cx="545075" cy="540108"/>
            </a:xfrm>
            <a:prstGeom prst="rect">
              <a:avLst/>
            </a:prstGeom>
            <a:noFill/>
          </p:spPr>
          <p:txBody>
            <a:bodyPr>
              <a:spAutoFit/>
            </a:bodyPr>
            <a:lstStyle/>
            <a:p>
              <a:pPr defTabSz="685800">
                <a:defRPr/>
              </a:pPr>
              <a:r>
                <a:rPr lang="en-AU" sz="1350" b="1" dirty="0">
                  <a:solidFill>
                    <a:prstClr val="black"/>
                  </a:solidFill>
                  <a:latin typeface="Gill Sans MT" panose="020B0502020104020203" pitchFamily="34" charset="0"/>
                  <a:cs typeface="+mn-cs"/>
                </a:rPr>
                <a:t>13</a:t>
              </a:r>
            </a:p>
          </p:txBody>
        </p:sp>
      </p:grpSp>
      <p:sp>
        <p:nvSpPr>
          <p:cNvPr id="21" name="Title 1"/>
          <p:cNvSpPr txBox="1">
            <a:spLocks/>
          </p:cNvSpPr>
          <p:nvPr/>
        </p:nvSpPr>
        <p:spPr>
          <a:xfrm>
            <a:off x="5932488" y="1703388"/>
            <a:ext cx="1871662" cy="542925"/>
          </a:xfrm>
          <a:prstGeom prst="rect">
            <a:avLst/>
          </a:prstGeom>
        </p:spPr>
        <p:txBody>
          <a:bodyPr lIns="68580" tIns="34290" rIns="68580" bIns="34290"/>
          <a:lstStyle>
            <a:lvl1pPr algn="l" rtl="0" eaLnBrk="1" fontAlgn="base" hangingPunct="1">
              <a:lnSpc>
                <a:spcPct val="90000"/>
              </a:lnSpc>
              <a:spcBef>
                <a:spcPct val="0"/>
              </a:spcBef>
              <a:spcAft>
                <a:spcPct val="0"/>
              </a:spcAft>
              <a:defRPr sz="32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a:lstStyle>
          <a:p>
            <a:pPr defTabSz="685800">
              <a:defRPr/>
            </a:pPr>
            <a:r>
              <a:rPr lang="en-AU" sz="2850" cap="none" dirty="0">
                <a:solidFill>
                  <a:srgbClr val="00B0F0"/>
                </a:solidFill>
                <a:latin typeface="Gill Sans MT" panose="020B0502020104020203"/>
              </a:rPr>
              <a:t>Progress</a:t>
            </a:r>
            <a:r>
              <a:rPr lang="en-AU" sz="2850" dirty="0">
                <a:solidFill>
                  <a:srgbClr val="00B0F0"/>
                </a:solidFill>
                <a:latin typeface="Gill Sans MT" panose="020B0502020104020203"/>
              </a:rPr>
              <a:t/>
            </a:r>
            <a:br>
              <a:rPr lang="en-AU" sz="2850" dirty="0">
                <a:solidFill>
                  <a:srgbClr val="00B0F0"/>
                </a:solidFill>
                <a:latin typeface="Gill Sans MT" panose="020B0502020104020203"/>
              </a:rPr>
            </a:br>
            <a:endParaRPr lang="en-AU" sz="2850" dirty="0">
              <a:solidFill>
                <a:srgbClr val="00B0F0"/>
              </a:solidFill>
              <a:latin typeface="Gill Sans MT" panose="020B0502020104020203"/>
            </a:endParaRPr>
          </a:p>
        </p:txBody>
      </p:sp>
      <p:pic>
        <p:nvPicPr>
          <p:cNvPr id="8295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8763"/>
            <a:ext cx="56626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2925" y="1466850"/>
            <a:ext cx="349408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468313" y="404813"/>
            <a:ext cx="8229600" cy="576262"/>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2292740"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AU" altLang="en-US" sz="1000">
              <a:effectLst>
                <a:outerShdw blurRad="38100" dist="38100" dir="2700000" algn="tl">
                  <a:srgbClr val="C0C0C0"/>
                </a:outerShdw>
              </a:effectLst>
              <a:cs typeface="Arial" charset="0"/>
            </a:endParaRPr>
          </a:p>
        </p:txBody>
      </p:sp>
      <p:sp>
        <p:nvSpPr>
          <p:cNvPr id="9" name="Rectangle 3"/>
          <p:cNvSpPr txBox="1">
            <a:spLocks noChangeArrowheads="1"/>
          </p:cNvSpPr>
          <p:nvPr/>
        </p:nvSpPr>
        <p:spPr bwMode="auto">
          <a:xfrm>
            <a:off x="395288" y="1052513"/>
            <a:ext cx="800735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bg2"/>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bg2"/>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bg2"/>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bg2"/>
                </a:solidFill>
                <a:effectLst>
                  <a:outerShdw blurRad="38100" dist="38100" dir="2700000" algn="tl">
                    <a:srgbClr val="C0C0C0"/>
                  </a:outerShdw>
                </a:effectLst>
                <a:latin typeface="+mn-lt"/>
                <a:cs typeface="+mn-cs"/>
              </a:defRPr>
            </a:lvl9pPr>
          </a:lstStyle>
          <a:p>
            <a:pPr marL="0" indent="0" eaLnBrk="1" hangingPunct="1">
              <a:buFont typeface="Wingdings" panose="05000000000000000000" pitchFamily="2" charset="2"/>
              <a:buNone/>
              <a:defRPr/>
            </a:pPr>
            <a:r>
              <a:rPr lang="en-US" altLang="en-US" sz="1600" kern="0" dirty="0" smtClean="0"/>
              <a:t>Geodetic unit</a:t>
            </a:r>
          </a:p>
        </p:txBody>
      </p:sp>
      <p:pic>
        <p:nvPicPr>
          <p:cNvPr id="84997"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5775" y="1633538"/>
            <a:ext cx="32781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3482975"/>
            <a:ext cx="38401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725" y="1628775"/>
            <a:ext cx="535305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ZoneTexte 4"/>
          <p:cNvSpPr txBox="1">
            <a:spLocks noChangeArrowheads="1"/>
          </p:cNvSpPr>
          <p:nvPr/>
        </p:nvSpPr>
        <p:spPr bwMode="auto">
          <a:xfrm>
            <a:off x="250825" y="5984875"/>
            <a:ext cx="5060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defTabSz="68580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defTabSz="6858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defTabSz="6858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defTabSz="6858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a:spcBef>
                <a:spcPts val="450"/>
              </a:spcBef>
              <a:buClrTx/>
              <a:buSzTx/>
              <a:buFontTx/>
              <a:buNone/>
            </a:pPr>
            <a:r>
              <a:rPr lang="en-AU" altLang="en-US" sz="1200" b="1">
                <a:solidFill>
                  <a:srgbClr val="000000"/>
                </a:solidFill>
                <a:latin typeface="Gill Sans MT" pitchFamily="34" charset="0"/>
              </a:rPr>
              <a:t>Jens,  Andrick, Marika &amp; Veenil</a:t>
            </a:r>
          </a:p>
          <a:p>
            <a:pPr>
              <a:spcBef>
                <a:spcPts val="450"/>
              </a:spcBef>
              <a:buClrTx/>
              <a:buSzTx/>
              <a:buFontTx/>
              <a:buNone/>
            </a:pPr>
            <a:r>
              <a:rPr lang="en-AU" altLang="en-US" sz="1200" b="1">
                <a:solidFill>
                  <a:srgbClr val="000000"/>
                </a:solidFill>
                <a:latin typeface="Gill Sans MT" pitchFamily="34" charset="0"/>
              </a:rPr>
              <a:t>Ocean Affairs</a:t>
            </a:r>
          </a:p>
        </p:txBody>
      </p:sp>
    </p:spTree>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AU"/>
          </a:p>
        </p:txBody>
      </p:sp>
      <p:pic>
        <p:nvPicPr>
          <p:cNvPr id="43011"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63" y="0"/>
            <a:ext cx="9212263"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276600" y="404813"/>
            <a:ext cx="1439863" cy="15113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43013"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3" y="3419475"/>
            <a:ext cx="446563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5000" y="3419475"/>
            <a:ext cx="46799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8" y="1052513"/>
            <a:ext cx="6408737" cy="4170362"/>
          </a:xfrm>
        </p:spPr>
        <p:txBody>
          <a:bodyPr>
            <a:noAutofit/>
          </a:bodyPr>
          <a:lstStyle/>
          <a:p>
            <a:pPr>
              <a:spcBef>
                <a:spcPts val="900"/>
              </a:spcBef>
              <a:buFont typeface="Wingdings" panose="05000000000000000000" pitchFamily="2" charset="2"/>
              <a:buChar char="v"/>
              <a:defRPr/>
            </a:pPr>
            <a:r>
              <a:rPr lang="en-AU" altLang="en-US" sz="1800" dirty="0"/>
              <a:t> </a:t>
            </a:r>
            <a:r>
              <a:rPr lang="en-AU" altLang="en-US" sz="1800" b="1" dirty="0"/>
              <a:t>Andrick Lal – Senior Geodetic Surveyor</a:t>
            </a:r>
          </a:p>
          <a:p>
            <a:pPr lvl="1">
              <a:spcBef>
                <a:spcPts val="900"/>
              </a:spcBef>
              <a:buFont typeface="Wingdings" panose="05000000000000000000" pitchFamily="2" charset="2"/>
              <a:buChar char="q"/>
              <a:defRPr/>
            </a:pPr>
            <a:r>
              <a:rPr lang="en-AU" altLang="en-US" sz="1500" dirty="0"/>
              <a:t> Pacific Sea Level &amp; Geodetic Monitoring Project</a:t>
            </a:r>
          </a:p>
          <a:p>
            <a:pPr lvl="1">
              <a:spcBef>
                <a:spcPts val="900"/>
              </a:spcBef>
              <a:buFont typeface="Wingdings" panose="05000000000000000000" pitchFamily="2" charset="2"/>
              <a:buChar char="q"/>
              <a:defRPr/>
            </a:pPr>
            <a:r>
              <a:rPr lang="en-AU" altLang="en-US" sz="1500" dirty="0"/>
              <a:t> Geodetic Unit development and management; </a:t>
            </a:r>
          </a:p>
          <a:p>
            <a:pPr lvl="1">
              <a:spcBef>
                <a:spcPts val="900"/>
              </a:spcBef>
              <a:buFont typeface="Wingdings" panose="05000000000000000000" pitchFamily="2" charset="2"/>
              <a:buChar char="q"/>
              <a:defRPr/>
            </a:pPr>
            <a:r>
              <a:rPr lang="en-US" sz="1500" dirty="0"/>
              <a:t> Geodetic Survey Operations; </a:t>
            </a:r>
          </a:p>
          <a:p>
            <a:pPr lvl="1">
              <a:spcBef>
                <a:spcPts val="900"/>
              </a:spcBef>
              <a:buFont typeface="Wingdings" panose="05000000000000000000" pitchFamily="2" charset="2"/>
              <a:buChar char="q"/>
              <a:defRPr/>
            </a:pPr>
            <a:r>
              <a:rPr lang="en-US" sz="1500" dirty="0"/>
              <a:t> Regional Maritime Boundaries Project (RMBP); </a:t>
            </a:r>
          </a:p>
          <a:p>
            <a:pPr>
              <a:spcBef>
                <a:spcPts val="900"/>
              </a:spcBef>
              <a:buFont typeface="Wingdings" panose="05000000000000000000" pitchFamily="2" charset="2"/>
              <a:buChar char="v"/>
              <a:defRPr/>
            </a:pPr>
            <a:r>
              <a:rPr lang="en-AU" altLang="en-US" sz="1800" b="1" dirty="0"/>
              <a:t> Marika Kalouniviti – Geodetic Surveyor</a:t>
            </a:r>
          </a:p>
          <a:p>
            <a:pPr lvl="1">
              <a:spcBef>
                <a:spcPts val="900"/>
              </a:spcBef>
              <a:buFont typeface="Wingdings" panose="05000000000000000000" pitchFamily="2" charset="2"/>
              <a:buChar char="q"/>
              <a:defRPr/>
            </a:pPr>
            <a:r>
              <a:rPr lang="en-AU" altLang="en-US" sz="1500" dirty="0"/>
              <a:t> Pacific Sea Level &amp; Geodetic Monitoring Project (PSLGMP); </a:t>
            </a:r>
          </a:p>
          <a:p>
            <a:pPr marL="342900" lvl="1" indent="0">
              <a:lnSpc>
                <a:spcPct val="100000"/>
              </a:lnSpc>
              <a:spcBef>
                <a:spcPts val="450"/>
              </a:spcBef>
              <a:buFont typeface="Arial" panose="020B0604020202020204" pitchFamily="34" charset="0"/>
              <a:buNone/>
              <a:defRPr/>
            </a:pPr>
            <a:r>
              <a:rPr lang="en-AU" altLang="en-US" dirty="0" smtClean="0"/>
              <a:t>Survey and Data Acquisition, Capacity Building, Analysis and Reporting</a:t>
            </a:r>
          </a:p>
          <a:p>
            <a:pPr>
              <a:spcBef>
                <a:spcPts val="900"/>
              </a:spcBef>
              <a:buFont typeface="Wingdings" panose="05000000000000000000" pitchFamily="2" charset="2"/>
              <a:buChar char="v"/>
              <a:defRPr/>
            </a:pPr>
            <a:r>
              <a:rPr lang="en-AU" altLang="en-US" sz="1800" b="1" dirty="0"/>
              <a:t> Veenil Rattan – Geodetic Surveyor</a:t>
            </a:r>
          </a:p>
          <a:p>
            <a:pPr lvl="1">
              <a:spcBef>
                <a:spcPts val="900"/>
              </a:spcBef>
              <a:buFont typeface="Wingdings" panose="05000000000000000000" pitchFamily="2" charset="2"/>
              <a:buChar char="q"/>
              <a:defRPr/>
            </a:pPr>
            <a:r>
              <a:rPr lang="en-AU" altLang="en-US" sz="1500" dirty="0"/>
              <a:t> Pacific Sea Level &amp; Geodetic Monitoring Project (PSLGMP);</a:t>
            </a:r>
          </a:p>
          <a:p>
            <a:pPr marL="342900" lvl="1" indent="0">
              <a:lnSpc>
                <a:spcPct val="100000"/>
              </a:lnSpc>
              <a:spcBef>
                <a:spcPts val="450"/>
              </a:spcBef>
              <a:buClr>
                <a:srgbClr val="0F6FC6"/>
              </a:buClr>
              <a:buFont typeface="Arial" panose="020B0604020202020204" pitchFamily="34" charset="0"/>
              <a:buNone/>
              <a:defRPr/>
            </a:pPr>
            <a:r>
              <a:rPr lang="en-AU" altLang="en-US" dirty="0">
                <a:solidFill>
                  <a:prstClr val="black"/>
                </a:solidFill>
              </a:rPr>
              <a:t>Survey and Data Acquisition, Capacity Building, Analysis and </a:t>
            </a:r>
            <a:r>
              <a:rPr lang="en-AU" altLang="en-US" dirty="0" smtClean="0">
                <a:solidFill>
                  <a:prstClr val="black"/>
                </a:solidFill>
              </a:rPr>
              <a:t>Reporting</a:t>
            </a:r>
            <a:endParaRPr lang="en-AU" altLang="en-US" dirty="0">
              <a:solidFill>
                <a:prstClr val="black"/>
              </a:solidFill>
            </a:endParaRPr>
          </a:p>
        </p:txBody>
      </p:sp>
      <p:sp>
        <p:nvSpPr>
          <p:cNvPr id="4" name="ZoneTexte 4"/>
          <p:cNvSpPr txBox="1"/>
          <p:nvPr/>
        </p:nvSpPr>
        <p:spPr>
          <a:xfrm>
            <a:off x="307975" y="476250"/>
            <a:ext cx="6151563" cy="461963"/>
          </a:xfrm>
          <a:prstGeom prst="rect">
            <a:avLst/>
          </a:prstGeom>
          <a:noFill/>
        </p:spPr>
        <p:txBody>
          <a:bodyPr>
            <a:spAutoFit/>
          </a:bodyPr>
          <a:lstStyle/>
          <a:p>
            <a:pPr defTabSz="685800">
              <a:spcBef>
                <a:spcPts val="450"/>
              </a:spcBef>
              <a:defRPr/>
            </a:pPr>
            <a:r>
              <a:rPr lang="en-AU" altLang="en-US" sz="2400" b="1" dirty="0">
                <a:solidFill>
                  <a:prstClr val="black"/>
                </a:solidFill>
                <a:latin typeface="Gill Sans MT" panose="020B0502020104020203"/>
                <a:cs typeface="+mn-cs"/>
              </a:rPr>
              <a:t>Role &amp; Responsibilities - Geodetic Unit</a:t>
            </a:r>
            <a:endParaRPr lang="en-AU" altLang="en-US" b="1" dirty="0">
              <a:solidFill>
                <a:srgbClr val="7CCA62"/>
              </a:solidFill>
              <a:latin typeface="Gill Sans MT" panose="020B0502020104020203"/>
              <a:cs typeface="+mn-cs"/>
            </a:endParaRPr>
          </a:p>
        </p:txBody>
      </p:sp>
      <p:pic>
        <p:nvPicPr>
          <p:cNvPr id="8704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9563" y="1196975"/>
            <a:ext cx="1925637"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9563" y="2843213"/>
            <a:ext cx="192563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6863" y="4478338"/>
            <a:ext cx="1938337"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357188" y="908050"/>
            <a:ext cx="7643812" cy="4511675"/>
          </a:xfrm>
        </p:spPr>
        <p:txBody>
          <a:bodyPr/>
          <a:lstStyle/>
          <a:p>
            <a:pPr>
              <a:spcBef>
                <a:spcPts val="900"/>
              </a:spcBef>
              <a:buFont typeface="Wingdings" panose="05000000000000000000" pitchFamily="2" charset="2"/>
              <a:buChar char="q"/>
            </a:pPr>
            <a:r>
              <a:rPr lang="en-AU" altLang="en-US" sz="1600" b="1" smtClean="0">
                <a:latin typeface="Calibri" panose="020F0502020204030204" pitchFamily="34" charset="0"/>
                <a:cs typeface="Calibri" panose="020F0502020204030204" pitchFamily="34" charset="0"/>
              </a:rPr>
              <a:t> Survey Operations </a:t>
            </a:r>
          </a:p>
          <a:p>
            <a:pPr>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a:t>
            </a:r>
            <a:r>
              <a:rPr lang="en-AU" altLang="en-US" sz="1600" b="1" smtClean="0">
                <a:latin typeface="Calibri" panose="020F0502020204030204" pitchFamily="34" charset="0"/>
                <a:cs typeface="Calibri" panose="020F0502020204030204" pitchFamily="34" charset="0"/>
              </a:rPr>
              <a:t>Project implementation:-</a:t>
            </a:r>
          </a:p>
          <a:p>
            <a:pPr lvl="1">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Pacific Sea Level Monitoring Project (PSLMP) – 2001 to Current (13 project PICs)</a:t>
            </a:r>
          </a:p>
          <a:p>
            <a:pPr lvl="1">
              <a:spcBef>
                <a:spcPts val="900"/>
              </a:spcBef>
              <a:buFont typeface="Wingdings" panose="05000000000000000000" pitchFamily="2" charset="2"/>
              <a:buChar char="q"/>
            </a:pPr>
            <a:r>
              <a:rPr lang="en-US" altLang="en-US" sz="1600" smtClean="0">
                <a:latin typeface="Calibri" panose="020F0502020204030204" pitchFamily="34" charset="0"/>
                <a:cs typeface="Calibri" panose="020F0502020204030204" pitchFamily="34" charset="0"/>
              </a:rPr>
              <a:t> Regional Maritime Boundaries Project (RMBP) – 2002 to Current </a:t>
            </a:r>
            <a:r>
              <a:rPr lang="en-AU" altLang="en-US" sz="1600" smtClean="0">
                <a:latin typeface="Calibri" panose="020F0502020204030204" pitchFamily="34" charset="0"/>
                <a:cs typeface="Calibri" panose="020F0502020204030204" pitchFamily="34" charset="0"/>
              </a:rPr>
              <a:t>(14 project PICs)</a:t>
            </a:r>
          </a:p>
          <a:p>
            <a:pPr>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a:t>
            </a:r>
            <a:r>
              <a:rPr lang="en-AU" altLang="en-US" sz="1600" b="1" smtClean="0">
                <a:latin typeface="Calibri" panose="020F0502020204030204" pitchFamily="34" charset="0"/>
                <a:cs typeface="Calibri" panose="020F0502020204030204" pitchFamily="34" charset="0"/>
              </a:rPr>
              <a:t>Survey Support:-</a:t>
            </a:r>
          </a:p>
          <a:p>
            <a:pPr lvl="1">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Hydrographic Surveys</a:t>
            </a:r>
          </a:p>
          <a:p>
            <a:pPr lvl="1">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Geophysical Surveys</a:t>
            </a:r>
          </a:p>
          <a:p>
            <a:pPr lvl="1">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Topographical Surveys</a:t>
            </a:r>
          </a:p>
          <a:p>
            <a:pPr lvl="1">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Water &amp; Sanitation Surveys</a:t>
            </a:r>
          </a:p>
          <a:p>
            <a:pPr lvl="1">
              <a:spcBef>
                <a:spcPts val="900"/>
              </a:spcBef>
              <a:buFont typeface="Wingdings" panose="05000000000000000000" pitchFamily="2" charset="2"/>
              <a:buChar char="q"/>
            </a:pPr>
            <a:r>
              <a:rPr lang="en-US" altLang="en-US" sz="1600" smtClean="0">
                <a:latin typeface="Calibri" panose="020F0502020204030204" pitchFamily="34" charset="0"/>
                <a:cs typeface="Calibri" panose="020F0502020204030204" pitchFamily="34" charset="0"/>
              </a:rPr>
              <a:t> Pacific Geospatial &amp; Surveying Council Partnership Desk</a:t>
            </a:r>
          </a:p>
          <a:p>
            <a:pPr>
              <a:spcBef>
                <a:spcPts val="900"/>
              </a:spcBef>
              <a:buFont typeface="Wingdings" panose="05000000000000000000" pitchFamily="2" charset="2"/>
              <a:buChar char="q"/>
            </a:pPr>
            <a:r>
              <a:rPr lang="en-AU" altLang="en-US" sz="1600" b="1" smtClean="0">
                <a:latin typeface="Calibri" panose="020F0502020204030204" pitchFamily="34" charset="0"/>
                <a:cs typeface="Calibri" panose="020F0502020204030204" pitchFamily="34" charset="0"/>
              </a:rPr>
              <a:t> Capacity Development, Assessment &amp; Technical Advice</a:t>
            </a:r>
          </a:p>
          <a:p>
            <a:pPr>
              <a:spcBef>
                <a:spcPts val="900"/>
              </a:spcBef>
              <a:buFont typeface="Wingdings" panose="05000000000000000000" pitchFamily="2" charset="2"/>
              <a:buChar char="q"/>
            </a:pPr>
            <a:r>
              <a:rPr lang="en-AU" altLang="en-US" sz="1600" smtClean="0">
                <a:latin typeface="Calibri" panose="020F0502020204030204" pitchFamily="34" charset="0"/>
                <a:cs typeface="Calibri" panose="020F0502020204030204" pitchFamily="34" charset="0"/>
              </a:rPr>
              <a:t> </a:t>
            </a:r>
            <a:r>
              <a:rPr lang="en-AU" altLang="en-US" sz="1600" b="1" smtClean="0">
                <a:latin typeface="Calibri" panose="020F0502020204030204" pitchFamily="34" charset="0"/>
                <a:cs typeface="Calibri" panose="020F0502020204030204" pitchFamily="34" charset="0"/>
              </a:rPr>
              <a:t>SPC/FJ/FIG/UNGGIM-AP/UNOOSA workshops</a:t>
            </a:r>
          </a:p>
          <a:p>
            <a:pPr>
              <a:spcBef>
                <a:spcPts val="900"/>
              </a:spcBef>
              <a:buFont typeface="Wingdings" panose="05000000000000000000" pitchFamily="2" charset="2"/>
              <a:buChar char="q"/>
            </a:pPr>
            <a:r>
              <a:rPr lang="en-AU" altLang="en-US" sz="1600" b="1" smtClean="0">
                <a:latin typeface="Calibri" panose="020F0502020204030204" pitchFamily="34" charset="0"/>
                <a:cs typeface="Calibri" panose="020F0502020204030204" pitchFamily="34" charset="0"/>
              </a:rPr>
              <a:t> Fiji Institute of Surveyors Congress</a:t>
            </a:r>
            <a:endParaRPr lang="en-US" altLang="en-US" sz="1600" b="1" smtClean="0">
              <a:latin typeface="Calibri" panose="020F0502020204030204" pitchFamily="34" charset="0"/>
              <a:cs typeface="Calibri" panose="020F0502020204030204" pitchFamily="34" charset="0"/>
            </a:endParaRPr>
          </a:p>
        </p:txBody>
      </p:sp>
      <p:sp>
        <p:nvSpPr>
          <p:cNvPr id="4" name="ZoneTexte 4"/>
          <p:cNvSpPr txBox="1"/>
          <p:nvPr/>
        </p:nvSpPr>
        <p:spPr>
          <a:xfrm>
            <a:off x="357188" y="404813"/>
            <a:ext cx="5167312" cy="461962"/>
          </a:xfrm>
          <a:prstGeom prst="rect">
            <a:avLst/>
          </a:prstGeom>
          <a:noFill/>
        </p:spPr>
        <p:txBody>
          <a:bodyPr>
            <a:spAutoFit/>
          </a:bodyPr>
          <a:lstStyle/>
          <a:p>
            <a:pPr defTabSz="685800">
              <a:spcBef>
                <a:spcPts val="450"/>
              </a:spcBef>
              <a:defRPr/>
            </a:pPr>
            <a:r>
              <a:rPr lang="en-AU" altLang="en-US" sz="2400" b="1" dirty="0">
                <a:solidFill>
                  <a:prstClr val="black"/>
                </a:solidFill>
                <a:latin typeface="Gill Sans MT" panose="020B0502020104020203"/>
                <a:cs typeface="+mn-cs"/>
              </a:rPr>
              <a:t>Geodetic Unit - Activities</a:t>
            </a:r>
            <a:endParaRPr lang="en-AU" altLang="en-US" b="1" dirty="0">
              <a:solidFill>
                <a:srgbClr val="7CCA62"/>
              </a:solidFill>
              <a:latin typeface="Gill Sans MT" panose="020B0502020104020203"/>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xfrm>
            <a:off x="179388" y="417513"/>
            <a:ext cx="7224712" cy="446087"/>
          </a:xfrm>
        </p:spPr>
        <p:txBody>
          <a:bodyPr wrap="square" numCol="1" anchorCtr="0" compatLnSpc="1">
            <a:prstTxWarp prst="textNoShape">
              <a:avLst/>
            </a:prstTxWarp>
            <a:normAutofit fontScale="90000"/>
          </a:bodyPr>
          <a:lstStyle/>
          <a:p>
            <a:pPr algn="ctr">
              <a:defRPr/>
            </a:pPr>
            <a:r>
              <a:rPr lang="en-US" altLang="en-US" b="1" cap="none" smtClean="0">
                <a:latin typeface="Calibri" panose="020F0502020204030204" pitchFamily="34" charset="0"/>
                <a:cs typeface="Calibri" panose="020F0502020204030204" pitchFamily="34" charset="0"/>
              </a:rPr>
              <a:t>Pacific Sea Level &amp; Geodetic Monitoring Project (COSPPac)</a:t>
            </a:r>
            <a:endParaRPr lang="en-US" altLang="en-US" cap="none" smtClean="0">
              <a:latin typeface="Calibri" panose="020F0502020204030204" pitchFamily="34" charset="0"/>
              <a:cs typeface="Calibri" panose="020F0502020204030204" pitchFamily="34" charset="0"/>
            </a:endParaRPr>
          </a:p>
        </p:txBody>
      </p:sp>
      <p:sp>
        <p:nvSpPr>
          <p:cNvPr id="15" name="Rectangle 14"/>
          <p:cNvSpPr/>
          <p:nvPr/>
        </p:nvSpPr>
        <p:spPr>
          <a:xfrm>
            <a:off x="5795963" y="3694113"/>
            <a:ext cx="1555750" cy="322262"/>
          </a:xfrm>
          <a:prstGeom prst="rect">
            <a:avLst/>
          </a:prstGeom>
        </p:spPr>
        <p:txBody>
          <a:bodyPr>
            <a:spAutoFit/>
          </a:bodyPr>
          <a:lstStyle/>
          <a:p>
            <a:pPr algn="ctr" defTabSz="685800">
              <a:defRPr/>
            </a:pPr>
            <a:r>
              <a:rPr lang="en-US" altLang="en-US" sz="1500" b="1" dirty="0">
                <a:solidFill>
                  <a:prstClr val="black"/>
                </a:solidFill>
                <a:latin typeface="Gill Sans MT" panose="020B0502020104020203"/>
                <a:cs typeface="+mn-cs"/>
              </a:rPr>
              <a:t>GNSS Station</a:t>
            </a:r>
            <a:endParaRPr lang="en-AU" sz="1500" b="1" dirty="0">
              <a:solidFill>
                <a:prstClr val="black"/>
              </a:solidFill>
              <a:latin typeface="Gill Sans MT" panose="020B0502020104020203"/>
              <a:cs typeface="+mn-cs"/>
            </a:endParaRPr>
          </a:p>
        </p:txBody>
      </p:sp>
      <p:sp>
        <p:nvSpPr>
          <p:cNvPr id="16" name="Rectangle 15"/>
          <p:cNvSpPr/>
          <p:nvPr/>
        </p:nvSpPr>
        <p:spPr>
          <a:xfrm>
            <a:off x="5508625" y="5986463"/>
            <a:ext cx="2130425" cy="322262"/>
          </a:xfrm>
          <a:prstGeom prst="rect">
            <a:avLst/>
          </a:prstGeom>
        </p:spPr>
        <p:txBody>
          <a:bodyPr>
            <a:spAutoFit/>
          </a:bodyPr>
          <a:lstStyle/>
          <a:p>
            <a:pPr algn="ctr" defTabSz="685800">
              <a:defRPr/>
            </a:pPr>
            <a:r>
              <a:rPr lang="en-US" altLang="en-US" sz="1500" b="1" dirty="0">
                <a:solidFill>
                  <a:prstClr val="black"/>
                </a:solidFill>
                <a:latin typeface="Gill Sans MT" panose="020B0502020104020203"/>
                <a:cs typeface="+mn-cs"/>
              </a:rPr>
              <a:t>Tide Gauge Station</a:t>
            </a:r>
            <a:endParaRPr lang="en-AU" sz="1500" b="1" dirty="0">
              <a:solidFill>
                <a:prstClr val="black"/>
              </a:solidFill>
              <a:latin typeface="Gill Sans MT" panose="020B0502020104020203"/>
              <a:cs typeface="+mn-cs"/>
            </a:endParaRPr>
          </a:p>
        </p:txBody>
      </p:sp>
      <p:pic>
        <p:nvPicPr>
          <p:cNvPr id="89093" name="Picture 2" descr="K:\SPSLCMP\Geodetic Survey\Samoa\WS2014\Photos\IMG_20141110_13554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5600" y="1514475"/>
            <a:ext cx="26066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K:\SPSLCMP\Geodetic Survey\PSLMP Photos\FSM Photos\20150815_1253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5600" y="4230688"/>
            <a:ext cx="26066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Picture 3"/>
          <p:cNvSpPr>
            <a:spLocks noChangeAspect="1" noChangeArrowheads="1"/>
          </p:cNvSpPr>
          <p:nvPr/>
        </p:nvSpPr>
        <p:spPr bwMode="auto">
          <a:xfrm>
            <a:off x="3413125" y="6216650"/>
            <a:ext cx="798513"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pic>
        <p:nvPicPr>
          <p:cNvPr id="8909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7088" y="6308725"/>
            <a:ext cx="1471612"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50825" y="1408113"/>
            <a:ext cx="5060950" cy="928687"/>
          </a:xfrm>
          <a:prstGeom prst="rect">
            <a:avLst/>
          </a:prstGeom>
        </p:spPr>
        <p:txBody>
          <a:bodyPr>
            <a:spAutoFit/>
          </a:bodyPr>
          <a:lstStyle/>
          <a:p>
            <a:pPr marL="257175" indent="-257175" defTabSz="685800">
              <a:buFont typeface="Arial" panose="020B0604020202020204" pitchFamily="34" charset="0"/>
              <a:buChar char="•"/>
              <a:defRPr/>
            </a:pPr>
            <a:r>
              <a:rPr lang="en-US" sz="1500" b="1" dirty="0">
                <a:solidFill>
                  <a:prstClr val="black"/>
                </a:solidFill>
                <a:latin typeface="Gill Sans MT" panose="020B0502020104020203" pitchFamily="34" charset="0"/>
                <a:cs typeface="+mn-cs"/>
              </a:rPr>
              <a:t>Levelling Monitoring Surveys (18-month)</a:t>
            </a:r>
          </a:p>
          <a:p>
            <a:pPr marL="257175" indent="-257175" defTabSz="685800">
              <a:spcBef>
                <a:spcPts val="450"/>
              </a:spcBef>
              <a:buFont typeface="Arial" panose="020B0604020202020204" pitchFamily="34" charset="0"/>
              <a:buChar char="•"/>
              <a:defRPr/>
            </a:pPr>
            <a:r>
              <a:rPr lang="en-US" sz="1500" b="1" dirty="0">
                <a:solidFill>
                  <a:prstClr val="black"/>
                </a:solidFill>
                <a:latin typeface="Gill Sans MT" panose="020B0502020104020203" pitchFamily="34" charset="0"/>
                <a:cs typeface="+mn-cs"/>
              </a:rPr>
              <a:t>Reference Mark Monitoring Surveys</a:t>
            </a:r>
          </a:p>
          <a:p>
            <a:pPr marL="600075" lvl="1" indent="-257175" defTabSz="685800">
              <a:lnSpc>
                <a:spcPct val="150000"/>
              </a:lnSpc>
              <a:buFont typeface="Arial" panose="020B0604020202020204" pitchFamily="34" charset="0"/>
              <a:buChar char="•"/>
              <a:defRPr/>
            </a:pPr>
            <a:r>
              <a:rPr lang="en-US" sz="1350" b="1" i="1" dirty="0">
                <a:solidFill>
                  <a:prstClr val="black"/>
                </a:solidFill>
                <a:latin typeface="Gill Sans MT" panose="020B0502020104020203" pitchFamily="34" charset="0"/>
                <a:cs typeface="+mn-cs"/>
              </a:rPr>
              <a:t>2019 – SB, KI, TO, NR, MH, FJ, TV FM</a:t>
            </a:r>
            <a:endParaRPr lang="en-AU" sz="1350" b="1" i="1" dirty="0">
              <a:solidFill>
                <a:prstClr val="black"/>
              </a:solidFill>
              <a:latin typeface="Gill Sans MT" panose="020B0502020104020203" pitchFamily="34" charset="0"/>
              <a:cs typeface="+mn-cs"/>
            </a:endParaRPr>
          </a:p>
        </p:txBody>
      </p:sp>
      <p:grpSp>
        <p:nvGrpSpPr>
          <p:cNvPr id="89098" name="Group 3"/>
          <p:cNvGrpSpPr>
            <a:grpSpLocks/>
          </p:cNvGrpSpPr>
          <p:nvPr/>
        </p:nvGrpSpPr>
        <p:grpSpPr bwMode="auto">
          <a:xfrm>
            <a:off x="546100" y="2565400"/>
            <a:ext cx="3654425" cy="3289300"/>
            <a:chOff x="781207" y="2074669"/>
            <a:chExt cx="4659316" cy="4280803"/>
          </a:xfrm>
        </p:grpSpPr>
        <p:pic>
          <p:nvPicPr>
            <p:cNvPr id="14" name="Picture 13"/>
            <p:cNvPicPr>
              <a:picLocks noChangeAspect="1"/>
            </p:cNvPicPr>
            <p:nvPr/>
          </p:nvPicPr>
          <p:blipFill>
            <a:blip/>
            <a:stretch>
              <a:fillRect/>
            </a:stretch>
          </p:blipFill>
          <p:spPr>
            <a:xfrm>
              <a:off x="781207" y="2074669"/>
              <a:ext cx="4659316" cy="4280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descr="C:\Users\andrickl\Documents\My Work Andrick\GA Visit Sept 2016\!PSLMP Levelling transition guide lines\Guidelines\PSLMP Levelling network v2.tif"/>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86457" y="4758436"/>
              <a:ext cx="4448817" cy="1539188"/>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5288" y="334963"/>
            <a:ext cx="6151562" cy="461962"/>
          </a:xfrm>
          <a:prstGeom prst="rect">
            <a:avLst/>
          </a:prstGeom>
        </p:spPr>
        <p:txBody>
          <a:bodyPr>
            <a:spAutoFit/>
          </a:bodyPr>
          <a:lstStyle/>
          <a:p>
            <a:pPr defTabSz="685800">
              <a:defRPr/>
            </a:pPr>
            <a:r>
              <a:rPr lang="en-AU" sz="2400" b="1" dirty="0">
                <a:solidFill>
                  <a:prstClr val="black"/>
                </a:solidFill>
                <a:latin typeface="Gill Sans MT" panose="020B0502020104020203" pitchFamily="34" charset="0"/>
                <a:cs typeface="+mn-cs"/>
              </a:rPr>
              <a:t>Surveys – Tuvalu Geodetic Project</a:t>
            </a:r>
          </a:p>
        </p:txBody>
      </p:sp>
      <p:pic>
        <p:nvPicPr>
          <p:cNvPr id="9113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4313" y="1123950"/>
            <a:ext cx="3238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725" y="4060825"/>
            <a:ext cx="324008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950" y="1157288"/>
            <a:ext cx="5394325" cy="5324475"/>
          </a:xfrm>
          <a:prstGeom prst="rect">
            <a:avLst/>
          </a:prstGeom>
          <a:noFill/>
        </p:spPr>
        <p:txBody>
          <a:bodyPr>
            <a:spAutoFit/>
          </a:bodyPr>
          <a:lstStyle/>
          <a:p>
            <a:pPr marL="214313" indent="-214313" defTabSz="685800">
              <a:buFont typeface="Arial"/>
              <a:buChar char="•"/>
              <a:defRPr/>
            </a:pPr>
            <a:r>
              <a:rPr lang="en-US" sz="2000" dirty="0">
                <a:solidFill>
                  <a:prstClr val="black"/>
                </a:solidFill>
                <a:latin typeface="Gill Sans MT" panose="020B0502020104020203" pitchFamily="34" charset="0"/>
                <a:cs typeface="+mn-cs"/>
              </a:rPr>
              <a:t>Supported by TV Government, KFW (EU) and UKHO</a:t>
            </a:r>
          </a:p>
          <a:p>
            <a:pPr defTabSz="685800">
              <a:defRPr/>
            </a:pPr>
            <a:endParaRPr lang="en-US" sz="2000" dirty="0">
              <a:solidFill>
                <a:prstClr val="black"/>
              </a:solidFill>
              <a:latin typeface="Gill Sans MT" panose="020B0502020104020203" pitchFamily="34" charset="0"/>
              <a:cs typeface="+mn-cs"/>
            </a:endParaRPr>
          </a:p>
          <a:p>
            <a:pPr marL="214313" indent="-214313" defTabSz="685800">
              <a:buFont typeface="Arial"/>
              <a:buChar char="•"/>
              <a:defRPr/>
            </a:pPr>
            <a:r>
              <a:rPr lang="en-US" sz="2000" dirty="0">
                <a:solidFill>
                  <a:prstClr val="black"/>
                </a:solidFill>
                <a:latin typeface="Gill Sans MT" panose="020B0502020104020203" pitchFamily="34" charset="0"/>
                <a:cs typeface="+mn-cs"/>
              </a:rPr>
              <a:t>Partnership with SPC – technology transfer &amp; survey infrastructure</a:t>
            </a:r>
          </a:p>
          <a:p>
            <a:pPr defTabSz="685800">
              <a:defRPr/>
            </a:pPr>
            <a:endParaRPr lang="en-US" sz="2000" dirty="0">
              <a:solidFill>
                <a:prstClr val="black"/>
              </a:solidFill>
              <a:latin typeface="Gill Sans MT" panose="020B0502020104020203" pitchFamily="34" charset="0"/>
              <a:cs typeface="+mn-cs"/>
            </a:endParaRPr>
          </a:p>
          <a:p>
            <a:pPr marL="214313" indent="-214313" defTabSz="685800">
              <a:buFont typeface="Arial"/>
              <a:buChar char="•"/>
              <a:defRPr/>
            </a:pPr>
            <a:r>
              <a:rPr lang="en-US" sz="2000" dirty="0">
                <a:solidFill>
                  <a:prstClr val="black"/>
                </a:solidFill>
                <a:latin typeface="Gill Sans MT" panose="020B0502020104020203" pitchFamily="34" charset="0"/>
                <a:cs typeface="+mn-cs"/>
              </a:rPr>
              <a:t>Phase I – 4; Field surveys on 9 islands (2016 – 2018);</a:t>
            </a:r>
          </a:p>
          <a:p>
            <a:pPr marL="342900" lvl="1" defTabSz="685800">
              <a:defRPr/>
            </a:pPr>
            <a:r>
              <a:rPr lang="en-US" sz="2000" dirty="0">
                <a:solidFill>
                  <a:prstClr val="black"/>
                </a:solidFill>
                <a:latin typeface="Gill Sans MT" panose="020B0502020104020203" pitchFamily="34" charset="0"/>
                <a:cs typeface="+mn-cs"/>
              </a:rPr>
              <a:t>GNSS surveys</a:t>
            </a:r>
          </a:p>
          <a:p>
            <a:pPr marL="342900" lvl="1" defTabSz="685800">
              <a:defRPr/>
            </a:pPr>
            <a:r>
              <a:rPr lang="en-US" sz="2000" dirty="0">
                <a:solidFill>
                  <a:prstClr val="black"/>
                </a:solidFill>
                <a:latin typeface="Gill Sans MT" panose="020B0502020104020203" pitchFamily="34" charset="0"/>
                <a:cs typeface="+mn-cs"/>
              </a:rPr>
              <a:t>	RTK, Static and PP Kinematic</a:t>
            </a:r>
          </a:p>
          <a:p>
            <a:pPr marL="342900" lvl="1" defTabSz="685800">
              <a:defRPr/>
            </a:pPr>
            <a:r>
              <a:rPr lang="en-US" sz="2000" dirty="0">
                <a:solidFill>
                  <a:prstClr val="black"/>
                </a:solidFill>
                <a:latin typeface="Gill Sans MT" panose="020B0502020104020203" pitchFamily="34" charset="0"/>
                <a:cs typeface="+mn-cs"/>
              </a:rPr>
              <a:t>Tide Gauge Installation</a:t>
            </a:r>
          </a:p>
          <a:p>
            <a:pPr marL="342900" lvl="1" defTabSz="685800">
              <a:defRPr/>
            </a:pPr>
            <a:r>
              <a:rPr lang="en-US" sz="2000" dirty="0">
                <a:solidFill>
                  <a:prstClr val="black"/>
                </a:solidFill>
                <a:latin typeface="Gill Sans MT" panose="020B0502020104020203" pitchFamily="34" charset="0"/>
                <a:cs typeface="+mn-cs"/>
              </a:rPr>
              <a:t>	Tide Observations</a:t>
            </a:r>
          </a:p>
          <a:p>
            <a:pPr marL="342900" lvl="1" defTabSz="685800">
              <a:tabLst>
                <a:tab pos="1009650" algn="l"/>
              </a:tabLst>
              <a:defRPr/>
            </a:pPr>
            <a:r>
              <a:rPr lang="en-US" sz="2000" dirty="0">
                <a:solidFill>
                  <a:prstClr val="black"/>
                </a:solidFill>
                <a:latin typeface="Gill Sans MT" panose="020B0502020104020203" pitchFamily="34" charset="0"/>
                <a:cs typeface="+mn-cs"/>
              </a:rPr>
              <a:t>Cadastral survey</a:t>
            </a:r>
          </a:p>
          <a:p>
            <a:pPr marL="342900" lvl="1" defTabSz="685800">
              <a:tabLst>
                <a:tab pos="1009650" algn="l"/>
              </a:tabLst>
              <a:defRPr/>
            </a:pPr>
            <a:r>
              <a:rPr lang="en-US" sz="2000" dirty="0">
                <a:solidFill>
                  <a:prstClr val="black"/>
                </a:solidFill>
                <a:latin typeface="Gill Sans MT" panose="020B0502020104020203" pitchFamily="34" charset="0"/>
                <a:cs typeface="+mn-cs"/>
              </a:rPr>
              <a:t>Establish local datum – link to nearby Survey BM on land occupy by GNSS</a:t>
            </a:r>
          </a:p>
          <a:p>
            <a:pPr marL="342900" lvl="1" defTabSz="685800">
              <a:tabLst>
                <a:tab pos="1009650" algn="l"/>
              </a:tabLst>
              <a:defRPr/>
            </a:pPr>
            <a:r>
              <a:rPr lang="en-US" sz="2000" dirty="0">
                <a:solidFill>
                  <a:prstClr val="black"/>
                </a:solidFill>
                <a:latin typeface="Gill Sans MT" panose="020B0502020104020203" pitchFamily="34" charset="0"/>
                <a:cs typeface="+mn-cs"/>
              </a:rPr>
              <a:t>UAV Surveys</a:t>
            </a:r>
          </a:p>
          <a:p>
            <a:pPr marL="685800" lvl="2" defTabSz="685800">
              <a:tabLst>
                <a:tab pos="1009650" algn="l"/>
              </a:tabLst>
              <a:defRPr/>
            </a:pPr>
            <a:r>
              <a:rPr lang="en-US" sz="2000" dirty="0">
                <a:solidFill>
                  <a:prstClr val="black"/>
                </a:solidFill>
                <a:latin typeface="Gill Sans MT" panose="020B0502020104020203" pitchFamily="34" charset="0"/>
                <a:cs typeface="+mn-cs"/>
              </a:rPr>
              <a:t>Photo control GNSS surveys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22275"/>
            <a:ext cx="7272338" cy="857250"/>
          </a:xfrm>
        </p:spPr>
        <p:txBody>
          <a:bodyPr/>
          <a:lstStyle/>
          <a:p>
            <a:pPr>
              <a:defRPr/>
            </a:pPr>
            <a:r>
              <a:rPr lang="en-US" b="1" dirty="0"/>
              <a:t>Pacific Geospatial &amp; Surveying Council</a:t>
            </a:r>
            <a:r>
              <a:rPr lang="en-US" sz="2100" b="1" dirty="0"/>
              <a:t/>
            </a:r>
            <a:br>
              <a:rPr lang="en-US" sz="2100" b="1" dirty="0"/>
            </a:br>
            <a:r>
              <a:rPr lang="en-US" sz="1400" cap="none" dirty="0"/>
              <a:t>Cook Islands, Federated States Of Micronesia, Fiji, Kiribati, Marshall Islands, Nauru, Niue, Palau, Papua New Guinea, Samoa, Solomon Islands, Tonga, Tuvalu, Vanuatu</a:t>
            </a:r>
            <a:endParaRPr lang="en-US" sz="1400" dirty="0"/>
          </a:p>
        </p:txBody>
      </p:sp>
      <p:sp>
        <p:nvSpPr>
          <p:cNvPr id="11" name="Rectangle 3"/>
          <p:cNvSpPr txBox="1">
            <a:spLocks noChangeArrowheads="1"/>
          </p:cNvSpPr>
          <p:nvPr/>
        </p:nvSpPr>
        <p:spPr bwMode="auto">
          <a:xfrm>
            <a:off x="134938" y="5014913"/>
            <a:ext cx="8704262" cy="54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bg2"/>
                </a:solidFill>
                <a:latin typeface="+mn-lt"/>
                <a:cs typeface="+mn-cs"/>
              </a:defRPr>
            </a:lvl6pPr>
            <a:lvl7pPr marL="2971800" indent="-228600" algn="l" rtl="0" fontAlgn="base">
              <a:spcBef>
                <a:spcPct val="20000"/>
              </a:spcBef>
              <a:spcAft>
                <a:spcPct val="0"/>
              </a:spcAft>
              <a:buChar char="»"/>
              <a:defRPr sz="2000">
                <a:solidFill>
                  <a:schemeClr val="bg2"/>
                </a:solidFill>
                <a:latin typeface="+mn-lt"/>
                <a:cs typeface="+mn-cs"/>
              </a:defRPr>
            </a:lvl7pPr>
            <a:lvl8pPr marL="3429000" indent="-228600" algn="l" rtl="0" fontAlgn="base">
              <a:spcBef>
                <a:spcPct val="20000"/>
              </a:spcBef>
              <a:spcAft>
                <a:spcPct val="0"/>
              </a:spcAft>
              <a:buChar char="»"/>
              <a:defRPr sz="2000">
                <a:solidFill>
                  <a:schemeClr val="bg2"/>
                </a:solidFill>
                <a:latin typeface="+mn-lt"/>
                <a:cs typeface="+mn-cs"/>
              </a:defRPr>
            </a:lvl8pPr>
            <a:lvl9pPr marL="3886200" indent="-228600" algn="l" rtl="0" fontAlgn="base">
              <a:spcBef>
                <a:spcPct val="20000"/>
              </a:spcBef>
              <a:spcAft>
                <a:spcPct val="0"/>
              </a:spcAft>
              <a:buChar char="»"/>
              <a:defRPr sz="2000">
                <a:solidFill>
                  <a:schemeClr val="bg2"/>
                </a:solidFill>
                <a:latin typeface="+mn-lt"/>
                <a:cs typeface="+mn-cs"/>
              </a:defRPr>
            </a:lvl9pPr>
          </a:lstStyle>
          <a:p>
            <a:pPr marL="0" indent="0" defTabSz="685800">
              <a:buFontTx/>
              <a:buNone/>
              <a:defRPr/>
            </a:pPr>
            <a:r>
              <a:rPr lang="en-AU" sz="1350" dirty="0">
                <a:solidFill>
                  <a:prstClr val="black"/>
                </a:solidFill>
              </a:rPr>
              <a:t>Sustainable development in the Pacific enabled by world class geospatial information and surveying services </a:t>
            </a:r>
            <a:r>
              <a:rPr lang="en-AU" sz="1350" dirty="0">
                <a:solidFill>
                  <a:prstClr val="black"/>
                </a:solidFill>
                <a:hlinkClick r:id="rId3"/>
              </a:rPr>
              <a:t>http://gsd.spc.int/pgsc/</a:t>
            </a:r>
            <a:r>
              <a:rPr lang="en-AU" sz="1350" dirty="0">
                <a:solidFill>
                  <a:prstClr val="black"/>
                </a:solidFill>
              </a:rPr>
              <a:t> </a:t>
            </a:r>
          </a:p>
        </p:txBody>
      </p:sp>
      <p:sp>
        <p:nvSpPr>
          <p:cNvPr id="4" name="Rectangle 3"/>
          <p:cNvSpPr/>
          <p:nvPr/>
        </p:nvSpPr>
        <p:spPr>
          <a:xfrm>
            <a:off x="6745288" y="1793875"/>
            <a:ext cx="2195512" cy="1800225"/>
          </a:xfrm>
          <a:prstGeom prst="rect">
            <a:avLst/>
          </a:prstGeom>
        </p:spPr>
        <p:txBody>
          <a:bodyPr>
            <a:spAutoFit/>
          </a:bodyPr>
          <a:lstStyle/>
          <a:p>
            <a:pPr defTabSz="685800">
              <a:spcBef>
                <a:spcPts val="900"/>
              </a:spcBef>
              <a:defRPr/>
            </a:pPr>
            <a:r>
              <a:rPr lang="en-AU" altLang="en-US" sz="1350" b="1" dirty="0">
                <a:solidFill>
                  <a:prstClr val="black"/>
                </a:solidFill>
                <a:latin typeface="Gill Sans MT" panose="020B0502020104020203" pitchFamily="34" charset="0"/>
                <a:cs typeface="+mn-cs"/>
              </a:rPr>
              <a:t>SPC Partnership desk</a:t>
            </a:r>
          </a:p>
          <a:p>
            <a:pPr defTabSz="685800">
              <a:spcBef>
                <a:spcPts val="900"/>
              </a:spcBef>
              <a:defRPr/>
            </a:pPr>
            <a:r>
              <a:rPr lang="en-AU" altLang="en-US" sz="1350" b="1" dirty="0">
                <a:solidFill>
                  <a:prstClr val="black"/>
                </a:solidFill>
                <a:latin typeface="Gill Sans MT" panose="020B0502020104020203" pitchFamily="34" charset="0"/>
                <a:cs typeface="+mn-cs"/>
              </a:rPr>
              <a:t>4</a:t>
            </a:r>
            <a:r>
              <a:rPr lang="en-AU" altLang="en-US" sz="1350" b="1" baseline="30000" dirty="0">
                <a:solidFill>
                  <a:prstClr val="black"/>
                </a:solidFill>
                <a:latin typeface="Gill Sans MT" panose="020B0502020104020203" pitchFamily="34" charset="0"/>
                <a:cs typeface="+mn-cs"/>
              </a:rPr>
              <a:t>th</a:t>
            </a:r>
            <a:r>
              <a:rPr lang="en-AU" altLang="en-US" sz="1350" b="1" dirty="0">
                <a:solidFill>
                  <a:prstClr val="black"/>
                </a:solidFill>
                <a:latin typeface="Gill Sans MT" panose="020B0502020104020203" pitchFamily="34" charset="0"/>
                <a:cs typeface="+mn-cs"/>
              </a:rPr>
              <a:t> PGSC Meeting with </a:t>
            </a:r>
          </a:p>
          <a:p>
            <a:pPr defTabSz="685800">
              <a:spcBef>
                <a:spcPts val="900"/>
              </a:spcBef>
              <a:defRPr/>
            </a:pPr>
            <a:r>
              <a:rPr lang="en-AU" altLang="en-US" sz="1350" b="1" dirty="0">
                <a:solidFill>
                  <a:prstClr val="black"/>
                </a:solidFill>
                <a:latin typeface="Gill Sans MT" panose="020B0502020104020203" pitchFamily="34" charset="0"/>
                <a:cs typeface="+mn-cs"/>
              </a:rPr>
              <a:t>UNGGIM (Legal &amp; Policy – Geospatial Workshop)</a:t>
            </a:r>
          </a:p>
          <a:p>
            <a:pPr defTabSz="685800">
              <a:spcBef>
                <a:spcPts val="900"/>
              </a:spcBef>
              <a:defRPr/>
            </a:pPr>
            <a:r>
              <a:rPr lang="en-AU" altLang="en-US" sz="1350" b="1" i="1" dirty="0">
                <a:solidFill>
                  <a:prstClr val="black"/>
                </a:solidFill>
                <a:latin typeface="Gill Sans MT" panose="020B0502020104020203" pitchFamily="34" charset="0"/>
                <a:cs typeface="+mn-cs"/>
              </a:rPr>
              <a:t>Nuku’alofa - Tonga</a:t>
            </a:r>
          </a:p>
          <a:p>
            <a:pPr defTabSz="685800">
              <a:spcBef>
                <a:spcPts val="900"/>
              </a:spcBef>
              <a:defRPr/>
            </a:pPr>
            <a:r>
              <a:rPr lang="en-AU" altLang="en-US" sz="1350" b="1" i="1" dirty="0">
                <a:solidFill>
                  <a:prstClr val="black"/>
                </a:solidFill>
                <a:latin typeface="Gill Sans MT" panose="020B0502020104020203" pitchFamily="34" charset="0"/>
                <a:cs typeface="+mn-cs"/>
              </a:rPr>
              <a:t>April 2018</a:t>
            </a:r>
          </a:p>
        </p:txBody>
      </p:sp>
      <p:pic>
        <p:nvPicPr>
          <p:cNvPr id="9216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025" y="1825625"/>
            <a:ext cx="65452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3" y="274638"/>
            <a:ext cx="7272337" cy="857250"/>
          </a:xfrm>
        </p:spPr>
        <p:txBody>
          <a:bodyPr/>
          <a:lstStyle/>
          <a:p>
            <a:pPr>
              <a:defRPr/>
            </a:pPr>
            <a:r>
              <a:rPr lang="en-US" sz="2100" b="1" dirty="0"/>
              <a:t>Pacific Geospatial &amp; Surveying Council</a:t>
            </a:r>
            <a:br>
              <a:rPr lang="en-US" sz="2100" b="1" dirty="0"/>
            </a:br>
            <a:r>
              <a:rPr lang="en-US" sz="975" cap="none" dirty="0"/>
              <a:t>Cook Islands, Federated States Of Micronesia, Fiji, Kiribati, Marshall Islands, Nauru, Niue, Palau, Papua New Guinea, Samoa, Solomon Islands, Tonga, Tuvalu, Vanuatu</a:t>
            </a:r>
            <a:endParaRPr lang="en-US" sz="975" dirty="0"/>
          </a:p>
        </p:txBody>
      </p:sp>
      <p:sp>
        <p:nvSpPr>
          <p:cNvPr id="94211" name="Rectangle 3"/>
          <p:cNvSpPr txBox="1">
            <a:spLocks noChangeArrowheads="1"/>
          </p:cNvSpPr>
          <p:nvPr/>
        </p:nvSpPr>
        <p:spPr bwMode="auto">
          <a:xfrm>
            <a:off x="134938" y="4984750"/>
            <a:ext cx="8769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120000"/>
              </a:lnSpc>
              <a:spcBef>
                <a:spcPts val="750"/>
              </a:spcBef>
              <a:buClr>
                <a:schemeClr val="accent1"/>
              </a:buClr>
              <a:buSzPct val="100000"/>
              <a:buFont typeface="Arial" panose="020B0604020202020204" pitchFamily="34" charset="0"/>
              <a:buChar char="•"/>
              <a:defRPr sz="1500">
                <a:solidFill>
                  <a:schemeClr val="tx1"/>
                </a:solidFill>
                <a:latin typeface="Calibri" panose="020F0502020204030204" pitchFamily="34" charset="0"/>
                <a:cs typeface="Calibri" panose="020F0502020204030204" pitchFamily="34" charset="0"/>
              </a:defRPr>
            </a:lvl1pPr>
            <a:lvl2pPr marL="742950" indent="-285750" defTabSz="685800">
              <a:lnSpc>
                <a:spcPct val="120000"/>
              </a:lnSpc>
              <a:spcBef>
                <a:spcPts val="375"/>
              </a:spcBef>
              <a:buClr>
                <a:schemeClr val="accent1"/>
              </a:buClr>
              <a:buSzPct val="100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2pPr>
            <a:lvl3pPr marL="1143000" indent="-228600" defTabSz="685800">
              <a:lnSpc>
                <a:spcPct val="120000"/>
              </a:lnSpc>
              <a:spcBef>
                <a:spcPts val="375"/>
              </a:spcBef>
              <a:buClr>
                <a:schemeClr val="accent1"/>
              </a:buClr>
              <a:buSzPct val="100000"/>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3pPr>
            <a:lvl4pPr marL="1600200" indent="-228600" defTabSz="685800">
              <a:lnSpc>
                <a:spcPct val="120000"/>
              </a:lnSpc>
              <a:spcBef>
                <a:spcPts val="375"/>
              </a:spcBef>
              <a:buClr>
                <a:schemeClr val="accent1"/>
              </a:buClr>
              <a:buSzPct val="100000"/>
              <a:buFont typeface="Arial" panose="020B0604020202020204" pitchFamily="34" charset="0"/>
              <a:buChar char="•"/>
              <a:defRPr sz="1000">
                <a:solidFill>
                  <a:schemeClr val="tx1"/>
                </a:solidFill>
                <a:latin typeface="Calibri" panose="020F0502020204030204" pitchFamily="34" charset="0"/>
                <a:cs typeface="Calibri" panose="020F0502020204030204" pitchFamily="34" charset="0"/>
              </a:defRPr>
            </a:lvl4pPr>
            <a:lvl5pPr marL="2057400" indent="-228600" defTabSz="685800">
              <a:lnSpc>
                <a:spcPct val="120000"/>
              </a:lnSpc>
              <a:spcBef>
                <a:spcPts val="375"/>
              </a:spcBef>
              <a:buClr>
                <a:schemeClr val="accent1"/>
              </a:buClr>
              <a:buSzPct val="100000"/>
              <a:buFont typeface="Arial" panose="020B0604020202020204" pitchFamily="34" charset="0"/>
              <a:buChar char="•"/>
              <a:defRPr sz="900">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lnSpc>
                <a:spcPct val="120000"/>
              </a:lnSpc>
              <a:spcBef>
                <a:spcPts val="375"/>
              </a:spcBef>
              <a:spcAft>
                <a:spcPct val="0"/>
              </a:spcAft>
              <a:buClr>
                <a:schemeClr val="accent1"/>
              </a:buClr>
              <a:buSzPct val="100000"/>
              <a:buFont typeface="Arial" panose="020B0604020202020204" pitchFamily="34" charset="0"/>
              <a:buChar char="•"/>
              <a:defRPr sz="900">
                <a:solidFill>
                  <a:schemeClr val="tx1"/>
                </a:solidFill>
                <a:latin typeface="Calibri" panose="020F0502020204030204" pitchFamily="34" charset="0"/>
                <a:cs typeface="Calibri" panose="020F0502020204030204" pitchFamily="34" charset="0"/>
              </a:defRPr>
            </a:lvl9pPr>
          </a:lstStyle>
          <a:p>
            <a:pPr>
              <a:lnSpc>
                <a:spcPct val="100000"/>
              </a:lnSpc>
              <a:spcBef>
                <a:spcPct val="20000"/>
              </a:spcBef>
              <a:buClrTx/>
              <a:buSzTx/>
              <a:buFontTx/>
              <a:buNone/>
            </a:pPr>
            <a:r>
              <a:rPr lang="en-AU" altLang="en-US" sz="1600">
                <a:solidFill>
                  <a:srgbClr val="000000"/>
                </a:solidFill>
              </a:rPr>
              <a:t>The theme and objectives of this seminar was to provide perspectives and case studies on technical matters relating to the “Operational Aspects of GNSS CORS” infrastructure. Presenters also delivered content on the - “what, why and how” to build a sustainable and modernised geodetic reference frame and datum; challenges faced in the Pacific in relation to geospatial information management and data sharing; legal, policy, and codes of practice (including standards); and the issues pertaining to developing the capacity of surveyors in the discipline of geodetic surveying</a:t>
            </a:r>
          </a:p>
        </p:txBody>
      </p:sp>
      <p:sp>
        <p:nvSpPr>
          <p:cNvPr id="4" name="Rectangle 3"/>
          <p:cNvSpPr/>
          <p:nvPr/>
        </p:nvSpPr>
        <p:spPr>
          <a:xfrm>
            <a:off x="6316663" y="1854200"/>
            <a:ext cx="2698750" cy="2008188"/>
          </a:xfrm>
          <a:prstGeom prst="rect">
            <a:avLst/>
          </a:prstGeom>
        </p:spPr>
        <p:txBody>
          <a:bodyPr>
            <a:spAutoFit/>
          </a:bodyPr>
          <a:lstStyle/>
          <a:p>
            <a:pPr defTabSz="685800">
              <a:spcBef>
                <a:spcPts val="900"/>
              </a:spcBef>
              <a:defRPr/>
            </a:pPr>
            <a:r>
              <a:rPr lang="en-AU" altLang="en-US" sz="1350" b="1" dirty="0">
                <a:solidFill>
                  <a:prstClr val="black"/>
                </a:solidFill>
                <a:latin typeface="Gill Sans MT" panose="020B0502020104020203" pitchFamily="34" charset="0"/>
                <a:cs typeface="+mn-cs"/>
              </a:rPr>
              <a:t>FIG/ Fiji/ SPC Partnership Desk</a:t>
            </a:r>
          </a:p>
          <a:p>
            <a:pPr defTabSz="685800">
              <a:spcBef>
                <a:spcPts val="900"/>
              </a:spcBef>
              <a:defRPr/>
            </a:pPr>
            <a:r>
              <a:rPr lang="en-AU" altLang="en-US" sz="1350" b="1" dirty="0">
                <a:solidFill>
                  <a:prstClr val="black"/>
                </a:solidFill>
                <a:latin typeface="Gill Sans MT" panose="020B0502020104020203" pitchFamily="34" charset="0"/>
                <a:cs typeface="+mn-cs"/>
              </a:rPr>
              <a:t>References Frame in Practice Seminar</a:t>
            </a:r>
          </a:p>
          <a:p>
            <a:pPr defTabSz="685800">
              <a:spcBef>
                <a:spcPts val="900"/>
              </a:spcBef>
              <a:defRPr/>
            </a:pPr>
            <a:r>
              <a:rPr lang="en-AU" altLang="en-US" sz="1350" b="1" dirty="0">
                <a:solidFill>
                  <a:prstClr val="black"/>
                </a:solidFill>
                <a:latin typeface="Gill Sans MT" panose="020B0502020104020203" pitchFamily="34" charset="0"/>
                <a:cs typeface="+mn-cs"/>
              </a:rPr>
              <a:t>Operational Aspects of GNSS CORS</a:t>
            </a:r>
          </a:p>
          <a:p>
            <a:pPr defTabSz="685800">
              <a:spcBef>
                <a:spcPts val="900"/>
              </a:spcBef>
              <a:defRPr/>
            </a:pPr>
            <a:r>
              <a:rPr lang="en-AU" altLang="en-US" sz="1350" b="1" dirty="0">
                <a:solidFill>
                  <a:prstClr val="black"/>
                </a:solidFill>
                <a:latin typeface="Gill Sans MT" panose="020B0502020104020203" pitchFamily="34" charset="0"/>
                <a:cs typeface="+mn-cs"/>
              </a:rPr>
              <a:t>Suva – Fiji</a:t>
            </a:r>
          </a:p>
          <a:p>
            <a:pPr defTabSz="685800">
              <a:spcBef>
                <a:spcPts val="900"/>
              </a:spcBef>
              <a:defRPr/>
            </a:pPr>
            <a:r>
              <a:rPr lang="en-AU" altLang="en-US" sz="1350" b="1" i="1" dirty="0">
                <a:solidFill>
                  <a:prstClr val="black"/>
                </a:solidFill>
                <a:latin typeface="Gill Sans MT" panose="020B0502020104020203" pitchFamily="34" charset="0"/>
                <a:cs typeface="+mn-cs"/>
              </a:rPr>
              <a:t>September 2018</a:t>
            </a:r>
          </a:p>
        </p:txBody>
      </p:sp>
      <p:pic>
        <p:nvPicPr>
          <p:cNvPr id="9421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995363"/>
            <a:ext cx="61563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692150"/>
            <a:ext cx="6113462" cy="619125"/>
          </a:xfrm>
        </p:spPr>
        <p:txBody>
          <a:bodyPr/>
          <a:lstStyle/>
          <a:p>
            <a:pPr>
              <a:defRPr/>
            </a:pPr>
            <a:r>
              <a:rPr lang="en-AU" b="1" cap="none" dirty="0" smtClean="0"/>
              <a:t>Challenges</a:t>
            </a:r>
            <a:endParaRPr lang="en-US" sz="975" cap="none" dirty="0"/>
          </a:p>
        </p:txBody>
      </p:sp>
      <p:sp>
        <p:nvSpPr>
          <p:cNvPr id="3" name="Rectangle 2"/>
          <p:cNvSpPr/>
          <p:nvPr/>
        </p:nvSpPr>
        <p:spPr>
          <a:xfrm>
            <a:off x="469900" y="1268413"/>
            <a:ext cx="7516813" cy="4078287"/>
          </a:xfrm>
          <a:prstGeom prst="rect">
            <a:avLst/>
          </a:prstGeom>
        </p:spPr>
        <p:txBody>
          <a:bodyPr>
            <a:spAutoFit/>
          </a:bodyPr>
          <a:lstStyle/>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Lack of technical capacity in the region</a:t>
            </a: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Financial support of the Procurement and the Maintenance of the survey equipment and surveying software in SPC and for PICs.</a:t>
            </a: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Eliminate freight logistics.</a:t>
            </a: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Sustainable development of surveying capacity in the region.</a:t>
            </a: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Implementation of the PGSC Strategy; 10 year regional plan</a:t>
            </a:r>
          </a:p>
          <a:p>
            <a:pPr marL="600075" lvl="1" indent="-257175" algn="just" defTabSz="685800">
              <a:lnSpc>
                <a:spcPct val="115000"/>
              </a:lnSpc>
              <a:spcAft>
                <a:spcPts val="450"/>
              </a:spcAft>
              <a:buFont typeface="Wingdings" panose="05000000000000000000" pitchFamily="2" charset="2"/>
              <a:buChar char="§"/>
              <a:defRPr/>
            </a:pPr>
            <a:r>
              <a:rPr lang="en-AU" sz="1350" dirty="0">
                <a:solidFill>
                  <a:prstClr val="black"/>
                </a:solidFill>
                <a:latin typeface="Gill Sans MT" panose="020B0502020104020203" pitchFamily="34" charset="0"/>
                <a:cs typeface="+mn-cs"/>
              </a:rPr>
              <a:t>Leadership and Visibility</a:t>
            </a:r>
          </a:p>
          <a:p>
            <a:pPr marL="600075" lvl="1" indent="-257175" algn="just" defTabSz="685800">
              <a:lnSpc>
                <a:spcPct val="115000"/>
              </a:lnSpc>
              <a:spcAft>
                <a:spcPts val="450"/>
              </a:spcAft>
              <a:buFont typeface="Wingdings" panose="05000000000000000000" pitchFamily="2" charset="2"/>
              <a:buChar char="§"/>
              <a:defRPr/>
            </a:pPr>
            <a:r>
              <a:rPr lang="en-AU" sz="1350" dirty="0">
                <a:solidFill>
                  <a:prstClr val="black"/>
                </a:solidFill>
                <a:latin typeface="Gill Sans MT" panose="020B0502020104020203" pitchFamily="34" charset="0"/>
                <a:cs typeface="+mn-cs"/>
              </a:rPr>
              <a:t>Standards and Technology</a:t>
            </a:r>
            <a:endParaRPr lang="en-US" sz="1350" dirty="0">
              <a:solidFill>
                <a:prstClr val="black"/>
              </a:solidFill>
              <a:latin typeface="Gill Sans MT" panose="020B0502020104020203" pitchFamily="34" charset="0"/>
              <a:cs typeface="+mn-cs"/>
            </a:endParaRPr>
          </a:p>
          <a:p>
            <a:pPr marL="600075" lvl="1" indent="-257175" algn="just" defTabSz="685800">
              <a:lnSpc>
                <a:spcPct val="115000"/>
              </a:lnSpc>
              <a:spcAft>
                <a:spcPts val="450"/>
              </a:spcAft>
              <a:buFont typeface="Wingdings" panose="05000000000000000000" pitchFamily="2" charset="2"/>
              <a:buChar char="§"/>
              <a:defRPr/>
            </a:pPr>
            <a:r>
              <a:rPr lang="en-AU" sz="1350" dirty="0">
                <a:solidFill>
                  <a:prstClr val="black"/>
                </a:solidFill>
                <a:latin typeface="Gill Sans MT" panose="020B0502020104020203" pitchFamily="34" charset="0"/>
                <a:cs typeface="+mn-cs"/>
              </a:rPr>
              <a:t>Sustainability</a:t>
            </a:r>
          </a:p>
          <a:p>
            <a:pPr marL="600075" lvl="1" indent="-257175" algn="just" defTabSz="685800">
              <a:lnSpc>
                <a:spcPct val="115000"/>
              </a:lnSpc>
              <a:spcAft>
                <a:spcPts val="450"/>
              </a:spcAft>
              <a:buFont typeface="Wingdings" panose="05000000000000000000" pitchFamily="2" charset="2"/>
              <a:buChar char="§"/>
              <a:defRPr/>
            </a:pPr>
            <a:r>
              <a:rPr lang="en-AU" sz="1350" dirty="0">
                <a:solidFill>
                  <a:prstClr val="black"/>
                </a:solidFill>
                <a:latin typeface="Gill Sans MT" panose="020B0502020104020203" pitchFamily="34" charset="0"/>
                <a:cs typeface="+mn-cs"/>
              </a:rPr>
              <a:t>Capacity Building</a:t>
            </a:r>
            <a:endParaRPr lang="en-AU" sz="135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Articulate the emphasis of the development PGSC Strategy and its impact for the Socio &amp; Economic growth regionally and internationally.</a:t>
            </a:r>
          </a:p>
          <a:p>
            <a:pPr marL="257175" indent="-257175" algn="just" defTabSz="685800">
              <a:lnSpc>
                <a:spcPct val="115000"/>
              </a:lnSpc>
              <a:spcAft>
                <a:spcPts val="450"/>
              </a:spcAft>
              <a:buFont typeface="Symbol" panose="05050102010706020507" pitchFamily="18" charset="2"/>
              <a:buChar char=""/>
              <a:defRPr/>
            </a:pPr>
            <a:r>
              <a:rPr lang="en-AU" sz="15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Attract women surveyors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692150"/>
            <a:ext cx="6184900" cy="404813"/>
          </a:xfrm>
        </p:spPr>
        <p:txBody>
          <a:bodyPr>
            <a:normAutofit fontScale="90000"/>
          </a:bodyPr>
          <a:lstStyle/>
          <a:p>
            <a:pPr>
              <a:defRPr/>
            </a:pPr>
            <a:r>
              <a:rPr lang="en-AU" b="1" cap="none" dirty="0" smtClean="0"/>
              <a:t>Future of </a:t>
            </a:r>
            <a:r>
              <a:rPr lang="en-AU" b="1" cap="none" dirty="0"/>
              <a:t>t</a:t>
            </a:r>
            <a:r>
              <a:rPr lang="en-AU" b="1" cap="none" dirty="0" smtClean="0"/>
              <a:t>he Geodetic Unit</a:t>
            </a:r>
            <a:endParaRPr lang="en-US" sz="975" cap="none" dirty="0"/>
          </a:p>
        </p:txBody>
      </p:sp>
      <p:sp>
        <p:nvSpPr>
          <p:cNvPr id="3" name="Rectangle 2"/>
          <p:cNvSpPr/>
          <p:nvPr/>
        </p:nvSpPr>
        <p:spPr>
          <a:xfrm>
            <a:off x="271463" y="1768475"/>
            <a:ext cx="8407400" cy="3705225"/>
          </a:xfrm>
          <a:prstGeom prst="rect">
            <a:avLst/>
          </a:prstGeom>
        </p:spPr>
        <p:txBody>
          <a:bodyPr>
            <a:spAutoFit/>
          </a:bodyPr>
          <a:lstStyle/>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Provide the ongoing support and continue to play an active role for geodetic surveys in the Pacific Sea Level Monitoring Project in collaboration with GA.</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Continue to build capacity in the region for surveying.</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Provide the ongoing support within the GEM Division and SPC for surveying capacity.</a:t>
            </a:r>
          </a:p>
          <a:p>
            <a:pPr marL="257175" indent="-257175" algn="just" defTabSz="685800">
              <a:lnSpc>
                <a:spcPct val="115000"/>
              </a:lnSpc>
              <a:spcAft>
                <a:spcPts val="900"/>
              </a:spcAft>
              <a:buFont typeface="Symbol" panose="05050102010706020507" pitchFamily="18" charset="2"/>
              <a:buChar char=""/>
              <a:defRPr/>
            </a:pPr>
            <a:r>
              <a:rPr lang="en-AU" sz="1650" i="1" dirty="0">
                <a:solidFill>
                  <a:prstClr val="black"/>
                </a:solidFill>
                <a:latin typeface="Arial" panose="020B0604020202020204" pitchFamily="34" charset="0"/>
                <a:ea typeface="Times New Roman" panose="02020603050405020304" pitchFamily="18" charset="0"/>
              </a:rPr>
              <a:t>Commencement of the Coastal Waters Project in PNG and Initiate the coastal waters project from PNG into the region.</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Develop a regional database for the Spatial Information &amp; Data which includes the historical survey information for PICs</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Maintain the survey equipment and ensure that it is up to date.</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Acquire latest Survey equipment as per technology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836613"/>
            <a:ext cx="6142038" cy="414337"/>
          </a:xfrm>
        </p:spPr>
        <p:txBody>
          <a:bodyPr>
            <a:normAutofit fontScale="90000"/>
          </a:bodyPr>
          <a:lstStyle/>
          <a:p>
            <a:pPr>
              <a:defRPr/>
            </a:pPr>
            <a:r>
              <a:rPr lang="en-AU" b="1" cap="none" dirty="0" smtClean="0"/>
              <a:t>Future of </a:t>
            </a:r>
            <a:r>
              <a:rPr lang="en-AU" b="1" cap="none" dirty="0"/>
              <a:t>t</a:t>
            </a:r>
            <a:r>
              <a:rPr lang="en-AU" b="1" cap="none" dirty="0" smtClean="0"/>
              <a:t>he Geodetic Unit</a:t>
            </a:r>
            <a:endParaRPr lang="en-US" sz="1050" cap="none" dirty="0"/>
          </a:p>
        </p:txBody>
      </p:sp>
      <p:sp>
        <p:nvSpPr>
          <p:cNvPr id="3" name="Rectangle 2"/>
          <p:cNvSpPr/>
          <p:nvPr/>
        </p:nvSpPr>
        <p:spPr>
          <a:xfrm>
            <a:off x="314325" y="1909763"/>
            <a:ext cx="7616825" cy="3527425"/>
          </a:xfrm>
          <a:prstGeom prst="rect">
            <a:avLst/>
          </a:prstGeom>
        </p:spPr>
        <p:txBody>
          <a:bodyPr>
            <a:spAutoFit/>
          </a:bodyPr>
          <a:lstStyle/>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Provide assistance and support and further engagement of PICTs for the development of the Geodetic Reference System.</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Define the Horizontal and Vertical Reference for the PICTs</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Provide assistance to establish CORS in the Pacific.</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Advocacy of the CORS and its capabilities</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Continue to support PGSC and its development.</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Engagement of global geodetic organisations in the region through PGSC.</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PGSC to be a member of FIG.</a:t>
            </a:r>
          </a:p>
          <a:p>
            <a:pPr marL="257175" indent="-257175" algn="just" defTabSz="685800">
              <a:lnSpc>
                <a:spcPct val="115000"/>
              </a:lnSpc>
              <a:spcAft>
                <a:spcPts val="900"/>
              </a:spcAft>
              <a:buFont typeface="Symbol" panose="05050102010706020507" pitchFamily="18" charset="2"/>
              <a:buChar char=""/>
              <a:defRPr/>
            </a:pPr>
            <a:r>
              <a:rPr lang="en-AU" sz="1650" dirty="0">
                <a:solidFill>
                  <a:prstClr val="black"/>
                </a:solidFill>
                <a:latin typeface="Arial" panose="020B0604020202020204" pitchFamily="34" charset="0"/>
                <a:ea typeface="Times New Roman" panose="02020603050405020304" pitchFamily="18" charset="0"/>
              </a:rPr>
              <a:t>Continue to serve as a partnership desk for PGSC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4106863"/>
            <a:ext cx="6138863" cy="2105025"/>
          </a:xfrm>
        </p:spPr>
        <p:txBody>
          <a:bodyPr rtlCol="0">
            <a:normAutofit lnSpcReduction="10000"/>
          </a:bodyPr>
          <a:lstStyle/>
          <a:p>
            <a:pPr marL="342900" lvl="1" indent="0" eaLnBrk="1" fontAlgn="auto" hangingPunct="1">
              <a:spcAft>
                <a:spcPts val="0"/>
              </a:spcAft>
              <a:buFont typeface="Arial" panose="020B0604020202020204" pitchFamily="34" charset="0"/>
              <a:buNone/>
              <a:defRPr/>
            </a:pPr>
            <a:r>
              <a:rPr lang="en-AU" altLang="en-US" sz="1650" b="1" dirty="0">
                <a:solidFill>
                  <a:srgbClr val="0070C0"/>
                </a:solidFill>
              </a:rPr>
              <a:t>International Foundation for Aids to Navigation (</a:t>
            </a:r>
            <a:r>
              <a:rPr lang="en-AU" altLang="en-US" sz="1650" b="1" dirty="0">
                <a:solidFill>
                  <a:srgbClr val="00B0F0"/>
                </a:solidFill>
              </a:rPr>
              <a:t>IFAN</a:t>
            </a:r>
            <a:r>
              <a:rPr lang="en-AU" altLang="en-US" sz="1650" b="1" dirty="0">
                <a:solidFill>
                  <a:srgbClr val="0070C0"/>
                </a:solidFill>
              </a:rPr>
              <a:t>)</a:t>
            </a:r>
          </a:p>
          <a:p>
            <a:pPr eaLnBrk="1" fontAlgn="auto" hangingPunct="1">
              <a:spcAft>
                <a:spcPts val="0"/>
              </a:spcAft>
              <a:defRPr/>
            </a:pPr>
            <a:r>
              <a:rPr lang="en-AU" altLang="en-US" sz="1650" b="1" dirty="0">
                <a:solidFill>
                  <a:srgbClr val="00B0F0"/>
                </a:solidFill>
              </a:rPr>
              <a:t>Implementation</a:t>
            </a:r>
            <a:endParaRPr lang="en-AU" altLang="en-US" sz="1650" b="1" dirty="0">
              <a:solidFill>
                <a:srgbClr val="0070C0"/>
              </a:solidFill>
            </a:endParaRPr>
          </a:p>
          <a:p>
            <a:pPr marL="342900" lvl="1" indent="0" eaLnBrk="1" fontAlgn="auto" hangingPunct="1">
              <a:spcAft>
                <a:spcPts val="0"/>
              </a:spcAft>
              <a:buFont typeface="Arial" panose="020B0604020202020204" pitchFamily="34" charset="0"/>
              <a:buNone/>
              <a:defRPr/>
            </a:pPr>
            <a:r>
              <a:rPr lang="en-AU" altLang="en-US" sz="1650" b="1" dirty="0">
                <a:solidFill>
                  <a:srgbClr val="0070C0"/>
                </a:solidFill>
              </a:rPr>
              <a:t> - Preparation Phase – 2016</a:t>
            </a:r>
          </a:p>
          <a:p>
            <a:pPr marL="342900" lvl="1" indent="0" eaLnBrk="1" fontAlgn="auto" hangingPunct="1">
              <a:spcAft>
                <a:spcPts val="0"/>
              </a:spcAft>
              <a:buFont typeface="Arial" panose="020B0604020202020204" pitchFamily="34" charset="0"/>
              <a:buNone/>
              <a:defRPr/>
            </a:pPr>
            <a:r>
              <a:rPr lang="en-AU" altLang="en-US" sz="1650" b="1" dirty="0">
                <a:solidFill>
                  <a:srgbClr val="0070C0"/>
                </a:solidFill>
              </a:rPr>
              <a:t> - Phase I – 2016-2018, Phase II – 2018-2021</a:t>
            </a:r>
          </a:p>
          <a:p>
            <a:pPr eaLnBrk="1" fontAlgn="auto" hangingPunct="1">
              <a:spcAft>
                <a:spcPts val="0"/>
              </a:spcAft>
              <a:defRPr/>
            </a:pPr>
            <a:r>
              <a:rPr lang="en-AU" altLang="en-US" sz="1650" b="1" dirty="0">
                <a:solidFill>
                  <a:srgbClr val="00B0F0"/>
                </a:solidFill>
              </a:rPr>
              <a:t>Target countries</a:t>
            </a:r>
          </a:p>
          <a:p>
            <a:pPr marL="0" indent="0" eaLnBrk="1" fontAlgn="auto" hangingPunct="1">
              <a:spcAft>
                <a:spcPts val="0"/>
              </a:spcAft>
              <a:buFont typeface="Arial" panose="020B0604020202020204" pitchFamily="34" charset="0"/>
              <a:buNone/>
              <a:defRPr/>
            </a:pPr>
            <a:r>
              <a:rPr lang="en-AU" sz="1650" b="1" dirty="0">
                <a:solidFill>
                  <a:srgbClr val="0070C0"/>
                </a:solidFill>
              </a:rPr>
              <a:t>       - Cook Islands, Kiribati, FSM, RMI, Nauru, Niue, Palau, </a:t>
            </a:r>
          </a:p>
          <a:p>
            <a:pPr marL="0" indent="0" eaLnBrk="1" fontAlgn="auto" hangingPunct="1">
              <a:spcAft>
                <a:spcPts val="0"/>
              </a:spcAft>
              <a:buFont typeface="Arial" panose="020B0604020202020204" pitchFamily="34" charset="0"/>
              <a:buNone/>
              <a:defRPr/>
            </a:pPr>
            <a:r>
              <a:rPr lang="en-AU" sz="1650" b="1" dirty="0">
                <a:solidFill>
                  <a:srgbClr val="0070C0"/>
                </a:solidFill>
              </a:rPr>
              <a:t>          Samoa, Solomon Islands, Tonga, Tuvalu and Vanuatu</a:t>
            </a:r>
            <a:endParaRPr lang="en-AU" altLang="en-US" sz="1650" b="1" dirty="0">
              <a:solidFill>
                <a:srgbClr val="0070C0"/>
              </a:solidFill>
            </a:endParaRPr>
          </a:p>
          <a:p>
            <a:pPr eaLnBrk="1" fontAlgn="auto" hangingPunct="1">
              <a:spcAft>
                <a:spcPts val="0"/>
              </a:spcAft>
              <a:defRPr/>
            </a:pPr>
            <a:endParaRPr lang="en-AU" dirty="0"/>
          </a:p>
        </p:txBody>
      </p:sp>
      <p:sp>
        <p:nvSpPr>
          <p:cNvPr id="7" name="TextBox 6"/>
          <p:cNvSpPr txBox="1"/>
          <p:nvPr/>
        </p:nvSpPr>
        <p:spPr>
          <a:xfrm>
            <a:off x="115888" y="3146425"/>
            <a:ext cx="8634412" cy="784225"/>
          </a:xfrm>
          <a:prstGeom prst="rect">
            <a:avLst/>
          </a:prstGeom>
          <a:solidFill>
            <a:srgbClr val="00B0F0"/>
          </a:solidFill>
        </p:spPr>
        <p:txBody>
          <a:bodyPr>
            <a:spAutoFit/>
          </a:bodyPr>
          <a:lstStyle/>
          <a:p>
            <a:pPr defTabSz="685800" eaLnBrk="1" fontAlgn="auto" hangingPunct="1">
              <a:spcBef>
                <a:spcPts val="0"/>
              </a:spcBef>
              <a:spcAft>
                <a:spcPts val="0"/>
              </a:spcAft>
              <a:defRPr/>
            </a:pPr>
            <a:r>
              <a:rPr lang="en-AU" sz="1500" b="1" dirty="0">
                <a:solidFill>
                  <a:prstClr val="white"/>
                </a:solidFill>
                <a:latin typeface="Calibri" panose="020F0502020204030204"/>
                <a:cs typeface="+mn-cs"/>
              </a:rPr>
              <a:t>Project goal</a:t>
            </a:r>
            <a:r>
              <a:rPr lang="en-AU" sz="1500" dirty="0">
                <a:solidFill>
                  <a:prstClr val="white"/>
                </a:solidFill>
                <a:latin typeface="Calibri" panose="020F0502020204030204"/>
                <a:cs typeface="+mn-cs"/>
              </a:rPr>
              <a:t>: support economic development, shipping and trade in the Pacific Island countries and territories through safer maritime routes managed in accordance with international instruments and best practices </a:t>
            </a:r>
          </a:p>
        </p:txBody>
      </p:sp>
      <p:pic>
        <p:nvPicPr>
          <p:cNvPr id="9933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892175"/>
            <a:ext cx="21129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AU" altLang="en-US" dirty="0" smtClean="0"/>
              <a:t>13 - 14 February 2019</a:t>
            </a:r>
            <a:endParaRPr lang="en-AU" altLang="en-US" dirty="0"/>
          </a:p>
          <a:p>
            <a:pPr>
              <a:defRPr/>
            </a:pPr>
            <a:r>
              <a:rPr lang="en-AU" altLang="en-US" dirty="0" smtClean="0"/>
              <a:t>Niue</a:t>
            </a:r>
            <a:endParaRPr lang="en-AU" altLang="en-US" dirty="0"/>
          </a:p>
        </p:txBody>
      </p:sp>
      <p:sp>
        <p:nvSpPr>
          <p:cNvPr id="2293762" name="Rectangle 2"/>
          <p:cNvSpPr>
            <a:spLocks noGrp="1" noChangeArrowheads="1"/>
          </p:cNvSpPr>
          <p:nvPr>
            <p:ph type="title"/>
          </p:nvPr>
        </p:nvSpPr>
        <p:spPr>
          <a:xfrm>
            <a:off x="465138" y="188913"/>
            <a:ext cx="8229600" cy="576262"/>
          </a:xfrm>
        </p:spPr>
        <p:txBody>
          <a:bodyPr/>
          <a:lstStyle/>
          <a:p>
            <a:pPr eaLnBrk="1" hangingPunct="1">
              <a:defRPr/>
            </a:pPr>
            <a:r>
              <a:rPr lang="en-AU" altLang="en-US" sz="2000" dirty="0" smtClean="0"/>
              <a:t>16</a:t>
            </a:r>
            <a:r>
              <a:rPr lang="en-AU" altLang="en-US" sz="2000" baseline="30000" dirty="0" smtClean="0"/>
              <a:t>th</a:t>
            </a:r>
            <a:r>
              <a:rPr lang="en-AU" altLang="en-US" sz="2000" dirty="0" smtClean="0"/>
              <a:t> South West Pacific Hydrographic Commission Conference</a:t>
            </a:r>
          </a:p>
        </p:txBody>
      </p:sp>
      <p:sp>
        <p:nvSpPr>
          <p:cNvPr id="2293764"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AU" altLang="en-US" sz="1000">
              <a:effectLst>
                <a:outerShdw blurRad="38100" dist="38100" dir="2700000" algn="tl">
                  <a:srgbClr val="C0C0C0"/>
                </a:outerShdw>
              </a:effectLst>
              <a:cs typeface="Arial" charset="0"/>
            </a:endParaRPr>
          </a:p>
        </p:txBody>
      </p:sp>
      <p:pic>
        <p:nvPicPr>
          <p:cNvPr id="4403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4363" y="628650"/>
            <a:ext cx="810736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4488" y="1073150"/>
            <a:ext cx="1736725" cy="300038"/>
          </a:xfrm>
          <a:prstGeom prst="rect">
            <a:avLst/>
          </a:prstGeom>
          <a:solidFill>
            <a:srgbClr val="FFC000"/>
          </a:solidFill>
        </p:spPr>
        <p:txBody>
          <a:bodyPr wrap="none">
            <a:spAutoFit/>
          </a:bodyPr>
          <a:lstStyle/>
          <a:p>
            <a:pPr defTabSz="685800" eaLnBrk="1" fontAlgn="auto" hangingPunct="1">
              <a:spcBef>
                <a:spcPts val="0"/>
              </a:spcBef>
              <a:spcAft>
                <a:spcPts val="0"/>
              </a:spcAft>
              <a:defRPr/>
            </a:pPr>
            <a:r>
              <a:rPr lang="en-AU" altLang="en-US" sz="1350" b="1" kern="0" dirty="0">
                <a:solidFill>
                  <a:srgbClr val="ED7D31">
                    <a:lumMod val="50000"/>
                  </a:srgbClr>
                </a:solidFill>
                <a:latin typeface="Calibri" panose="020F0502020204030204"/>
                <a:cs typeface="+mn-cs"/>
              </a:rPr>
              <a:t>Since 2018 SWPHC…..</a:t>
            </a:r>
            <a:endParaRPr lang="en-US" altLang="en-US" sz="1350" b="1" kern="0" dirty="0">
              <a:solidFill>
                <a:srgbClr val="ED7D31">
                  <a:lumMod val="50000"/>
                </a:srgbClr>
              </a:solidFill>
              <a:latin typeface="Calibri" panose="020F0502020204030204"/>
              <a:cs typeface="+mn-cs"/>
            </a:endParaRPr>
          </a:p>
        </p:txBody>
      </p:sp>
      <p:graphicFrame>
        <p:nvGraphicFramePr>
          <p:cNvPr id="8" name="Table 7"/>
          <p:cNvGraphicFramePr>
            <a:graphicFrameLocks noGrp="1"/>
          </p:cNvGraphicFramePr>
          <p:nvPr/>
        </p:nvGraphicFramePr>
        <p:xfrm>
          <a:off x="339725" y="1560513"/>
          <a:ext cx="3389313" cy="4011612"/>
        </p:xfrm>
        <a:graphic>
          <a:graphicData uri="http://schemas.openxmlformats.org/drawingml/2006/table">
            <a:tbl>
              <a:tblPr/>
              <a:tblGrid>
                <a:gridCol w="674688">
                  <a:extLst>
                    <a:ext uri="{9D8B030D-6E8A-4147-A177-3AD203B41FA5}">
                      <a16:colId xmlns:a16="http://schemas.microsoft.com/office/drawing/2014/main" xmlns="" val="98103519"/>
                    </a:ext>
                  </a:extLst>
                </a:gridCol>
                <a:gridCol w="2714625">
                  <a:extLst>
                    <a:ext uri="{9D8B030D-6E8A-4147-A177-3AD203B41FA5}">
                      <a16:colId xmlns:a16="http://schemas.microsoft.com/office/drawing/2014/main" xmlns="" val="3789819318"/>
                    </a:ext>
                  </a:extLst>
                </a:gridCol>
              </a:tblGrid>
              <a:tr h="26191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2018</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endParaRP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407151312"/>
                  </a:ext>
                </a:extLst>
              </a:tr>
              <a:tr h="54922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Tonga</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 (March)</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legal and economic assessment</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(Review progress IALA mission)</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2004145370"/>
                  </a:ext>
                </a:extLst>
              </a:tr>
              <a:tr h="98290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Tuvalu</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(March)</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legal and economic assessment</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IALA Technical assessment -</a:t>
                      </a: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 </a:t>
                      </a: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24 recommendations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1367892184"/>
                  </a:ext>
                </a:extLst>
              </a:tr>
              <a:tr h="80004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Samoa</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(March)</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Technical, legal and economic assessment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22 recommendations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2189275173"/>
                  </a:ext>
                </a:extLst>
              </a:tr>
              <a:tr h="617483">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Tokelau</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(March)</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Technical assessment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9 recommendations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1749541005"/>
                  </a:ext>
                </a:extLst>
              </a:tr>
              <a:tr h="80004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Nauru</a:t>
                      </a:r>
                    </a:p>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(April)</a:t>
                      </a: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Technical, legal and economic assessment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19 recommendations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2441777822"/>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913" y="0"/>
            <a:ext cx="9082087" cy="6234113"/>
          </a:xfrm>
        </p:spPr>
      </p:pic>
      <p:sp>
        <p:nvSpPr>
          <p:cNvPr id="5" name="Rounded Rectangle 4"/>
          <p:cNvSpPr/>
          <p:nvPr/>
        </p:nvSpPr>
        <p:spPr>
          <a:xfrm>
            <a:off x="971550" y="217488"/>
            <a:ext cx="3090863" cy="1549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AU" sz="1350" dirty="0">
                <a:solidFill>
                  <a:prstClr val="black"/>
                </a:solidFill>
              </a:rPr>
              <a:t>June 2018: </a:t>
            </a:r>
            <a:r>
              <a:rPr lang="en-AU" sz="1350" b="1" dirty="0">
                <a:solidFill>
                  <a:prstClr val="black"/>
                </a:solidFill>
              </a:rPr>
              <a:t>regional </a:t>
            </a:r>
            <a:r>
              <a:rPr lang="en-AU" sz="1350" dirty="0">
                <a:solidFill>
                  <a:prstClr val="black"/>
                </a:solidFill>
              </a:rPr>
              <a:t>workshop in SPC Suva for targeted countries’ </a:t>
            </a:r>
            <a:r>
              <a:rPr lang="en-AU" sz="1350" dirty="0" err="1">
                <a:solidFill>
                  <a:prstClr val="black"/>
                </a:solidFill>
              </a:rPr>
              <a:t>AtoN</a:t>
            </a:r>
            <a:r>
              <a:rPr lang="en-AU" sz="1350" dirty="0">
                <a:solidFill>
                  <a:prstClr val="black"/>
                </a:solidFill>
              </a:rPr>
              <a:t> Managers </a:t>
            </a:r>
          </a:p>
        </p:txBody>
      </p:sp>
      <p:sp>
        <p:nvSpPr>
          <p:cNvPr id="6" name="Rounded Rectangle 5"/>
          <p:cNvSpPr/>
          <p:nvPr/>
        </p:nvSpPr>
        <p:spPr>
          <a:xfrm>
            <a:off x="5078413" y="206375"/>
            <a:ext cx="2986087" cy="1549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AU" sz="1350" dirty="0">
                <a:solidFill>
                  <a:prstClr val="black"/>
                </a:solidFill>
              </a:rPr>
              <a:t>12 targeted countries’ </a:t>
            </a:r>
            <a:r>
              <a:rPr lang="en-AU" sz="1350" dirty="0" err="1">
                <a:solidFill>
                  <a:prstClr val="black"/>
                </a:solidFill>
              </a:rPr>
              <a:t>AtoN</a:t>
            </a:r>
            <a:r>
              <a:rPr lang="en-AU" sz="1350" dirty="0">
                <a:solidFill>
                  <a:prstClr val="black"/>
                </a:solidFill>
              </a:rPr>
              <a:t> Managers trained on </a:t>
            </a:r>
            <a:r>
              <a:rPr lang="en-AU" sz="1350" b="1" dirty="0">
                <a:solidFill>
                  <a:prstClr val="black"/>
                </a:solidFill>
              </a:rPr>
              <a:t>IALA SIRA risk assessment </a:t>
            </a:r>
            <a:r>
              <a:rPr lang="en-AU" sz="1350" dirty="0">
                <a:solidFill>
                  <a:prstClr val="black"/>
                </a:solidFill>
              </a:rPr>
              <a:t>tool </a:t>
            </a:r>
          </a:p>
        </p:txBody>
      </p:sp>
      <p:sp>
        <p:nvSpPr>
          <p:cNvPr id="7" name="Oval 6"/>
          <p:cNvSpPr/>
          <p:nvPr/>
        </p:nvSpPr>
        <p:spPr>
          <a:xfrm>
            <a:off x="2771775" y="2349500"/>
            <a:ext cx="4294188" cy="2419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AU" sz="2700" dirty="0">
                <a:solidFill>
                  <a:prstClr val="white"/>
                </a:solidFill>
              </a:rPr>
              <a:t>Implementation of Phase 1 activities </a:t>
            </a:r>
            <a:r>
              <a:rPr lang="en-AU" sz="2700" b="1" dirty="0">
                <a:solidFill>
                  <a:prstClr val="white"/>
                </a:solidFill>
              </a:rPr>
              <a:t>97% complete </a:t>
            </a:r>
            <a:r>
              <a:rPr lang="en-AU" sz="2700" dirty="0">
                <a:solidFill>
                  <a:prstClr val="white"/>
                </a:solidFill>
              </a:rPr>
              <a:t>by July 2018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235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Picture 6"/>
          <p:cNvSpPr>
            <a:spLocks noChangeAspect="1"/>
          </p:cNvSpPr>
          <p:nvPr/>
        </p:nvSpPr>
        <p:spPr bwMode="auto">
          <a:xfrm>
            <a:off x="234950" y="1123950"/>
            <a:ext cx="3832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9" name="Rectangle 8"/>
          <p:cNvSpPr/>
          <p:nvPr/>
        </p:nvSpPr>
        <p:spPr>
          <a:xfrm>
            <a:off x="4354513" y="1570038"/>
            <a:ext cx="4094162" cy="44307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AU" sz="1350" dirty="0">
                <a:solidFill>
                  <a:srgbClr val="242021"/>
                </a:solidFill>
              </a:rPr>
              <a:t>• Conduct </a:t>
            </a:r>
            <a:r>
              <a:rPr lang="en-AU" sz="1350" b="1" dirty="0">
                <a:solidFill>
                  <a:srgbClr val="242021"/>
                </a:solidFill>
              </a:rPr>
              <a:t>risk assessments </a:t>
            </a:r>
            <a:r>
              <a:rPr lang="en-AU" sz="1350" dirty="0">
                <a:solidFill>
                  <a:srgbClr val="242021"/>
                </a:solidFill>
              </a:rPr>
              <a:t>(as required by Regulation 13 of the SOLAS convention)</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Develop safety of navigation </a:t>
            </a:r>
            <a:r>
              <a:rPr lang="en-AU" sz="1350" b="1" dirty="0">
                <a:solidFill>
                  <a:srgbClr val="242021"/>
                </a:solidFill>
              </a:rPr>
              <a:t>policy and legal framework</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a:t>
            </a:r>
            <a:r>
              <a:rPr lang="en-AU" sz="1350" b="1" dirty="0">
                <a:solidFill>
                  <a:srgbClr val="242021"/>
                </a:solidFill>
              </a:rPr>
              <a:t>Build capacity </a:t>
            </a:r>
            <a:r>
              <a:rPr lang="en-AU" sz="1350" dirty="0">
                <a:solidFill>
                  <a:srgbClr val="242021"/>
                </a:solidFill>
              </a:rPr>
              <a:t>to develop and maintain aids to navigation</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Support and </a:t>
            </a:r>
            <a:r>
              <a:rPr lang="en-AU" sz="1350" b="1" dirty="0">
                <a:solidFill>
                  <a:srgbClr val="242021"/>
                </a:solidFill>
              </a:rPr>
              <a:t>training</a:t>
            </a:r>
            <a:r>
              <a:rPr lang="en-AU" sz="1350" dirty="0">
                <a:solidFill>
                  <a:srgbClr val="242021"/>
                </a:solidFill>
              </a:rPr>
              <a:t> for maritime safety</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a:t>
            </a:r>
            <a:r>
              <a:rPr lang="en-AU" sz="1350" b="1" dirty="0">
                <a:solidFill>
                  <a:srgbClr val="242021"/>
                </a:solidFill>
              </a:rPr>
              <a:t>Technical support </a:t>
            </a:r>
            <a:r>
              <a:rPr lang="en-AU" sz="1350" dirty="0">
                <a:solidFill>
                  <a:srgbClr val="242021"/>
                </a:solidFill>
              </a:rPr>
              <a:t>for developing and maintaining eﬀective aids to navigation</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Maritime safety </a:t>
            </a:r>
            <a:r>
              <a:rPr lang="en-AU" sz="1350" b="1" dirty="0">
                <a:solidFill>
                  <a:srgbClr val="242021"/>
                </a:solidFill>
              </a:rPr>
              <a:t>information</a:t>
            </a:r>
          </a:p>
          <a:p>
            <a:pPr defTabSz="685800" eaLnBrk="1" fontAlgn="auto" hangingPunct="1">
              <a:spcBef>
                <a:spcPts val="0"/>
              </a:spcBef>
              <a:spcAft>
                <a:spcPts val="0"/>
              </a:spcAft>
              <a:defRPr/>
            </a:pPr>
            <a:r>
              <a:rPr lang="en-AU" sz="1350" dirty="0">
                <a:solidFill>
                  <a:srgbClr val="242021"/>
                </a:solidFill>
              </a:rPr>
              <a:t> </a:t>
            </a:r>
            <a:br>
              <a:rPr lang="en-AU" sz="1350" dirty="0">
                <a:solidFill>
                  <a:srgbClr val="242021"/>
                </a:solidFill>
              </a:rPr>
            </a:br>
            <a:r>
              <a:rPr lang="en-AU" sz="1350" dirty="0">
                <a:solidFill>
                  <a:srgbClr val="242021"/>
                </a:solidFill>
              </a:rPr>
              <a:t>• Improve </a:t>
            </a:r>
            <a:r>
              <a:rPr lang="en-AU" sz="1350" b="1" dirty="0">
                <a:solidFill>
                  <a:srgbClr val="242021"/>
                </a:solidFill>
              </a:rPr>
              <a:t>budgetary management</a:t>
            </a:r>
          </a:p>
          <a:p>
            <a:pPr defTabSz="685800" eaLnBrk="1" fontAlgn="auto" hangingPunct="1">
              <a:spcBef>
                <a:spcPts val="0"/>
              </a:spcBef>
              <a:spcAft>
                <a:spcPts val="0"/>
              </a:spcAft>
              <a:defRPr/>
            </a:pPr>
            <a:r>
              <a:rPr lang="en-AU" sz="1350" dirty="0">
                <a:solidFill>
                  <a:srgbClr val="242021"/>
                </a:solidFill>
              </a:rPr>
              <a:t/>
            </a:r>
            <a:br>
              <a:rPr lang="en-AU" sz="1350" dirty="0">
                <a:solidFill>
                  <a:srgbClr val="242021"/>
                </a:solidFill>
              </a:rPr>
            </a:br>
            <a:r>
              <a:rPr lang="en-AU" sz="1350" dirty="0">
                <a:solidFill>
                  <a:srgbClr val="242021"/>
                </a:solidFill>
              </a:rPr>
              <a:t>• Support </a:t>
            </a:r>
            <a:r>
              <a:rPr lang="en-AU" sz="1350" b="1" dirty="0">
                <a:solidFill>
                  <a:srgbClr val="242021"/>
                </a:solidFill>
              </a:rPr>
              <a:t>regional coordination </a:t>
            </a:r>
            <a:r>
              <a:rPr lang="en-AU" sz="1350" dirty="0">
                <a:solidFill>
                  <a:srgbClr val="242021"/>
                </a:solidFill>
              </a:rPr>
              <a:t>related to safety of navigation in the Pacific</a:t>
            </a:r>
            <a:r>
              <a:rPr lang="en-AU" sz="1350" dirty="0">
                <a:solidFill>
                  <a:prstClr val="white"/>
                </a:solidFill>
              </a:rPr>
              <a:t> </a:t>
            </a:r>
            <a:br>
              <a:rPr lang="en-AU" sz="1350" dirty="0">
                <a:solidFill>
                  <a:prstClr val="white"/>
                </a:solidFill>
              </a:rPr>
            </a:br>
            <a:endParaRPr lang="en-AU" sz="1350" dirty="0">
              <a:solidFill>
                <a:prstClr val="white"/>
              </a:solidFill>
            </a:endParaRPr>
          </a:p>
        </p:txBody>
      </p:sp>
      <p:sp>
        <p:nvSpPr>
          <p:cNvPr id="10" name="Rectangle 9"/>
          <p:cNvSpPr/>
          <p:nvPr/>
        </p:nvSpPr>
        <p:spPr>
          <a:xfrm>
            <a:off x="3979863" y="1995488"/>
            <a:ext cx="4572000" cy="300037"/>
          </a:xfrm>
          <a:prstGeom prst="rect">
            <a:avLst/>
          </a:prstGeom>
        </p:spPr>
        <p:txBody>
          <a:bodyPr>
            <a:spAutoFit/>
          </a:bodyPr>
          <a:lstStyle/>
          <a:p>
            <a:pPr defTabSz="685800" eaLnBrk="1" fontAlgn="auto" hangingPunct="1">
              <a:spcBef>
                <a:spcPts val="0"/>
              </a:spcBef>
              <a:spcAft>
                <a:spcPts val="0"/>
              </a:spcAft>
              <a:defRPr/>
            </a:pPr>
            <a:endParaRPr lang="en-AU" sz="1350" dirty="0">
              <a:solidFill>
                <a:prstClr val="black"/>
              </a:solidFill>
              <a:latin typeface="Calibri" panose="020F0502020204030204"/>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2025"/>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76200" y="1682750"/>
          <a:ext cx="3387725" cy="2935288"/>
        </p:xfrm>
        <a:graphic>
          <a:graphicData uri="http://schemas.openxmlformats.org/drawingml/2006/table">
            <a:tbl>
              <a:tblPr/>
              <a:tblGrid>
                <a:gridCol w="876300">
                  <a:extLst>
                    <a:ext uri="{9D8B030D-6E8A-4147-A177-3AD203B41FA5}">
                      <a16:colId xmlns:a16="http://schemas.microsoft.com/office/drawing/2014/main" xmlns="" val="387454731"/>
                    </a:ext>
                  </a:extLst>
                </a:gridCol>
                <a:gridCol w="2511425">
                  <a:extLst>
                    <a:ext uri="{9D8B030D-6E8A-4147-A177-3AD203B41FA5}">
                      <a16:colId xmlns:a16="http://schemas.microsoft.com/office/drawing/2014/main" xmlns="" val="2902561846"/>
                    </a:ext>
                  </a:extLst>
                </a:gridCol>
              </a:tblGrid>
              <a:tr h="434926">
                <a:tc gridSpan="2">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Phase 2 – </a:t>
                      </a:r>
                      <a:r>
                        <a:rPr kumimoji="0" lang="en-AU" altLang="en-US" sz="1200" b="1" i="0" u="none" strike="noStrike" cap="none" normalizeH="0" baseline="0" smtClean="0">
                          <a:ln>
                            <a:noFill/>
                          </a:ln>
                          <a:solidFill>
                            <a:srgbClr val="FF0000"/>
                          </a:solidFill>
                          <a:effectLst/>
                          <a:latin typeface="Calibri" panose="020F0502020204030204" pitchFamily="34" charset="0"/>
                          <a:cs typeface="Arial" panose="020B0604020202020204" pitchFamily="34" charset="0"/>
                        </a:rPr>
                        <a:t>2018 </a:t>
                      </a:r>
                      <a:r>
                        <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activities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endParaRP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AU"/>
                    </a:p>
                  </a:txBody>
                  <a:tcPr/>
                </a:tc>
                <a:extLst>
                  <a:ext uri="{0D108BD9-81ED-4DB2-BD59-A6C34878D82A}">
                    <a16:rowId xmlns:a16="http://schemas.microsoft.com/office/drawing/2014/main" xmlns="" val="3751652469"/>
                  </a:ext>
                </a:extLst>
              </a:tr>
              <a:tr h="73906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Solomon Islands (Sept)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Risk assessment Honiara – </a:t>
                      </a:r>
                      <a:r>
                        <a:rPr kumimoji="0" lang="en-AU" altLang="en-US" sz="11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completed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758380155"/>
                  </a:ext>
                </a:extLst>
              </a:tr>
              <a:tr h="73906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Kiribati (Sept)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Risk assessment Betio – </a:t>
                      </a:r>
                      <a:r>
                        <a:rPr kumimoji="0" lang="en-AU" altLang="en-US" sz="11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completed </a:t>
                      </a: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451146373"/>
                  </a:ext>
                </a:extLst>
              </a:tr>
              <a:tr h="57144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Vanuatu (Oct)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Risk assessment Port Vila – </a:t>
                      </a:r>
                      <a:r>
                        <a:rPr kumimoji="0" lang="en-AU" altLang="en-US" sz="11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completed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3505153951"/>
                  </a:ext>
                </a:extLst>
              </a:tr>
              <a:tr h="450799">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Cook Islands (Oct) </a:t>
                      </a: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Risk assessment Aitutaki – </a:t>
                      </a:r>
                      <a:r>
                        <a:rPr kumimoji="0" lang="en-AU" altLang="en-US" sz="11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completed </a:t>
                      </a:r>
                    </a:p>
                  </a:txBody>
                  <a:tcPr marL="68576" marR="68576" marT="34288" marB="342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737876413"/>
                  </a:ext>
                </a:extLst>
              </a:tr>
            </a:tbl>
          </a:graphicData>
        </a:graphic>
      </p:graphicFrame>
      <p:graphicFrame>
        <p:nvGraphicFramePr>
          <p:cNvPr id="9" name="Table 8"/>
          <p:cNvGraphicFramePr>
            <a:graphicFrameLocks noGrp="1"/>
          </p:cNvGraphicFramePr>
          <p:nvPr/>
        </p:nvGraphicFramePr>
        <p:xfrm>
          <a:off x="5075238" y="1122363"/>
          <a:ext cx="3389312" cy="4645025"/>
        </p:xfrm>
        <a:graphic>
          <a:graphicData uri="http://schemas.openxmlformats.org/drawingml/2006/table">
            <a:tbl>
              <a:tblPr/>
              <a:tblGrid>
                <a:gridCol w="1103312">
                  <a:extLst>
                    <a:ext uri="{9D8B030D-6E8A-4147-A177-3AD203B41FA5}">
                      <a16:colId xmlns:a16="http://schemas.microsoft.com/office/drawing/2014/main" xmlns="" val="3809649602"/>
                    </a:ext>
                  </a:extLst>
                </a:gridCol>
                <a:gridCol w="2286000">
                  <a:extLst>
                    <a:ext uri="{9D8B030D-6E8A-4147-A177-3AD203B41FA5}">
                      <a16:colId xmlns:a16="http://schemas.microsoft.com/office/drawing/2014/main" xmlns="" val="4277743808"/>
                    </a:ext>
                  </a:extLst>
                </a:gridCol>
              </a:tblGrid>
              <a:tr h="434973">
                <a:tc gridSpan="2">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Phase 2 – </a:t>
                      </a:r>
                      <a:r>
                        <a:rPr kumimoji="0" lang="en-AU" altLang="en-US" sz="1200" b="1" i="0" u="none" strike="noStrike" cap="none" normalizeH="0" baseline="0" smtClean="0">
                          <a:ln>
                            <a:noFill/>
                          </a:ln>
                          <a:solidFill>
                            <a:srgbClr val="FF0000"/>
                          </a:solidFill>
                          <a:effectLst/>
                          <a:latin typeface="Calibri" panose="020F0502020204030204" pitchFamily="34" charset="0"/>
                          <a:cs typeface="Arial" panose="020B0604020202020204" pitchFamily="34" charset="0"/>
                        </a:rPr>
                        <a:t>2019</a:t>
                      </a:r>
                      <a:r>
                        <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 activities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AU"/>
                    </a:p>
                  </a:txBody>
                  <a:tcPr/>
                </a:tc>
                <a:extLst>
                  <a:ext uri="{0D108BD9-81ED-4DB2-BD59-A6C34878D82A}">
                    <a16:rowId xmlns:a16="http://schemas.microsoft.com/office/drawing/2014/main" xmlns="" val="2722841705"/>
                  </a:ext>
                </a:extLst>
              </a:tr>
              <a:tr h="57150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FSM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(2</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nd</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quarter)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Risk assessment Pohnpei and Kosrae</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932638182"/>
                  </a:ext>
                </a:extLst>
              </a:tr>
              <a:tr h="57150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Kiribati –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2</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nd</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3961666484"/>
                  </a:ext>
                </a:extLst>
              </a:tr>
              <a:tr h="57150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Vanuatu –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2</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nd</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377783368"/>
                  </a:ext>
                </a:extLst>
              </a:tr>
              <a:tr h="45084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Solomon Islands - 2</a:t>
                      </a:r>
                      <a:r>
                        <a:rPr kumimoji="0" lang="en-AU" altLang="en-US" sz="1100" b="0" i="0"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nd</a:t>
                      </a: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visit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 </a:t>
                      </a:r>
                      <a:r>
                        <a:rPr kumimoji="0" lang="en-AU" altLang="en-US" sz="11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rPr>
                        <a:t>completed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941365118"/>
                  </a:ext>
                </a:extLst>
              </a:tr>
              <a:tr h="45084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Niue (Feb)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a:t>
                      </a: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Risk assessment (Avatele and Namukulu)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1341822236"/>
                  </a:ext>
                </a:extLst>
              </a:tr>
              <a:tr h="45084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Marshall Islands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a:t>
                      </a: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Risk assessment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2538615293"/>
                  </a:ext>
                </a:extLst>
              </a:tr>
              <a:tr h="57150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Palau</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- 1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(2</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nd</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quarter)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a:t>
                      </a: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Risk assessment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2740272584"/>
                  </a:ext>
                </a:extLst>
              </a:tr>
              <a:tr h="57150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Samoa </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1</a:t>
                      </a:r>
                      <a:r>
                        <a:rPr kumimoji="0" lang="en-AU" altLang="en-US" sz="11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11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(3rd  quarter)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 </a:t>
                      </a: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1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AtoN (SIRA) </a:t>
                      </a:r>
                      <a:r>
                        <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Risk assessment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1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76" marR="68576"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2944186128"/>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3563938" y="188913"/>
          <a:ext cx="5400675" cy="5686425"/>
        </p:xfrm>
        <a:graphic>
          <a:graphicData uri="http://schemas.openxmlformats.org/drawingml/2006/table">
            <a:tbl>
              <a:tblPr/>
              <a:tblGrid>
                <a:gridCol w="1758064">
                  <a:extLst>
                    <a:ext uri="{9D8B030D-6E8A-4147-A177-3AD203B41FA5}">
                      <a16:colId xmlns:a16="http://schemas.microsoft.com/office/drawing/2014/main" xmlns="" val="2310630708"/>
                    </a:ext>
                  </a:extLst>
                </a:gridCol>
                <a:gridCol w="3642611">
                  <a:extLst>
                    <a:ext uri="{9D8B030D-6E8A-4147-A177-3AD203B41FA5}">
                      <a16:colId xmlns:a16="http://schemas.microsoft.com/office/drawing/2014/main" xmlns="" val="903061185"/>
                    </a:ext>
                  </a:extLst>
                </a:gridCol>
              </a:tblGrid>
              <a:tr h="678183">
                <a:tc gridSpan="2">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rPr>
                        <a:t>Phase 2 – </a:t>
                      </a:r>
                      <a:r>
                        <a:rPr kumimoji="0" lang="en-AU" altLang="en-US" sz="2000" b="1" i="0" u="none" strike="noStrike" cap="none" normalizeH="0" baseline="0" dirty="0" smtClean="0">
                          <a:ln>
                            <a:noFill/>
                          </a:ln>
                          <a:solidFill>
                            <a:srgbClr val="FF0000"/>
                          </a:solidFill>
                          <a:effectLst/>
                          <a:latin typeface="Calibri" panose="020F0502020204030204" pitchFamily="34" charset="0"/>
                          <a:cs typeface="Arial" panose="020B0604020202020204" pitchFamily="34" charset="0"/>
                        </a:rPr>
                        <a:t>2019</a:t>
                      </a:r>
                      <a:r>
                        <a:rPr kumimoji="0" lang="en-AU" altLang="en-US" sz="20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rPr>
                        <a:t> activities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20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endParaRP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AU"/>
                    </a:p>
                  </a:txBody>
                  <a:tcPr/>
                </a:tc>
                <a:extLst>
                  <a:ext uri="{0D108BD9-81ED-4DB2-BD59-A6C34878D82A}">
                    <a16:rowId xmlns:a16="http://schemas.microsoft.com/office/drawing/2014/main" xmlns="" val="1100455611"/>
                  </a:ext>
                </a:extLst>
              </a:tr>
              <a:tr h="750387">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err="1" smtClean="0">
                          <a:ln>
                            <a:noFill/>
                          </a:ln>
                          <a:solidFill>
                            <a:srgbClr val="FFFF00"/>
                          </a:solidFill>
                          <a:effectLst/>
                          <a:latin typeface="Calibri" panose="020F0502020204030204" pitchFamily="34" charset="0"/>
                          <a:cs typeface="Arial" panose="020B0604020202020204" pitchFamily="34" charset="0"/>
                        </a:rPr>
                        <a:t>AtoN</a:t>
                      </a:r>
                      <a:r>
                        <a:rPr kumimoji="0" lang="en-AU" altLang="en-US" sz="2000" b="1" i="0" u="none" strike="noStrike" cap="none" normalizeH="0" baseline="0" dirty="0" smtClean="0">
                          <a:ln>
                            <a:noFill/>
                          </a:ln>
                          <a:solidFill>
                            <a:srgbClr val="FFFF00"/>
                          </a:solidFill>
                          <a:effectLst/>
                          <a:latin typeface="Calibri" panose="020F0502020204030204" pitchFamily="34" charset="0"/>
                          <a:cs typeface="Arial" panose="020B0604020202020204" pitchFamily="34" charset="0"/>
                        </a:rPr>
                        <a:t> Level 1 Manager Course (date TBC) </a:t>
                      </a: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lang="en-AU"/>
                    </a:p>
                  </a:txBody>
                  <a:tcPr/>
                </a:tc>
                <a:extLst>
                  <a:ext uri="{0D108BD9-81ED-4DB2-BD59-A6C34878D82A}">
                    <a16:rowId xmlns:a16="http://schemas.microsoft.com/office/drawing/2014/main" xmlns="" val="726217213"/>
                  </a:ext>
                </a:extLst>
              </a:tr>
              <a:tr h="128778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Kiribati – </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3</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rd</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(4</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th</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quarter)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a:t>
                      </a: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359856758"/>
                  </a:ext>
                </a:extLst>
              </a:tr>
              <a:tr h="114594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Vanuatu –</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3</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rd</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(4</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th</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quarter)</a:t>
                      </a: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3810052422"/>
                  </a:ext>
                </a:extLst>
              </a:tr>
              <a:tr h="114594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rPr>
                        <a:t>Solomon Islands </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3</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rd</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(4</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th</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quarter)</a:t>
                      </a: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Follow up on AtoN risk assessment and AtoN budgeting </a:t>
                      </a:r>
                      <a:endParaRPr kumimoji="0" lang="en-AU" altLang="en-US" sz="2000" b="0" i="1" u="none" strike="noStrike" cap="none" normalizeH="0" baseline="0" smtClean="0">
                        <a:ln>
                          <a:noFill/>
                        </a:ln>
                        <a:solidFill>
                          <a:srgbClr val="FF0000"/>
                        </a:solidFill>
                        <a:effectLst/>
                        <a:latin typeface="Calibri" panose="020F0502020204030204" pitchFamily="34" charset="0"/>
                        <a:cs typeface="Arial" panose="020B0604020202020204" pitchFamily="34" charset="0"/>
                      </a:endParaRP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1121680391"/>
                  </a:ext>
                </a:extLst>
              </a:tr>
              <a:tr h="67818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Tokelau – 1</a:t>
                      </a:r>
                      <a:r>
                        <a:rPr kumimoji="0" lang="en-AU" altLang="en-US" sz="2000" b="0" i="1" u="none" strike="noStrike" cap="none" normalizeH="0" baseline="30000" smtClean="0">
                          <a:ln>
                            <a:noFill/>
                          </a:ln>
                          <a:solidFill>
                            <a:srgbClr val="000000"/>
                          </a:solidFill>
                          <a:effectLst/>
                          <a:latin typeface="Calibri" panose="020F0502020204030204" pitchFamily="34" charset="0"/>
                          <a:cs typeface="Arial" panose="020B0604020202020204" pitchFamily="34" charset="0"/>
                        </a:rPr>
                        <a:t>st</a:t>
                      </a:r>
                      <a:r>
                        <a:rPr kumimoji="0" lang="en-AU" altLang="en-US" sz="2000" b="0" i="1" u="none" strike="noStrike" cap="none" normalizeH="0" baseline="0" smtClean="0">
                          <a:ln>
                            <a:noFill/>
                          </a:ln>
                          <a:solidFill>
                            <a:srgbClr val="000000"/>
                          </a:solidFill>
                          <a:effectLst/>
                          <a:latin typeface="Calibri" panose="020F0502020204030204" pitchFamily="34" charset="0"/>
                          <a:cs typeface="Arial" panose="020B0604020202020204" pitchFamily="34" charset="0"/>
                        </a:rPr>
                        <a:t> visit (TBC) </a:t>
                      </a: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dirty="0" err="1" smtClean="0">
                          <a:ln>
                            <a:noFill/>
                          </a:ln>
                          <a:solidFill>
                            <a:srgbClr val="000000"/>
                          </a:solidFill>
                          <a:effectLst/>
                          <a:latin typeface="Calibri" panose="020F0502020204030204" pitchFamily="34" charset="0"/>
                          <a:cs typeface="Arial" panose="020B0604020202020204" pitchFamily="34" charset="0"/>
                        </a:rPr>
                        <a:t>AtoN</a:t>
                      </a:r>
                      <a:r>
                        <a:rPr kumimoji="0" lang="en-AU" altLang="en-US" sz="20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 (SIRA) </a:t>
                      </a:r>
                      <a:r>
                        <a:rPr kumimoji="0" lang="en-AU" altLang="en-US" sz="20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Risk assessment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2000" b="0" i="1" u="none" strike="noStrike" cap="none" normalizeH="0" baseline="0" dirty="0" smtClean="0">
                        <a:ln>
                          <a:noFill/>
                        </a:ln>
                        <a:solidFill>
                          <a:srgbClr val="FF0000"/>
                        </a:solidFill>
                        <a:effectLst/>
                        <a:latin typeface="Calibri" panose="020F0502020204030204" pitchFamily="34" charset="0"/>
                        <a:cs typeface="Arial" panose="020B0604020202020204" pitchFamily="34" charset="0"/>
                      </a:endParaRPr>
                    </a:p>
                  </a:txBody>
                  <a:tcPr marL="68577" marR="68577"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224905164"/>
                  </a:ext>
                </a:extLst>
              </a:tr>
            </a:tbl>
          </a:graphicData>
        </a:graphic>
      </p:graphicFrame>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Picture 2"/>
          <p:cNvSpPr>
            <a:spLocks noChangeAspect="1"/>
          </p:cNvSpPr>
          <p:nvPr/>
        </p:nvSpPr>
        <p:spPr bwMode="auto">
          <a:xfrm>
            <a:off x="0" y="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p>
        </p:txBody>
      </p:sp>
      <p:sp>
        <p:nvSpPr>
          <p:cNvPr id="2" name="Title 1"/>
          <p:cNvSpPr>
            <a:spLocks noGrp="1"/>
          </p:cNvSpPr>
          <p:nvPr>
            <p:ph type="title"/>
          </p:nvPr>
        </p:nvSpPr>
        <p:spPr>
          <a:xfrm>
            <a:off x="636588" y="1196975"/>
            <a:ext cx="7886700" cy="993775"/>
          </a:xfrm>
        </p:spPr>
        <p:txBody>
          <a:bodyPr rtlCol="0">
            <a:normAutofit fontScale="90000"/>
          </a:bodyPr>
          <a:lstStyle/>
          <a:p>
            <a:pPr algn="ctr" eaLnBrk="1" fontAlgn="auto" hangingPunct="1">
              <a:spcAft>
                <a:spcPts val="0"/>
              </a:spcAft>
              <a:defRPr/>
            </a:pPr>
            <a:r>
              <a:rPr lang="en-AU" sz="6600" b="1" i="1" dirty="0">
                <a:solidFill>
                  <a:srgbClr val="C00000"/>
                </a:solidFill>
                <a:latin typeface="Bradley Hand ITC" panose="03070402050302030203" pitchFamily="66" charset="0"/>
              </a:rPr>
              <a:t>VINAKA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itre 1"/>
          <p:cNvSpPr txBox="1">
            <a:spLocks/>
          </p:cNvSpPr>
          <p:nvPr/>
        </p:nvSpPr>
        <p:spPr bwMode="auto">
          <a:xfrm>
            <a:off x="900113" y="333375"/>
            <a:ext cx="617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r-FR" sz="2400" b="1" dirty="0">
                <a:solidFill>
                  <a:schemeClr val="accent4">
                    <a:lumMod val="10000"/>
                  </a:schemeClr>
                </a:solidFill>
                <a:latin typeface="+mn-lt"/>
              </a:rPr>
              <a:t>How </a:t>
            </a:r>
            <a:r>
              <a:rPr lang="fr-FR" sz="2400" b="1" dirty="0" err="1">
                <a:solidFill>
                  <a:schemeClr val="accent4">
                    <a:lumMod val="10000"/>
                  </a:schemeClr>
                </a:solidFill>
                <a:latin typeface="+mn-lt"/>
              </a:rPr>
              <a:t>can</a:t>
            </a:r>
            <a:r>
              <a:rPr lang="fr-FR" sz="2400" b="1" dirty="0">
                <a:solidFill>
                  <a:schemeClr val="accent4">
                    <a:lumMod val="10000"/>
                  </a:schemeClr>
                </a:solidFill>
                <a:latin typeface="+mn-lt"/>
              </a:rPr>
              <a:t> </a:t>
            </a:r>
            <a:r>
              <a:rPr lang="fr-FR" sz="2400" b="1" dirty="0" err="1">
                <a:solidFill>
                  <a:schemeClr val="accent4">
                    <a:lumMod val="10000"/>
                  </a:schemeClr>
                </a:solidFill>
                <a:latin typeface="+mn-lt"/>
              </a:rPr>
              <a:t>we</a:t>
            </a:r>
            <a:r>
              <a:rPr lang="fr-FR" sz="2400" b="1" dirty="0">
                <a:solidFill>
                  <a:schemeClr val="accent4">
                    <a:lumMod val="10000"/>
                  </a:schemeClr>
                </a:solidFill>
                <a:latin typeface="+mn-lt"/>
              </a:rPr>
              <a:t> </a:t>
            </a:r>
            <a:r>
              <a:rPr lang="fr-FR" sz="2400" b="1" dirty="0" err="1">
                <a:solidFill>
                  <a:schemeClr val="accent4">
                    <a:lumMod val="10000"/>
                  </a:schemeClr>
                </a:solidFill>
                <a:latin typeface="+mn-lt"/>
              </a:rPr>
              <a:t>map</a:t>
            </a:r>
            <a:r>
              <a:rPr lang="fr-FR" sz="2400" b="1" dirty="0">
                <a:solidFill>
                  <a:schemeClr val="accent4">
                    <a:lumMod val="10000"/>
                  </a:schemeClr>
                </a:solidFill>
                <a:latin typeface="+mn-lt"/>
              </a:rPr>
              <a:t> the </a:t>
            </a:r>
            <a:r>
              <a:rPr lang="fr-FR" sz="2400" b="1" dirty="0" err="1">
                <a:solidFill>
                  <a:schemeClr val="accent4">
                    <a:lumMod val="10000"/>
                  </a:schemeClr>
                </a:solidFill>
                <a:latin typeface="+mn-lt"/>
              </a:rPr>
              <a:t>seabed</a:t>
            </a:r>
            <a:r>
              <a:rPr lang="fr-FR" sz="2400" b="1" dirty="0">
                <a:solidFill>
                  <a:schemeClr val="accent4">
                    <a:lumMod val="10000"/>
                  </a:schemeClr>
                </a:solidFill>
                <a:latin typeface="+mn-lt"/>
              </a:rPr>
              <a:t>?</a:t>
            </a:r>
            <a:endParaRPr lang="en-US" sz="2400" b="1" dirty="0">
              <a:solidFill>
                <a:schemeClr val="accent4">
                  <a:lumMod val="10000"/>
                </a:schemeClr>
              </a:solidFill>
              <a:latin typeface="+mn-lt"/>
            </a:endParaRPr>
          </a:p>
        </p:txBody>
      </p:sp>
      <p:sp>
        <p:nvSpPr>
          <p:cNvPr id="13315" name="TextBox 1"/>
          <p:cNvSpPr txBox="1">
            <a:spLocks noChangeArrowheads="1"/>
          </p:cNvSpPr>
          <p:nvPr/>
        </p:nvSpPr>
        <p:spPr bwMode="auto">
          <a:xfrm>
            <a:off x="292100" y="1412875"/>
            <a:ext cx="37052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defRPr/>
            </a:pPr>
            <a:r>
              <a:rPr lang="en-US" altLang="en-US" sz="2000" dirty="0" err="1">
                <a:solidFill>
                  <a:schemeClr val="accent4">
                    <a:lumMod val="10000"/>
                  </a:schemeClr>
                </a:solidFill>
                <a:latin typeface="Arial" panose="020B0604020202020204" pitchFamily="34" charset="0"/>
              </a:rPr>
              <a:t>Multibeam</a:t>
            </a:r>
            <a:r>
              <a:rPr lang="en-US" altLang="en-US" sz="2000" dirty="0">
                <a:solidFill>
                  <a:schemeClr val="accent4">
                    <a:lumMod val="10000"/>
                  </a:schemeClr>
                </a:solidFill>
                <a:latin typeface="Arial" panose="020B0604020202020204" pitchFamily="34" charset="0"/>
              </a:rPr>
              <a:t> </a:t>
            </a:r>
            <a:r>
              <a:rPr lang="en-US" altLang="en-US" sz="2000" dirty="0" err="1" smtClean="0">
                <a:solidFill>
                  <a:schemeClr val="accent4">
                    <a:lumMod val="10000"/>
                  </a:schemeClr>
                </a:solidFill>
                <a:latin typeface="Arial" panose="020B0604020202020204" pitchFamily="34" charset="0"/>
              </a:rPr>
              <a:t>Echosounder</a:t>
            </a:r>
            <a:endParaRPr lang="en-US" altLang="en-US" sz="2000" dirty="0" smtClean="0">
              <a:solidFill>
                <a:schemeClr val="accent4">
                  <a:lumMod val="10000"/>
                </a:schemeClr>
              </a:solidFill>
              <a:latin typeface="Arial" panose="020B0604020202020204" pitchFamily="34" charset="0"/>
            </a:endParaRPr>
          </a:p>
          <a:p>
            <a:pPr marL="0" indent="0" eaLnBrk="1" hangingPunct="1">
              <a:spcBef>
                <a:spcPct val="0"/>
              </a:spcBef>
              <a:buFont typeface="Arial" panose="020B0604020202020204" pitchFamily="34" charset="0"/>
              <a:buNone/>
              <a:defRPr/>
            </a:pP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err="1">
                <a:solidFill>
                  <a:schemeClr val="accent4">
                    <a:lumMod val="10000"/>
                  </a:schemeClr>
                </a:solidFill>
                <a:latin typeface="Arial" panose="020B0604020202020204" pitchFamily="34" charset="0"/>
              </a:rPr>
              <a:t>Singlebeam</a:t>
            </a:r>
            <a:r>
              <a:rPr lang="en-US" altLang="en-US" sz="2000" dirty="0">
                <a:solidFill>
                  <a:schemeClr val="accent4">
                    <a:lumMod val="10000"/>
                  </a:schemeClr>
                </a:solidFill>
                <a:latin typeface="Arial" panose="020B0604020202020204" pitchFamily="34" charset="0"/>
              </a:rPr>
              <a:t> </a:t>
            </a:r>
            <a:r>
              <a:rPr lang="en-US" altLang="en-US" sz="2000" dirty="0" err="1" smtClean="0">
                <a:solidFill>
                  <a:schemeClr val="accent4">
                    <a:lumMod val="10000"/>
                  </a:schemeClr>
                </a:solidFill>
                <a:latin typeface="Arial" panose="020B0604020202020204" pitchFamily="34" charset="0"/>
              </a:rPr>
              <a:t>Echosouders</a:t>
            </a: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err="1">
                <a:solidFill>
                  <a:schemeClr val="accent4">
                    <a:lumMod val="10000"/>
                  </a:schemeClr>
                </a:solidFill>
                <a:latin typeface="Arial" panose="020B0604020202020204" pitchFamily="34" charset="0"/>
              </a:rPr>
              <a:t>Sidescan</a:t>
            </a:r>
            <a:r>
              <a:rPr lang="en-US" altLang="en-US" sz="2000" dirty="0">
                <a:solidFill>
                  <a:schemeClr val="accent4">
                    <a:lumMod val="10000"/>
                  </a:schemeClr>
                </a:solidFill>
                <a:latin typeface="Arial" panose="020B0604020202020204" pitchFamily="34" charset="0"/>
              </a:rPr>
              <a:t> </a:t>
            </a:r>
            <a:r>
              <a:rPr lang="en-US" altLang="en-US" sz="2000" dirty="0" smtClean="0">
                <a:solidFill>
                  <a:schemeClr val="accent4">
                    <a:lumMod val="10000"/>
                  </a:schemeClr>
                </a:solidFill>
                <a:latin typeface="Arial" panose="020B0604020202020204" pitchFamily="34" charset="0"/>
              </a:rPr>
              <a:t>sonars</a:t>
            </a:r>
          </a:p>
          <a:p>
            <a:pPr eaLnBrk="1" hangingPunct="1">
              <a:spcBef>
                <a:spcPct val="0"/>
              </a:spcBef>
              <a:defRPr/>
            </a:pP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a:solidFill>
                  <a:schemeClr val="accent4">
                    <a:lumMod val="10000"/>
                  </a:schemeClr>
                </a:solidFill>
                <a:latin typeface="Arial" panose="020B0604020202020204" pitchFamily="34" charset="0"/>
              </a:rPr>
              <a:t>LiDAR </a:t>
            </a:r>
            <a:r>
              <a:rPr lang="en-US" altLang="en-US" sz="2000" dirty="0" smtClean="0">
                <a:solidFill>
                  <a:schemeClr val="accent4">
                    <a:lumMod val="10000"/>
                  </a:schemeClr>
                </a:solidFill>
                <a:latin typeface="Arial" panose="020B0604020202020204" pitchFamily="34" charset="0"/>
              </a:rPr>
              <a:t>Survey</a:t>
            </a:r>
          </a:p>
          <a:p>
            <a:pPr eaLnBrk="1" hangingPunct="1">
              <a:spcBef>
                <a:spcPct val="0"/>
              </a:spcBef>
              <a:defRPr/>
            </a:pPr>
            <a:endParaRPr lang="en-US" altLang="en-US" sz="2000" b="1"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smtClean="0">
                <a:solidFill>
                  <a:schemeClr val="accent4">
                    <a:lumMod val="10000"/>
                  </a:schemeClr>
                </a:solidFill>
                <a:latin typeface="Arial" panose="020B0604020202020204" pitchFamily="34" charset="0"/>
              </a:rPr>
              <a:t>Vessel</a:t>
            </a:r>
          </a:p>
          <a:p>
            <a:pPr eaLnBrk="1" hangingPunct="1">
              <a:spcBef>
                <a:spcPct val="0"/>
              </a:spcBef>
              <a:defRPr/>
            </a:pP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smtClean="0">
                <a:solidFill>
                  <a:schemeClr val="accent4">
                    <a:lumMod val="10000"/>
                  </a:schemeClr>
                </a:solidFill>
                <a:latin typeface="Arial" panose="020B0604020202020204" pitchFamily="34" charset="0"/>
              </a:rPr>
              <a:t>Expertise</a:t>
            </a:r>
          </a:p>
          <a:p>
            <a:pPr eaLnBrk="1" hangingPunct="1">
              <a:spcBef>
                <a:spcPct val="0"/>
              </a:spcBef>
              <a:defRPr/>
            </a:pPr>
            <a:endParaRPr lang="en-US" altLang="en-US" sz="2000" dirty="0">
              <a:solidFill>
                <a:schemeClr val="accent4">
                  <a:lumMod val="10000"/>
                </a:schemeClr>
              </a:solidFill>
              <a:latin typeface="Arial" panose="020B0604020202020204" pitchFamily="34" charset="0"/>
            </a:endParaRPr>
          </a:p>
          <a:p>
            <a:pPr eaLnBrk="1" hangingPunct="1">
              <a:spcBef>
                <a:spcPct val="0"/>
              </a:spcBef>
              <a:defRPr/>
            </a:pPr>
            <a:r>
              <a:rPr lang="en-US" altLang="en-US" sz="2000" dirty="0" smtClean="0">
                <a:solidFill>
                  <a:schemeClr val="accent4">
                    <a:lumMod val="10000"/>
                  </a:schemeClr>
                </a:solidFill>
                <a:latin typeface="Arial" panose="020B0604020202020204" pitchFamily="34" charset="0"/>
              </a:rPr>
              <a:t>Operational </a:t>
            </a:r>
            <a:r>
              <a:rPr lang="en-US" altLang="en-US" sz="2000" dirty="0">
                <a:solidFill>
                  <a:schemeClr val="accent4">
                    <a:lumMod val="10000"/>
                  </a:schemeClr>
                </a:solidFill>
                <a:latin typeface="Arial" panose="020B0604020202020204" pitchFamily="34" charset="0"/>
              </a:rPr>
              <a:t>resources, etc.</a:t>
            </a:r>
          </a:p>
          <a:p>
            <a:pPr eaLnBrk="1" hangingPunct="1">
              <a:spcBef>
                <a:spcPct val="0"/>
              </a:spcBef>
              <a:defRPr/>
            </a:pPr>
            <a:endParaRPr lang="en-US" altLang="en-US" sz="1500" dirty="0">
              <a:solidFill>
                <a:schemeClr val="accent4">
                  <a:lumMod val="10000"/>
                </a:schemeClr>
              </a:solidFill>
              <a:latin typeface="Arial" panose="020B0604020202020204" pitchFamily="34" charset="0"/>
            </a:endParaRPr>
          </a:p>
          <a:p>
            <a:pPr eaLnBrk="1" hangingPunct="1">
              <a:spcBef>
                <a:spcPct val="0"/>
              </a:spcBef>
              <a:defRPr/>
            </a:pPr>
            <a:endParaRPr lang="en-US" altLang="en-US" sz="1500" dirty="0">
              <a:latin typeface="Arial" panose="020B0604020202020204" pitchFamily="34" charset="0"/>
            </a:endParaRPr>
          </a:p>
          <a:p>
            <a:pPr eaLnBrk="1" hangingPunct="1">
              <a:spcBef>
                <a:spcPct val="0"/>
              </a:spcBef>
              <a:defRPr/>
            </a:pPr>
            <a:endParaRPr lang="en-US" altLang="en-US" sz="1350" dirty="0">
              <a:latin typeface="Arial" panose="020B0604020202020204" pitchFamily="34" charset="0"/>
            </a:endParaRPr>
          </a:p>
        </p:txBody>
      </p:sp>
      <p:pic>
        <p:nvPicPr>
          <p:cNvPr id="4608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0050" y="1179513"/>
            <a:ext cx="4633913"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325" y="2276475"/>
            <a:ext cx="7862888"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2" name="Titre 1"/>
          <p:cNvSpPr txBox="1">
            <a:spLocks/>
          </p:cNvSpPr>
          <p:nvPr/>
        </p:nvSpPr>
        <p:spPr bwMode="auto">
          <a:xfrm>
            <a:off x="755650" y="404813"/>
            <a:ext cx="7693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r-FR" altLang="fr-FR" sz="3200" dirty="0">
                <a:solidFill>
                  <a:srgbClr val="C00000"/>
                </a:solidFill>
                <a:latin typeface="+mn-lt"/>
              </a:rPr>
              <a:t>SPC has all the </a:t>
            </a:r>
            <a:r>
              <a:rPr lang="fr-FR" altLang="fr-FR" sz="3200" dirty="0" err="1">
                <a:solidFill>
                  <a:srgbClr val="C00000"/>
                </a:solidFill>
                <a:latin typeface="+mn-lt"/>
              </a:rPr>
              <a:t>required</a:t>
            </a:r>
            <a:r>
              <a:rPr lang="fr-FR" altLang="fr-FR" sz="3200" dirty="0">
                <a:solidFill>
                  <a:srgbClr val="C00000"/>
                </a:solidFill>
                <a:latin typeface="+mn-lt"/>
              </a:rPr>
              <a:t> </a:t>
            </a:r>
            <a:r>
              <a:rPr lang="fr-FR" altLang="fr-FR" sz="3200" dirty="0" err="1">
                <a:solidFill>
                  <a:srgbClr val="C00000"/>
                </a:solidFill>
                <a:latin typeface="+mn-lt"/>
              </a:rPr>
              <a:t>toys</a:t>
            </a:r>
            <a:r>
              <a:rPr lang="fr-FR" altLang="fr-FR" sz="3200" dirty="0">
                <a:solidFill>
                  <a:srgbClr val="C00000"/>
                </a:solidFill>
                <a:latin typeface="+mn-lt"/>
              </a:rPr>
              <a:t> (~USD 1M)</a:t>
            </a:r>
            <a:endParaRPr lang="en-US" sz="3200" dirty="0">
              <a:solidFill>
                <a:srgbClr val="C00000"/>
              </a:solidFill>
              <a:latin typeface="+mn-lt"/>
            </a:endParaRPr>
          </a:p>
        </p:txBody>
      </p:sp>
      <p:sp>
        <p:nvSpPr>
          <p:cNvPr id="16388" name="TextBox 1"/>
          <p:cNvSpPr txBox="1">
            <a:spLocks noChangeArrowheads="1"/>
          </p:cNvSpPr>
          <p:nvPr/>
        </p:nvSpPr>
        <p:spPr bwMode="auto">
          <a:xfrm>
            <a:off x="107950" y="1225550"/>
            <a:ext cx="8785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defRPr/>
            </a:pPr>
            <a:r>
              <a:rPr lang="en-US" altLang="en-US" sz="2800" dirty="0" err="1">
                <a:solidFill>
                  <a:schemeClr val="accent4">
                    <a:lumMod val="10000"/>
                  </a:schemeClr>
                </a:solidFill>
              </a:rPr>
              <a:t>Singlebeam</a:t>
            </a:r>
            <a:r>
              <a:rPr lang="en-US" altLang="en-US" sz="2800" dirty="0">
                <a:solidFill>
                  <a:schemeClr val="accent4">
                    <a:lumMod val="10000"/>
                  </a:schemeClr>
                </a:solidFill>
              </a:rPr>
              <a:t> </a:t>
            </a:r>
            <a:r>
              <a:rPr lang="en-US" altLang="en-US" sz="2800" dirty="0" smtClean="0">
                <a:solidFill>
                  <a:schemeClr val="accent4">
                    <a:lumMod val="10000"/>
                  </a:schemeClr>
                </a:solidFill>
              </a:rPr>
              <a:t>and </a:t>
            </a:r>
            <a:r>
              <a:rPr lang="en-US" altLang="en-US" sz="2800" dirty="0" err="1">
                <a:solidFill>
                  <a:schemeClr val="accent4">
                    <a:lumMod val="10000"/>
                  </a:schemeClr>
                </a:solidFill>
              </a:rPr>
              <a:t>Multibeam</a:t>
            </a:r>
            <a:r>
              <a:rPr lang="en-US" altLang="en-US" sz="2800" dirty="0">
                <a:solidFill>
                  <a:schemeClr val="accent4">
                    <a:lumMod val="10000"/>
                  </a:schemeClr>
                </a:solidFill>
              </a:rPr>
              <a:t> </a:t>
            </a:r>
            <a:r>
              <a:rPr lang="en-US" altLang="en-US" sz="2800" dirty="0" err="1" smtClean="0">
                <a:solidFill>
                  <a:schemeClr val="accent4">
                    <a:lumMod val="10000"/>
                  </a:schemeClr>
                </a:solidFill>
              </a:rPr>
              <a:t>echosounders</a:t>
            </a:r>
            <a:r>
              <a:rPr lang="en-US" altLang="en-US" sz="2800" dirty="0" smtClean="0">
                <a:solidFill>
                  <a:schemeClr val="accent4">
                    <a:lumMod val="10000"/>
                  </a:schemeClr>
                </a:solidFill>
              </a:rPr>
              <a:t>, </a:t>
            </a:r>
            <a:r>
              <a:rPr lang="en-US" altLang="en-US" sz="2800" dirty="0">
                <a:solidFill>
                  <a:schemeClr val="accent4">
                    <a:lumMod val="10000"/>
                  </a:schemeClr>
                </a:solidFill>
              </a:rPr>
              <a:t>precision GNSS, </a:t>
            </a:r>
            <a:r>
              <a:rPr lang="en-US" altLang="en-US" sz="2800" dirty="0" err="1">
                <a:solidFill>
                  <a:schemeClr val="accent4">
                    <a:lumMod val="10000"/>
                  </a:schemeClr>
                </a:solidFill>
              </a:rPr>
              <a:t>sidescan</a:t>
            </a:r>
            <a:r>
              <a:rPr lang="en-US" altLang="en-US" sz="2800" dirty="0">
                <a:solidFill>
                  <a:schemeClr val="accent4">
                    <a:lumMod val="10000"/>
                  </a:schemeClr>
                </a:solidFill>
              </a:rPr>
              <a:t> sonar, magnetometer, boomer seismic</a:t>
            </a:r>
            <a:r>
              <a:rPr lang="en-US" altLang="en-US" sz="2800" dirty="0" smtClean="0">
                <a:solidFill>
                  <a:schemeClr val="accent4">
                    <a:lumMod val="10000"/>
                  </a:schemeClr>
                </a:solidFill>
              </a:rPr>
              <a:t>, UAV’s </a:t>
            </a:r>
            <a:r>
              <a:rPr lang="en-US" altLang="en-US" sz="2800" dirty="0">
                <a:solidFill>
                  <a:schemeClr val="accent4">
                    <a:lumMod val="10000"/>
                  </a:schemeClr>
                </a:solidFill>
              </a:rPr>
              <a:t>software, staff, etc. </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p:cNvSpPr txBox="1">
            <a:spLocks/>
          </p:cNvSpPr>
          <p:nvPr/>
        </p:nvSpPr>
        <p:spPr bwMode="auto">
          <a:xfrm>
            <a:off x="828675" y="333375"/>
            <a:ext cx="772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r-FR" sz="3200" dirty="0" err="1">
                <a:solidFill>
                  <a:schemeClr val="accent1">
                    <a:lumMod val="50000"/>
                  </a:schemeClr>
                </a:solidFill>
                <a:latin typeface="+mn-lt"/>
              </a:rPr>
              <a:t>Governmental</a:t>
            </a:r>
            <a:r>
              <a:rPr lang="fr-FR" sz="3200" dirty="0">
                <a:solidFill>
                  <a:schemeClr val="accent1">
                    <a:lumMod val="50000"/>
                  </a:schemeClr>
                </a:solidFill>
                <a:latin typeface="+mn-lt"/>
              </a:rPr>
              <a:t> obligations </a:t>
            </a:r>
            <a:r>
              <a:rPr lang="fr-FR" sz="3200" dirty="0" err="1">
                <a:solidFill>
                  <a:schemeClr val="accent1">
                    <a:lumMod val="50000"/>
                  </a:schemeClr>
                </a:solidFill>
                <a:latin typeface="+mn-lt"/>
              </a:rPr>
              <a:t>under</a:t>
            </a:r>
            <a:r>
              <a:rPr lang="fr-FR" sz="3200" dirty="0">
                <a:solidFill>
                  <a:schemeClr val="accent1">
                    <a:lumMod val="50000"/>
                  </a:schemeClr>
                </a:solidFill>
                <a:latin typeface="+mn-lt"/>
              </a:rPr>
              <a:t> SOLAS</a:t>
            </a:r>
            <a:endParaRPr lang="en-US" sz="3200" dirty="0">
              <a:solidFill>
                <a:schemeClr val="accent1">
                  <a:lumMod val="50000"/>
                </a:schemeClr>
              </a:solidFill>
              <a:latin typeface="+mn-lt"/>
            </a:endParaRPr>
          </a:p>
        </p:txBody>
      </p:sp>
      <p:sp>
        <p:nvSpPr>
          <p:cNvPr id="4" name="Rectangle 1"/>
          <p:cNvSpPr>
            <a:spLocks noChangeArrowheads="1"/>
          </p:cNvSpPr>
          <p:nvPr/>
        </p:nvSpPr>
        <p:spPr bwMode="auto">
          <a:xfrm>
            <a:off x="342900" y="1487488"/>
            <a:ext cx="3508375" cy="4419600"/>
          </a:xfrm>
          <a:prstGeom prst="rect">
            <a:avLst/>
          </a:prstGeom>
          <a:noFill/>
          <a:ln>
            <a:noFill/>
          </a:ln>
        </p:spPr>
        <p:txBody>
          <a:bodyPr>
            <a:spAutoFit/>
          </a:bodyPr>
          <a:lstStyle/>
          <a:p>
            <a:pPr>
              <a:buSzPct val="125000"/>
              <a:defRPr/>
            </a:pPr>
            <a:r>
              <a:rPr lang="en-AU" dirty="0">
                <a:solidFill>
                  <a:schemeClr val="accent4">
                    <a:lumMod val="10000"/>
                  </a:schemeClr>
                </a:solidFill>
              </a:rPr>
              <a:t>Under the Safety of Life at Sea (SOLAS) Convention, </a:t>
            </a:r>
          </a:p>
          <a:p>
            <a:pPr>
              <a:buSzPct val="125000"/>
              <a:defRPr/>
            </a:pPr>
            <a:r>
              <a:rPr lang="en-AU" dirty="0">
                <a:solidFill>
                  <a:schemeClr val="accent4">
                    <a:lumMod val="10000"/>
                  </a:schemeClr>
                </a:solidFill>
              </a:rPr>
              <a:t>Chapter V, Regulations 4 &amp; 9</a:t>
            </a:r>
          </a:p>
          <a:p>
            <a:pPr marL="257175" lvl="1" indent="-257175">
              <a:spcBef>
                <a:spcPts val="450"/>
              </a:spcBef>
              <a:spcAft>
                <a:spcPts val="450"/>
              </a:spcAft>
              <a:buSzPct val="125000"/>
              <a:defRPr/>
            </a:pPr>
            <a:r>
              <a:rPr lang="en-AU" i="1" u="sng" dirty="0">
                <a:solidFill>
                  <a:schemeClr val="accent4">
                    <a:lumMod val="10000"/>
                  </a:schemeClr>
                </a:solidFill>
              </a:rPr>
              <a:t>each</a:t>
            </a:r>
            <a:r>
              <a:rPr lang="en-AU" i="1" dirty="0">
                <a:solidFill>
                  <a:schemeClr val="accent4">
                    <a:lumMod val="10000"/>
                  </a:schemeClr>
                </a:solidFill>
              </a:rPr>
              <a:t> State must ensure that :</a:t>
            </a:r>
          </a:p>
          <a:p>
            <a:pPr marL="270272" indent="-270272">
              <a:spcBef>
                <a:spcPts val="450"/>
              </a:spcBef>
              <a:spcAft>
                <a:spcPts val="450"/>
              </a:spcAft>
              <a:buSzPct val="125000"/>
              <a:buFont typeface="Arial" pitchFamily="34" charset="0"/>
              <a:buChar char="•"/>
              <a:defRPr/>
            </a:pPr>
            <a:r>
              <a:rPr lang="en-AU" dirty="0">
                <a:solidFill>
                  <a:schemeClr val="accent4">
                    <a:lumMod val="10000"/>
                  </a:schemeClr>
                </a:solidFill>
              </a:rPr>
              <a:t>Maritime Safety Information (MSI) is promulgated </a:t>
            </a:r>
          </a:p>
          <a:p>
            <a:pPr marL="270272" indent="-270272">
              <a:spcBef>
                <a:spcPts val="450"/>
              </a:spcBef>
              <a:spcAft>
                <a:spcPts val="450"/>
              </a:spcAft>
              <a:buSzPct val="125000"/>
              <a:buFont typeface="Arial" pitchFamily="34" charset="0"/>
              <a:buChar char="•"/>
              <a:defRPr/>
            </a:pPr>
            <a:r>
              <a:rPr lang="en-AU" dirty="0">
                <a:solidFill>
                  <a:schemeClr val="accent4">
                    <a:lumMod val="10000"/>
                  </a:schemeClr>
                </a:solidFill>
              </a:rPr>
              <a:t>Hydrographic surveys are carried out</a:t>
            </a:r>
          </a:p>
          <a:p>
            <a:pPr marL="270272" indent="-270272">
              <a:spcBef>
                <a:spcPts val="450"/>
              </a:spcBef>
              <a:spcAft>
                <a:spcPts val="450"/>
              </a:spcAft>
              <a:buSzPct val="125000"/>
              <a:buFont typeface="Arial" pitchFamily="34" charset="0"/>
              <a:buChar char="•"/>
              <a:defRPr/>
            </a:pPr>
            <a:r>
              <a:rPr lang="en-AU" dirty="0">
                <a:solidFill>
                  <a:schemeClr val="accent4">
                    <a:lumMod val="10000"/>
                  </a:schemeClr>
                </a:solidFill>
              </a:rPr>
              <a:t>Appropriate nautical charts and other nautical publications are available and up to date</a:t>
            </a:r>
          </a:p>
        </p:txBody>
      </p:sp>
      <p:sp>
        <p:nvSpPr>
          <p:cNvPr id="50180" name="TextBox 1"/>
          <p:cNvSpPr txBox="1">
            <a:spLocks noChangeArrowheads="1"/>
          </p:cNvSpPr>
          <p:nvPr/>
        </p:nvSpPr>
        <p:spPr bwMode="auto">
          <a:xfrm>
            <a:off x="3981450" y="4767263"/>
            <a:ext cx="505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a:spcBef>
                <a:spcPct val="0"/>
              </a:spcBef>
              <a:buClrTx/>
              <a:buSzTx/>
              <a:buFont typeface="Wingdings" panose="05000000000000000000" pitchFamily="2" charset="2"/>
              <a:buNone/>
            </a:pPr>
            <a:r>
              <a:rPr lang="en-AU" altLang="en-US" sz="1800" b="1">
                <a:solidFill>
                  <a:srgbClr val="C00000"/>
                </a:solidFill>
                <a:latin typeface="Verdana" panose="020B0604030504040204" pitchFamily="34" charset="0"/>
              </a:rPr>
              <a:t>The provision of Hydrographic Services and Navigational Warnings are an </a:t>
            </a:r>
            <a:r>
              <a:rPr lang="en-AU" altLang="en-US" sz="1800" b="1" u="sng">
                <a:solidFill>
                  <a:srgbClr val="C00000"/>
                </a:solidFill>
                <a:latin typeface="Verdana" panose="020B0604030504040204" pitchFamily="34" charset="0"/>
              </a:rPr>
              <a:t>international obligations under Treaty Law </a:t>
            </a:r>
          </a:p>
        </p:txBody>
      </p:sp>
      <p:pic>
        <p:nvPicPr>
          <p:cNvPr id="50181" name="Picture 6" descr="http://theactionelite.com/site/wp-content/uploads/2013/03/titanic-sink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1450" y="1411288"/>
            <a:ext cx="49276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Box 1"/>
          <p:cNvSpPr txBox="1">
            <a:spLocks noChangeArrowheads="1"/>
          </p:cNvSpPr>
          <p:nvPr/>
        </p:nvSpPr>
        <p:spPr bwMode="auto">
          <a:xfrm>
            <a:off x="1277938" y="4994275"/>
            <a:ext cx="207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3600" b="1">
                <a:solidFill>
                  <a:schemeClr val="tx1"/>
                </a:solidFill>
                <a:latin typeface="Baskerville Old Face" panose="02020602080505020303" pitchFamily="18" charset="0"/>
                <a:ea typeface="MS PGothic" panose="020B0600070205080204" pitchFamily="34" charset="-128"/>
              </a:rPr>
              <a:t>Suva 1887</a:t>
            </a:r>
            <a:endParaRPr lang="en-US" altLang="en-US" sz="1800" b="1">
              <a:solidFill>
                <a:schemeClr val="tx1"/>
              </a:solidFill>
              <a:latin typeface="Baskerville Old Face" panose="02020602080505020303" pitchFamily="18" charset="0"/>
              <a:ea typeface="MS PGothic" panose="020B0600070205080204" pitchFamily="34" charset="-128"/>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700" y="620713"/>
            <a:ext cx="9042400"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Box 2"/>
          <p:cNvSpPr txBox="1">
            <a:spLocks noChangeArrowheads="1"/>
          </p:cNvSpPr>
          <p:nvPr/>
        </p:nvSpPr>
        <p:spPr bwMode="auto">
          <a:xfrm>
            <a:off x="5165725" y="4994275"/>
            <a:ext cx="2074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bg2"/>
                </a:solidFill>
                <a:latin typeface="Arial" panose="020B0604020202020204" pitchFamily="34" charset="0"/>
                <a:cs typeface="Arial" panose="020B0604020202020204" pitchFamily="34" charset="0"/>
              </a:defRPr>
            </a:lvl1pPr>
            <a:lvl2pPr marL="742950" indent="-285750">
              <a:spcBef>
                <a:spcPct val="20000"/>
              </a:spcBef>
              <a:buClr>
                <a:schemeClr val="tx1"/>
              </a:buClr>
              <a:buChar char="•"/>
              <a:defRPr sz="2800">
                <a:solidFill>
                  <a:schemeClr val="bg2"/>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bg2"/>
                </a:solidFill>
                <a:latin typeface="Arial" panose="020B0604020202020204" pitchFamily="34" charset="0"/>
                <a:cs typeface="Arial" panose="020B0604020202020204" pitchFamily="34" charset="0"/>
              </a:defRPr>
            </a:lvl3pPr>
            <a:lvl4pPr marL="1600200" indent="-228600">
              <a:spcBef>
                <a:spcPct val="20000"/>
              </a:spcBef>
              <a:buClr>
                <a:schemeClr val="tx2"/>
              </a:buClr>
              <a:buChar char="•"/>
              <a:defRPr sz="2000">
                <a:solidFill>
                  <a:schemeClr val="bg2"/>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bg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3600" b="1">
                <a:solidFill>
                  <a:schemeClr val="tx1"/>
                </a:solidFill>
                <a:latin typeface="Baskerville Old Face" panose="02020602080505020303" pitchFamily="18" charset="0"/>
                <a:ea typeface="MS PGothic" panose="020B0600070205080204" pitchFamily="34" charset="-128"/>
              </a:rPr>
              <a:t>Suva 2007</a:t>
            </a:r>
            <a:endParaRPr lang="en-US" altLang="en-US" sz="1800" b="1">
              <a:solidFill>
                <a:schemeClr val="tx1"/>
              </a:solidFill>
              <a:latin typeface="Baskerville Old Face" panose="02020602080505020303" pitchFamily="18" charset="0"/>
              <a:ea typeface="MS PGothic" panose="020B0600070205080204" pitchFamily="34" charset="-128"/>
            </a:endParaRPr>
          </a:p>
        </p:txBody>
      </p:sp>
      <p:sp>
        <p:nvSpPr>
          <p:cNvPr id="2" name="TextBox 1"/>
          <p:cNvSpPr txBox="1"/>
          <p:nvPr/>
        </p:nvSpPr>
        <p:spPr>
          <a:xfrm>
            <a:off x="2915816" y="188640"/>
            <a:ext cx="3456384" cy="523220"/>
          </a:xfrm>
          <a:prstGeom prst="rect">
            <a:avLst/>
          </a:prstGeom>
          <a:noFill/>
        </p:spPr>
        <p:txBody>
          <a:bodyPr>
            <a:spAutoFit/>
          </a:bodyPr>
          <a:lstStyle/>
          <a:p>
            <a:pPr>
              <a:defRPr/>
            </a:pPr>
            <a:r>
              <a:rPr lang="en-AU" sz="2800" dirty="0">
                <a:ln>
                  <a:solidFill>
                    <a:sysClr val="windowText" lastClr="000000"/>
                  </a:solidFill>
                </a:ln>
                <a:solidFill>
                  <a:srgbClr val="000099"/>
                </a:solidFill>
              </a:rPr>
              <a:t>SUVA 2004</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PC 2018">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cific Community Presentation-2018" id="{C26FFF6D-B7EA-7E46-916E-DF9CCBDB6BF6}" vid="{D80715EB-9921-7740-B974-77B3F223813C}"/>
    </a:ext>
  </a:extLst>
</a:theme>
</file>

<file path=ppt/theme/theme4.xml><?xml version="1.0" encoding="utf-8"?>
<a:theme xmlns:a="http://schemas.openxmlformats.org/drawingml/2006/main" name="1_SPC 2018">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cific Community Presentation-2018" id="{C26FFF6D-B7EA-7E46-916E-DF9CCBDB6BF6}" vid="{D80715EB-9921-7740-B974-77B3F223813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10203</TotalTime>
  <Words>3711</Words>
  <Application>Microsoft Office PowerPoint</Application>
  <PresentationFormat>On-screen Show (4:3)</PresentationFormat>
  <Paragraphs>447</Paragraphs>
  <Slides>45</Slides>
  <Notes>20</Notes>
  <HiddenSlides>6</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45</vt:i4>
      </vt:variant>
    </vt:vector>
  </HeadingPairs>
  <TitlesOfParts>
    <vt:vector size="63" baseType="lpstr">
      <vt:lpstr>Verdana</vt:lpstr>
      <vt:lpstr>Arial</vt:lpstr>
      <vt:lpstr>Wingdings</vt:lpstr>
      <vt:lpstr>Times New Roman</vt:lpstr>
      <vt:lpstr>Calibri</vt:lpstr>
      <vt:lpstr>Gill Sans MT</vt:lpstr>
      <vt:lpstr>Calibri Light</vt:lpstr>
      <vt:lpstr>&amp;quot</vt:lpstr>
      <vt:lpstr>MS PGothic</vt:lpstr>
      <vt:lpstr>Baskerville Old Face</vt:lpstr>
      <vt:lpstr>Symbol</vt:lpstr>
      <vt:lpstr>Bradley Hand ITC</vt:lpstr>
      <vt:lpstr>Globe</vt:lpstr>
      <vt:lpstr>Thème Office</vt:lpstr>
      <vt:lpstr>SPC 2018</vt:lpstr>
      <vt:lpstr>1_SPC 2018</vt:lpstr>
      <vt:lpstr>Office Theme</vt:lpstr>
      <vt:lpstr>1_Office Theme</vt:lpstr>
      <vt:lpstr>16th South West Pacific  Hydrographic Commission Conference  13 -14 February 2019 Niue</vt:lpstr>
      <vt:lpstr>PowerPoint Presentation</vt:lpstr>
      <vt:lpstr>PowerPoint Presentation</vt:lpstr>
      <vt:lpstr>16th South West Pacific Hydrographic Commission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16th South West Pacific Hydrographic Commission Conference</vt:lpstr>
      <vt:lpstr>16th South West Pacific Hydrographic Commission Conference</vt:lpstr>
      <vt:lpstr>PowerPoint Presentation</vt:lpstr>
      <vt:lpstr>PowerPoint Presentation</vt:lpstr>
      <vt:lpstr>16th South West Pacific Hydrographic Commission Conference</vt:lpstr>
      <vt:lpstr>PowerPoint Presentation</vt:lpstr>
      <vt:lpstr>16th South West Pacific Hydrographic Commission Conference</vt:lpstr>
      <vt:lpstr>16th South West Pacific Hydrographic Commission Conference</vt:lpstr>
      <vt:lpstr>Why? The Regional Picture</vt:lpstr>
      <vt:lpstr>What do we do?</vt:lpstr>
      <vt:lpstr>How do we do it?</vt:lpstr>
      <vt:lpstr>Recent Achievements</vt:lpstr>
      <vt:lpstr>Recent Achievements</vt:lpstr>
      <vt:lpstr>Recent Achievements</vt:lpstr>
      <vt:lpstr>Pacific islands regional Maritime boundaries project</vt:lpstr>
      <vt:lpstr>PowerPoint Presentation</vt:lpstr>
      <vt:lpstr>PowerPoint Presentation</vt:lpstr>
      <vt:lpstr>16th South West Pacific Hydrographic Commission Conference</vt:lpstr>
      <vt:lpstr>PowerPoint Presentation</vt:lpstr>
      <vt:lpstr>PowerPoint Presentation</vt:lpstr>
      <vt:lpstr>Pacific Sea Level &amp; Geodetic Monitoring Project (COSPPac)</vt:lpstr>
      <vt:lpstr>PowerPoint Presentation</vt:lpstr>
      <vt:lpstr>Pacific Geospatial &amp; Surveying Council Cook Islands, Federated States Of Micronesia, Fiji, Kiribati, Marshall Islands, Nauru, Niue, Palau, Papua New Guinea, Samoa, Solomon Islands, Tonga, Tuvalu, Vanuatu</vt:lpstr>
      <vt:lpstr>Pacific Geospatial &amp; Surveying Council Cook Islands, Federated States Of Micronesia, Fiji, Kiribati, Marshall Islands, Nauru, Niue, Palau, Papua New Guinea, Samoa, Solomon Islands, Tonga, Tuvalu, Vanuatu</vt:lpstr>
      <vt:lpstr>Challenges</vt:lpstr>
      <vt:lpstr>Future of the Geodetic Unit</vt:lpstr>
      <vt:lpstr>Future of the Geodetic Unit</vt:lpstr>
      <vt:lpstr>PowerPoint Presentation</vt:lpstr>
      <vt:lpstr>PowerPoint Presentation</vt:lpstr>
      <vt:lpstr>PowerPoint Presentation</vt:lpstr>
      <vt:lpstr>PowerPoint Presentation</vt:lpstr>
      <vt:lpstr>PowerPoint Presentation</vt:lpstr>
      <vt:lpstr>PowerPoint Presentation</vt:lpstr>
      <vt:lpstr>VINAKA</vt:lpstr>
    </vt:vector>
  </TitlesOfParts>
  <Company>Department of Defence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14th  South West Pacific  Hydrographic Commission Conference  30 November – 02 December NOUMEA</dc:title>
  <dc:creator>Melinda McMullen</dc:creator>
  <cp:lastModifiedBy>Alberto Costa Neves</cp:lastModifiedBy>
  <cp:revision>115</cp:revision>
  <dcterms:created xsi:type="dcterms:W3CDTF">2016-11-03T03:14:38Z</dcterms:created>
  <dcterms:modified xsi:type="dcterms:W3CDTF">2019-02-16T22:06:37Z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R32923348</vt:lpwstr>
  </property>
  <property fmtid="{D5CDD505-2E9C-101B-9397-08002B2CF9AE}" pid="3" name="Objective-Title">
    <vt:lpwstr>SWPHC15 ppt template</vt:lpwstr>
  </property>
  <property fmtid="{D5CDD505-2E9C-101B-9397-08002B2CF9AE}" pid="4" name="Objective-Comment">
    <vt:lpwstr/>
  </property>
  <property fmtid="{D5CDD505-2E9C-101B-9397-08002B2CF9AE}" pid="5" name="Objective-CreationStamp">
    <vt:filetime>2018-01-15T05:39:14Z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2018-01-15T05:39:14Z</vt:filetime>
  </property>
  <property fmtid="{D5CDD505-2E9C-101B-9397-08002B2CF9AE}" pid="9" name="Objective-ModificationStamp">
    <vt:filetime>2018-01-15T05:39:15Z</vt:filetime>
  </property>
  <property fmtid="{D5CDD505-2E9C-101B-9397-08002B2CF9AE}" pid="10" name="Objective-Owner">
    <vt:lpwstr>Randhawa, Jasbir (MR)(DDER -  External Relations)</vt:lpwstr>
  </property>
  <property fmtid="{D5CDD505-2E9C-101B-9397-08002B2CF9AE}" pid="11" name="Objective-Path">
    <vt:lpwstr>Objective Global Folder - PROD:Defence Business Units:Strategic Policy and Intelligence Group:Workgroup Staging Area:HM BRANCH : Hydrography and Metoc Branch:HM BRANCH WORLD:03 HM  BRANCH CORPORATE FILES:D. (Process 03) Management of External Relations Pr</vt:lpwstr>
  </property>
  <property fmtid="{D5CDD505-2E9C-101B-9397-08002B2CF9AE}" pid="12" name="Objective-Parent">
    <vt:lpwstr>SWPHC15_National reports</vt:lpwstr>
  </property>
  <property fmtid="{D5CDD505-2E9C-101B-9397-08002B2CF9AE}" pid="13" name="Objective-State">
    <vt:lpwstr>Published</vt:lpwstr>
  </property>
  <property fmtid="{D5CDD505-2E9C-101B-9397-08002B2CF9AE}" pid="14" name="Objective-Version">
    <vt:lpwstr>1.0</vt:lpwstr>
  </property>
  <property fmtid="{D5CDD505-2E9C-101B-9397-08002B2CF9AE}" pid="15" name="Objective-VersionNumber">
    <vt:i4>1</vt:i4>
  </property>
  <property fmtid="{D5CDD505-2E9C-101B-9397-08002B2CF9AE}" pid="16" name="Objective-VersionComment">
    <vt:lpwstr>First version</vt:lpwstr>
  </property>
  <property fmtid="{D5CDD505-2E9C-101B-9397-08002B2CF9AE}" pid="17" name="Objective-FileNumber">
    <vt:lpwstr>2004/2500001</vt:lpwstr>
  </property>
  <property fmtid="{D5CDD505-2E9C-101B-9397-08002B2CF9AE}" pid="18" name="Objective-Classification">
    <vt:lpwstr>[Inherited - Unclassified]</vt:lpwstr>
  </property>
  <property fmtid="{D5CDD505-2E9C-101B-9397-08002B2CF9AE}" pid="19" name="Objective-Caveats">
    <vt:lpwstr/>
  </property>
  <property fmtid="{D5CDD505-2E9C-101B-9397-08002B2CF9AE}" pid="20" name="Objective-Document Type [system]">
    <vt:lpwstr/>
  </property>
</Properties>
</file>