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2"/>
  </p:notesMasterIdLst>
  <p:handoutMasterIdLst>
    <p:handoutMasterId r:id="rId33"/>
  </p:handoutMasterIdLst>
  <p:sldIdLst>
    <p:sldId id="315" r:id="rId2"/>
    <p:sldId id="412" r:id="rId3"/>
    <p:sldId id="445" r:id="rId4"/>
    <p:sldId id="292" r:id="rId5"/>
    <p:sldId id="369" r:id="rId6"/>
    <p:sldId id="370" r:id="rId7"/>
    <p:sldId id="442" r:id="rId8"/>
    <p:sldId id="374" r:id="rId9"/>
    <p:sldId id="377" r:id="rId10"/>
    <p:sldId id="378" r:id="rId11"/>
    <p:sldId id="379" r:id="rId12"/>
    <p:sldId id="382" r:id="rId13"/>
    <p:sldId id="383" r:id="rId14"/>
    <p:sldId id="398" r:id="rId15"/>
    <p:sldId id="387" r:id="rId16"/>
    <p:sldId id="411" r:id="rId17"/>
    <p:sldId id="394" r:id="rId18"/>
    <p:sldId id="388" r:id="rId19"/>
    <p:sldId id="390" r:id="rId20"/>
    <p:sldId id="444" r:id="rId21"/>
    <p:sldId id="391" r:id="rId22"/>
    <p:sldId id="393" r:id="rId23"/>
    <p:sldId id="402" r:id="rId24"/>
    <p:sldId id="395" r:id="rId25"/>
    <p:sldId id="405" r:id="rId26"/>
    <p:sldId id="322" r:id="rId27"/>
    <p:sldId id="434" r:id="rId28"/>
    <p:sldId id="431" r:id="rId29"/>
    <p:sldId id="268" r:id="rId30"/>
    <p:sldId id="409" r:id="rId31"/>
  </p:sldIdLst>
  <p:sldSz cx="9144000" cy="6858000" type="screen4x3"/>
  <p:notesSz cx="6858000" cy="97107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92832F5-EA01-48E5-B403-87E193F50680}">
          <p14:sldIdLst>
            <p14:sldId id="315"/>
            <p14:sldId id="412"/>
            <p14:sldId id="445"/>
            <p14:sldId id="292"/>
            <p14:sldId id="369"/>
            <p14:sldId id="370"/>
            <p14:sldId id="442"/>
            <p14:sldId id="374"/>
            <p14:sldId id="377"/>
            <p14:sldId id="378"/>
            <p14:sldId id="379"/>
            <p14:sldId id="382"/>
            <p14:sldId id="383"/>
            <p14:sldId id="398"/>
            <p14:sldId id="387"/>
            <p14:sldId id="411"/>
            <p14:sldId id="394"/>
            <p14:sldId id="388"/>
            <p14:sldId id="390"/>
            <p14:sldId id="444"/>
            <p14:sldId id="391"/>
            <p14:sldId id="393"/>
            <p14:sldId id="402"/>
            <p14:sldId id="395"/>
            <p14:sldId id="405"/>
            <p14:sldId id="322"/>
            <p14:sldId id="434"/>
            <p14:sldId id="431"/>
            <p14:sldId id="268"/>
            <p14:sldId id="409"/>
          </p14:sldIdLst>
        </p14:section>
      </p14:sectionLst>
    </p:ext>
    <p:ext uri="{EFAFB233-063F-42B5-8137-9DF3F51BA10A}">
      <p15:sldGuideLst xmlns:p15="http://schemas.microsoft.com/office/powerpoint/2012/main">
        <p15:guide id="1" orient="horz" pos="2160">
          <p15:clr>
            <a:srgbClr val="A4A3A4"/>
          </p15:clr>
        </p15:guide>
        <p15:guide id="2" orient="horz" pos="576">
          <p15:clr>
            <a:srgbClr val="A4A3A4"/>
          </p15:clr>
        </p15:guide>
        <p15:guide id="3" pos="2880">
          <p15:clr>
            <a:srgbClr val="A4A3A4"/>
          </p15:clr>
        </p15:guide>
        <p15:guide id="4" pos="28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67" autoAdjust="0"/>
    <p:restoredTop sz="94993" autoAdjust="0"/>
  </p:normalViewPr>
  <p:slideViewPr>
    <p:cSldViewPr>
      <p:cViewPr varScale="1">
        <p:scale>
          <a:sx n="95" d="100"/>
          <a:sy n="95" d="100"/>
        </p:scale>
        <p:origin x="660" y="56"/>
      </p:cViewPr>
      <p:guideLst>
        <p:guide orient="horz" pos="2160"/>
        <p:guide orient="horz" pos="576"/>
        <p:guide pos="2880"/>
        <p:guide pos="2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80" d="100"/>
        <a:sy n="180" d="100"/>
      </p:scale>
      <p:origin x="0" y="-4315"/>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9-02-09T10:35:21.627" idx="1">
    <p:pos x="10" y="10"/>
    <p:text/>
    <p:extLst>
      <p:ext uri="{C676402C-5697-4E1C-873F-D02D1690AC5C}">
        <p15:threadingInfo xmlns:p15="http://schemas.microsoft.com/office/powerpoint/2012/main" timeZoneBias="-780"/>
      </p:ext>
    </p:extLst>
  </p:cm>
</p:cmLst>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11B0B2-BF3E-47B6-8A32-41BC4BFB0D8A}" type="doc">
      <dgm:prSet loTypeId="urn:microsoft.com/office/officeart/2008/layout/VerticalCurvedList" loCatId="list" qsTypeId="urn:microsoft.com/office/officeart/2005/8/quickstyle/simple1" qsCatId="simple" csTypeId="urn:microsoft.com/office/officeart/2005/8/colors/accent5_1" csCatId="accent5" phldr="1"/>
      <dgm:spPr/>
      <dgm:t>
        <a:bodyPr/>
        <a:lstStyle/>
        <a:p>
          <a:endParaRPr lang="en-CA"/>
        </a:p>
      </dgm:t>
    </dgm:pt>
    <dgm:pt modelId="{2A410CC0-40DA-4AE9-BB5A-14B05B8117D5}">
      <dgm:prSet phldrT="[Text]"/>
      <dgm:spPr>
        <a:noFill/>
        <a:ln>
          <a:noFill/>
        </a:ln>
      </dgm:spPr>
      <dgm:t>
        <a:bodyPr/>
        <a:lstStyle/>
        <a:p>
          <a:r>
            <a:rPr lang="en-CA" dirty="0"/>
            <a:t>Who is IIC</a:t>
          </a:r>
        </a:p>
      </dgm:t>
    </dgm:pt>
    <dgm:pt modelId="{4E9BDC9D-0BA4-46DB-A402-6C785C0860AE}" type="parTrans" cxnId="{D11892D2-A14A-4FE5-A59D-0167BCFC6FB2}">
      <dgm:prSet/>
      <dgm:spPr/>
      <dgm:t>
        <a:bodyPr/>
        <a:lstStyle/>
        <a:p>
          <a:endParaRPr lang="en-CA"/>
        </a:p>
      </dgm:t>
    </dgm:pt>
    <dgm:pt modelId="{45274897-EE2D-4A14-B56E-82D864933575}" type="sibTrans" cxnId="{D11892D2-A14A-4FE5-A59D-0167BCFC6FB2}">
      <dgm:prSet/>
      <dgm:spPr>
        <a:ln>
          <a:solidFill>
            <a:srgbClr val="363636"/>
          </a:solidFill>
        </a:ln>
      </dgm:spPr>
      <dgm:t>
        <a:bodyPr/>
        <a:lstStyle/>
        <a:p>
          <a:endParaRPr lang="en-CA"/>
        </a:p>
      </dgm:t>
    </dgm:pt>
    <dgm:pt modelId="{513175E8-E4D1-4C55-8E09-5467678FDD53}">
      <dgm:prSet phldrT="[Text]"/>
      <dgm:spPr>
        <a:noFill/>
        <a:ln>
          <a:noFill/>
        </a:ln>
      </dgm:spPr>
      <dgm:t>
        <a:bodyPr/>
        <a:lstStyle/>
        <a:p>
          <a:r>
            <a:rPr lang="en-CA" dirty="0"/>
            <a:t>IIC Footprint</a:t>
          </a:r>
        </a:p>
      </dgm:t>
    </dgm:pt>
    <dgm:pt modelId="{468A5E75-151A-4CE4-84CC-3307C3AEB255}" type="parTrans" cxnId="{26D498FA-A25E-4E13-B042-91BC4DC7B0C5}">
      <dgm:prSet/>
      <dgm:spPr/>
      <dgm:t>
        <a:bodyPr/>
        <a:lstStyle/>
        <a:p>
          <a:endParaRPr lang="en-CA"/>
        </a:p>
      </dgm:t>
    </dgm:pt>
    <dgm:pt modelId="{3B30E977-C145-4CB5-96EF-A9AA319BDF86}" type="sibTrans" cxnId="{26D498FA-A25E-4E13-B042-91BC4DC7B0C5}">
      <dgm:prSet/>
      <dgm:spPr/>
      <dgm:t>
        <a:bodyPr/>
        <a:lstStyle/>
        <a:p>
          <a:endParaRPr lang="en-CA"/>
        </a:p>
      </dgm:t>
    </dgm:pt>
    <dgm:pt modelId="{836F2B3A-B65B-4ABA-916C-2C48DA43806D}">
      <dgm:prSet phldrT="[Text]"/>
      <dgm:spPr>
        <a:noFill/>
        <a:ln>
          <a:noFill/>
        </a:ln>
      </dgm:spPr>
      <dgm:t>
        <a:bodyPr/>
        <a:lstStyle/>
        <a:p>
          <a:r>
            <a:rPr lang="en-CA" dirty="0"/>
            <a:t>Available Capability</a:t>
          </a:r>
        </a:p>
      </dgm:t>
    </dgm:pt>
    <dgm:pt modelId="{20CF3D88-DFE5-4D12-94D2-72E4BF1127F5}" type="parTrans" cxnId="{CD426076-E648-42BC-90C8-C4780213B366}">
      <dgm:prSet/>
      <dgm:spPr/>
      <dgm:t>
        <a:bodyPr/>
        <a:lstStyle/>
        <a:p>
          <a:endParaRPr lang="en-CA"/>
        </a:p>
      </dgm:t>
    </dgm:pt>
    <dgm:pt modelId="{BBB9CA55-4F87-43D7-B58B-DC73CBF585AC}" type="sibTrans" cxnId="{CD426076-E648-42BC-90C8-C4780213B366}">
      <dgm:prSet/>
      <dgm:spPr/>
      <dgm:t>
        <a:bodyPr/>
        <a:lstStyle/>
        <a:p>
          <a:endParaRPr lang="en-CA"/>
        </a:p>
      </dgm:t>
    </dgm:pt>
    <dgm:pt modelId="{B37BFE9E-C64C-4F6D-AA34-70D690A6DE1A}">
      <dgm:prSet phldrT="[Text]"/>
      <dgm:spPr>
        <a:noFill/>
        <a:ln>
          <a:noFill/>
        </a:ln>
      </dgm:spPr>
      <dgm:t>
        <a:bodyPr/>
        <a:lstStyle/>
        <a:p>
          <a:r>
            <a:rPr lang="en-CA" dirty="0"/>
            <a:t>Focus: Marine Services and Training</a:t>
          </a:r>
        </a:p>
      </dgm:t>
    </dgm:pt>
    <dgm:pt modelId="{FFAA2567-3FDA-40FF-BD34-DDB9AAAF86C4}" type="parTrans" cxnId="{2B8EE5F1-D33C-4817-A75E-3748A5C7E942}">
      <dgm:prSet/>
      <dgm:spPr/>
      <dgm:t>
        <a:bodyPr/>
        <a:lstStyle/>
        <a:p>
          <a:endParaRPr lang="en-CA"/>
        </a:p>
      </dgm:t>
    </dgm:pt>
    <dgm:pt modelId="{464A447F-7ABF-49B7-9040-4BF887B14271}" type="sibTrans" cxnId="{2B8EE5F1-D33C-4817-A75E-3748A5C7E942}">
      <dgm:prSet/>
      <dgm:spPr/>
      <dgm:t>
        <a:bodyPr/>
        <a:lstStyle/>
        <a:p>
          <a:endParaRPr lang="en-CA"/>
        </a:p>
      </dgm:t>
    </dgm:pt>
    <dgm:pt modelId="{DDB7253D-F3A9-4470-AFF8-C3B2A1D8A863}">
      <dgm:prSet phldrT="[Text]"/>
      <dgm:spPr>
        <a:noFill/>
        <a:ln>
          <a:noFill/>
        </a:ln>
      </dgm:spPr>
      <dgm:t>
        <a:bodyPr/>
        <a:lstStyle/>
        <a:p>
          <a:r>
            <a:rPr lang="en-CA" dirty="0" err="1"/>
            <a:t>NaAVIC</a:t>
          </a:r>
          <a:endParaRPr lang="en-CA" dirty="0"/>
        </a:p>
      </dgm:t>
    </dgm:pt>
    <dgm:pt modelId="{243358A2-8EC5-4412-9F51-FA6EB09E0174}" type="parTrans" cxnId="{90D1BE85-D4F9-496F-8F80-F3C4D51B074C}">
      <dgm:prSet/>
      <dgm:spPr/>
      <dgm:t>
        <a:bodyPr/>
        <a:lstStyle/>
        <a:p>
          <a:endParaRPr lang="en-CA"/>
        </a:p>
      </dgm:t>
    </dgm:pt>
    <dgm:pt modelId="{48506868-916F-41AE-97EF-BE297124454C}" type="sibTrans" cxnId="{90D1BE85-D4F9-496F-8F80-F3C4D51B074C}">
      <dgm:prSet/>
      <dgm:spPr/>
      <dgm:t>
        <a:bodyPr/>
        <a:lstStyle/>
        <a:p>
          <a:endParaRPr lang="en-CA"/>
        </a:p>
      </dgm:t>
    </dgm:pt>
    <dgm:pt modelId="{33D5870B-0712-4AB7-9A8B-03E64BBD56B4}" type="pres">
      <dgm:prSet presAssocID="{C611B0B2-BF3E-47B6-8A32-41BC4BFB0D8A}" presName="Name0" presStyleCnt="0">
        <dgm:presLayoutVars>
          <dgm:chMax val="7"/>
          <dgm:chPref val="7"/>
          <dgm:dir/>
        </dgm:presLayoutVars>
      </dgm:prSet>
      <dgm:spPr/>
      <dgm:t>
        <a:bodyPr/>
        <a:lstStyle/>
        <a:p>
          <a:endParaRPr lang="en-US"/>
        </a:p>
      </dgm:t>
    </dgm:pt>
    <dgm:pt modelId="{F0264B5A-AAF1-4E76-BFA4-CB8434C043A2}" type="pres">
      <dgm:prSet presAssocID="{C611B0B2-BF3E-47B6-8A32-41BC4BFB0D8A}" presName="Name1" presStyleCnt="0"/>
      <dgm:spPr/>
    </dgm:pt>
    <dgm:pt modelId="{968C4058-5DD3-482A-A1F1-084202CECB19}" type="pres">
      <dgm:prSet presAssocID="{C611B0B2-BF3E-47B6-8A32-41BC4BFB0D8A}" presName="cycle" presStyleCnt="0"/>
      <dgm:spPr/>
    </dgm:pt>
    <dgm:pt modelId="{8147D84A-47F8-4BA3-B416-A0C4ECCD311D}" type="pres">
      <dgm:prSet presAssocID="{C611B0B2-BF3E-47B6-8A32-41BC4BFB0D8A}" presName="srcNode" presStyleLbl="node1" presStyleIdx="0" presStyleCnt="5"/>
      <dgm:spPr/>
    </dgm:pt>
    <dgm:pt modelId="{D5D95D37-9ECF-4B87-9B0E-591BAA9EB842}" type="pres">
      <dgm:prSet presAssocID="{C611B0B2-BF3E-47B6-8A32-41BC4BFB0D8A}" presName="conn" presStyleLbl="parChTrans1D2" presStyleIdx="0" presStyleCnt="1"/>
      <dgm:spPr/>
      <dgm:t>
        <a:bodyPr/>
        <a:lstStyle/>
        <a:p>
          <a:endParaRPr lang="en-US"/>
        </a:p>
      </dgm:t>
    </dgm:pt>
    <dgm:pt modelId="{9611DF1D-0E17-423C-AE83-B69ADA3ADBCF}" type="pres">
      <dgm:prSet presAssocID="{C611B0B2-BF3E-47B6-8A32-41BC4BFB0D8A}" presName="extraNode" presStyleLbl="node1" presStyleIdx="0" presStyleCnt="5"/>
      <dgm:spPr/>
    </dgm:pt>
    <dgm:pt modelId="{91F22CF7-42EC-497B-978D-41EDA290B712}" type="pres">
      <dgm:prSet presAssocID="{C611B0B2-BF3E-47B6-8A32-41BC4BFB0D8A}" presName="dstNode" presStyleLbl="node1" presStyleIdx="0" presStyleCnt="5"/>
      <dgm:spPr/>
    </dgm:pt>
    <dgm:pt modelId="{59B6EFD6-BB71-4B4C-A539-24C7E32D83D8}" type="pres">
      <dgm:prSet presAssocID="{2A410CC0-40DA-4AE9-BB5A-14B05B8117D5}" presName="text_1" presStyleLbl="node1" presStyleIdx="0" presStyleCnt="5">
        <dgm:presLayoutVars>
          <dgm:bulletEnabled val="1"/>
        </dgm:presLayoutVars>
      </dgm:prSet>
      <dgm:spPr/>
      <dgm:t>
        <a:bodyPr/>
        <a:lstStyle/>
        <a:p>
          <a:endParaRPr lang="en-US"/>
        </a:p>
      </dgm:t>
    </dgm:pt>
    <dgm:pt modelId="{611777C3-CC4F-4693-97B5-3579EAB61239}" type="pres">
      <dgm:prSet presAssocID="{2A410CC0-40DA-4AE9-BB5A-14B05B8117D5}" presName="accent_1" presStyleCnt="0"/>
      <dgm:spPr/>
    </dgm:pt>
    <dgm:pt modelId="{69112E51-962A-45E6-914D-A1EBDF4EBCDB}" type="pres">
      <dgm:prSet presAssocID="{2A410CC0-40DA-4AE9-BB5A-14B05B8117D5}" presName="accentRepeatNode" presStyleLbl="solidFgAcc1" presStyleIdx="0" presStyleCnt="5"/>
      <dgm:spPr>
        <a:ln>
          <a:solidFill>
            <a:srgbClr val="363636"/>
          </a:solidFill>
        </a:ln>
      </dgm:spPr>
    </dgm:pt>
    <dgm:pt modelId="{EA482918-C59E-424E-B9D9-6A4631ADD015}" type="pres">
      <dgm:prSet presAssocID="{513175E8-E4D1-4C55-8E09-5467678FDD53}" presName="text_2" presStyleLbl="node1" presStyleIdx="1" presStyleCnt="5">
        <dgm:presLayoutVars>
          <dgm:bulletEnabled val="1"/>
        </dgm:presLayoutVars>
      </dgm:prSet>
      <dgm:spPr/>
      <dgm:t>
        <a:bodyPr/>
        <a:lstStyle/>
        <a:p>
          <a:endParaRPr lang="en-US"/>
        </a:p>
      </dgm:t>
    </dgm:pt>
    <dgm:pt modelId="{A1AEB6EB-06EB-41BB-A055-17E298F2A56B}" type="pres">
      <dgm:prSet presAssocID="{513175E8-E4D1-4C55-8E09-5467678FDD53}" presName="accent_2" presStyleCnt="0"/>
      <dgm:spPr/>
    </dgm:pt>
    <dgm:pt modelId="{CFB7D83D-6665-4E4D-93DE-DBFEBBB685AB}" type="pres">
      <dgm:prSet presAssocID="{513175E8-E4D1-4C55-8E09-5467678FDD53}" presName="accentRepeatNode" presStyleLbl="solidFgAcc1" presStyleIdx="1" presStyleCnt="5"/>
      <dgm:spPr>
        <a:ln>
          <a:solidFill>
            <a:srgbClr val="363636"/>
          </a:solidFill>
        </a:ln>
      </dgm:spPr>
    </dgm:pt>
    <dgm:pt modelId="{648424CF-CBC8-4AA2-ABFC-95BAA676EA8A}" type="pres">
      <dgm:prSet presAssocID="{836F2B3A-B65B-4ABA-916C-2C48DA43806D}" presName="text_3" presStyleLbl="node1" presStyleIdx="2" presStyleCnt="5">
        <dgm:presLayoutVars>
          <dgm:bulletEnabled val="1"/>
        </dgm:presLayoutVars>
      </dgm:prSet>
      <dgm:spPr/>
      <dgm:t>
        <a:bodyPr/>
        <a:lstStyle/>
        <a:p>
          <a:endParaRPr lang="en-US"/>
        </a:p>
      </dgm:t>
    </dgm:pt>
    <dgm:pt modelId="{863E691A-FB92-4836-833A-4FAC4139CFC1}" type="pres">
      <dgm:prSet presAssocID="{836F2B3A-B65B-4ABA-916C-2C48DA43806D}" presName="accent_3" presStyleCnt="0"/>
      <dgm:spPr/>
    </dgm:pt>
    <dgm:pt modelId="{697096EC-0BE5-488C-AF30-37D36E7A8A94}" type="pres">
      <dgm:prSet presAssocID="{836F2B3A-B65B-4ABA-916C-2C48DA43806D}" presName="accentRepeatNode" presStyleLbl="solidFgAcc1" presStyleIdx="2" presStyleCnt="5"/>
      <dgm:spPr>
        <a:ln>
          <a:solidFill>
            <a:srgbClr val="363636"/>
          </a:solidFill>
        </a:ln>
      </dgm:spPr>
    </dgm:pt>
    <dgm:pt modelId="{06C255BB-DE6B-48FF-A94B-09F135608195}" type="pres">
      <dgm:prSet presAssocID="{B37BFE9E-C64C-4F6D-AA34-70D690A6DE1A}" presName="text_4" presStyleLbl="node1" presStyleIdx="3" presStyleCnt="5">
        <dgm:presLayoutVars>
          <dgm:bulletEnabled val="1"/>
        </dgm:presLayoutVars>
      </dgm:prSet>
      <dgm:spPr/>
      <dgm:t>
        <a:bodyPr/>
        <a:lstStyle/>
        <a:p>
          <a:endParaRPr lang="en-US"/>
        </a:p>
      </dgm:t>
    </dgm:pt>
    <dgm:pt modelId="{E13C823B-15DA-4432-8CCC-826BA09B4DC8}" type="pres">
      <dgm:prSet presAssocID="{B37BFE9E-C64C-4F6D-AA34-70D690A6DE1A}" presName="accent_4" presStyleCnt="0"/>
      <dgm:spPr/>
    </dgm:pt>
    <dgm:pt modelId="{50B9FF49-0452-49E5-BD38-3DE806742670}" type="pres">
      <dgm:prSet presAssocID="{B37BFE9E-C64C-4F6D-AA34-70D690A6DE1A}" presName="accentRepeatNode" presStyleLbl="solidFgAcc1" presStyleIdx="3" presStyleCnt="5"/>
      <dgm:spPr>
        <a:ln>
          <a:solidFill>
            <a:srgbClr val="363636"/>
          </a:solidFill>
        </a:ln>
      </dgm:spPr>
    </dgm:pt>
    <dgm:pt modelId="{D5EB6794-9447-4E41-8EE9-1D9478C658D0}" type="pres">
      <dgm:prSet presAssocID="{DDB7253D-F3A9-4470-AFF8-C3B2A1D8A863}" presName="text_5" presStyleLbl="node1" presStyleIdx="4" presStyleCnt="5">
        <dgm:presLayoutVars>
          <dgm:bulletEnabled val="1"/>
        </dgm:presLayoutVars>
      </dgm:prSet>
      <dgm:spPr/>
      <dgm:t>
        <a:bodyPr/>
        <a:lstStyle/>
        <a:p>
          <a:endParaRPr lang="en-US"/>
        </a:p>
      </dgm:t>
    </dgm:pt>
    <dgm:pt modelId="{4A7783F8-5F52-4F5D-A2EB-A071EBF0679F}" type="pres">
      <dgm:prSet presAssocID="{DDB7253D-F3A9-4470-AFF8-C3B2A1D8A863}" presName="accent_5" presStyleCnt="0"/>
      <dgm:spPr/>
    </dgm:pt>
    <dgm:pt modelId="{D9D63C58-5C06-4E52-9A96-BC6B1E4F0E3F}" type="pres">
      <dgm:prSet presAssocID="{DDB7253D-F3A9-4470-AFF8-C3B2A1D8A863}" presName="accentRepeatNode" presStyleLbl="solidFgAcc1" presStyleIdx="4" presStyleCnt="5"/>
      <dgm:spPr>
        <a:ln>
          <a:solidFill>
            <a:srgbClr val="363636"/>
          </a:solidFill>
        </a:ln>
      </dgm:spPr>
    </dgm:pt>
  </dgm:ptLst>
  <dgm:cxnLst>
    <dgm:cxn modelId="{4D4D22A5-ED9E-482F-8136-BF2A44E3E51C}" type="presOf" srcId="{DDB7253D-F3A9-4470-AFF8-C3B2A1D8A863}" destId="{D5EB6794-9447-4E41-8EE9-1D9478C658D0}" srcOrd="0" destOrd="0" presId="urn:microsoft.com/office/officeart/2008/layout/VerticalCurvedList"/>
    <dgm:cxn modelId="{2B8EE5F1-D33C-4817-A75E-3748A5C7E942}" srcId="{C611B0B2-BF3E-47B6-8A32-41BC4BFB0D8A}" destId="{B37BFE9E-C64C-4F6D-AA34-70D690A6DE1A}" srcOrd="3" destOrd="0" parTransId="{FFAA2567-3FDA-40FF-BD34-DDB9AAAF86C4}" sibTransId="{464A447F-7ABF-49B7-9040-4BF887B14271}"/>
    <dgm:cxn modelId="{CD426076-E648-42BC-90C8-C4780213B366}" srcId="{C611B0B2-BF3E-47B6-8A32-41BC4BFB0D8A}" destId="{836F2B3A-B65B-4ABA-916C-2C48DA43806D}" srcOrd="2" destOrd="0" parTransId="{20CF3D88-DFE5-4D12-94D2-72E4BF1127F5}" sibTransId="{BBB9CA55-4F87-43D7-B58B-DC73CBF585AC}"/>
    <dgm:cxn modelId="{26D498FA-A25E-4E13-B042-91BC4DC7B0C5}" srcId="{C611B0B2-BF3E-47B6-8A32-41BC4BFB0D8A}" destId="{513175E8-E4D1-4C55-8E09-5467678FDD53}" srcOrd="1" destOrd="0" parTransId="{468A5E75-151A-4CE4-84CC-3307C3AEB255}" sibTransId="{3B30E977-C145-4CB5-96EF-A9AA319BDF86}"/>
    <dgm:cxn modelId="{D11892D2-A14A-4FE5-A59D-0167BCFC6FB2}" srcId="{C611B0B2-BF3E-47B6-8A32-41BC4BFB0D8A}" destId="{2A410CC0-40DA-4AE9-BB5A-14B05B8117D5}" srcOrd="0" destOrd="0" parTransId="{4E9BDC9D-0BA4-46DB-A402-6C785C0860AE}" sibTransId="{45274897-EE2D-4A14-B56E-82D864933575}"/>
    <dgm:cxn modelId="{4D6C2EAB-6F70-4BEE-9BD5-50892586625F}" type="presOf" srcId="{C611B0B2-BF3E-47B6-8A32-41BC4BFB0D8A}" destId="{33D5870B-0712-4AB7-9A8B-03E64BBD56B4}" srcOrd="0" destOrd="0" presId="urn:microsoft.com/office/officeart/2008/layout/VerticalCurvedList"/>
    <dgm:cxn modelId="{BC966D20-3680-4FFE-A7BC-C5A14AC63254}" type="presOf" srcId="{836F2B3A-B65B-4ABA-916C-2C48DA43806D}" destId="{648424CF-CBC8-4AA2-ABFC-95BAA676EA8A}" srcOrd="0" destOrd="0" presId="urn:microsoft.com/office/officeart/2008/layout/VerticalCurvedList"/>
    <dgm:cxn modelId="{7D829902-8B26-4F11-A639-64A1ECB74CF7}" type="presOf" srcId="{45274897-EE2D-4A14-B56E-82D864933575}" destId="{D5D95D37-9ECF-4B87-9B0E-591BAA9EB842}" srcOrd="0" destOrd="0" presId="urn:microsoft.com/office/officeart/2008/layout/VerticalCurvedList"/>
    <dgm:cxn modelId="{8C4C7BED-A33E-4A4E-9F09-BCE942FB99D2}" type="presOf" srcId="{513175E8-E4D1-4C55-8E09-5467678FDD53}" destId="{EA482918-C59E-424E-B9D9-6A4631ADD015}" srcOrd="0" destOrd="0" presId="urn:microsoft.com/office/officeart/2008/layout/VerticalCurvedList"/>
    <dgm:cxn modelId="{F94C9454-0AE4-43D9-AC65-F689467B6F3A}" type="presOf" srcId="{2A410CC0-40DA-4AE9-BB5A-14B05B8117D5}" destId="{59B6EFD6-BB71-4B4C-A539-24C7E32D83D8}" srcOrd="0" destOrd="0" presId="urn:microsoft.com/office/officeart/2008/layout/VerticalCurvedList"/>
    <dgm:cxn modelId="{90D1BE85-D4F9-496F-8F80-F3C4D51B074C}" srcId="{C611B0B2-BF3E-47B6-8A32-41BC4BFB0D8A}" destId="{DDB7253D-F3A9-4470-AFF8-C3B2A1D8A863}" srcOrd="4" destOrd="0" parTransId="{243358A2-8EC5-4412-9F51-FA6EB09E0174}" sibTransId="{48506868-916F-41AE-97EF-BE297124454C}"/>
    <dgm:cxn modelId="{B1870497-EBC8-454F-A191-AB5DCE3C0438}" type="presOf" srcId="{B37BFE9E-C64C-4F6D-AA34-70D690A6DE1A}" destId="{06C255BB-DE6B-48FF-A94B-09F135608195}" srcOrd="0" destOrd="0" presId="urn:microsoft.com/office/officeart/2008/layout/VerticalCurvedList"/>
    <dgm:cxn modelId="{5DAF69B9-4DBD-4F2D-B656-85011492E358}" type="presParOf" srcId="{33D5870B-0712-4AB7-9A8B-03E64BBD56B4}" destId="{F0264B5A-AAF1-4E76-BFA4-CB8434C043A2}" srcOrd="0" destOrd="0" presId="urn:microsoft.com/office/officeart/2008/layout/VerticalCurvedList"/>
    <dgm:cxn modelId="{961FDDC5-60FD-43FD-8333-0286541D026E}" type="presParOf" srcId="{F0264B5A-AAF1-4E76-BFA4-CB8434C043A2}" destId="{968C4058-5DD3-482A-A1F1-084202CECB19}" srcOrd="0" destOrd="0" presId="urn:microsoft.com/office/officeart/2008/layout/VerticalCurvedList"/>
    <dgm:cxn modelId="{FD5ED381-4BC0-42B5-BB9E-9BFF9F300347}" type="presParOf" srcId="{968C4058-5DD3-482A-A1F1-084202CECB19}" destId="{8147D84A-47F8-4BA3-B416-A0C4ECCD311D}" srcOrd="0" destOrd="0" presId="urn:microsoft.com/office/officeart/2008/layout/VerticalCurvedList"/>
    <dgm:cxn modelId="{21726F8D-F019-4B26-B882-CB763FA3250C}" type="presParOf" srcId="{968C4058-5DD3-482A-A1F1-084202CECB19}" destId="{D5D95D37-9ECF-4B87-9B0E-591BAA9EB842}" srcOrd="1" destOrd="0" presId="urn:microsoft.com/office/officeart/2008/layout/VerticalCurvedList"/>
    <dgm:cxn modelId="{DCE9C21F-7C0C-45D2-9326-06F12DFEFDEC}" type="presParOf" srcId="{968C4058-5DD3-482A-A1F1-084202CECB19}" destId="{9611DF1D-0E17-423C-AE83-B69ADA3ADBCF}" srcOrd="2" destOrd="0" presId="urn:microsoft.com/office/officeart/2008/layout/VerticalCurvedList"/>
    <dgm:cxn modelId="{5ED5759D-B524-4ED9-8AEE-9A3EBA4FD553}" type="presParOf" srcId="{968C4058-5DD3-482A-A1F1-084202CECB19}" destId="{91F22CF7-42EC-497B-978D-41EDA290B712}" srcOrd="3" destOrd="0" presId="urn:microsoft.com/office/officeart/2008/layout/VerticalCurvedList"/>
    <dgm:cxn modelId="{7B38924E-2E5A-4A82-8ED1-1353C8040EFD}" type="presParOf" srcId="{F0264B5A-AAF1-4E76-BFA4-CB8434C043A2}" destId="{59B6EFD6-BB71-4B4C-A539-24C7E32D83D8}" srcOrd="1" destOrd="0" presId="urn:microsoft.com/office/officeart/2008/layout/VerticalCurvedList"/>
    <dgm:cxn modelId="{72D0860B-1FFC-4EA5-8F3A-B596E67019A3}" type="presParOf" srcId="{F0264B5A-AAF1-4E76-BFA4-CB8434C043A2}" destId="{611777C3-CC4F-4693-97B5-3579EAB61239}" srcOrd="2" destOrd="0" presId="urn:microsoft.com/office/officeart/2008/layout/VerticalCurvedList"/>
    <dgm:cxn modelId="{006A77F0-6595-42A1-AC37-53868A0B7760}" type="presParOf" srcId="{611777C3-CC4F-4693-97B5-3579EAB61239}" destId="{69112E51-962A-45E6-914D-A1EBDF4EBCDB}" srcOrd="0" destOrd="0" presId="urn:microsoft.com/office/officeart/2008/layout/VerticalCurvedList"/>
    <dgm:cxn modelId="{44327F04-E634-40BB-8F8D-F9112C36D83D}" type="presParOf" srcId="{F0264B5A-AAF1-4E76-BFA4-CB8434C043A2}" destId="{EA482918-C59E-424E-B9D9-6A4631ADD015}" srcOrd="3" destOrd="0" presId="urn:microsoft.com/office/officeart/2008/layout/VerticalCurvedList"/>
    <dgm:cxn modelId="{322DF520-8AE9-4093-95F0-75FE0E44735E}" type="presParOf" srcId="{F0264B5A-AAF1-4E76-BFA4-CB8434C043A2}" destId="{A1AEB6EB-06EB-41BB-A055-17E298F2A56B}" srcOrd="4" destOrd="0" presId="urn:microsoft.com/office/officeart/2008/layout/VerticalCurvedList"/>
    <dgm:cxn modelId="{2349C3E6-FF27-48EB-A113-F9F0B2978637}" type="presParOf" srcId="{A1AEB6EB-06EB-41BB-A055-17E298F2A56B}" destId="{CFB7D83D-6665-4E4D-93DE-DBFEBBB685AB}" srcOrd="0" destOrd="0" presId="urn:microsoft.com/office/officeart/2008/layout/VerticalCurvedList"/>
    <dgm:cxn modelId="{EA486073-BACB-44F3-871C-58219E3D39E9}" type="presParOf" srcId="{F0264B5A-AAF1-4E76-BFA4-CB8434C043A2}" destId="{648424CF-CBC8-4AA2-ABFC-95BAA676EA8A}" srcOrd="5" destOrd="0" presId="urn:microsoft.com/office/officeart/2008/layout/VerticalCurvedList"/>
    <dgm:cxn modelId="{92627129-1999-4EE6-965E-93D73AC75A5A}" type="presParOf" srcId="{F0264B5A-AAF1-4E76-BFA4-CB8434C043A2}" destId="{863E691A-FB92-4836-833A-4FAC4139CFC1}" srcOrd="6" destOrd="0" presId="urn:microsoft.com/office/officeart/2008/layout/VerticalCurvedList"/>
    <dgm:cxn modelId="{A7A848BE-5693-4ABD-B29D-D1D98BE861B9}" type="presParOf" srcId="{863E691A-FB92-4836-833A-4FAC4139CFC1}" destId="{697096EC-0BE5-488C-AF30-37D36E7A8A94}" srcOrd="0" destOrd="0" presId="urn:microsoft.com/office/officeart/2008/layout/VerticalCurvedList"/>
    <dgm:cxn modelId="{A313DCAF-5C0A-49FA-B3F2-C8E6BF7061F7}" type="presParOf" srcId="{F0264B5A-AAF1-4E76-BFA4-CB8434C043A2}" destId="{06C255BB-DE6B-48FF-A94B-09F135608195}" srcOrd="7" destOrd="0" presId="urn:microsoft.com/office/officeart/2008/layout/VerticalCurvedList"/>
    <dgm:cxn modelId="{47134620-64DA-4377-8BA7-815DF1119C6A}" type="presParOf" srcId="{F0264B5A-AAF1-4E76-BFA4-CB8434C043A2}" destId="{E13C823B-15DA-4432-8CCC-826BA09B4DC8}" srcOrd="8" destOrd="0" presId="urn:microsoft.com/office/officeart/2008/layout/VerticalCurvedList"/>
    <dgm:cxn modelId="{C1359E54-A676-491C-91CB-EFFDD7D2CCB3}" type="presParOf" srcId="{E13C823B-15DA-4432-8CCC-826BA09B4DC8}" destId="{50B9FF49-0452-49E5-BD38-3DE806742670}" srcOrd="0" destOrd="0" presId="urn:microsoft.com/office/officeart/2008/layout/VerticalCurvedList"/>
    <dgm:cxn modelId="{E3159979-D227-46E0-97C8-43AB923802F0}" type="presParOf" srcId="{F0264B5A-AAF1-4E76-BFA4-CB8434C043A2}" destId="{D5EB6794-9447-4E41-8EE9-1D9478C658D0}" srcOrd="9" destOrd="0" presId="urn:microsoft.com/office/officeart/2008/layout/VerticalCurvedList"/>
    <dgm:cxn modelId="{AD1473C0-72A4-4EB6-82A8-233D007F490A}" type="presParOf" srcId="{F0264B5A-AAF1-4E76-BFA4-CB8434C043A2}" destId="{4A7783F8-5F52-4F5D-A2EB-A071EBF0679F}" srcOrd="10" destOrd="0" presId="urn:microsoft.com/office/officeart/2008/layout/VerticalCurvedList"/>
    <dgm:cxn modelId="{4657F7FD-901A-407D-A869-2117AA76DBAA}" type="presParOf" srcId="{4A7783F8-5F52-4F5D-A2EB-A071EBF0679F}" destId="{D9D63C58-5C06-4E52-9A96-BC6B1E4F0E3F}" srcOrd="0" destOrd="0" presId="urn:microsoft.com/office/officeart/2008/layout/VerticalCurvedList"/>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EFFB23-2400-41CE-B3CD-51A6DD95D97E}"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CA"/>
        </a:p>
      </dgm:t>
    </dgm:pt>
    <dgm:pt modelId="{3346A0E9-3C1E-4853-8CE8-F6DD295B9C83}">
      <dgm:prSet phldrT="[Text]"/>
      <dgm:spPr/>
      <dgm:t>
        <a:bodyPr/>
        <a:lstStyle/>
        <a:p>
          <a:endParaRPr lang="en-CA" dirty="0"/>
        </a:p>
        <a:p>
          <a:r>
            <a:rPr lang="en-CA" dirty="0"/>
            <a:t>Survey Data Processing</a:t>
          </a:r>
        </a:p>
      </dgm:t>
    </dgm:pt>
    <dgm:pt modelId="{354E413E-DFD6-4A83-8F0C-A5303C2E2DA8}" type="parTrans" cxnId="{B00EE735-A064-4153-8198-75D4B83158F6}">
      <dgm:prSet/>
      <dgm:spPr/>
      <dgm:t>
        <a:bodyPr/>
        <a:lstStyle/>
        <a:p>
          <a:endParaRPr lang="en-CA"/>
        </a:p>
      </dgm:t>
    </dgm:pt>
    <dgm:pt modelId="{6E48474D-994C-4938-BB25-B9CD9CEC7080}" type="sibTrans" cxnId="{B00EE735-A064-4153-8198-75D4B83158F6}">
      <dgm:prSet/>
      <dgm:spPr>
        <a:solidFill>
          <a:schemeClr val="accent2"/>
        </a:solidFill>
      </dgm:spPr>
      <dgm:t>
        <a:bodyPr/>
        <a:lstStyle/>
        <a:p>
          <a:endParaRPr lang="en-CA"/>
        </a:p>
      </dgm:t>
    </dgm:pt>
    <dgm:pt modelId="{F116BCA5-A382-4B69-B746-B7C2A11FDC5D}">
      <dgm:prSet phldrT="[Text]"/>
      <dgm:spPr/>
      <dgm:t>
        <a:bodyPr/>
        <a:lstStyle/>
        <a:p>
          <a:endParaRPr lang="en-CA" dirty="0"/>
        </a:p>
        <a:p>
          <a:endParaRPr lang="en-CA" dirty="0"/>
        </a:p>
        <a:p>
          <a:r>
            <a:rPr lang="en-CA" dirty="0"/>
            <a:t>Hydrographic Database services</a:t>
          </a:r>
        </a:p>
      </dgm:t>
    </dgm:pt>
    <dgm:pt modelId="{C00DA4C3-D5D3-48D2-BDFF-952B023143B4}" type="parTrans" cxnId="{67946A00-9622-4D46-8971-1B0B6A74EE5B}">
      <dgm:prSet/>
      <dgm:spPr/>
      <dgm:t>
        <a:bodyPr/>
        <a:lstStyle/>
        <a:p>
          <a:endParaRPr lang="en-CA"/>
        </a:p>
      </dgm:t>
    </dgm:pt>
    <dgm:pt modelId="{554C4984-BBA5-4623-B79B-26917382EBC0}" type="sibTrans" cxnId="{67946A00-9622-4D46-8971-1B0B6A74EE5B}">
      <dgm:prSet/>
      <dgm:spPr>
        <a:solidFill>
          <a:schemeClr val="accent2"/>
        </a:solidFill>
      </dgm:spPr>
      <dgm:t>
        <a:bodyPr/>
        <a:lstStyle/>
        <a:p>
          <a:endParaRPr lang="en-CA"/>
        </a:p>
      </dgm:t>
    </dgm:pt>
    <dgm:pt modelId="{2663FEDB-541F-4C57-9CE4-E37B18E1DC90}">
      <dgm:prSet phldrT="[Text]"/>
      <dgm:spPr/>
      <dgm:t>
        <a:bodyPr/>
        <a:lstStyle/>
        <a:p>
          <a:endParaRPr lang="en-CA" dirty="0"/>
        </a:p>
        <a:p>
          <a:r>
            <a:rPr lang="en-CA" dirty="0"/>
            <a:t>Validation and Maintenance</a:t>
          </a:r>
        </a:p>
      </dgm:t>
    </dgm:pt>
    <dgm:pt modelId="{F5BCCFAF-C178-4F0E-A1DB-58B6C2319107}" type="parTrans" cxnId="{3EF43776-D703-4B4A-BAB9-5D92E34F33AF}">
      <dgm:prSet/>
      <dgm:spPr/>
      <dgm:t>
        <a:bodyPr/>
        <a:lstStyle/>
        <a:p>
          <a:endParaRPr lang="en-CA"/>
        </a:p>
      </dgm:t>
    </dgm:pt>
    <dgm:pt modelId="{BDDD70E7-9A3B-4FA8-ABDB-0AD79507765A}" type="sibTrans" cxnId="{3EF43776-D703-4B4A-BAB9-5D92E34F33AF}">
      <dgm:prSet/>
      <dgm:spPr>
        <a:solidFill>
          <a:schemeClr val="accent2"/>
        </a:solidFill>
      </dgm:spPr>
      <dgm:t>
        <a:bodyPr/>
        <a:lstStyle/>
        <a:p>
          <a:endParaRPr lang="en-CA"/>
        </a:p>
      </dgm:t>
    </dgm:pt>
    <dgm:pt modelId="{A55F8AD8-9FF4-4531-9FC8-E43D55348BE1}">
      <dgm:prSet phldrT="[Text]"/>
      <dgm:spPr/>
      <dgm:t>
        <a:bodyPr/>
        <a:lstStyle/>
        <a:p>
          <a:endParaRPr lang="en-CA" dirty="0"/>
        </a:p>
        <a:p>
          <a:r>
            <a:rPr lang="en-CA" dirty="0"/>
            <a:t>Hydrographic Surveys</a:t>
          </a:r>
        </a:p>
      </dgm:t>
    </dgm:pt>
    <dgm:pt modelId="{E8B83D6E-98B3-48D9-ADEC-332696293C7F}" type="parTrans" cxnId="{9055EB6A-E371-4B6F-8FE0-BCCE796F4DBD}">
      <dgm:prSet/>
      <dgm:spPr/>
      <dgm:t>
        <a:bodyPr/>
        <a:lstStyle/>
        <a:p>
          <a:endParaRPr lang="en-CA"/>
        </a:p>
      </dgm:t>
    </dgm:pt>
    <dgm:pt modelId="{4A0883EA-FF02-482F-A89D-84D92A54EAB0}" type="sibTrans" cxnId="{9055EB6A-E371-4B6F-8FE0-BCCE796F4DBD}">
      <dgm:prSet/>
      <dgm:spPr>
        <a:solidFill>
          <a:schemeClr val="accent2"/>
        </a:solidFill>
      </dgm:spPr>
      <dgm:t>
        <a:bodyPr/>
        <a:lstStyle/>
        <a:p>
          <a:endParaRPr lang="en-CA"/>
        </a:p>
      </dgm:t>
    </dgm:pt>
    <dgm:pt modelId="{72E381E5-B6D5-49C0-B78A-592C01F27764}">
      <dgm:prSet phldrT="[Text]"/>
      <dgm:spPr/>
      <dgm:t>
        <a:bodyPr/>
        <a:lstStyle/>
        <a:p>
          <a:endParaRPr lang="en-CA" dirty="0"/>
        </a:p>
        <a:p>
          <a:endParaRPr lang="en-CA" dirty="0"/>
        </a:p>
        <a:p>
          <a:r>
            <a:rPr lang="en-CA" dirty="0"/>
            <a:t>Navigation Services</a:t>
          </a:r>
        </a:p>
      </dgm:t>
    </dgm:pt>
    <dgm:pt modelId="{2849593A-E2D8-4345-AC6F-3863FDF5849E}" type="parTrans" cxnId="{7E21EAFC-A866-49AA-A196-6FB229F51F95}">
      <dgm:prSet/>
      <dgm:spPr/>
      <dgm:t>
        <a:bodyPr/>
        <a:lstStyle/>
        <a:p>
          <a:endParaRPr lang="en-CA"/>
        </a:p>
      </dgm:t>
    </dgm:pt>
    <dgm:pt modelId="{6E5FBB1D-A181-4484-ADA9-8ADF2B129B2F}" type="sibTrans" cxnId="{7E21EAFC-A866-49AA-A196-6FB229F51F95}">
      <dgm:prSet/>
      <dgm:spPr>
        <a:solidFill>
          <a:schemeClr val="accent2"/>
        </a:solidFill>
      </dgm:spPr>
      <dgm:t>
        <a:bodyPr/>
        <a:lstStyle/>
        <a:p>
          <a:endParaRPr lang="en-CA"/>
        </a:p>
      </dgm:t>
    </dgm:pt>
    <dgm:pt modelId="{0FD56A6F-2C47-409E-97E8-8C004CF50DDD}" type="pres">
      <dgm:prSet presAssocID="{FDEFFB23-2400-41CE-B3CD-51A6DD95D97E}" presName="cycle" presStyleCnt="0">
        <dgm:presLayoutVars>
          <dgm:dir/>
          <dgm:resizeHandles val="exact"/>
        </dgm:presLayoutVars>
      </dgm:prSet>
      <dgm:spPr/>
      <dgm:t>
        <a:bodyPr/>
        <a:lstStyle/>
        <a:p>
          <a:endParaRPr lang="en-US"/>
        </a:p>
      </dgm:t>
    </dgm:pt>
    <dgm:pt modelId="{E2D8A4D2-45AA-4CEA-A5E8-1EC7A83C111C}" type="pres">
      <dgm:prSet presAssocID="{3346A0E9-3C1E-4853-8CE8-F6DD295B9C83}" presName="dummy" presStyleCnt="0"/>
      <dgm:spPr/>
    </dgm:pt>
    <dgm:pt modelId="{C8690C9E-6F9C-44E2-A223-15FAC0EDB2B2}" type="pres">
      <dgm:prSet presAssocID="{3346A0E9-3C1E-4853-8CE8-F6DD295B9C83}" presName="node" presStyleLbl="revTx" presStyleIdx="0" presStyleCnt="5">
        <dgm:presLayoutVars>
          <dgm:bulletEnabled val="1"/>
        </dgm:presLayoutVars>
      </dgm:prSet>
      <dgm:spPr/>
      <dgm:t>
        <a:bodyPr/>
        <a:lstStyle/>
        <a:p>
          <a:endParaRPr lang="en-US"/>
        </a:p>
      </dgm:t>
    </dgm:pt>
    <dgm:pt modelId="{15C94E27-24D5-4674-B9A3-085A1964EA2B}" type="pres">
      <dgm:prSet presAssocID="{6E48474D-994C-4938-BB25-B9CD9CEC7080}" presName="sibTrans" presStyleLbl="node1" presStyleIdx="0" presStyleCnt="5"/>
      <dgm:spPr/>
      <dgm:t>
        <a:bodyPr/>
        <a:lstStyle/>
        <a:p>
          <a:endParaRPr lang="en-US"/>
        </a:p>
      </dgm:t>
    </dgm:pt>
    <dgm:pt modelId="{DE42FA00-6E1D-4C77-9CC8-BBF11BFEF5B0}" type="pres">
      <dgm:prSet presAssocID="{F116BCA5-A382-4B69-B746-B7C2A11FDC5D}" presName="dummy" presStyleCnt="0"/>
      <dgm:spPr/>
    </dgm:pt>
    <dgm:pt modelId="{B5C438A2-CD66-4E92-B55A-B9CB8D2450EF}" type="pres">
      <dgm:prSet presAssocID="{F116BCA5-A382-4B69-B746-B7C2A11FDC5D}" presName="node" presStyleLbl="revTx" presStyleIdx="1" presStyleCnt="5">
        <dgm:presLayoutVars>
          <dgm:bulletEnabled val="1"/>
        </dgm:presLayoutVars>
      </dgm:prSet>
      <dgm:spPr/>
      <dgm:t>
        <a:bodyPr/>
        <a:lstStyle/>
        <a:p>
          <a:endParaRPr lang="en-US"/>
        </a:p>
      </dgm:t>
    </dgm:pt>
    <dgm:pt modelId="{FF3DC188-25D9-4D83-9D53-1F00366DF48E}" type="pres">
      <dgm:prSet presAssocID="{554C4984-BBA5-4623-B79B-26917382EBC0}" presName="sibTrans" presStyleLbl="node1" presStyleIdx="1" presStyleCnt="5"/>
      <dgm:spPr/>
      <dgm:t>
        <a:bodyPr/>
        <a:lstStyle/>
        <a:p>
          <a:endParaRPr lang="en-US"/>
        </a:p>
      </dgm:t>
    </dgm:pt>
    <dgm:pt modelId="{88B51136-87B5-417C-8F2C-4B95309C30E6}" type="pres">
      <dgm:prSet presAssocID="{2663FEDB-541F-4C57-9CE4-E37B18E1DC90}" presName="dummy" presStyleCnt="0"/>
      <dgm:spPr/>
    </dgm:pt>
    <dgm:pt modelId="{8D2B7D63-89A4-4A8C-BDE7-2EC7DD330972}" type="pres">
      <dgm:prSet presAssocID="{2663FEDB-541F-4C57-9CE4-E37B18E1DC90}" presName="node" presStyleLbl="revTx" presStyleIdx="2" presStyleCnt="5">
        <dgm:presLayoutVars>
          <dgm:bulletEnabled val="1"/>
        </dgm:presLayoutVars>
      </dgm:prSet>
      <dgm:spPr/>
      <dgm:t>
        <a:bodyPr/>
        <a:lstStyle/>
        <a:p>
          <a:endParaRPr lang="en-US"/>
        </a:p>
      </dgm:t>
    </dgm:pt>
    <dgm:pt modelId="{3E75357C-A8F8-4783-8DE4-8A316DF3EAE8}" type="pres">
      <dgm:prSet presAssocID="{BDDD70E7-9A3B-4FA8-ABDB-0AD79507765A}" presName="sibTrans" presStyleLbl="node1" presStyleIdx="2" presStyleCnt="5"/>
      <dgm:spPr/>
      <dgm:t>
        <a:bodyPr/>
        <a:lstStyle/>
        <a:p>
          <a:endParaRPr lang="en-US"/>
        </a:p>
      </dgm:t>
    </dgm:pt>
    <dgm:pt modelId="{53B1F76A-F8D5-4772-95BC-008F058CFF8B}" type="pres">
      <dgm:prSet presAssocID="{72E381E5-B6D5-49C0-B78A-592C01F27764}" presName="dummy" presStyleCnt="0"/>
      <dgm:spPr/>
    </dgm:pt>
    <dgm:pt modelId="{451CD5DE-4708-40DC-8D8E-D86D74572AB6}" type="pres">
      <dgm:prSet presAssocID="{72E381E5-B6D5-49C0-B78A-592C01F27764}" presName="node" presStyleLbl="revTx" presStyleIdx="3" presStyleCnt="5">
        <dgm:presLayoutVars>
          <dgm:bulletEnabled val="1"/>
        </dgm:presLayoutVars>
      </dgm:prSet>
      <dgm:spPr/>
      <dgm:t>
        <a:bodyPr/>
        <a:lstStyle/>
        <a:p>
          <a:endParaRPr lang="en-US"/>
        </a:p>
      </dgm:t>
    </dgm:pt>
    <dgm:pt modelId="{7677B633-50A5-4E8B-B74E-ABA7D23F45B1}" type="pres">
      <dgm:prSet presAssocID="{6E5FBB1D-A181-4484-ADA9-8ADF2B129B2F}" presName="sibTrans" presStyleLbl="node1" presStyleIdx="3" presStyleCnt="5"/>
      <dgm:spPr/>
      <dgm:t>
        <a:bodyPr/>
        <a:lstStyle/>
        <a:p>
          <a:endParaRPr lang="en-US"/>
        </a:p>
      </dgm:t>
    </dgm:pt>
    <dgm:pt modelId="{8F07D980-85F3-41A0-9B2E-D1C46EAC7645}" type="pres">
      <dgm:prSet presAssocID="{A55F8AD8-9FF4-4531-9FC8-E43D55348BE1}" presName="dummy" presStyleCnt="0"/>
      <dgm:spPr/>
    </dgm:pt>
    <dgm:pt modelId="{751E3BF2-1FC4-4E8B-BABB-B3B4F986B100}" type="pres">
      <dgm:prSet presAssocID="{A55F8AD8-9FF4-4531-9FC8-E43D55348BE1}" presName="node" presStyleLbl="revTx" presStyleIdx="4" presStyleCnt="5">
        <dgm:presLayoutVars>
          <dgm:bulletEnabled val="1"/>
        </dgm:presLayoutVars>
      </dgm:prSet>
      <dgm:spPr/>
      <dgm:t>
        <a:bodyPr/>
        <a:lstStyle/>
        <a:p>
          <a:endParaRPr lang="en-US"/>
        </a:p>
      </dgm:t>
    </dgm:pt>
    <dgm:pt modelId="{09FE2C57-52E4-466E-95F8-4F19F17F2959}" type="pres">
      <dgm:prSet presAssocID="{4A0883EA-FF02-482F-A89D-84D92A54EAB0}" presName="sibTrans" presStyleLbl="node1" presStyleIdx="4" presStyleCnt="5"/>
      <dgm:spPr/>
      <dgm:t>
        <a:bodyPr/>
        <a:lstStyle/>
        <a:p>
          <a:endParaRPr lang="en-US"/>
        </a:p>
      </dgm:t>
    </dgm:pt>
  </dgm:ptLst>
  <dgm:cxnLst>
    <dgm:cxn modelId="{4715D5DE-1645-4CA0-9E56-39A6534B27AA}" type="presOf" srcId="{6E5FBB1D-A181-4484-ADA9-8ADF2B129B2F}" destId="{7677B633-50A5-4E8B-B74E-ABA7D23F45B1}" srcOrd="0" destOrd="0" presId="urn:microsoft.com/office/officeart/2005/8/layout/cycle1"/>
    <dgm:cxn modelId="{64F8943E-6F45-48CB-879E-5C10814C9240}" type="presOf" srcId="{F116BCA5-A382-4B69-B746-B7C2A11FDC5D}" destId="{B5C438A2-CD66-4E92-B55A-B9CB8D2450EF}" srcOrd="0" destOrd="0" presId="urn:microsoft.com/office/officeart/2005/8/layout/cycle1"/>
    <dgm:cxn modelId="{B00EE735-A064-4153-8198-75D4B83158F6}" srcId="{FDEFFB23-2400-41CE-B3CD-51A6DD95D97E}" destId="{3346A0E9-3C1E-4853-8CE8-F6DD295B9C83}" srcOrd="0" destOrd="0" parTransId="{354E413E-DFD6-4A83-8F0C-A5303C2E2DA8}" sibTransId="{6E48474D-994C-4938-BB25-B9CD9CEC7080}"/>
    <dgm:cxn modelId="{9EEBE103-D258-4A2F-BFA3-4A2368B335E0}" type="presOf" srcId="{554C4984-BBA5-4623-B79B-26917382EBC0}" destId="{FF3DC188-25D9-4D83-9D53-1F00366DF48E}" srcOrd="0" destOrd="0" presId="urn:microsoft.com/office/officeart/2005/8/layout/cycle1"/>
    <dgm:cxn modelId="{DE816280-FCFA-4E63-AC7A-A3FF85144F2A}" type="presOf" srcId="{4A0883EA-FF02-482F-A89D-84D92A54EAB0}" destId="{09FE2C57-52E4-466E-95F8-4F19F17F2959}" srcOrd="0" destOrd="0" presId="urn:microsoft.com/office/officeart/2005/8/layout/cycle1"/>
    <dgm:cxn modelId="{CC50EDF5-62C9-4430-A7D0-AA476C6765B3}" type="presOf" srcId="{BDDD70E7-9A3B-4FA8-ABDB-0AD79507765A}" destId="{3E75357C-A8F8-4783-8DE4-8A316DF3EAE8}" srcOrd="0" destOrd="0" presId="urn:microsoft.com/office/officeart/2005/8/layout/cycle1"/>
    <dgm:cxn modelId="{7E5384DC-63D1-46F8-97A5-368AC86B8240}" type="presOf" srcId="{72E381E5-B6D5-49C0-B78A-592C01F27764}" destId="{451CD5DE-4708-40DC-8D8E-D86D74572AB6}" srcOrd="0" destOrd="0" presId="urn:microsoft.com/office/officeart/2005/8/layout/cycle1"/>
    <dgm:cxn modelId="{3EF43776-D703-4B4A-BAB9-5D92E34F33AF}" srcId="{FDEFFB23-2400-41CE-B3CD-51A6DD95D97E}" destId="{2663FEDB-541F-4C57-9CE4-E37B18E1DC90}" srcOrd="2" destOrd="0" parTransId="{F5BCCFAF-C178-4F0E-A1DB-58B6C2319107}" sibTransId="{BDDD70E7-9A3B-4FA8-ABDB-0AD79507765A}"/>
    <dgm:cxn modelId="{FD38A95C-3436-4E6A-A266-BAD4796D442F}" type="presOf" srcId="{FDEFFB23-2400-41CE-B3CD-51A6DD95D97E}" destId="{0FD56A6F-2C47-409E-97E8-8C004CF50DDD}" srcOrd="0" destOrd="0" presId="urn:microsoft.com/office/officeart/2005/8/layout/cycle1"/>
    <dgm:cxn modelId="{7E21EAFC-A866-49AA-A196-6FB229F51F95}" srcId="{FDEFFB23-2400-41CE-B3CD-51A6DD95D97E}" destId="{72E381E5-B6D5-49C0-B78A-592C01F27764}" srcOrd="3" destOrd="0" parTransId="{2849593A-E2D8-4345-AC6F-3863FDF5849E}" sibTransId="{6E5FBB1D-A181-4484-ADA9-8ADF2B129B2F}"/>
    <dgm:cxn modelId="{AE5975B2-50B6-4754-8795-B9E5D15D3979}" type="presOf" srcId="{A55F8AD8-9FF4-4531-9FC8-E43D55348BE1}" destId="{751E3BF2-1FC4-4E8B-BABB-B3B4F986B100}" srcOrd="0" destOrd="0" presId="urn:microsoft.com/office/officeart/2005/8/layout/cycle1"/>
    <dgm:cxn modelId="{DCD852E4-12E6-485A-BBA1-C95D3BB5527E}" type="presOf" srcId="{3346A0E9-3C1E-4853-8CE8-F6DD295B9C83}" destId="{C8690C9E-6F9C-44E2-A223-15FAC0EDB2B2}" srcOrd="0" destOrd="0" presId="urn:microsoft.com/office/officeart/2005/8/layout/cycle1"/>
    <dgm:cxn modelId="{9055EB6A-E371-4B6F-8FE0-BCCE796F4DBD}" srcId="{FDEFFB23-2400-41CE-B3CD-51A6DD95D97E}" destId="{A55F8AD8-9FF4-4531-9FC8-E43D55348BE1}" srcOrd="4" destOrd="0" parTransId="{E8B83D6E-98B3-48D9-ADEC-332696293C7F}" sibTransId="{4A0883EA-FF02-482F-A89D-84D92A54EAB0}"/>
    <dgm:cxn modelId="{56CCFC68-A0C5-4ADB-91CE-7C88B4E2B82E}" type="presOf" srcId="{6E48474D-994C-4938-BB25-B9CD9CEC7080}" destId="{15C94E27-24D5-4674-B9A3-085A1964EA2B}" srcOrd="0" destOrd="0" presId="urn:microsoft.com/office/officeart/2005/8/layout/cycle1"/>
    <dgm:cxn modelId="{67946A00-9622-4D46-8971-1B0B6A74EE5B}" srcId="{FDEFFB23-2400-41CE-B3CD-51A6DD95D97E}" destId="{F116BCA5-A382-4B69-B746-B7C2A11FDC5D}" srcOrd="1" destOrd="0" parTransId="{C00DA4C3-D5D3-48D2-BDFF-952B023143B4}" sibTransId="{554C4984-BBA5-4623-B79B-26917382EBC0}"/>
    <dgm:cxn modelId="{89DD0173-D0B6-4956-9A03-BEB1478182BA}" type="presOf" srcId="{2663FEDB-541F-4C57-9CE4-E37B18E1DC90}" destId="{8D2B7D63-89A4-4A8C-BDE7-2EC7DD330972}" srcOrd="0" destOrd="0" presId="urn:microsoft.com/office/officeart/2005/8/layout/cycle1"/>
    <dgm:cxn modelId="{96D411A9-BB40-4C6A-A457-58893F1FCCA2}" type="presParOf" srcId="{0FD56A6F-2C47-409E-97E8-8C004CF50DDD}" destId="{E2D8A4D2-45AA-4CEA-A5E8-1EC7A83C111C}" srcOrd="0" destOrd="0" presId="urn:microsoft.com/office/officeart/2005/8/layout/cycle1"/>
    <dgm:cxn modelId="{55BCE524-3322-4F8A-8945-9EC12601C436}" type="presParOf" srcId="{0FD56A6F-2C47-409E-97E8-8C004CF50DDD}" destId="{C8690C9E-6F9C-44E2-A223-15FAC0EDB2B2}" srcOrd="1" destOrd="0" presId="urn:microsoft.com/office/officeart/2005/8/layout/cycle1"/>
    <dgm:cxn modelId="{7B09FE61-AC82-4991-B499-789360F0BC96}" type="presParOf" srcId="{0FD56A6F-2C47-409E-97E8-8C004CF50DDD}" destId="{15C94E27-24D5-4674-B9A3-085A1964EA2B}" srcOrd="2" destOrd="0" presId="urn:microsoft.com/office/officeart/2005/8/layout/cycle1"/>
    <dgm:cxn modelId="{62CA5978-ABF2-4893-BB17-9FA6A63E5B74}" type="presParOf" srcId="{0FD56A6F-2C47-409E-97E8-8C004CF50DDD}" destId="{DE42FA00-6E1D-4C77-9CC8-BBF11BFEF5B0}" srcOrd="3" destOrd="0" presId="urn:microsoft.com/office/officeart/2005/8/layout/cycle1"/>
    <dgm:cxn modelId="{B1CDB6B0-61DA-4073-B7B4-03A75225514D}" type="presParOf" srcId="{0FD56A6F-2C47-409E-97E8-8C004CF50DDD}" destId="{B5C438A2-CD66-4E92-B55A-B9CB8D2450EF}" srcOrd="4" destOrd="0" presId="urn:microsoft.com/office/officeart/2005/8/layout/cycle1"/>
    <dgm:cxn modelId="{2B5E76F6-3114-4858-A4C3-0BF92C24920B}" type="presParOf" srcId="{0FD56A6F-2C47-409E-97E8-8C004CF50DDD}" destId="{FF3DC188-25D9-4D83-9D53-1F00366DF48E}" srcOrd="5" destOrd="0" presId="urn:microsoft.com/office/officeart/2005/8/layout/cycle1"/>
    <dgm:cxn modelId="{26202D40-4E88-44CF-BAB3-65F0BBA90780}" type="presParOf" srcId="{0FD56A6F-2C47-409E-97E8-8C004CF50DDD}" destId="{88B51136-87B5-417C-8F2C-4B95309C30E6}" srcOrd="6" destOrd="0" presId="urn:microsoft.com/office/officeart/2005/8/layout/cycle1"/>
    <dgm:cxn modelId="{B5916A6F-E6E9-4BA8-9B55-4846024511AC}" type="presParOf" srcId="{0FD56A6F-2C47-409E-97E8-8C004CF50DDD}" destId="{8D2B7D63-89A4-4A8C-BDE7-2EC7DD330972}" srcOrd="7" destOrd="0" presId="urn:microsoft.com/office/officeart/2005/8/layout/cycle1"/>
    <dgm:cxn modelId="{C274A175-1840-4B09-A687-5C25CA901193}" type="presParOf" srcId="{0FD56A6F-2C47-409E-97E8-8C004CF50DDD}" destId="{3E75357C-A8F8-4783-8DE4-8A316DF3EAE8}" srcOrd="8" destOrd="0" presId="urn:microsoft.com/office/officeart/2005/8/layout/cycle1"/>
    <dgm:cxn modelId="{2DE70CB9-EAB2-4191-89AC-4DEDD04C01B8}" type="presParOf" srcId="{0FD56A6F-2C47-409E-97E8-8C004CF50DDD}" destId="{53B1F76A-F8D5-4772-95BC-008F058CFF8B}" srcOrd="9" destOrd="0" presId="urn:microsoft.com/office/officeart/2005/8/layout/cycle1"/>
    <dgm:cxn modelId="{CAD904FE-DCC8-4B26-8870-8ABAEBE9C8E2}" type="presParOf" srcId="{0FD56A6F-2C47-409E-97E8-8C004CF50DDD}" destId="{451CD5DE-4708-40DC-8D8E-D86D74572AB6}" srcOrd="10" destOrd="0" presId="urn:microsoft.com/office/officeart/2005/8/layout/cycle1"/>
    <dgm:cxn modelId="{CCA98AC9-5E57-4909-BBA7-564A97AC4C2D}" type="presParOf" srcId="{0FD56A6F-2C47-409E-97E8-8C004CF50DDD}" destId="{7677B633-50A5-4E8B-B74E-ABA7D23F45B1}" srcOrd="11" destOrd="0" presId="urn:microsoft.com/office/officeart/2005/8/layout/cycle1"/>
    <dgm:cxn modelId="{DE13116B-2332-40B7-90FF-EE04EF082825}" type="presParOf" srcId="{0FD56A6F-2C47-409E-97E8-8C004CF50DDD}" destId="{8F07D980-85F3-41A0-9B2E-D1C46EAC7645}" srcOrd="12" destOrd="0" presId="urn:microsoft.com/office/officeart/2005/8/layout/cycle1"/>
    <dgm:cxn modelId="{FF168417-4D13-401E-A0DF-25D542BD16DB}" type="presParOf" srcId="{0FD56A6F-2C47-409E-97E8-8C004CF50DDD}" destId="{751E3BF2-1FC4-4E8B-BABB-B3B4F986B100}" srcOrd="13" destOrd="0" presId="urn:microsoft.com/office/officeart/2005/8/layout/cycle1"/>
    <dgm:cxn modelId="{CB06F810-4838-4F39-AF09-04475F67B04F}" type="presParOf" srcId="{0FD56A6F-2C47-409E-97E8-8C004CF50DDD}" destId="{09FE2C57-52E4-466E-95F8-4F19F17F2959}" srcOrd="14" destOrd="0" presId="urn:microsoft.com/office/officeart/2005/8/layout/cycle1"/>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85775"/>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85775"/>
          </a:xfrm>
          <a:prstGeom prst="rect">
            <a:avLst/>
          </a:prstGeom>
        </p:spPr>
        <p:txBody>
          <a:bodyPr vert="horz" lIns="91440" tIns="45720" rIns="91440" bIns="45720" rtlCol="0"/>
          <a:lstStyle>
            <a:lvl1pPr algn="r">
              <a:defRPr sz="1200"/>
            </a:lvl1pPr>
          </a:lstStyle>
          <a:p>
            <a:fld id="{65182881-5E94-4063-90A4-85D03EC92139}" type="datetimeFigureOut">
              <a:rPr lang="en-CA" smtClean="0"/>
              <a:t>2019-02-19</a:t>
            </a:fld>
            <a:endParaRPr lang="en-CA"/>
          </a:p>
        </p:txBody>
      </p:sp>
      <p:sp>
        <p:nvSpPr>
          <p:cNvPr id="4" name="Footer Placeholder 3"/>
          <p:cNvSpPr>
            <a:spLocks noGrp="1"/>
          </p:cNvSpPr>
          <p:nvPr>
            <p:ph type="ftr" sz="quarter" idx="2"/>
          </p:nvPr>
        </p:nvSpPr>
        <p:spPr>
          <a:xfrm>
            <a:off x="0" y="9223375"/>
            <a:ext cx="2971800" cy="485775"/>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9223375"/>
            <a:ext cx="2971800" cy="485775"/>
          </a:xfrm>
          <a:prstGeom prst="rect">
            <a:avLst/>
          </a:prstGeom>
        </p:spPr>
        <p:txBody>
          <a:bodyPr vert="horz" lIns="91440" tIns="45720" rIns="91440" bIns="45720" rtlCol="0" anchor="b"/>
          <a:lstStyle>
            <a:lvl1pPr algn="r">
              <a:defRPr sz="1200"/>
            </a:lvl1pPr>
          </a:lstStyle>
          <a:p>
            <a:fld id="{C033FAD7-95F4-4A37-AE87-A088EFEA5D7C}" type="slidenum">
              <a:rPr lang="en-CA" smtClean="0"/>
              <a:t>‹#›</a:t>
            </a:fld>
            <a:endParaRPr lang="en-CA"/>
          </a:p>
        </p:txBody>
      </p:sp>
    </p:spTree>
    <p:extLst>
      <p:ext uri="{BB962C8B-B14F-4D97-AF65-F5344CB8AC3E}">
        <p14:creationId xmlns:p14="http://schemas.microsoft.com/office/powerpoint/2010/main" val="1488119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8553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85537"/>
          </a:xfrm>
          <a:prstGeom prst="rect">
            <a:avLst/>
          </a:prstGeom>
        </p:spPr>
        <p:txBody>
          <a:bodyPr vert="horz" lIns="91440" tIns="45720" rIns="91440" bIns="45720" rtlCol="0"/>
          <a:lstStyle>
            <a:lvl1pPr algn="r">
              <a:defRPr sz="1200"/>
            </a:lvl1pPr>
          </a:lstStyle>
          <a:p>
            <a:fld id="{724506C0-3FFE-45A5-803D-9F4FC5464A70}" type="datetimeFigureOut">
              <a:rPr lang="en-US" smtClean="0"/>
              <a:t>19/02/2019</a:t>
            </a:fld>
            <a:endParaRPr lang="en-US"/>
          </a:p>
        </p:txBody>
      </p:sp>
      <p:sp>
        <p:nvSpPr>
          <p:cNvPr id="4" name="Slide Image Placeholder 3"/>
          <p:cNvSpPr>
            <a:spLocks noGrp="1" noRot="1" noChangeAspect="1"/>
          </p:cNvSpPr>
          <p:nvPr>
            <p:ph type="sldImg" idx="2"/>
          </p:nvPr>
        </p:nvSpPr>
        <p:spPr>
          <a:xfrm>
            <a:off x="1001713" y="728663"/>
            <a:ext cx="4854575" cy="36417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612601"/>
            <a:ext cx="5486400" cy="436983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223516"/>
            <a:ext cx="2971800" cy="4855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223516"/>
            <a:ext cx="2971800" cy="485537"/>
          </a:xfrm>
          <a:prstGeom prst="rect">
            <a:avLst/>
          </a:prstGeom>
        </p:spPr>
        <p:txBody>
          <a:bodyPr vert="horz" lIns="91440" tIns="45720" rIns="91440" bIns="45720" rtlCol="0" anchor="b"/>
          <a:lstStyle>
            <a:lvl1pPr algn="r">
              <a:defRPr sz="1200"/>
            </a:lvl1pPr>
          </a:lstStyle>
          <a:p>
            <a:fld id="{F8646707-6BBD-41A9-B4DF-0C76A73A2D2A}" type="slidenum">
              <a:rPr lang="en-US" smtClean="0"/>
              <a:t>‹#›</a:t>
            </a:fld>
            <a:endParaRPr lang="en-US"/>
          </a:p>
        </p:txBody>
      </p:sp>
    </p:spTree>
    <p:extLst>
      <p:ext uri="{BB962C8B-B14F-4D97-AF65-F5344CB8AC3E}">
        <p14:creationId xmlns:p14="http://schemas.microsoft.com/office/powerpoint/2010/main" val="3329481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Hello</a:t>
            </a:r>
          </a:p>
          <a:p>
            <a:pPr marL="171450" indent="-171450">
              <a:buFontTx/>
              <a:buChar char="-"/>
            </a:pPr>
            <a:r>
              <a:rPr lang="en-US" dirty="0"/>
              <a:t>Introduce self and role</a:t>
            </a:r>
          </a:p>
          <a:p>
            <a:pPr marL="171450" indent="-171450">
              <a:buFontTx/>
              <a:buChar char="-"/>
            </a:pPr>
            <a:r>
              <a:rPr lang="en-US" dirty="0"/>
              <a:t>Make joke of presenting on IIC to long time clients</a:t>
            </a:r>
          </a:p>
          <a:p>
            <a:pPr marL="171450" indent="-171450">
              <a:buFontTx/>
              <a:buChar char="-"/>
            </a:pPr>
            <a:r>
              <a:rPr lang="en-US" dirty="0"/>
              <a:t>Intend that this not be a sales pitch but an indication of the capabilities that IIC brings and focus on areas most relevant to this audience</a:t>
            </a:r>
          </a:p>
          <a:p>
            <a:pPr marL="171450" indent="-171450">
              <a:buFontTx/>
              <a:buChar char="-"/>
            </a:pPr>
            <a:r>
              <a:rPr lang="en-US" dirty="0"/>
              <a:t>Complete with two capabilities that may be of particular relevance to nations in this room.</a:t>
            </a:r>
          </a:p>
        </p:txBody>
      </p:sp>
      <p:sp>
        <p:nvSpPr>
          <p:cNvPr id="4" name="Slide Number Placeholder 3"/>
          <p:cNvSpPr>
            <a:spLocks noGrp="1"/>
          </p:cNvSpPr>
          <p:nvPr>
            <p:ph type="sldNum" sz="quarter" idx="10"/>
          </p:nvPr>
        </p:nvSpPr>
        <p:spPr/>
        <p:txBody>
          <a:bodyPr/>
          <a:lstStyle/>
          <a:p>
            <a:fld id="{5E0C3846-8D4C-4326-8BC7-9B455A036298}" type="slidenum">
              <a:rPr lang="en-US" smtClean="0"/>
              <a:pPr/>
              <a:t>1</a:t>
            </a:fld>
            <a:endParaRPr lang="en-US"/>
          </a:p>
        </p:txBody>
      </p:sp>
    </p:spTree>
    <p:extLst>
      <p:ext uri="{BB962C8B-B14F-4D97-AF65-F5344CB8AC3E}">
        <p14:creationId xmlns:p14="http://schemas.microsoft.com/office/powerpoint/2010/main" val="3699240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Surveys such as this MBES survey of Tonga conducted last year for the UKHO. This was done using a team flown in from offshore. </a:t>
            </a:r>
          </a:p>
        </p:txBody>
      </p:sp>
      <p:sp>
        <p:nvSpPr>
          <p:cNvPr id="4" name="Slide Number Placeholder 3"/>
          <p:cNvSpPr>
            <a:spLocks noGrp="1"/>
          </p:cNvSpPr>
          <p:nvPr>
            <p:ph type="sldNum" sz="quarter" idx="5"/>
          </p:nvPr>
        </p:nvSpPr>
        <p:spPr/>
        <p:txBody>
          <a:bodyPr/>
          <a:lstStyle/>
          <a:p>
            <a:fld id="{F8646707-6BBD-41A9-B4DF-0C76A73A2D2A}" type="slidenum">
              <a:rPr lang="en-US" smtClean="0"/>
              <a:t>19</a:t>
            </a:fld>
            <a:endParaRPr lang="en-US"/>
          </a:p>
        </p:txBody>
      </p:sp>
    </p:spTree>
    <p:extLst>
      <p:ext uri="{BB962C8B-B14F-4D97-AF65-F5344CB8AC3E}">
        <p14:creationId xmlns:p14="http://schemas.microsoft.com/office/powerpoint/2010/main" val="19697010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 And </a:t>
            </a:r>
            <a:r>
              <a:rPr lang="en-NZ" dirty="0" err="1"/>
              <a:t>mutli</a:t>
            </a:r>
            <a:r>
              <a:rPr lang="en-NZ" dirty="0"/>
              <a:t>-disciplinary surveys combining data capture methods such as MBES, Bathy Lidar, SDB and LIDAR. </a:t>
            </a:r>
          </a:p>
        </p:txBody>
      </p:sp>
      <p:sp>
        <p:nvSpPr>
          <p:cNvPr id="4" name="Slide Number Placeholder 3"/>
          <p:cNvSpPr>
            <a:spLocks noGrp="1"/>
          </p:cNvSpPr>
          <p:nvPr>
            <p:ph type="sldNum" sz="quarter" idx="5"/>
          </p:nvPr>
        </p:nvSpPr>
        <p:spPr/>
        <p:txBody>
          <a:bodyPr/>
          <a:lstStyle/>
          <a:p>
            <a:fld id="{F8646707-6BBD-41A9-B4DF-0C76A73A2D2A}" type="slidenum">
              <a:rPr lang="en-US" smtClean="0"/>
              <a:t>20</a:t>
            </a:fld>
            <a:endParaRPr lang="en-US"/>
          </a:p>
        </p:txBody>
      </p:sp>
    </p:spTree>
    <p:extLst>
      <p:ext uri="{BB962C8B-B14F-4D97-AF65-F5344CB8AC3E}">
        <p14:creationId xmlns:p14="http://schemas.microsoft.com/office/powerpoint/2010/main" val="118127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some nations IIC directly </a:t>
            </a:r>
            <a:r>
              <a:rPr lang="en-US" baseline="0" dirty="0"/>
              <a:t>and continuously updates their hydrographic databases using a variety of sources including surveys, dredging plans, permits, and notices to mariners. </a:t>
            </a:r>
          </a:p>
          <a:p>
            <a:endParaRPr lang="en-US" baseline="0" dirty="0"/>
          </a:p>
          <a:p>
            <a:r>
              <a:rPr lang="en-US" baseline="0" dirty="0"/>
              <a:t>IIC also maintains and stores a variety of support information such as a</a:t>
            </a:r>
          </a:p>
          <a:p>
            <a:pPr marL="171450" indent="-171450">
              <a:buFontTx/>
              <a:buChar char="-"/>
            </a:pPr>
            <a:r>
              <a:rPr lang="en-US" baseline="0" dirty="0"/>
              <a:t>A geospatial overlays for emergency management facilities, hazardous facilities, homeland security information and rapidly changing hydrographic information areas (specific areas that change daily or weekly)</a:t>
            </a:r>
          </a:p>
          <a:p>
            <a:pPr marL="171450" indent="-171450">
              <a:buFontTx/>
              <a:buChar char="-"/>
            </a:pPr>
            <a:endParaRPr lang="en-CA" dirty="0"/>
          </a:p>
        </p:txBody>
      </p:sp>
      <p:sp>
        <p:nvSpPr>
          <p:cNvPr id="4" name="Slide Number Placeholder 3"/>
          <p:cNvSpPr>
            <a:spLocks noGrp="1"/>
          </p:cNvSpPr>
          <p:nvPr>
            <p:ph type="sldNum" sz="quarter" idx="10"/>
          </p:nvPr>
        </p:nvSpPr>
        <p:spPr/>
        <p:txBody>
          <a:bodyPr/>
          <a:lstStyle/>
          <a:p>
            <a:fld id="{F8646707-6BBD-41A9-B4DF-0C76A73A2D2A}" type="slidenum">
              <a:rPr lang="en-US" smtClean="0"/>
              <a:pPr/>
              <a:t>23</a:t>
            </a:fld>
            <a:endParaRPr lang="en-US" dirty="0"/>
          </a:p>
        </p:txBody>
      </p:sp>
    </p:spTree>
    <p:extLst>
      <p:ext uri="{BB962C8B-B14F-4D97-AF65-F5344CB8AC3E}">
        <p14:creationId xmlns:p14="http://schemas.microsoft.com/office/powerpoint/2010/main" val="38526068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This direct maintenance of the database is possible by embedding teams into the organisation or remotely.</a:t>
            </a:r>
          </a:p>
          <a:p>
            <a:endParaRPr lang="en-NZ" dirty="0"/>
          </a:p>
          <a:p>
            <a:r>
              <a:rPr lang="en-NZ" dirty="0"/>
              <a:t>So there are many ways that we can support agencies with either their set to work, or ongoing activities.</a:t>
            </a:r>
          </a:p>
        </p:txBody>
      </p:sp>
      <p:sp>
        <p:nvSpPr>
          <p:cNvPr id="4" name="Slide Number Placeholder 3"/>
          <p:cNvSpPr>
            <a:spLocks noGrp="1"/>
          </p:cNvSpPr>
          <p:nvPr>
            <p:ph type="sldNum" sz="quarter" idx="5"/>
          </p:nvPr>
        </p:nvSpPr>
        <p:spPr/>
        <p:txBody>
          <a:bodyPr/>
          <a:lstStyle/>
          <a:p>
            <a:fld id="{F8646707-6BBD-41A9-B4DF-0C76A73A2D2A}" type="slidenum">
              <a:rPr lang="en-US" smtClean="0"/>
              <a:t>24</a:t>
            </a:fld>
            <a:endParaRPr lang="en-US"/>
          </a:p>
        </p:txBody>
      </p:sp>
    </p:spTree>
    <p:extLst>
      <p:ext uri="{BB962C8B-B14F-4D97-AF65-F5344CB8AC3E}">
        <p14:creationId xmlns:p14="http://schemas.microsoft.com/office/powerpoint/2010/main" val="32451141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So at the start I mentioned I would talk to two specific areas of interest. The first is the IIC Academy. </a:t>
            </a:r>
          </a:p>
          <a:p>
            <a:r>
              <a:rPr lang="en-NZ" dirty="0"/>
              <a:t>-The academy is able to provide a broad range of training across the maritime services and geospatial discipline either at the Academy, at the client facility, via online learning or a combination of any of the above.</a:t>
            </a:r>
          </a:p>
          <a:p>
            <a:pPr marL="171450" indent="-171450">
              <a:buFontTx/>
              <a:buChar char="-"/>
            </a:pPr>
            <a:r>
              <a:rPr lang="en-NZ" dirty="0"/>
              <a:t>The key thing when working with a client is to determine what the need is and meet this in the most appropriate and flexible way possible.</a:t>
            </a:r>
          </a:p>
          <a:p>
            <a:pPr marL="171450" indent="-171450">
              <a:buFontTx/>
              <a:buChar char="-"/>
            </a:pPr>
            <a:r>
              <a:rPr lang="en-NZ" dirty="0"/>
              <a:t>IIC provide training to many organisations including the major Hydrographic Offices around the world, and are particularly keen to look for opportunities in this region to assist where we are able.</a:t>
            </a:r>
          </a:p>
          <a:p>
            <a:pPr marL="171450" indent="-171450">
              <a:buFontTx/>
              <a:buChar char="-"/>
            </a:pPr>
            <a:endParaRPr lang="en-NZ" dirty="0"/>
          </a:p>
        </p:txBody>
      </p:sp>
      <p:sp>
        <p:nvSpPr>
          <p:cNvPr id="4" name="Slide Number Placeholder 3"/>
          <p:cNvSpPr>
            <a:spLocks noGrp="1"/>
          </p:cNvSpPr>
          <p:nvPr>
            <p:ph type="sldNum" sz="quarter" idx="5"/>
          </p:nvPr>
        </p:nvSpPr>
        <p:spPr/>
        <p:txBody>
          <a:bodyPr/>
          <a:lstStyle/>
          <a:p>
            <a:fld id="{F8646707-6BBD-41A9-B4DF-0C76A73A2D2A}" type="slidenum">
              <a:rPr lang="en-US" smtClean="0"/>
              <a:t>25</a:t>
            </a:fld>
            <a:endParaRPr lang="en-US"/>
          </a:p>
        </p:txBody>
      </p:sp>
    </p:spTree>
    <p:extLst>
      <p:ext uri="{BB962C8B-B14F-4D97-AF65-F5344CB8AC3E}">
        <p14:creationId xmlns:p14="http://schemas.microsoft.com/office/powerpoint/2010/main" val="21507750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just" defTabSz="914400" rtl="0" eaLnBrk="1" fontAlgn="auto" latinLnBrk="0" hangingPunct="1">
              <a:lnSpc>
                <a:spcPct val="100000"/>
              </a:lnSpc>
              <a:spcBef>
                <a:spcPts val="0"/>
              </a:spcBef>
              <a:spcAft>
                <a:spcPts val="0"/>
              </a:spcAft>
              <a:buClrTx/>
              <a:buSzTx/>
              <a:buFontTx/>
              <a:buChar char="-"/>
              <a:tabLst/>
              <a:defRPr/>
            </a:pPr>
            <a:r>
              <a:rPr lang="en-NZ" dirty="0"/>
              <a:t>Of particular note is that IIC are accredited to provide IHO Category B S8 (Nautical Cartography) and IHO Category B S5 (Hydrographic) Training. </a:t>
            </a:r>
          </a:p>
          <a:p>
            <a:pPr marL="171450" marR="0" lvl="0" indent="-171450" algn="just" defTabSz="914400" rtl="0" eaLnBrk="1" fontAlgn="auto" latinLnBrk="0" hangingPunct="1">
              <a:lnSpc>
                <a:spcPct val="100000"/>
              </a:lnSpc>
              <a:spcBef>
                <a:spcPts val="0"/>
              </a:spcBef>
              <a:spcAft>
                <a:spcPts val="0"/>
              </a:spcAft>
              <a:buClrTx/>
              <a:buSzTx/>
              <a:buFontTx/>
              <a:buChar char="-"/>
              <a:tabLst/>
              <a:defRPr/>
            </a:pPr>
            <a:r>
              <a:rPr lang="en-CA" sz="1200" kern="1200" dirty="0">
                <a:solidFill>
                  <a:schemeClr val="tx1"/>
                </a:solidFill>
                <a:effectLst/>
                <a:latin typeface="+mn-lt"/>
                <a:ea typeface="+mn-ea"/>
                <a:cs typeface="+mn-cs"/>
              </a:rPr>
              <a:t>The S8 Cat B can be delivered at our facilities (UK, US, India) or client facilities using a global delivery model.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 The IHO S5 Cat is currently delivered at our facilities. However the Global Delivery model is being presented for approval at IBSC next month, which will include the flexibility of distance learning for portions of the coursework.</a:t>
            </a:r>
            <a:endParaRPr lang="en-NZ" sz="1200" kern="1200" dirty="0">
              <a:solidFill>
                <a:schemeClr val="tx1"/>
              </a:solidFill>
              <a:effectLst/>
              <a:latin typeface="+mn-lt"/>
              <a:ea typeface="+mn-ea"/>
              <a:cs typeface="+mn-cs"/>
            </a:endParaRPr>
          </a:p>
          <a:p>
            <a:pPr algn="just"/>
            <a:endParaRPr lang="en-GB" sz="1200" dirty="0"/>
          </a:p>
        </p:txBody>
      </p:sp>
      <p:sp>
        <p:nvSpPr>
          <p:cNvPr id="4" name="Slide Number Placeholder 3"/>
          <p:cNvSpPr>
            <a:spLocks noGrp="1"/>
          </p:cNvSpPr>
          <p:nvPr>
            <p:ph type="sldNum" sz="quarter" idx="10"/>
          </p:nvPr>
        </p:nvSpPr>
        <p:spPr/>
        <p:txBody>
          <a:bodyPr/>
          <a:lstStyle/>
          <a:p>
            <a:fld id="{F8646707-6BBD-41A9-B4DF-0C76A73A2D2A}" type="slidenum">
              <a:rPr lang="en-US" smtClean="0"/>
              <a:t>26</a:t>
            </a:fld>
            <a:endParaRPr lang="en-US"/>
          </a:p>
        </p:txBody>
      </p:sp>
    </p:spTree>
    <p:extLst>
      <p:ext uri="{BB962C8B-B14F-4D97-AF65-F5344CB8AC3E}">
        <p14:creationId xmlns:p14="http://schemas.microsoft.com/office/powerpoint/2010/main" val="28732678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spcBef>
                <a:spcPct val="0"/>
              </a:spcBef>
              <a:buFontTx/>
              <a:buNone/>
            </a:pPr>
            <a:r>
              <a:rPr lang="en-US" altLang="en-US" sz="1200" dirty="0" err="1">
                <a:latin typeface="Arial" panose="020B0604020202020204" pitchFamily="34" charset="0"/>
                <a:ea typeface="Calibri" panose="020F0502020204030204" pitchFamily="34" charset="0"/>
                <a:cs typeface="Times New Roman" panose="02020603050405020304" pitchFamily="18" charset="0"/>
              </a:rPr>
              <a:t>NaAVIC</a:t>
            </a:r>
            <a:r>
              <a:rPr lang="en-US" altLang="en-US" sz="1200" dirty="0">
                <a:latin typeface="Arial" panose="020B0604020202020204" pitchFamily="34" charset="0"/>
                <a:ea typeface="Calibri" panose="020F0502020204030204" pitchFamily="34" charset="0"/>
                <a:cs typeface="Times New Roman" panose="02020603050405020304" pitchFamily="18" charset="0"/>
              </a:rPr>
              <a:t>, is a </a:t>
            </a:r>
            <a:r>
              <a:rPr lang="en-US" altLang="en-US" sz="1200" b="1" dirty="0">
                <a:latin typeface="Arial" panose="020B0604020202020204" pitchFamily="34" charset="0"/>
                <a:ea typeface="Calibri" panose="020F0502020204030204" pitchFamily="34" charset="0"/>
                <a:cs typeface="Times New Roman" panose="02020603050405020304" pitchFamily="18" charset="0"/>
              </a:rPr>
              <a:t>free and downloadable mobile app </a:t>
            </a:r>
            <a:r>
              <a:rPr lang="en-US" altLang="en-US" sz="1200" b="0" dirty="0">
                <a:latin typeface="Arial" panose="020B0604020202020204" pitchFamily="34" charset="0"/>
                <a:ea typeface="Calibri" panose="020F0502020204030204" pitchFamily="34" charset="0"/>
                <a:cs typeface="Times New Roman" panose="02020603050405020304" pitchFamily="18" charset="0"/>
              </a:rPr>
              <a:t>produced by IIC that</a:t>
            </a:r>
            <a:r>
              <a:rPr lang="en-US" altLang="en-US" sz="1200" dirty="0">
                <a:latin typeface="Arial" panose="020B0604020202020204" pitchFamily="34" charset="0"/>
                <a:ea typeface="Calibri" panose="020F0502020204030204" pitchFamily="34" charset="0"/>
                <a:cs typeface="Times New Roman" panose="02020603050405020304" pitchFamily="18" charset="0"/>
              </a:rPr>
              <a:t> provides </a:t>
            </a:r>
            <a:r>
              <a:rPr lang="en-CA" altLang="en-US" sz="1200" dirty="0">
                <a:solidFill>
                  <a:srgbClr val="333333"/>
                </a:solidFill>
                <a:latin typeface="Arial" panose="020B0604020202020204" pitchFamily="34" charset="0"/>
                <a:ea typeface="Calibri" panose="020F0502020204030204" pitchFamily="34" charset="0"/>
                <a:cs typeface="Times New Roman" panose="02020603050405020304" pitchFamily="18" charset="0"/>
              </a:rPr>
              <a:t>a new approach to an ECS where the electronic </a:t>
            </a:r>
            <a:r>
              <a:rPr lang="en-CA" altLang="en-US" sz="1200" b="1" dirty="0">
                <a:solidFill>
                  <a:srgbClr val="333333"/>
                </a:solidFill>
                <a:latin typeface="Arial" panose="020B0604020202020204" pitchFamily="34" charset="0"/>
                <a:ea typeface="Calibri" panose="020F0502020204030204" pitchFamily="34" charset="0"/>
                <a:cs typeface="Times New Roman" panose="02020603050405020304" pitchFamily="18" charset="0"/>
              </a:rPr>
              <a:t>chart data does not physically exist within the onboard computer</a:t>
            </a:r>
            <a:r>
              <a:rPr lang="en-CA" altLang="en-US" sz="1200" b="0" dirty="0">
                <a:solidFill>
                  <a:srgbClr val="333333"/>
                </a:solidFill>
                <a:latin typeface="Arial" panose="020B0604020202020204" pitchFamily="34" charset="0"/>
                <a:ea typeface="Calibri" panose="020F0502020204030204" pitchFamily="34" charset="0"/>
                <a:cs typeface="Times New Roman" panose="02020603050405020304" pitchFamily="18" charset="0"/>
              </a:rPr>
              <a:t>, but instead draws its data from the Cloud.</a:t>
            </a:r>
            <a:r>
              <a:rPr lang="en-CA" altLang="en-US" sz="1200" b="1" dirty="0">
                <a:solidFill>
                  <a:srgbClr val="333333"/>
                </a:solidFill>
                <a:latin typeface="Arial" panose="020B0604020202020204" pitchFamily="34" charset="0"/>
                <a:ea typeface="Calibri" panose="020F0502020204030204" pitchFamily="34" charset="0"/>
                <a:cs typeface="Times New Roman" panose="02020603050405020304" pitchFamily="18" charset="0"/>
              </a:rPr>
              <a:t> </a:t>
            </a:r>
          </a:p>
          <a:p>
            <a:pPr algn="just">
              <a:lnSpc>
                <a:spcPct val="150000"/>
              </a:lnSpc>
              <a:spcBef>
                <a:spcPct val="0"/>
              </a:spcBef>
              <a:buFontTx/>
              <a:buNone/>
            </a:pPr>
            <a:endParaRPr lang="en-CA" altLang="en-US" sz="1200" b="1" dirty="0">
              <a:solidFill>
                <a:srgbClr val="333333"/>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Bef>
                <a:spcPct val="0"/>
              </a:spcBef>
              <a:buFontTx/>
              <a:buNone/>
            </a:pPr>
            <a:r>
              <a:rPr lang="en-CA" altLang="en-US" sz="1200" b="1" dirty="0">
                <a:solidFill>
                  <a:srgbClr val="333333"/>
                </a:solidFill>
                <a:latin typeface="Arial" panose="020B0604020202020204" pitchFamily="34" charset="0"/>
                <a:ea typeface="Calibri" panose="020F0502020204030204" pitchFamily="34" charset="0"/>
                <a:cs typeface="Times New Roman" panose="02020603050405020304" pitchFamily="18" charset="0"/>
              </a:rPr>
              <a:t>But what is it:</a:t>
            </a:r>
          </a:p>
          <a:p>
            <a:pPr marL="171450" indent="-171450" algn="just">
              <a:lnSpc>
                <a:spcPct val="150000"/>
              </a:lnSpc>
              <a:spcBef>
                <a:spcPct val="0"/>
              </a:spcBef>
              <a:buFontTx/>
              <a:buChar char="-"/>
            </a:pPr>
            <a:r>
              <a:rPr lang="en-CA" altLang="en-US" sz="1200" b="0" dirty="0">
                <a:solidFill>
                  <a:srgbClr val="333333"/>
                </a:solidFill>
                <a:latin typeface="Arial" panose="020B0604020202020204" pitchFamily="34" charset="0"/>
                <a:ea typeface="Calibri" panose="020F0502020204030204" pitchFamily="34" charset="0"/>
                <a:cs typeface="Times New Roman" panose="02020603050405020304" pitchFamily="18" charset="0"/>
              </a:rPr>
              <a:t>A free to use Electronic Charting System that can be used wherever data is made available.</a:t>
            </a:r>
          </a:p>
          <a:p>
            <a:pPr marL="171450" indent="-171450" algn="just">
              <a:lnSpc>
                <a:spcPct val="150000"/>
              </a:lnSpc>
              <a:spcBef>
                <a:spcPct val="0"/>
              </a:spcBef>
              <a:buFontTx/>
              <a:buChar char="-"/>
            </a:pPr>
            <a:r>
              <a:rPr lang="en-CA" altLang="en-US" sz="1200" b="0" dirty="0">
                <a:solidFill>
                  <a:srgbClr val="333333"/>
                </a:solidFill>
                <a:latin typeface="Arial" panose="020B0604020202020204" pitchFamily="34" charset="0"/>
                <a:ea typeface="Calibri" panose="020F0502020204030204" pitchFamily="34" charset="0"/>
                <a:cs typeface="Times New Roman" panose="02020603050405020304" pitchFamily="18" charset="0"/>
              </a:rPr>
              <a:t>This provides a cost effective safety and planning tool for small boat users, and recreational water users such as </a:t>
            </a:r>
            <a:r>
              <a:rPr lang="en-CA" altLang="en-US" sz="1200" b="0" dirty="0" err="1">
                <a:solidFill>
                  <a:srgbClr val="333333"/>
                </a:solidFill>
                <a:latin typeface="Arial" panose="020B0604020202020204" pitchFamily="34" charset="0"/>
                <a:ea typeface="Calibri" panose="020F0502020204030204" pitchFamily="34" charset="0"/>
                <a:cs typeface="Times New Roman" panose="02020603050405020304" pitchFamily="18" charset="0"/>
              </a:rPr>
              <a:t>kyakers</a:t>
            </a:r>
            <a:r>
              <a:rPr lang="en-CA" altLang="en-US" sz="1200" b="0" dirty="0">
                <a:solidFill>
                  <a:srgbClr val="333333"/>
                </a:solidFill>
                <a:latin typeface="Arial" panose="020B0604020202020204" pitchFamily="34" charset="0"/>
                <a:ea typeface="Calibri" panose="020F0502020204030204" pitchFamily="34" charset="0"/>
                <a:cs typeface="Times New Roman" panose="02020603050405020304" pitchFamily="18" charset="0"/>
              </a:rPr>
              <a:t>.</a:t>
            </a:r>
          </a:p>
          <a:p>
            <a:pPr marL="171450" indent="-171450" algn="just">
              <a:lnSpc>
                <a:spcPct val="150000"/>
              </a:lnSpc>
              <a:spcBef>
                <a:spcPct val="0"/>
              </a:spcBef>
              <a:buFontTx/>
              <a:buChar char="-"/>
            </a:pPr>
            <a:r>
              <a:rPr lang="en-CA" altLang="en-US" sz="1200" b="0" dirty="0">
                <a:solidFill>
                  <a:srgbClr val="333333"/>
                </a:solidFill>
                <a:latin typeface="Arial" panose="020B0604020202020204" pitchFamily="34" charset="0"/>
                <a:ea typeface="Calibri" panose="020F0502020204030204" pitchFamily="34" charset="0"/>
                <a:cs typeface="Times New Roman" panose="02020603050405020304" pitchFamily="18" charset="0"/>
              </a:rPr>
              <a:t>It automatically engages with numerous free-to-use land and maritime databases which can be selected as layers.</a:t>
            </a:r>
          </a:p>
          <a:p>
            <a:pPr marL="171450" indent="-171450" algn="just">
              <a:lnSpc>
                <a:spcPct val="150000"/>
              </a:lnSpc>
              <a:spcBef>
                <a:spcPct val="0"/>
              </a:spcBef>
              <a:buFontTx/>
              <a:buChar char="-"/>
            </a:pPr>
            <a:r>
              <a:rPr lang="en-CA" altLang="en-US" sz="1200" b="0" dirty="0">
                <a:solidFill>
                  <a:srgbClr val="333333"/>
                </a:solidFill>
                <a:latin typeface="Arial" panose="020B0604020202020204" pitchFamily="34" charset="0"/>
                <a:ea typeface="Calibri" panose="020F0502020204030204" pitchFamily="34" charset="0"/>
                <a:cs typeface="Times New Roman" panose="02020603050405020304" pitchFamily="18" charset="0"/>
              </a:rPr>
              <a:t>The tool provides real time positioning and updates, and allows, route planning.</a:t>
            </a:r>
          </a:p>
          <a:p>
            <a:pPr marL="171450" indent="-171450" algn="just">
              <a:lnSpc>
                <a:spcPct val="150000"/>
              </a:lnSpc>
              <a:spcBef>
                <a:spcPct val="0"/>
              </a:spcBef>
              <a:buFontTx/>
              <a:buChar char="-"/>
            </a:pPr>
            <a:r>
              <a:rPr lang="en-CA" altLang="en-US" sz="1200" b="0" dirty="0">
                <a:solidFill>
                  <a:srgbClr val="333333"/>
                </a:solidFill>
                <a:latin typeface="Arial" panose="020B0604020202020204" pitchFamily="34" charset="0"/>
                <a:ea typeface="Calibri" panose="020F0502020204030204" pitchFamily="34" charset="0"/>
                <a:cs typeface="Times New Roman" panose="02020603050405020304" pitchFamily="18" charset="0"/>
              </a:rPr>
              <a:t>Allows user defined editing and a built in emergency reporting function.</a:t>
            </a:r>
          </a:p>
          <a:p>
            <a:pPr marL="171450" indent="-171450" algn="just">
              <a:lnSpc>
                <a:spcPct val="150000"/>
              </a:lnSpc>
              <a:spcBef>
                <a:spcPct val="0"/>
              </a:spcBef>
              <a:buFontTx/>
              <a:buChar char="-"/>
            </a:pPr>
            <a:endParaRPr lang="en-CA" altLang="en-US" sz="1200" b="0" dirty="0">
              <a:solidFill>
                <a:srgbClr val="333333"/>
              </a:solidFill>
              <a:latin typeface="Arial" panose="020B0604020202020204" pitchFamily="34" charset="0"/>
              <a:ea typeface="Calibri" panose="020F0502020204030204" pitchFamily="34" charset="0"/>
              <a:cs typeface="Times New Roman" panose="02020603050405020304" pitchFamily="18" charset="0"/>
            </a:endParaRPr>
          </a:p>
          <a:p>
            <a:pPr marL="171450" indent="-171450" algn="just">
              <a:lnSpc>
                <a:spcPct val="150000"/>
              </a:lnSpc>
              <a:spcBef>
                <a:spcPct val="0"/>
              </a:spcBef>
              <a:buFontTx/>
              <a:buChar char="-"/>
            </a:pPr>
            <a:r>
              <a:rPr lang="en-CA" altLang="en-US" sz="1200" b="0" dirty="0">
                <a:solidFill>
                  <a:srgbClr val="333333"/>
                </a:solidFill>
                <a:latin typeface="Arial" panose="020B0604020202020204" pitchFamily="34" charset="0"/>
                <a:ea typeface="Calibri" panose="020F0502020204030204" pitchFamily="34" charset="0"/>
                <a:cs typeface="Times New Roman" panose="02020603050405020304" pitchFamily="18" charset="0"/>
              </a:rPr>
              <a:t>What do you need for it to work in your area of responsibility?</a:t>
            </a:r>
          </a:p>
          <a:p>
            <a:pPr marL="628650" lvl="1" indent="-171450" algn="just">
              <a:lnSpc>
                <a:spcPct val="150000"/>
              </a:lnSpc>
              <a:spcBef>
                <a:spcPct val="0"/>
              </a:spcBef>
              <a:buFontTx/>
              <a:buChar char="-"/>
            </a:pPr>
            <a:r>
              <a:rPr lang="en-CA" altLang="en-US" sz="1200" b="0" dirty="0">
                <a:solidFill>
                  <a:srgbClr val="333333"/>
                </a:solidFill>
                <a:latin typeface="Arial" panose="020B0604020202020204" pitchFamily="34" charset="0"/>
                <a:ea typeface="Calibri" panose="020F0502020204030204" pitchFamily="34" charset="0"/>
                <a:cs typeface="Times New Roman" panose="02020603050405020304" pitchFamily="18" charset="0"/>
              </a:rPr>
              <a:t>A Mobile phone and data access</a:t>
            </a:r>
          </a:p>
          <a:p>
            <a:pPr marL="628650" lvl="1" indent="-171450" algn="just">
              <a:lnSpc>
                <a:spcPct val="150000"/>
              </a:lnSpc>
              <a:spcBef>
                <a:spcPct val="0"/>
              </a:spcBef>
              <a:buFontTx/>
              <a:buChar char="-"/>
            </a:pPr>
            <a:r>
              <a:rPr lang="en-CA" altLang="en-US" sz="1200" b="0" dirty="0">
                <a:solidFill>
                  <a:srgbClr val="333333"/>
                </a:solidFill>
                <a:latin typeface="Arial" panose="020B0604020202020204" pitchFamily="34" charset="0"/>
                <a:ea typeface="Calibri" panose="020F0502020204030204" pitchFamily="34" charset="0"/>
                <a:cs typeface="Times New Roman" panose="02020603050405020304" pitchFamily="18" charset="0"/>
              </a:rPr>
              <a:t>Provision of the chart info. So for the US, NZ  and a number of others this system can work easily as the data is freely available. However, for it to work in your nation you will need to determine if that data can be made available, if so, then you are good to go.</a:t>
            </a:r>
          </a:p>
          <a:p>
            <a:pPr marL="628650" lvl="1" indent="-171450" algn="just">
              <a:lnSpc>
                <a:spcPct val="150000"/>
              </a:lnSpc>
              <a:spcBef>
                <a:spcPct val="0"/>
              </a:spcBef>
              <a:buFontTx/>
              <a:buChar char="-"/>
            </a:pPr>
            <a:r>
              <a:rPr lang="en-CA" altLang="en-US" sz="1200" b="0" dirty="0">
                <a:solidFill>
                  <a:srgbClr val="333333"/>
                </a:solidFill>
                <a:latin typeface="Arial" panose="020B0604020202020204" pitchFamily="34" charset="0"/>
                <a:ea typeface="Calibri" panose="020F0502020204030204" pitchFamily="34" charset="0"/>
                <a:cs typeface="Times New Roman" panose="02020603050405020304" pitchFamily="18" charset="0"/>
              </a:rPr>
              <a:t>For some nations their may be a requirement to undertake a cost capture for the use of the chart info, in which case this can be facilitated as an ‘in-app’ purchase.</a:t>
            </a:r>
          </a:p>
          <a:p>
            <a:pPr marL="171450" indent="-171450" algn="just">
              <a:lnSpc>
                <a:spcPct val="150000"/>
              </a:lnSpc>
              <a:spcBef>
                <a:spcPct val="0"/>
              </a:spcBef>
              <a:buFontTx/>
              <a:buChar char="-"/>
            </a:pPr>
            <a:endParaRPr lang="en-CA" altLang="en-US" sz="1200" b="1" dirty="0">
              <a:solidFill>
                <a:srgbClr val="333333"/>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Bef>
                <a:spcPct val="0"/>
              </a:spcBef>
              <a:buFontTx/>
              <a:buNone/>
            </a:pPr>
            <a:endParaRPr lang="en-CA" altLang="en-US" sz="1200" dirty="0">
              <a:solidFill>
                <a:srgbClr val="333333"/>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Bef>
                <a:spcPct val="0"/>
              </a:spcBef>
              <a:buFontTx/>
              <a:buNone/>
            </a:pPr>
            <a:r>
              <a:rPr lang="en-CA" altLang="en-US" sz="1200" dirty="0">
                <a:solidFill>
                  <a:srgbClr val="333333"/>
                </a:solidFill>
                <a:latin typeface="Arial" panose="020B0604020202020204" pitchFamily="34" charset="0"/>
                <a:ea typeface="Calibri" panose="020F0502020204030204" pitchFamily="34" charset="0"/>
                <a:cs typeface="Times New Roman" panose="02020603050405020304" pitchFamily="18" charset="0"/>
              </a:rPr>
              <a:t>The data for </a:t>
            </a:r>
            <a:r>
              <a:rPr lang="en-CA" altLang="en-US" sz="1200" dirty="0" err="1">
                <a:solidFill>
                  <a:srgbClr val="333333"/>
                </a:solidFill>
                <a:latin typeface="Arial" panose="020B0604020202020204" pitchFamily="34" charset="0"/>
                <a:ea typeface="Calibri" panose="020F0502020204030204" pitchFamily="34" charset="0"/>
                <a:cs typeface="Times New Roman" panose="02020603050405020304" pitchFamily="18" charset="0"/>
              </a:rPr>
              <a:t>NaAVIC</a:t>
            </a:r>
            <a:r>
              <a:rPr lang="en-CA" altLang="en-US" sz="1200" dirty="0">
                <a:solidFill>
                  <a:srgbClr val="333333"/>
                </a:solidFill>
                <a:latin typeface="Arial" panose="020B0604020202020204" pitchFamily="34" charset="0"/>
                <a:ea typeface="Calibri" panose="020F0502020204030204" pitchFamily="34" charset="0"/>
                <a:cs typeface="Times New Roman" panose="02020603050405020304" pitchFamily="18" charset="0"/>
              </a:rPr>
              <a:t> goes beyond traditional ENC content and </a:t>
            </a:r>
            <a:r>
              <a:rPr lang="en-CA" altLang="en-US" sz="1200" b="1" dirty="0">
                <a:solidFill>
                  <a:srgbClr val="333333"/>
                </a:solidFill>
                <a:latin typeface="Arial" panose="020B0604020202020204" pitchFamily="34" charset="0"/>
                <a:ea typeface="Calibri" panose="020F0502020204030204" pitchFamily="34" charset="0"/>
                <a:cs typeface="Times New Roman" panose="02020603050405020304" pitchFamily="18" charset="0"/>
              </a:rPr>
              <a:t>consists of an output from a database consolidating many different data products currently available in the marine domain</a:t>
            </a:r>
            <a:r>
              <a:rPr lang="en-CA" altLang="en-US" sz="1200" dirty="0">
                <a:solidFill>
                  <a:srgbClr val="333333"/>
                </a:solidFill>
                <a:latin typeface="Arial" panose="020B0604020202020204" pitchFamily="34" charset="0"/>
                <a:ea typeface="Calibri" panose="020F0502020204030204" pitchFamily="34" charset="0"/>
                <a:cs typeface="Times New Roman" panose="02020603050405020304" pitchFamily="18" charset="0"/>
              </a:rPr>
              <a:t>. </a:t>
            </a:r>
          </a:p>
          <a:p>
            <a:pPr algn="just">
              <a:lnSpc>
                <a:spcPct val="150000"/>
              </a:lnSpc>
              <a:spcBef>
                <a:spcPct val="0"/>
              </a:spcBef>
              <a:buFontTx/>
              <a:buNone/>
            </a:pPr>
            <a:endParaRPr lang="en-CA" altLang="en-US" sz="1200" dirty="0">
              <a:solidFill>
                <a:srgbClr val="333333"/>
              </a:solidFill>
              <a:latin typeface="Arial" panose="020B0604020202020204" pitchFamily="34" charset="0"/>
              <a:ea typeface="Calibri" panose="020F0502020204030204" pitchFamily="34" charset="0"/>
              <a:cs typeface="Times New Roman" panose="02020603050405020304" pitchFamily="18" charset="0"/>
            </a:endParaRPr>
          </a:p>
          <a:p>
            <a:pPr>
              <a:lnSpc>
                <a:spcPct val="150000"/>
              </a:lnSpc>
              <a:spcBef>
                <a:spcPct val="0"/>
              </a:spcBef>
              <a:buFontTx/>
              <a:buNone/>
              <a:defRPr/>
            </a:pPr>
            <a:r>
              <a:rPr lang="en-CA" altLang="en-US" dirty="0" err="1">
                <a:latin typeface="Arial" panose="020B0604020202020204" pitchFamily="34" charset="0"/>
                <a:cs typeface="Arial" panose="020B0604020202020204" pitchFamily="34" charset="0"/>
              </a:rPr>
              <a:t>NaAVIC</a:t>
            </a:r>
            <a:r>
              <a:rPr lang="en-CA" altLang="en-US" dirty="0">
                <a:latin typeface="Arial" panose="020B0604020202020204" pitchFamily="34" charset="0"/>
                <a:cs typeface="Arial" panose="020B0604020202020204" pitchFamily="34" charset="0"/>
              </a:rPr>
              <a:t> has the following features:</a:t>
            </a:r>
          </a:p>
          <a:p>
            <a:pPr marL="342900" indent="-342900">
              <a:lnSpc>
                <a:spcPct val="150000"/>
              </a:lnSpc>
              <a:spcBef>
                <a:spcPct val="0"/>
              </a:spcBef>
              <a:defRPr/>
            </a:pPr>
            <a:r>
              <a:rPr lang="en-CA" altLang="en-US" dirty="0">
                <a:latin typeface="Arial" panose="020B0604020202020204" pitchFamily="34" charset="0"/>
                <a:cs typeface="Arial" panose="020B0604020202020204" pitchFamily="34" charset="0"/>
              </a:rPr>
              <a:t>- A “</a:t>
            </a:r>
            <a:r>
              <a:rPr lang="en-CA" altLang="en-US" b="1" dirty="0">
                <a:latin typeface="Arial" panose="020B0604020202020204" pitchFamily="34" charset="0"/>
                <a:cs typeface="Arial" panose="020B0604020202020204" pitchFamily="34" charset="0"/>
              </a:rPr>
              <a:t>cloud native</a:t>
            </a:r>
            <a:r>
              <a:rPr lang="en-CA" altLang="en-US" dirty="0">
                <a:latin typeface="Arial" panose="020B0604020202020204" pitchFamily="34" charset="0"/>
                <a:cs typeface="Arial" panose="020B0604020202020204" pitchFamily="34" charset="0"/>
              </a:rPr>
              <a:t>” approach where components are designed to be run in cloud environments (e.g. PODS). </a:t>
            </a:r>
          </a:p>
          <a:p>
            <a:pPr marL="342900" indent="-342900">
              <a:lnSpc>
                <a:spcPct val="150000"/>
              </a:lnSpc>
              <a:spcBef>
                <a:spcPct val="0"/>
              </a:spcBef>
              <a:defRPr/>
            </a:pPr>
            <a:r>
              <a:rPr lang="en-CA" altLang="en-US" dirty="0">
                <a:latin typeface="Arial" panose="020B0604020202020204" pitchFamily="34" charset="0"/>
                <a:cs typeface="Arial" panose="020B0604020202020204" pitchFamily="34" charset="0"/>
              </a:rPr>
              <a:t>- Because it I cloud based there is no </a:t>
            </a:r>
            <a:r>
              <a:rPr lang="en-CA" altLang="en-US" b="1" dirty="0">
                <a:latin typeface="Arial" panose="020B0604020202020204" pitchFamily="34" charset="0"/>
                <a:cs typeface="Arial" panose="020B0604020202020204" pitchFamily="34" charset="0"/>
              </a:rPr>
              <a:t>need to build a distribution network</a:t>
            </a:r>
            <a:r>
              <a:rPr lang="en-CA" altLang="en-US" dirty="0">
                <a:latin typeface="Arial" panose="020B0604020202020204" pitchFamily="34" charset="0"/>
                <a:cs typeface="Arial" panose="020B0604020202020204" pitchFamily="34" charset="0"/>
              </a:rPr>
              <a:t>. </a:t>
            </a:r>
            <a:endParaRPr lang="en-NZ" dirty="0"/>
          </a:p>
          <a:p>
            <a:pPr>
              <a:lnSpc>
                <a:spcPct val="150000"/>
              </a:lnSpc>
              <a:spcBef>
                <a:spcPct val="0"/>
              </a:spcBef>
              <a:buFontTx/>
              <a:buNone/>
            </a:pPr>
            <a:r>
              <a:rPr lang="en-CA" altLang="en-US" dirty="0">
                <a:latin typeface="Arial" panose="020B0604020202020204" pitchFamily="34" charset="0"/>
                <a:ea typeface="Calibri" panose="020F0502020204030204" pitchFamily="34" charset="0"/>
                <a:cs typeface="Arial" panose="020B0604020202020204" pitchFamily="34" charset="0"/>
              </a:rPr>
              <a:t>- </a:t>
            </a:r>
            <a:r>
              <a:rPr lang="en-CA" altLang="en-US" dirty="0" err="1">
                <a:latin typeface="Arial" panose="020B0604020202020204" pitchFamily="34" charset="0"/>
                <a:ea typeface="Calibri" panose="020F0502020204030204" pitchFamily="34" charset="0"/>
                <a:cs typeface="Arial" panose="020B0604020202020204" pitchFamily="34" charset="0"/>
              </a:rPr>
              <a:t>NaAVIC</a:t>
            </a:r>
            <a:r>
              <a:rPr lang="en-CA" altLang="en-US" dirty="0">
                <a:latin typeface="Arial" panose="020B0604020202020204" pitchFamily="34" charset="0"/>
                <a:ea typeface="Calibri" panose="020F0502020204030204" pitchFamily="34" charset="0"/>
                <a:cs typeface="Arial" panose="020B0604020202020204" pitchFamily="34" charset="0"/>
              </a:rPr>
              <a:t> via the Nautilus Cloud </a:t>
            </a:r>
            <a:r>
              <a:rPr lang="en-CA" altLang="en-US" b="1" dirty="0">
                <a:latin typeface="Arial" panose="020B0604020202020204" pitchFamily="34" charset="0"/>
                <a:ea typeface="Calibri" panose="020F0502020204030204" pitchFamily="34" charset="0"/>
                <a:cs typeface="Arial" panose="020B0604020202020204" pitchFamily="34" charset="0"/>
              </a:rPr>
              <a:t>engages the mariner with several IHO S-100 products</a:t>
            </a:r>
            <a:r>
              <a:rPr lang="en-CA" altLang="en-US" dirty="0">
                <a:latin typeface="Arial" panose="020B0604020202020204" pitchFamily="34" charset="0"/>
                <a:ea typeface="Calibri" panose="020F0502020204030204" pitchFamily="34" charset="0"/>
                <a:cs typeface="Arial" panose="020B0604020202020204" pitchFamily="34" charset="0"/>
              </a:rPr>
              <a:t>, starting with S-101 (the next generation of electronic navigational chart data), S-102 (high resolution bathymetric surfaces), and progressing onto other S-100 based product specifications.  </a:t>
            </a:r>
          </a:p>
          <a:p>
            <a:pPr>
              <a:lnSpc>
                <a:spcPct val="150000"/>
              </a:lnSpc>
              <a:spcBef>
                <a:spcPct val="0"/>
              </a:spcBef>
              <a:buFontTx/>
              <a:buNone/>
            </a:pPr>
            <a:endParaRPr lang="en-CA" altLang="en-US" dirty="0">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50000"/>
              </a:lnSpc>
              <a:spcBef>
                <a:spcPct val="0"/>
              </a:spcBef>
              <a:spcAft>
                <a:spcPts val="0"/>
              </a:spcAft>
              <a:buClrTx/>
              <a:buSzTx/>
              <a:buFontTx/>
              <a:buNone/>
              <a:tabLst/>
              <a:defRPr/>
            </a:pPr>
            <a:r>
              <a:rPr lang="en-CA" altLang="en-US" b="1" dirty="0">
                <a:solidFill>
                  <a:srgbClr val="000000"/>
                </a:solidFill>
                <a:latin typeface="Arial" panose="020B0604020202020204" pitchFamily="34" charset="0"/>
                <a:ea typeface="Calibri" panose="020F0502020204030204" pitchFamily="34" charset="0"/>
                <a:cs typeface="Times New Roman" panose="02020603050405020304" pitchFamily="18" charset="0"/>
              </a:rPr>
              <a:t>With, both free and paid access to data the system gives organisations the ability to switch between free and cost-recovery models </a:t>
            </a:r>
            <a:r>
              <a:rPr lang="en-CA" altLang="en-US" dirty="0">
                <a:solidFill>
                  <a:srgbClr val="000000"/>
                </a:solidFill>
                <a:latin typeface="Arial" panose="020B0604020202020204" pitchFamily="34" charset="0"/>
                <a:ea typeface="Calibri" panose="020F0502020204030204" pitchFamily="34" charset="0"/>
                <a:cs typeface="Times New Roman" panose="02020603050405020304" pitchFamily="18" charset="0"/>
              </a:rPr>
              <a:t>as their demands dictate. It allows the substitution of multiple disparate systems which may be already in place, with a system at substantially lower costs for implementation and support. </a:t>
            </a:r>
            <a:endParaRPr lang="en-CA" altLang="en-US"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Bef>
                <a:spcPct val="0"/>
              </a:spcBef>
              <a:buFontTx/>
              <a:buNone/>
            </a:pPr>
            <a:endParaRPr lang="en-CA" altLang="en-US" dirty="0">
              <a:latin typeface="Arial" panose="020B0604020202020204" pitchFamily="34" charset="0"/>
              <a:ea typeface="Calibri" panose="020F0502020204030204" pitchFamily="34" charset="0"/>
              <a:cs typeface="Arial" panose="020B0604020202020204" pitchFamily="34" charset="0"/>
            </a:endParaRPr>
          </a:p>
          <a:p>
            <a:endParaRPr lang="en-NZ" dirty="0"/>
          </a:p>
        </p:txBody>
      </p:sp>
      <p:sp>
        <p:nvSpPr>
          <p:cNvPr id="4" name="Slide Number Placeholder 3"/>
          <p:cNvSpPr>
            <a:spLocks noGrp="1"/>
          </p:cNvSpPr>
          <p:nvPr>
            <p:ph type="sldNum" sz="quarter" idx="5"/>
          </p:nvPr>
        </p:nvSpPr>
        <p:spPr/>
        <p:txBody>
          <a:bodyPr/>
          <a:lstStyle/>
          <a:p>
            <a:fld id="{F8646707-6BBD-41A9-B4DF-0C76A73A2D2A}" type="slidenum">
              <a:rPr lang="en-US" smtClean="0"/>
              <a:t>27</a:t>
            </a:fld>
            <a:endParaRPr lang="en-US"/>
          </a:p>
        </p:txBody>
      </p:sp>
    </p:spTree>
    <p:extLst>
      <p:ext uri="{BB962C8B-B14F-4D97-AF65-F5344CB8AC3E}">
        <p14:creationId xmlns:p14="http://schemas.microsoft.com/office/powerpoint/2010/main" val="40325662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Bottom line is:</a:t>
            </a:r>
          </a:p>
          <a:p>
            <a:pPr marL="171450" indent="-171450">
              <a:buFontTx/>
              <a:buChar char="-"/>
            </a:pPr>
            <a:r>
              <a:rPr lang="en-NZ" dirty="0"/>
              <a:t>It’s a great tool</a:t>
            </a:r>
          </a:p>
          <a:p>
            <a:pPr marL="171450" indent="-171450">
              <a:buFontTx/>
              <a:buChar char="-"/>
            </a:pPr>
            <a:r>
              <a:rPr lang="en-NZ" dirty="0"/>
              <a:t>Its free</a:t>
            </a:r>
          </a:p>
          <a:p>
            <a:pPr marL="171450" indent="-171450">
              <a:buFontTx/>
              <a:buChar char="-"/>
            </a:pPr>
            <a:r>
              <a:rPr lang="en-NZ" dirty="0"/>
              <a:t>It will improve safety on the water by providing ECS tools to users who have not been able to afford it or it was impractical.</a:t>
            </a:r>
          </a:p>
          <a:p>
            <a:pPr marL="171450" indent="-171450">
              <a:buFontTx/>
              <a:buChar char="-"/>
            </a:pPr>
            <a:r>
              <a:rPr lang="en-NZ" dirty="0"/>
              <a:t>I encourage you to look to see if the data for your area can be made available.</a:t>
            </a:r>
          </a:p>
        </p:txBody>
      </p:sp>
      <p:sp>
        <p:nvSpPr>
          <p:cNvPr id="4" name="Slide Number Placeholder 3"/>
          <p:cNvSpPr>
            <a:spLocks noGrp="1"/>
          </p:cNvSpPr>
          <p:nvPr>
            <p:ph type="sldNum" sz="quarter" idx="5"/>
          </p:nvPr>
        </p:nvSpPr>
        <p:spPr/>
        <p:txBody>
          <a:bodyPr/>
          <a:lstStyle/>
          <a:p>
            <a:fld id="{F8646707-6BBD-41A9-B4DF-0C76A73A2D2A}" type="slidenum">
              <a:rPr lang="en-US" smtClean="0"/>
              <a:t>28</a:t>
            </a:fld>
            <a:endParaRPr lang="en-US"/>
          </a:p>
        </p:txBody>
      </p:sp>
    </p:spTree>
    <p:extLst>
      <p:ext uri="{BB962C8B-B14F-4D97-AF65-F5344CB8AC3E}">
        <p14:creationId xmlns:p14="http://schemas.microsoft.com/office/powerpoint/2010/main" val="2121035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CC62786-6AFC-4890-9705-4574B723A5C3}" type="slidenum">
              <a:rPr lang="en-CA" smtClean="0"/>
              <a:t>29</a:t>
            </a:fld>
            <a:endParaRPr lang="en-CA"/>
          </a:p>
        </p:txBody>
      </p:sp>
    </p:spTree>
    <p:extLst>
      <p:ext uri="{BB962C8B-B14F-4D97-AF65-F5344CB8AC3E}">
        <p14:creationId xmlns:p14="http://schemas.microsoft.com/office/powerpoint/2010/main" val="1058584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2 min: read slide. Describe global deployment of hydrographic services</a:t>
            </a:r>
          </a:p>
        </p:txBody>
      </p:sp>
      <p:sp>
        <p:nvSpPr>
          <p:cNvPr id="4" name="Slide Number Placeholder 3"/>
          <p:cNvSpPr>
            <a:spLocks noGrp="1"/>
          </p:cNvSpPr>
          <p:nvPr>
            <p:ph type="sldNum" sz="quarter" idx="5"/>
          </p:nvPr>
        </p:nvSpPr>
        <p:spPr/>
        <p:txBody>
          <a:bodyPr/>
          <a:lstStyle/>
          <a:p>
            <a:fld id="{3CC62786-6AFC-4890-9705-4574B723A5C3}" type="slidenum">
              <a:rPr lang="en-CA" smtClean="0"/>
              <a:t>3</a:t>
            </a:fld>
            <a:endParaRPr lang="en-CA"/>
          </a:p>
        </p:txBody>
      </p:sp>
    </p:spTree>
    <p:extLst>
      <p:ext uri="{BB962C8B-B14F-4D97-AF65-F5344CB8AC3E}">
        <p14:creationId xmlns:p14="http://schemas.microsoft.com/office/powerpoint/2010/main" val="1174450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IIC Offices in:</a:t>
            </a:r>
          </a:p>
          <a:p>
            <a:pPr marL="171450" indent="-171450">
              <a:buFontTx/>
              <a:buChar char="-"/>
            </a:pPr>
            <a:r>
              <a:rPr lang="en-GB" dirty="0"/>
              <a:t>Hyderabad and </a:t>
            </a:r>
            <a:r>
              <a:rPr lang="en-GB" dirty="0" err="1"/>
              <a:t>Vyzag</a:t>
            </a:r>
            <a:r>
              <a:rPr lang="en-GB" dirty="0"/>
              <a:t> in India which includes the large processing and development centre, an R&amp;D facility and the Academy</a:t>
            </a:r>
          </a:p>
          <a:p>
            <a:pPr marL="171450" indent="-171450">
              <a:buFontTx/>
              <a:buChar char="-"/>
            </a:pPr>
            <a:r>
              <a:rPr lang="en-GB" dirty="0"/>
              <a:t>York in UK, that includes a classified facility for work for a number of the nations we support in the Geospatial space.</a:t>
            </a:r>
          </a:p>
          <a:p>
            <a:pPr marL="171450" indent="-171450">
              <a:buFontTx/>
              <a:buChar char="-"/>
            </a:pPr>
            <a:r>
              <a:rPr lang="en-GB" dirty="0"/>
              <a:t>The UAE covering the Middle East</a:t>
            </a:r>
          </a:p>
          <a:p>
            <a:pPr marL="171450" indent="-171450">
              <a:buFontTx/>
              <a:buChar char="-"/>
            </a:pPr>
            <a:r>
              <a:rPr lang="en-GB" dirty="0"/>
              <a:t>Vancouver in Canada</a:t>
            </a:r>
          </a:p>
          <a:p>
            <a:pPr marL="171450" indent="-171450">
              <a:buFontTx/>
              <a:buChar char="-"/>
            </a:pPr>
            <a:r>
              <a:rPr lang="en-GB" dirty="0"/>
              <a:t>Riverdale in the USA</a:t>
            </a:r>
          </a:p>
          <a:p>
            <a:pPr marL="171450" indent="-171450">
              <a:buFontTx/>
              <a:buChar char="-"/>
            </a:pPr>
            <a:r>
              <a:rPr lang="en-GB" dirty="0"/>
              <a:t>And now Australasia, covering NZ, Australia and the Pacific Islands, with footprints in AUS and NZ.</a:t>
            </a:r>
          </a:p>
          <a:p>
            <a:pPr marL="628650" lvl="1" indent="-171450">
              <a:buFontTx/>
              <a:buChar char="-"/>
            </a:pPr>
            <a:r>
              <a:rPr lang="en-GB" dirty="0"/>
              <a:t>So who do we have in Australasia at present:</a:t>
            </a:r>
          </a:p>
          <a:p>
            <a:pPr marL="1085850" lvl="2" indent="-171450">
              <a:buFontTx/>
              <a:buChar char="-"/>
            </a:pPr>
            <a:r>
              <a:rPr lang="en-GB" dirty="0"/>
              <a:t>Ron Furness is based in Australia and I am based in NZ.</a:t>
            </a:r>
          </a:p>
          <a:p>
            <a:pPr marL="1085850" lvl="2" indent="-171450">
              <a:buFontTx/>
              <a:buChar char="-"/>
            </a:pPr>
            <a:r>
              <a:rPr lang="en-GB" dirty="0"/>
              <a:t>My background is 27 years in the RNZN</a:t>
            </a:r>
          </a:p>
          <a:p>
            <a:pPr marL="1085850" lvl="2" indent="-171450">
              <a:buFontTx/>
              <a:buChar char="-"/>
            </a:pPr>
            <a:r>
              <a:rPr lang="en-GB" dirty="0"/>
              <a:t>IHO/FIG Cat A Surveyor</a:t>
            </a:r>
          </a:p>
          <a:p>
            <a:pPr marL="1085850" lvl="2" indent="-171450">
              <a:buFontTx/>
              <a:buChar char="-"/>
            </a:pPr>
            <a:r>
              <a:rPr lang="en-GB" dirty="0"/>
              <a:t>As mentioned the other day I was the Hydrographer RNZN, and also Director Geospatial Intelligence NZ, both for 6 years.</a:t>
            </a:r>
          </a:p>
          <a:p>
            <a:pPr marL="1085850" lvl="2" indent="-171450">
              <a:buFontTx/>
              <a:buChar char="-"/>
            </a:pPr>
            <a:r>
              <a:rPr lang="en-GB" dirty="0"/>
              <a:t>During that period I also served as Chair on the NZ Region of the AHS, then Chair of the AHS and a member of the IFHS Board.</a:t>
            </a:r>
          </a:p>
          <a:p>
            <a:pPr marL="1085850" lvl="2" indent="-171450">
              <a:buFontTx/>
              <a:buChar char="-"/>
            </a:pPr>
            <a:r>
              <a:rPr lang="en-GB" dirty="0"/>
              <a:t>During that time I was passionate and active in promoting hydrography in the region and the conduct of surveys in the Pacific.</a:t>
            </a:r>
          </a:p>
          <a:p>
            <a:pPr marL="1085850" lvl="2" indent="-171450">
              <a:buFontTx/>
              <a:buChar char="-"/>
            </a:pPr>
            <a:r>
              <a:rPr lang="en-GB" dirty="0"/>
              <a:t>Intent is to grow the physical footprint in </a:t>
            </a:r>
            <a:r>
              <a:rPr lang="en-GB" dirty="0" err="1"/>
              <a:t>Aus</a:t>
            </a:r>
            <a:r>
              <a:rPr lang="en-GB" dirty="0"/>
              <a:t> and NZ over the coming years in order to provide presence and better support to the region and its users.</a:t>
            </a:r>
          </a:p>
          <a:p>
            <a:pPr marL="1085850" lvl="2" indent="-171450">
              <a:buFontTx/>
              <a:buChar char="-"/>
            </a:pPr>
            <a:endParaRPr lang="en-GB" dirty="0"/>
          </a:p>
        </p:txBody>
      </p:sp>
      <p:sp>
        <p:nvSpPr>
          <p:cNvPr id="4" name="Slide Number Placeholder 3"/>
          <p:cNvSpPr>
            <a:spLocks noGrp="1"/>
          </p:cNvSpPr>
          <p:nvPr>
            <p:ph type="sldNum" sz="quarter" idx="10"/>
          </p:nvPr>
        </p:nvSpPr>
        <p:spPr/>
        <p:txBody>
          <a:bodyPr/>
          <a:lstStyle/>
          <a:p>
            <a:fld id="{F8646707-6BBD-41A9-B4DF-0C76A73A2D2A}" type="slidenum">
              <a:rPr lang="en-US" smtClean="0"/>
              <a:t>4</a:t>
            </a:fld>
            <a:endParaRPr lang="en-US"/>
          </a:p>
        </p:txBody>
      </p:sp>
    </p:spTree>
    <p:extLst>
      <p:ext uri="{BB962C8B-B14F-4D97-AF65-F5344CB8AC3E}">
        <p14:creationId xmlns:p14="http://schemas.microsoft.com/office/powerpoint/2010/main" val="2028913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a:latin typeface="Arial" panose="020B0604020202020204" pitchFamily="34" charset="0"/>
                <a:cs typeface="Arial" panose="020B0604020202020204" pitchFamily="34" charset="0"/>
              </a:rPr>
              <a:t>Geospatial</a:t>
            </a:r>
            <a:r>
              <a:rPr lang="en-US" sz="1200" dirty="0">
                <a:latin typeface="Arial" panose="020B0604020202020204" pitchFamily="34" charset="0"/>
                <a:cs typeface="Arial" panose="020B0604020202020204" pitchFamily="34" charset="0"/>
              </a:rPr>
              <a:t> Services include: ortho and satellite image processing, aerial photography and lidar surveys, airborne and geophysical surveys, specialty surveys</a:t>
            </a:r>
          </a:p>
        </p:txBody>
      </p:sp>
      <p:sp>
        <p:nvSpPr>
          <p:cNvPr id="4" name="Slide Number Placeholder 3"/>
          <p:cNvSpPr>
            <a:spLocks noGrp="1"/>
          </p:cNvSpPr>
          <p:nvPr>
            <p:ph type="sldNum" sz="quarter" idx="5"/>
          </p:nvPr>
        </p:nvSpPr>
        <p:spPr/>
        <p:txBody>
          <a:bodyPr/>
          <a:lstStyle/>
          <a:p>
            <a:fld id="{F8646707-6BBD-41A9-B4DF-0C76A73A2D2A}" type="slidenum">
              <a:rPr lang="en-US" smtClean="0"/>
              <a:t>6</a:t>
            </a:fld>
            <a:endParaRPr lang="en-US"/>
          </a:p>
        </p:txBody>
      </p:sp>
    </p:spTree>
    <p:extLst>
      <p:ext uri="{BB962C8B-B14F-4D97-AF65-F5344CB8AC3E}">
        <p14:creationId xmlns:p14="http://schemas.microsoft.com/office/powerpoint/2010/main" val="1763681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Give blurb, noting:</a:t>
            </a:r>
          </a:p>
          <a:p>
            <a:pPr marL="171450" indent="-171450">
              <a:buFontTx/>
              <a:buChar char="-"/>
            </a:pPr>
            <a:r>
              <a:rPr lang="en-NZ" dirty="0"/>
              <a:t>Much of the Pacific has been undertaken by GNZ</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latin typeface="Arial" pitchFamily="34" charset="0"/>
                <a:ea typeface="+mn-ea"/>
                <a:cs typeface="Arial" pitchFamily="34" charset="0"/>
              </a:rPr>
              <a:t>IIC produced over Samoa, Tonga, Fiji and most recently Kiribati.</a:t>
            </a:r>
            <a:endParaRPr lang="en-NZ" dirty="0"/>
          </a:p>
          <a:p>
            <a:pPr marL="171450" indent="-171450">
              <a:buFontTx/>
              <a:buChar char="-"/>
            </a:pPr>
            <a:r>
              <a:rPr lang="en-NZ" dirty="0"/>
              <a:t> and imagery may be freely available if licencing allows. </a:t>
            </a:r>
          </a:p>
          <a:p>
            <a:pPr marL="171450" indent="-171450">
              <a:buFontTx/>
              <a:buChar char="-"/>
            </a:pPr>
            <a:r>
              <a:rPr lang="en-NZ" dirty="0"/>
              <a:t>Imagery was extended to cover all </a:t>
            </a:r>
            <a:r>
              <a:rPr lang="en-NZ" dirty="0" err="1"/>
              <a:t>offlying</a:t>
            </a:r>
            <a:r>
              <a:rPr lang="en-NZ" dirty="0"/>
              <a:t> reef systems should be utilised as a free resource for Hydro work and navigations safety.</a:t>
            </a:r>
          </a:p>
          <a:p>
            <a:pPr marL="171450" indent="-171450">
              <a:buFontTx/>
              <a:buChar char="-"/>
            </a:pPr>
            <a:r>
              <a:rPr lang="en-NZ" dirty="0"/>
              <a:t>We also do similar work in the classified domain for a number of other Nations utilising secure facility in York UK </a:t>
            </a:r>
          </a:p>
        </p:txBody>
      </p:sp>
      <p:sp>
        <p:nvSpPr>
          <p:cNvPr id="4" name="Slide Number Placeholder 3"/>
          <p:cNvSpPr>
            <a:spLocks noGrp="1"/>
          </p:cNvSpPr>
          <p:nvPr>
            <p:ph type="sldNum" sz="quarter" idx="5"/>
          </p:nvPr>
        </p:nvSpPr>
        <p:spPr/>
        <p:txBody>
          <a:bodyPr/>
          <a:lstStyle/>
          <a:p>
            <a:fld id="{F8646707-6BBD-41A9-B4DF-0C76A73A2D2A}" type="slidenum">
              <a:rPr lang="en-US" smtClean="0"/>
              <a:t>7</a:t>
            </a:fld>
            <a:endParaRPr lang="en-US"/>
          </a:p>
        </p:txBody>
      </p:sp>
    </p:spTree>
    <p:extLst>
      <p:ext uri="{BB962C8B-B14F-4D97-AF65-F5344CB8AC3E}">
        <p14:creationId xmlns:p14="http://schemas.microsoft.com/office/powerpoint/2010/main" val="2595629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Use of gigapixel and immersive imagery, UAV photography and 3D modelling, for historic places management, tourism and digital documentation. </a:t>
            </a:r>
          </a:p>
        </p:txBody>
      </p:sp>
      <p:sp>
        <p:nvSpPr>
          <p:cNvPr id="4" name="Slide Number Placeholder 3"/>
          <p:cNvSpPr>
            <a:spLocks noGrp="1"/>
          </p:cNvSpPr>
          <p:nvPr>
            <p:ph type="sldNum" sz="quarter" idx="5"/>
          </p:nvPr>
        </p:nvSpPr>
        <p:spPr/>
        <p:txBody>
          <a:bodyPr/>
          <a:lstStyle/>
          <a:p>
            <a:fld id="{F8646707-6BBD-41A9-B4DF-0C76A73A2D2A}" type="slidenum">
              <a:rPr lang="en-US" smtClean="0"/>
              <a:t>12</a:t>
            </a:fld>
            <a:endParaRPr lang="en-US"/>
          </a:p>
        </p:txBody>
      </p:sp>
    </p:spTree>
    <p:extLst>
      <p:ext uri="{BB962C8B-B14F-4D97-AF65-F5344CB8AC3E}">
        <p14:creationId xmlns:p14="http://schemas.microsoft.com/office/powerpoint/2010/main" val="3440875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IIC Software can undertake data integration, system integration, software development and workflow management.</a:t>
            </a:r>
            <a:endParaRPr lang="en-NZ" dirty="0"/>
          </a:p>
        </p:txBody>
      </p:sp>
      <p:sp>
        <p:nvSpPr>
          <p:cNvPr id="4" name="Slide Number Placeholder 3"/>
          <p:cNvSpPr>
            <a:spLocks noGrp="1"/>
          </p:cNvSpPr>
          <p:nvPr>
            <p:ph type="sldNum" sz="quarter" idx="5"/>
          </p:nvPr>
        </p:nvSpPr>
        <p:spPr/>
        <p:txBody>
          <a:bodyPr/>
          <a:lstStyle/>
          <a:p>
            <a:fld id="{F8646707-6BBD-41A9-B4DF-0C76A73A2D2A}" type="slidenum">
              <a:rPr lang="en-US" smtClean="0"/>
              <a:t>14</a:t>
            </a:fld>
            <a:endParaRPr lang="en-US"/>
          </a:p>
        </p:txBody>
      </p:sp>
    </p:spTree>
    <p:extLst>
      <p:ext uri="{BB962C8B-B14F-4D97-AF65-F5344CB8AC3E}">
        <p14:creationId xmlns:p14="http://schemas.microsoft.com/office/powerpoint/2010/main" val="4199687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45">
              <a:defRPr/>
            </a:pPr>
            <a:r>
              <a:rPr lang="en-US" sz="1200" b="0" u="none" dirty="0">
                <a:latin typeface="Arial" panose="020B0604020202020204" pitchFamily="34" charset="0"/>
                <a:ea typeface="Georgia" pitchFamily="18" charset="0"/>
                <a:cs typeface="Arial" panose="020B0604020202020204" pitchFamily="34" charset="0"/>
                <a:sym typeface="Georgia" pitchFamily="18" charset="0"/>
              </a:rPr>
              <a:t>What we do for those entities varies, but as we are able to undertake work across the full breadth of the Data value chain we can be flexible to meet the individual need.</a:t>
            </a:r>
          </a:p>
          <a:p>
            <a:pPr defTabSz="914145">
              <a:defRPr/>
            </a:pPr>
            <a:r>
              <a:rPr lang="en-US" sz="1200" b="0" u="none" dirty="0">
                <a:latin typeface="Arial" panose="020B0604020202020204" pitchFamily="34" charset="0"/>
                <a:ea typeface="Georgia" pitchFamily="18" charset="0"/>
                <a:cs typeface="Arial" panose="020B0604020202020204" pitchFamily="34" charset="0"/>
                <a:sym typeface="Georgia" pitchFamily="18" charset="0"/>
              </a:rPr>
              <a:t>For example:</a:t>
            </a:r>
          </a:p>
          <a:p>
            <a:pPr defTabSz="914145">
              <a:defRPr/>
            </a:pPr>
            <a:r>
              <a:rPr lang="en-US" sz="1200" dirty="0">
                <a:latin typeface="Arial" panose="020B0604020202020204" pitchFamily="34" charset="0"/>
                <a:ea typeface="Georgia" pitchFamily="18" charset="0"/>
                <a:cs typeface="Arial" panose="020B0604020202020204" pitchFamily="34" charset="0"/>
                <a:sym typeface="Georgia" pitchFamily="18" charset="0"/>
              </a:rPr>
              <a:t>- One nation utilizes a team of 50 personnel in Hyderabad to work directly on their HPD database, loading data, creating paper chart masters, collecting new data, and upgrading existing data.  </a:t>
            </a:r>
          </a:p>
          <a:p>
            <a:pPr defTabSz="914145">
              <a:defRPr/>
            </a:pPr>
            <a:r>
              <a:rPr lang="en-US" sz="1200" b="0" u="none" dirty="0">
                <a:latin typeface="Arial" panose="020B0604020202020204" pitchFamily="34" charset="0"/>
                <a:ea typeface="Georgia" pitchFamily="18" charset="0"/>
                <a:cs typeface="Arial" panose="020B0604020202020204" pitchFamily="34" charset="0"/>
                <a:sym typeface="Georgia" pitchFamily="18" charset="0"/>
              </a:rPr>
              <a:t>- For other bodies we provide Third Party Support Services (3PS) such as additional </a:t>
            </a:r>
            <a:r>
              <a:rPr lang="en-US" sz="1200" dirty="0">
                <a:latin typeface="Arial" panose="020B0604020202020204" pitchFamily="34" charset="0"/>
                <a:ea typeface="Georgia" pitchFamily="18" charset="0"/>
                <a:cs typeface="Arial" panose="020B0604020202020204" pitchFamily="34" charset="0"/>
                <a:sym typeface="Georgia" pitchFamily="18" charset="0"/>
              </a:rPr>
              <a:t>Military Layer (AML) , compilation of new charts data from third party sources, creation and maintenance of leisure products, production and maintenance of stand-alone ENCs, Chart updates from imagery, horizontal accuracy assessments of data using imagery, </a:t>
            </a:r>
          </a:p>
          <a:p>
            <a:pPr marL="0" indent="0" defTabSz="914145">
              <a:buFontTx/>
              <a:buNone/>
              <a:defRPr/>
            </a:pPr>
            <a:endParaRPr lang="en-NZ" dirty="0"/>
          </a:p>
        </p:txBody>
      </p:sp>
      <p:sp>
        <p:nvSpPr>
          <p:cNvPr id="4" name="Slide Number Placeholder 3"/>
          <p:cNvSpPr>
            <a:spLocks noGrp="1"/>
          </p:cNvSpPr>
          <p:nvPr>
            <p:ph type="sldNum" sz="quarter" idx="5"/>
          </p:nvPr>
        </p:nvSpPr>
        <p:spPr/>
        <p:txBody>
          <a:bodyPr/>
          <a:lstStyle/>
          <a:p>
            <a:fld id="{F8646707-6BBD-41A9-B4DF-0C76A73A2D2A}" type="slidenum">
              <a:rPr lang="en-US" smtClean="0"/>
              <a:t>16</a:t>
            </a:fld>
            <a:endParaRPr lang="en-US"/>
          </a:p>
        </p:txBody>
      </p:sp>
    </p:spTree>
    <p:extLst>
      <p:ext uri="{BB962C8B-B14F-4D97-AF65-F5344CB8AC3E}">
        <p14:creationId xmlns:p14="http://schemas.microsoft.com/office/powerpoint/2010/main" val="2368602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lgn="just">
              <a:buFontTx/>
              <a:buChar char="-"/>
            </a:pPr>
            <a:r>
              <a:rPr lang="en-GB" sz="1200" dirty="0"/>
              <a:t>Our 250+ marine specialists have worked with over 30 national mapping and charting agencies, complementing their skills and resources where and when most needed.  </a:t>
            </a:r>
          </a:p>
        </p:txBody>
      </p:sp>
      <p:sp>
        <p:nvSpPr>
          <p:cNvPr id="4" name="Slide Number Placeholder 3"/>
          <p:cNvSpPr>
            <a:spLocks noGrp="1"/>
          </p:cNvSpPr>
          <p:nvPr>
            <p:ph type="sldNum" sz="quarter" idx="10"/>
          </p:nvPr>
        </p:nvSpPr>
        <p:spPr/>
        <p:txBody>
          <a:bodyPr/>
          <a:lstStyle/>
          <a:p>
            <a:fld id="{F8646707-6BBD-41A9-B4DF-0C76A73A2D2A}" type="slidenum">
              <a:rPr lang="en-US" smtClean="0"/>
              <a:pPr/>
              <a:t>17</a:t>
            </a:fld>
            <a:endParaRPr lang="en-US" dirty="0"/>
          </a:p>
        </p:txBody>
      </p:sp>
    </p:spTree>
    <p:extLst>
      <p:ext uri="{BB962C8B-B14F-4D97-AF65-F5344CB8AC3E}">
        <p14:creationId xmlns:p14="http://schemas.microsoft.com/office/powerpoint/2010/main" val="34468806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6" name="Picture 2" descr="D:\Websites\Artwork\banner01.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29455" y="2005014"/>
            <a:ext cx="5535572" cy="33909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D:\Websites\Artwork\banner04.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39176" y="2007393"/>
            <a:ext cx="5521081" cy="33909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Websites\Artwork\banner03.png"/>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338118" y="2007497"/>
            <a:ext cx="5521082" cy="338365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D:\Websites\Artwork\banner02.png"/>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338110" y="2007495"/>
            <a:ext cx="5521082" cy="33836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81000" y="381001"/>
            <a:ext cx="7772400" cy="761999"/>
          </a:xfrm>
        </p:spPr>
        <p:txBody>
          <a:bodyPr anchor="t"/>
          <a:lstStyle>
            <a:lvl1pPr algn="l">
              <a:defRPr>
                <a:latin typeface="Georgia" pitchFamily="18" charset="0"/>
              </a:defRPr>
            </a:lvl1pPr>
          </a:lstStyle>
          <a:p>
            <a:r>
              <a:rPr lang="en-US"/>
              <a:t>Click to edit Master title style</a:t>
            </a:r>
            <a:endParaRPr lang="en-US" dirty="0"/>
          </a:p>
        </p:txBody>
      </p:sp>
      <p:sp>
        <p:nvSpPr>
          <p:cNvPr id="5" name="Footer Placeholder 4"/>
          <p:cNvSpPr>
            <a:spLocks noGrp="1"/>
          </p:cNvSpPr>
          <p:nvPr>
            <p:ph type="ftr" sz="quarter" idx="11"/>
          </p:nvPr>
        </p:nvSpPr>
        <p:spPr/>
        <p:txBody>
          <a:bodyPr/>
          <a:lstStyle/>
          <a:p>
            <a:endParaRPr lang="en-US"/>
          </a:p>
        </p:txBody>
      </p:sp>
      <p:cxnSp>
        <p:nvCxnSpPr>
          <p:cNvPr id="13" name="Straight Connector 12"/>
          <p:cNvCxnSpPr/>
          <p:nvPr/>
        </p:nvCxnSpPr>
        <p:spPr>
          <a:xfrm>
            <a:off x="0" y="6324600"/>
            <a:ext cx="9144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1066800"/>
            <a:ext cx="914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0" y="6324600"/>
            <a:ext cx="9144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0" y="1066800"/>
            <a:ext cx="914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5840136" y="152400"/>
            <a:ext cx="3200399" cy="731520"/>
          </a:xfrm>
          <a:prstGeom prst="rect">
            <a:avLst/>
          </a:prstGeom>
        </p:spPr>
      </p:pic>
      <p:pic>
        <p:nvPicPr>
          <p:cNvPr id="2050" name="Picture 2" descr="D:\Websites\Artwork\banner01.png"/>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323808" y="2005012"/>
            <a:ext cx="5535572" cy="339090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userDrawn="1"/>
        </p:nvSpPr>
        <p:spPr>
          <a:xfrm>
            <a:off x="329455" y="4143375"/>
            <a:ext cx="5529737" cy="38100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itchFamily="34" charset="0"/>
                <a:cs typeface="Arial" pitchFamily="34" charset="0"/>
              </a:rPr>
              <a:t>NEW PATHS. NEW APPROACHES</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400"/>
                                  </p:stCondLst>
                                  <p:childTnLst>
                                    <p:animEffect transition="out" filter="fade">
                                      <p:cBhvr>
                                        <p:cTn id="6" dur="3000"/>
                                        <p:tgtEl>
                                          <p:spTgt spid="2050"/>
                                        </p:tgtEl>
                                      </p:cBhvr>
                                    </p:animEffect>
                                    <p:set>
                                      <p:cBhvr>
                                        <p:cTn id="7" dur="1" fill="hold">
                                          <p:stCondLst>
                                            <p:cond delay="2999"/>
                                          </p:stCondLst>
                                        </p:cTn>
                                        <p:tgtEl>
                                          <p:spTgt spid="2050"/>
                                        </p:tgtEl>
                                        <p:attrNameLst>
                                          <p:attrName>style.visibility</p:attrName>
                                        </p:attrNameLst>
                                      </p:cBhvr>
                                      <p:to>
                                        <p:strVal val="hidden"/>
                                      </p:to>
                                    </p:set>
                                  </p:childTnLst>
                                </p:cTn>
                              </p:par>
                            </p:childTnLst>
                          </p:cTn>
                        </p:par>
                        <p:par>
                          <p:cTn id="8" fill="hold">
                            <p:stCondLst>
                              <p:cond delay="3400"/>
                            </p:stCondLst>
                            <p:childTnLst>
                              <p:par>
                                <p:cTn id="9" presetID="10" presetClass="exit" presetSubtype="0" fill="hold" nodeType="afterEffect">
                                  <p:stCondLst>
                                    <p:cond delay="0"/>
                                  </p:stCondLst>
                                  <p:childTnLst>
                                    <p:animEffect transition="out" filter="fade">
                                      <p:cBhvr>
                                        <p:cTn id="10" dur="3000"/>
                                        <p:tgtEl>
                                          <p:spTgt spid="2051"/>
                                        </p:tgtEl>
                                      </p:cBhvr>
                                    </p:animEffect>
                                    <p:set>
                                      <p:cBhvr>
                                        <p:cTn id="11" dur="1" fill="hold">
                                          <p:stCondLst>
                                            <p:cond delay="2999"/>
                                          </p:stCondLst>
                                        </p:cTn>
                                        <p:tgtEl>
                                          <p:spTgt spid="2051"/>
                                        </p:tgtEl>
                                        <p:attrNameLst>
                                          <p:attrName>style.visibility</p:attrName>
                                        </p:attrNameLst>
                                      </p:cBhvr>
                                      <p:to>
                                        <p:strVal val="hidden"/>
                                      </p:to>
                                    </p:set>
                                  </p:childTnLst>
                                </p:cTn>
                              </p:par>
                            </p:childTnLst>
                          </p:cTn>
                        </p:par>
                        <p:par>
                          <p:cTn id="12" fill="hold">
                            <p:stCondLst>
                              <p:cond delay="6400"/>
                            </p:stCondLst>
                            <p:childTnLst>
                              <p:par>
                                <p:cTn id="13" presetID="10" presetClass="exit" presetSubtype="0" fill="hold" nodeType="afterEffect">
                                  <p:stCondLst>
                                    <p:cond delay="0"/>
                                  </p:stCondLst>
                                  <p:childTnLst>
                                    <p:animEffect transition="out" filter="fade">
                                      <p:cBhvr>
                                        <p:cTn id="14" dur="3000"/>
                                        <p:tgtEl>
                                          <p:spTgt spid="2052"/>
                                        </p:tgtEl>
                                      </p:cBhvr>
                                    </p:animEffect>
                                    <p:set>
                                      <p:cBhvr>
                                        <p:cTn id="15" dur="1" fill="hold">
                                          <p:stCondLst>
                                            <p:cond delay="2999"/>
                                          </p:stCondLst>
                                        </p:cTn>
                                        <p:tgtEl>
                                          <p:spTgt spid="2052"/>
                                        </p:tgtEl>
                                        <p:attrNameLst>
                                          <p:attrName>style.visibility</p:attrName>
                                        </p:attrNameLst>
                                      </p:cBhvr>
                                      <p:to>
                                        <p:strVal val="hidden"/>
                                      </p:to>
                                    </p:set>
                                  </p:childTnLst>
                                </p:cTn>
                              </p:par>
                            </p:childTnLst>
                          </p:cTn>
                        </p:par>
                        <p:par>
                          <p:cTn id="16" fill="hold">
                            <p:stCondLst>
                              <p:cond delay="9400"/>
                            </p:stCondLst>
                            <p:childTnLst>
                              <p:par>
                                <p:cTn id="17" presetID="10" presetClass="exit" presetSubtype="0" fill="hold" nodeType="afterEffect">
                                  <p:stCondLst>
                                    <p:cond delay="0"/>
                                  </p:stCondLst>
                                  <p:childTnLst>
                                    <p:animEffect transition="out" filter="fade">
                                      <p:cBhvr>
                                        <p:cTn id="18" dur="3000"/>
                                        <p:tgtEl>
                                          <p:spTgt spid="2053"/>
                                        </p:tgtEl>
                                      </p:cBhvr>
                                    </p:animEffect>
                                    <p:set>
                                      <p:cBhvr>
                                        <p:cTn id="19" dur="1" fill="hold">
                                          <p:stCondLst>
                                            <p:cond delay="2999"/>
                                          </p:stCondLst>
                                        </p:cTn>
                                        <p:tgtEl>
                                          <p:spTgt spid="2053"/>
                                        </p:tgtEl>
                                        <p:attrNameLst>
                                          <p:attrName>style.visibility</p:attrName>
                                        </p:attrNameLst>
                                      </p:cBhvr>
                                      <p:to>
                                        <p:strVal val="hidden"/>
                                      </p:to>
                                    </p:set>
                                  </p:childTnLst>
                                </p:cTn>
                              </p:par>
                              <p:par>
                                <p:cTn id="20" presetID="10"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922158D-428B-4987-8B28-745A2AFA1252}" type="datetimeFigureOut">
              <a:rPr lang="en-US" smtClean="0"/>
              <a:t>19/02/2019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0"/>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0"/>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922158D-428B-4987-8B28-745A2AFA1252}" type="datetimeFigureOut">
              <a:rPr lang="en-US" smtClean="0"/>
              <a:t>19/02/2019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330BBB-72BB-4FFF-A946-762623167BEA}"/>
              </a:ext>
            </a:extLst>
          </p:cNvPr>
          <p:cNvSpPr>
            <a:spLocks noGrp="1"/>
          </p:cNvSpPr>
          <p:nvPr>
            <p:ph type="title"/>
          </p:nvPr>
        </p:nvSpPr>
        <p:spPr/>
        <p:txBody>
          <a:bodyPr/>
          <a:lstStyle/>
          <a:p>
            <a:r>
              <a:rPr lang="en-US"/>
              <a:t>Click to edit Master title style</a:t>
            </a:r>
            <a:endParaRPr lang="en-CA"/>
          </a:p>
        </p:txBody>
      </p:sp>
      <p:sp>
        <p:nvSpPr>
          <p:cNvPr id="3" name="Slide Number Placeholder 2">
            <a:extLst>
              <a:ext uri="{FF2B5EF4-FFF2-40B4-BE49-F238E27FC236}">
                <a16:creationId xmlns:a16="http://schemas.microsoft.com/office/drawing/2014/main" xmlns="" id="{19E396AD-951B-4D22-AEFA-38561BB755E7}"/>
              </a:ext>
            </a:extLst>
          </p:cNvPr>
          <p:cNvSpPr>
            <a:spLocks noGrp="1"/>
          </p:cNvSpPr>
          <p:nvPr>
            <p:ph type="sldNum" sz="quarter" idx="10"/>
          </p:nvPr>
        </p:nvSpPr>
        <p:spPr/>
        <p:txBody>
          <a:bodyPr/>
          <a:lstStyle/>
          <a:p>
            <a:fld id="{8F8197B2-C493-48A4-8C04-1F6A02EC3706}" type="slidenum">
              <a:rPr lang="en-GB" smtClean="0"/>
              <a:pPr/>
              <a:t>‹#›</a:t>
            </a:fld>
            <a:endParaRPr lang="en-GB" dirty="0"/>
          </a:p>
        </p:txBody>
      </p:sp>
      <p:sp>
        <p:nvSpPr>
          <p:cNvPr id="4" name="Footer Placeholder 3">
            <a:extLst>
              <a:ext uri="{FF2B5EF4-FFF2-40B4-BE49-F238E27FC236}">
                <a16:creationId xmlns:a16="http://schemas.microsoft.com/office/drawing/2014/main" xmlns="" id="{E911F695-962A-4BA3-A30B-DF98D49A55EA}"/>
              </a:ext>
            </a:extLst>
          </p:cNvPr>
          <p:cNvSpPr>
            <a:spLocks noGrp="1"/>
          </p:cNvSpPr>
          <p:nvPr>
            <p:ph type="ftr" sz="quarter" idx="11"/>
          </p:nvPr>
        </p:nvSpPr>
        <p:spPr/>
        <p:txBody>
          <a:bodyPr/>
          <a:lstStyle/>
          <a:p>
            <a:r>
              <a:rPr lang="en-CA"/>
              <a:t>DRAFT 2</a:t>
            </a:r>
            <a:endParaRPr lang="en-CA" dirty="0"/>
          </a:p>
        </p:txBody>
      </p:sp>
    </p:spTree>
    <p:extLst>
      <p:ext uri="{BB962C8B-B14F-4D97-AF65-F5344CB8AC3E}">
        <p14:creationId xmlns:p14="http://schemas.microsoft.com/office/powerpoint/2010/main" val="4158600695"/>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68304" y="1905000"/>
            <a:ext cx="5105400" cy="1143001"/>
          </a:xfrm>
        </p:spPr>
        <p:txBody>
          <a:bodyPr anchor="b" anchorCtr="0">
            <a:normAutofit/>
          </a:bodyPr>
          <a:lstStyle>
            <a:lvl1pPr algn="l">
              <a:defRPr sz="3600" b="0" cap="none">
                <a:latin typeface="Georgia" pitchFamily="18" charset="0"/>
              </a:defRPr>
            </a:lvl1pPr>
          </a:lstStyle>
          <a:p>
            <a:r>
              <a:rPr lang="en-US" dirty="0"/>
              <a:t>Click to edit master title style</a:t>
            </a:r>
          </a:p>
        </p:txBody>
      </p:sp>
      <p:sp>
        <p:nvSpPr>
          <p:cNvPr id="3" name="Text Placeholder 2"/>
          <p:cNvSpPr>
            <a:spLocks noGrp="1"/>
          </p:cNvSpPr>
          <p:nvPr>
            <p:ph type="body" idx="1"/>
          </p:nvPr>
        </p:nvSpPr>
        <p:spPr>
          <a:xfrm>
            <a:off x="3810000" y="3048000"/>
            <a:ext cx="5105400" cy="1500187"/>
          </a:xfrm>
        </p:spPr>
        <p:txBody>
          <a:bodyPr anchor="t"/>
          <a:lstStyle>
            <a:lvl1pPr marL="0" indent="0">
              <a:buNone/>
              <a:defRPr sz="2000">
                <a:solidFill>
                  <a:schemeClr val="tx1"/>
                </a:solidFill>
                <a:latin typeface="Georgia"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922158D-428B-4987-8B28-745A2AFA1252}" type="datetimeFigureOut">
              <a:rPr lang="en-US" smtClean="0"/>
              <a:t>19/02/2019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914400"/>
          </a:xfrm>
        </p:spPr>
        <p:txBody>
          <a:bodyPr anchor="t">
            <a:normAutofit/>
          </a:bodyPr>
          <a:lstStyle>
            <a:lvl1pPr algn="l">
              <a:defRPr sz="2800" b="1">
                <a:latin typeface="+mn-lt"/>
              </a:defRPr>
            </a:lvl1pPr>
          </a:lstStyle>
          <a:p>
            <a:r>
              <a:rPr lang="en-US" dirty="0"/>
              <a:t>Click to edit Master title style</a:t>
            </a:r>
          </a:p>
        </p:txBody>
      </p:sp>
      <p:sp>
        <p:nvSpPr>
          <p:cNvPr id="3" name="Content Placeholder 2"/>
          <p:cNvSpPr>
            <a:spLocks noGrp="1"/>
          </p:cNvSpPr>
          <p:nvPr>
            <p:ph idx="1"/>
          </p:nvPr>
        </p:nvSpPr>
        <p:spPr>
          <a:xfrm>
            <a:off x="457200" y="1981200"/>
            <a:ext cx="8229600" cy="4144963"/>
          </a:xfrm>
        </p:spPr>
        <p:txBody>
          <a:bodyPr>
            <a:normAutofit/>
          </a:bodyPr>
          <a:lstStyle>
            <a:lvl1pPr marL="342900" indent="-342900">
              <a:lnSpc>
                <a:spcPct val="150000"/>
              </a:lnSpc>
              <a:spcBef>
                <a:spcPts val="0"/>
              </a:spcBef>
              <a:buSzPct val="130000"/>
              <a:buFont typeface="Arial" pitchFamily="34" charset="0"/>
              <a:buChar char="•"/>
              <a:defRPr sz="2000">
                <a:latin typeface="+mn-lt"/>
              </a:defRPr>
            </a:lvl1pPr>
            <a:lvl2pPr marL="571500" indent="-228600">
              <a:lnSpc>
                <a:spcPct val="150000"/>
              </a:lnSpc>
              <a:spcBef>
                <a:spcPts val="0"/>
              </a:spcBef>
              <a:buSzPct val="60000"/>
              <a:buFont typeface="Courier New" pitchFamily="49" charset="0"/>
              <a:buChar char="o"/>
              <a:defRPr sz="1800">
                <a:latin typeface="+mn-lt"/>
              </a:defRPr>
            </a:lvl2pPr>
            <a:lvl3pPr>
              <a:defRPr sz="2000">
                <a:latin typeface="Georgia" pitchFamily="18" charset="0"/>
              </a:defRPr>
            </a:lvl3pPr>
            <a:lvl4pPr>
              <a:defRPr sz="2000">
                <a:latin typeface="Georgia" pitchFamily="18" charset="0"/>
              </a:defRPr>
            </a:lvl4pPr>
            <a:lvl5pPr>
              <a:defRPr sz="2000">
                <a:latin typeface="Georgia"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828800"/>
            <a:ext cx="4038600" cy="42973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828800"/>
            <a:ext cx="4038600" cy="42973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922158D-428B-4987-8B28-745A2AFA1252}" type="datetimeFigureOut">
              <a:rPr lang="en-US" smtClean="0"/>
              <a:t>19/02/2019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096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F922158D-428B-4987-8B28-745A2AFA1252}" type="datetimeFigureOut">
              <a:rPr lang="en-US" smtClean="0"/>
              <a:t>19/02/2019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lvl1pPr>
              <a:defRPr sz="2800"/>
            </a:lvl1pPr>
          </a:lstStyle>
          <a:p>
            <a:r>
              <a:rPr lang="en-US"/>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922158D-428B-4987-8B28-745A2AFA1252}" type="datetimeFigureOut">
              <a:rPr lang="en-US" smtClean="0"/>
              <a:t>19/02/2019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F922158D-428B-4987-8B28-745A2AFA1252}" type="datetimeFigureOut">
              <a:rPr lang="en-US" smtClean="0"/>
              <a:t>19/02/2019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3008313" cy="7620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914400"/>
            <a:ext cx="5111750" cy="5211763"/>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752600"/>
            <a:ext cx="3008313" cy="4373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922158D-428B-4987-8B28-745A2AFA1252}" type="datetimeFigureOut">
              <a:rPr lang="en-US" smtClean="0"/>
              <a:t>19/02/2019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922158D-428B-4987-8B28-745A2AFA1252}" type="datetimeFigureOut">
              <a:rPr lang="en-US" smtClean="0"/>
              <a:t>19/02/2019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14400"/>
            <a:ext cx="8229600" cy="9144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828800"/>
            <a:ext cx="8229600" cy="42973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5FC477-0A05-4F3E-8EE9-E015C9089D56}" type="slidenum">
              <a:rPr lang="en-US" smtClean="0"/>
              <a:t>‹#›</a:t>
            </a:fld>
            <a:endParaRPr lang="en-US"/>
          </a:p>
        </p:txBody>
      </p:sp>
      <p:cxnSp>
        <p:nvCxnSpPr>
          <p:cNvPr id="9" name="Straight Connector 8"/>
          <p:cNvCxnSpPr/>
          <p:nvPr/>
        </p:nvCxnSpPr>
        <p:spPr>
          <a:xfrm>
            <a:off x="0" y="990600"/>
            <a:ext cx="914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066800" y="6324600"/>
            <a:ext cx="80772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990600"/>
            <a:ext cx="914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6324600"/>
            <a:ext cx="9144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76200" y="6400800"/>
            <a:ext cx="3200400" cy="307777"/>
          </a:xfrm>
          <a:prstGeom prst="rect">
            <a:avLst/>
          </a:prstGeom>
          <a:noFill/>
        </p:spPr>
        <p:txBody>
          <a:bodyPr wrap="square" rtlCol="0">
            <a:spAutoFit/>
          </a:bodyPr>
          <a:lstStyle/>
          <a:p>
            <a:r>
              <a:rPr lang="en-US" sz="1400" i="1" dirty="0">
                <a:solidFill>
                  <a:schemeClr val="bg1">
                    <a:lumMod val="50000"/>
                  </a:schemeClr>
                </a:solidFill>
                <a:latin typeface="Arial" pitchFamily="34" charset="0"/>
                <a:cs typeface="Arial" pitchFamily="34" charset="0"/>
              </a:rPr>
              <a:t>NEW PATHS. NEW APPROACHES</a:t>
            </a:r>
          </a:p>
        </p:txBody>
      </p:sp>
      <p:pic>
        <p:nvPicPr>
          <p:cNvPr id="15" name="Picture 14"/>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5840136" y="152400"/>
            <a:ext cx="3200399" cy="73152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pn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3.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jpeg"/><Relationship Id="rId7" Type="http://schemas.openxmlformats.org/officeDocument/2006/relationships/image" Target="../media/image48.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47.jpeg"/><Relationship Id="rId11" Type="http://schemas.openxmlformats.org/officeDocument/2006/relationships/image" Target="../media/image52.jpeg"/><Relationship Id="rId5" Type="http://schemas.openxmlformats.org/officeDocument/2006/relationships/image" Target="../media/image46.jpe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jpeg"/></Relationships>
</file>

<file path=ppt/slides/_rels/slide18.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png"/><Relationship Id="rId1" Type="http://schemas.openxmlformats.org/officeDocument/2006/relationships/slideLayout" Target="../slideLayouts/slideLayout4.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1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png"/><Relationship Id="rId1" Type="http://schemas.openxmlformats.org/officeDocument/2006/relationships/slideLayout" Target="../slideLayouts/slideLayout3.xml"/><Relationship Id="rId4" Type="http://schemas.openxmlformats.org/officeDocument/2006/relationships/image" Target="../media/image63.png"/></Relationships>
</file>

<file path=ppt/slides/_rels/slide2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2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jpeg"/></Relationships>
</file>

<file path=ppt/slides/_rels/slide2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80.jpeg"/><Relationship Id="rId4" Type="http://schemas.openxmlformats.org/officeDocument/2006/relationships/image" Target="../media/image79.png"/></Relationships>
</file>

<file path=ppt/slides/_rels/slide2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83.jpeg"/><Relationship Id="rId7" Type="http://schemas.openxmlformats.org/officeDocument/2006/relationships/image" Target="../media/image87.sv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85.png"/><Relationship Id="rId5" Type="http://schemas.openxmlformats.org/officeDocument/2006/relationships/image" Target="../media/image85.svg"/><Relationship Id="rId4" Type="http://schemas.openxmlformats.org/officeDocument/2006/relationships/image" Target="../media/image84.png"/><Relationship Id="rId9" Type="http://schemas.openxmlformats.org/officeDocument/2006/relationships/image" Target="../media/image89.svg"/></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2.xml"/><Relationship Id="rId13"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diagramQuickStyle" Target="../diagrams/quickStyle2.xml"/><Relationship Id="rId12"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Layout" Target="../diagrams/layout2.xml"/><Relationship Id="rId11" Type="http://schemas.openxmlformats.org/officeDocument/2006/relationships/image" Target="../media/image9.png"/><Relationship Id="rId5" Type="http://schemas.openxmlformats.org/officeDocument/2006/relationships/diagramData" Target="../diagrams/data2.xml"/><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hyperlink" Target="http://giuliageranium.blogspot.com/2011/04/prepare-for-earth-day.html" TargetMode="External"/><Relationship Id="rId9" Type="http://schemas.microsoft.com/office/2007/relationships/diagramDrawing" Target="../diagrams/drawing2.xml"/><Relationship Id="rId1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comments" Target="../comments/comment1.xml"/><Relationship Id="rId4" Type="http://schemas.openxmlformats.org/officeDocument/2006/relationships/image" Target="../media/image22.gif"/></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custDataLst>
              <p:tags r:id="rId2"/>
            </p:custDataLst>
          </p:nvPr>
        </p:nvSpPr>
        <p:spPr>
          <a:xfrm>
            <a:off x="5872566" y="3581400"/>
            <a:ext cx="3276600" cy="1295400"/>
          </a:xfrm>
        </p:spPr>
        <p:txBody>
          <a:bodyPr>
            <a:normAutofit/>
          </a:bodyPr>
          <a:lstStyle/>
          <a:p>
            <a:pPr marL="0" indent="0" algn="ctr">
              <a:buNone/>
            </a:pPr>
            <a:r>
              <a:rPr lang="en-US" sz="2000" dirty="0">
                <a:latin typeface="Arial" pitchFamily="34" charset="0"/>
                <a:cs typeface="Arial" pitchFamily="34" charset="0"/>
              </a:rPr>
              <a:t>David Crossman</a:t>
            </a:r>
          </a:p>
          <a:p>
            <a:pPr marL="0" indent="0" algn="ctr">
              <a:buNone/>
            </a:pPr>
            <a:r>
              <a:rPr lang="en-US" sz="2000" dirty="0">
                <a:latin typeface="Arial" pitchFamily="34" charset="0"/>
                <a:cs typeface="Arial" pitchFamily="34" charset="0"/>
              </a:rPr>
              <a:t>14 Feb 2018</a:t>
            </a:r>
          </a:p>
          <a:p>
            <a:pPr marL="0" indent="0" algn="ctr">
              <a:buNone/>
            </a:pPr>
            <a:r>
              <a:rPr lang="en-US" sz="2000" dirty="0">
                <a:latin typeface="Arial" pitchFamily="34" charset="0"/>
                <a:cs typeface="Arial" pitchFamily="34" charset="0"/>
              </a:rPr>
              <a:t>SWPHC16</a:t>
            </a:r>
          </a:p>
          <a:p>
            <a:pPr marL="0" indent="0" algn="ctr">
              <a:buNone/>
            </a:pPr>
            <a:endParaRPr lang="en-US" sz="2000" dirty="0">
              <a:latin typeface="Arial" pitchFamily="34" charset="0"/>
              <a:cs typeface="Arial" pitchFamily="34" charset="0"/>
            </a:endParaRPr>
          </a:p>
        </p:txBody>
      </p:sp>
      <p:sp>
        <p:nvSpPr>
          <p:cNvPr id="5" name="Title 3"/>
          <p:cNvSpPr>
            <a:spLocks noGrp="1"/>
          </p:cNvSpPr>
          <p:nvPr>
            <p:ph type="ctrTitle"/>
          </p:nvPr>
        </p:nvSpPr>
        <p:spPr>
          <a:xfrm>
            <a:off x="5867400" y="1905000"/>
            <a:ext cx="3200400" cy="1295400"/>
          </a:xfrm>
        </p:spPr>
        <p:txBody>
          <a:bodyPr>
            <a:normAutofit fontScale="90000"/>
          </a:bodyPr>
          <a:lstStyle/>
          <a:p>
            <a:pPr algn="ctr"/>
            <a:r>
              <a:rPr lang="en-US" b="1" dirty="0">
                <a:latin typeface="Arial" pitchFamily="34" charset="0"/>
                <a:cs typeface="Arial" pitchFamily="34" charset="0"/>
              </a:rPr>
              <a:t>Expanding the Capabilities in the Region</a:t>
            </a:r>
          </a:p>
        </p:txBody>
      </p:sp>
    </p:spTree>
    <p:custDataLst>
      <p:tags r:id="rId1"/>
    </p:custDataLst>
    <p:extLst>
      <p:ext uri="{BB962C8B-B14F-4D97-AF65-F5344CB8AC3E}">
        <p14:creationId xmlns:p14="http://schemas.microsoft.com/office/powerpoint/2010/main" val="13012725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79512" y="1164704"/>
            <a:ext cx="4536504" cy="515989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None/>
            </a:pPr>
            <a:r>
              <a:rPr lang="en-US" sz="1800" u="sng" dirty="0">
                <a:latin typeface="Arial" panose="020B0604020202020204" pitchFamily="34" charset="0"/>
                <a:cs typeface="Arial" panose="020B0604020202020204" pitchFamily="34" charset="0"/>
              </a:rPr>
              <a:t>Cadastral, Engineering &amp; Geodetic Surveys:</a:t>
            </a:r>
            <a:r>
              <a:rPr lang="en-US" sz="1800" dirty="0">
                <a:latin typeface="Arial" panose="020B0604020202020204" pitchFamily="34" charset="0"/>
                <a:cs typeface="Arial" panose="020B0604020202020204" pitchFamily="34" charset="0"/>
              </a:rPr>
              <a:t> </a:t>
            </a:r>
          </a:p>
          <a:p>
            <a:pPr>
              <a:lnSpc>
                <a:spcPct val="150000"/>
              </a:lnSpc>
            </a:pPr>
            <a:r>
              <a:rPr lang="en-US" sz="1800" dirty="0">
                <a:latin typeface="Arial" panose="020B0604020202020204" pitchFamily="34" charset="0"/>
                <a:cs typeface="Arial" panose="020B0604020202020204" pitchFamily="34" charset="0"/>
              </a:rPr>
              <a:t>Geoid modernization</a:t>
            </a:r>
          </a:p>
          <a:p>
            <a:pPr>
              <a:lnSpc>
                <a:spcPct val="150000"/>
              </a:lnSpc>
            </a:pPr>
            <a:r>
              <a:rPr lang="en-US" sz="1800" dirty="0">
                <a:latin typeface="Arial" panose="020B0604020202020204" pitchFamily="34" charset="0"/>
                <a:cs typeface="Arial" panose="020B0604020202020204" pitchFamily="34" charset="0"/>
              </a:rPr>
              <a:t>Gravity observations</a:t>
            </a:r>
          </a:p>
          <a:p>
            <a:pPr>
              <a:lnSpc>
                <a:spcPct val="150000"/>
              </a:lnSpc>
            </a:pPr>
            <a:r>
              <a:rPr lang="en-US" sz="1800" dirty="0">
                <a:latin typeface="Arial" panose="020B0604020202020204" pitchFamily="34" charset="0"/>
                <a:cs typeface="Arial" panose="020B0604020202020204" pitchFamily="34" charset="0"/>
              </a:rPr>
              <a:t>Orthometric levelling</a:t>
            </a:r>
          </a:p>
          <a:p>
            <a:pPr>
              <a:lnSpc>
                <a:spcPct val="150000"/>
              </a:lnSpc>
            </a:pPr>
            <a:r>
              <a:rPr lang="en-US" sz="1800" dirty="0">
                <a:latin typeface="Arial" panose="020B0604020202020204" pitchFamily="34" charset="0"/>
                <a:cs typeface="Arial" panose="020B0604020202020204" pitchFamily="34" charset="0"/>
              </a:rPr>
              <a:t>Asset management surveys</a:t>
            </a:r>
          </a:p>
        </p:txBody>
      </p:sp>
      <p:pic>
        <p:nvPicPr>
          <p:cNvPr id="5" name="Picture 4" descr="Picture 016.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60032" y="2722564"/>
            <a:ext cx="2050234" cy="1537675"/>
          </a:xfrm>
          <a:prstGeom prst="rect">
            <a:avLst/>
          </a:prstGeom>
        </p:spPr>
      </p:pic>
      <p:pic>
        <p:nvPicPr>
          <p:cNvPr id="6" name="Picture 5"/>
          <p:cNvPicPr/>
          <p:nvPr/>
        </p:nvPicPr>
        <p:blipFill>
          <a:blip r:embed="rId3" cstate="email">
            <a:extLst>
              <a:ext uri="{28A0092B-C50C-407E-A947-70E740481C1C}">
                <a14:useLocalDpi xmlns:a14="http://schemas.microsoft.com/office/drawing/2010/main"/>
              </a:ext>
            </a:extLst>
          </a:blip>
          <a:srcRect/>
          <a:stretch>
            <a:fillRect/>
          </a:stretch>
        </p:blipFill>
        <p:spPr bwMode="auto">
          <a:xfrm>
            <a:off x="4860032" y="1365178"/>
            <a:ext cx="2090280" cy="1168494"/>
          </a:xfrm>
          <a:prstGeom prst="rect">
            <a:avLst/>
          </a:prstGeom>
          <a:noFill/>
          <a:ln w="9525">
            <a:noFill/>
            <a:miter lim="800000"/>
            <a:headEnd/>
            <a:tailEnd/>
          </a:ln>
        </p:spPr>
      </p:pic>
      <p:pic>
        <p:nvPicPr>
          <p:cNvPr id="7" name="Picture 6" descr="IMG427-01.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6581" y="1365177"/>
            <a:ext cx="1128564" cy="1168495"/>
          </a:xfrm>
          <a:prstGeom prst="rect">
            <a:avLst/>
          </a:prstGeom>
        </p:spPr>
      </p:pic>
      <p:pic>
        <p:nvPicPr>
          <p:cNvPr id="8" name="Picture 7" descr="PB040034.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95110" y="2749696"/>
            <a:ext cx="1132908" cy="1510544"/>
          </a:xfrm>
          <a:prstGeom prst="rect">
            <a:avLst/>
          </a:prstGeom>
        </p:spPr>
      </p:pic>
      <p:pic>
        <p:nvPicPr>
          <p:cNvPr id="9" name="Picture 8" descr="Village Map.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39200" y="4405879"/>
            <a:ext cx="2071066" cy="1471392"/>
          </a:xfrm>
          <a:prstGeom prst="rect">
            <a:avLst/>
          </a:prstGeom>
        </p:spPr>
      </p:pic>
      <p:pic>
        <p:nvPicPr>
          <p:cNvPr id="10" name="Picture 9" descr="lpm2.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05873" y="4405880"/>
            <a:ext cx="1141239" cy="1471392"/>
          </a:xfrm>
          <a:prstGeom prst="rect">
            <a:avLst/>
          </a:prstGeom>
        </p:spPr>
      </p:pic>
      <p:sp>
        <p:nvSpPr>
          <p:cNvPr id="13" name="TextBox 12"/>
          <p:cNvSpPr txBox="1"/>
          <p:nvPr/>
        </p:nvSpPr>
        <p:spPr>
          <a:xfrm>
            <a:off x="152400" y="304800"/>
            <a:ext cx="5227713" cy="461665"/>
          </a:xfrm>
          <a:prstGeom prst="rect">
            <a:avLst/>
          </a:prstGeom>
          <a:noFill/>
        </p:spPr>
        <p:txBody>
          <a:bodyPr wrap="none" rtlCol="0">
            <a:spAutoFit/>
          </a:bodyPr>
          <a:lstStyle/>
          <a:p>
            <a:r>
              <a:rPr lang="en-CA" sz="2400" b="1" dirty="0">
                <a:solidFill>
                  <a:srgbClr val="C00000"/>
                </a:solidFill>
                <a:latin typeface="Arial" pitchFamily="34" charset="0"/>
                <a:ea typeface="+mj-ea"/>
                <a:cs typeface="Arial" pitchFamily="34" charset="0"/>
              </a:rPr>
              <a:t>Cadastral, Engineering &amp; Geodesy</a:t>
            </a:r>
          </a:p>
        </p:txBody>
      </p:sp>
      <p:pic>
        <p:nvPicPr>
          <p:cNvPr id="11" name="Content Placeholder 3">
            <a:extLst>
              <a:ext uri="{FF2B5EF4-FFF2-40B4-BE49-F238E27FC236}">
                <a16:creationId xmlns:a16="http://schemas.microsoft.com/office/drawing/2014/main" xmlns="" id="{DCE42EC6-FC4F-4E07-B68F-7F7DB8A6BC0E}"/>
              </a:ext>
            </a:extLst>
          </p:cNvPr>
          <p:cNvPicPr>
            <a:picLocks noGrp="1" noChangeAspect="1"/>
          </p:cNvPicPr>
          <p:nvPr>
            <p:ph idx="1"/>
          </p:nvPr>
        </p:nvPicPr>
        <p:blipFill>
          <a:blip r:embed="rId8" cstate="email">
            <a:extLst>
              <a:ext uri="{28A0092B-C50C-407E-A947-70E740481C1C}">
                <a14:useLocalDpi xmlns:a14="http://schemas.microsoft.com/office/drawing/2010/main"/>
              </a:ext>
            </a:extLst>
          </a:blip>
          <a:stretch>
            <a:fillRect/>
          </a:stretch>
        </p:blipFill>
        <p:spPr>
          <a:xfrm>
            <a:off x="457200" y="4105903"/>
            <a:ext cx="3886200" cy="1913897"/>
          </a:xfrm>
        </p:spPr>
      </p:pic>
    </p:spTree>
    <p:extLst>
      <p:ext uri="{BB962C8B-B14F-4D97-AF65-F5344CB8AC3E}">
        <p14:creationId xmlns:p14="http://schemas.microsoft.com/office/powerpoint/2010/main" val="25124822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323306" y="1000537"/>
            <a:ext cx="4648200" cy="792162"/>
          </a:xfrm>
        </p:spPr>
        <p:txBody>
          <a:bodyPr>
            <a:noAutofit/>
          </a:bodyPr>
          <a:lstStyle/>
          <a:p>
            <a:pPr eaLnBrk="1" hangingPunct="1"/>
            <a:r>
              <a:rPr lang="en-US" altLang="fr-FR" sz="2400" dirty="0">
                <a:latin typeface="Arial" panose="020B0604020202020204" pitchFamily="34" charset="0"/>
                <a:cs typeface="Arial" panose="020B0604020202020204" pitchFamily="34" charset="0"/>
              </a:rPr>
              <a:t>OMAN National Geoid Project</a:t>
            </a:r>
          </a:p>
        </p:txBody>
      </p:sp>
      <p:pic>
        <p:nvPicPr>
          <p:cNvPr id="3" name="Espace réservé du contenu 4"/>
          <p:cNvPicPr>
            <a:picLocks noGrp="1" noChangeAspect="1"/>
          </p:cNvPicPr>
          <p:nvPr>
            <p:ph idx="4294967295"/>
          </p:nvPr>
        </p:nvPicPr>
        <p:blipFill>
          <a:blip r:embed="rId2" cstate="email">
            <a:extLst>
              <a:ext uri="{28A0092B-C50C-407E-A947-70E740481C1C}">
                <a14:useLocalDpi xmlns:a14="http://schemas.microsoft.com/office/drawing/2010/main"/>
              </a:ext>
            </a:extLst>
          </a:blip>
          <a:srcRect/>
          <a:stretch>
            <a:fillRect/>
          </a:stretch>
        </p:blipFill>
        <p:spPr>
          <a:xfrm>
            <a:off x="331001" y="1828800"/>
            <a:ext cx="4012400" cy="4221164"/>
          </a:xfrm>
        </p:spPr>
      </p:pic>
      <p:sp>
        <p:nvSpPr>
          <p:cNvPr id="8" name="TextBox 7"/>
          <p:cNvSpPr txBox="1"/>
          <p:nvPr/>
        </p:nvSpPr>
        <p:spPr>
          <a:xfrm>
            <a:off x="152400" y="304800"/>
            <a:ext cx="5227713" cy="461665"/>
          </a:xfrm>
          <a:prstGeom prst="rect">
            <a:avLst/>
          </a:prstGeom>
          <a:noFill/>
        </p:spPr>
        <p:txBody>
          <a:bodyPr wrap="none" rtlCol="0">
            <a:spAutoFit/>
          </a:bodyPr>
          <a:lstStyle/>
          <a:p>
            <a:r>
              <a:rPr lang="en-CA" sz="2400" b="1" dirty="0">
                <a:solidFill>
                  <a:srgbClr val="C00000"/>
                </a:solidFill>
                <a:latin typeface="Arial" pitchFamily="34" charset="0"/>
                <a:ea typeface="+mj-ea"/>
                <a:cs typeface="Arial" pitchFamily="34" charset="0"/>
              </a:rPr>
              <a:t>Cadastral, Engineering &amp; Geodesy</a:t>
            </a:r>
          </a:p>
        </p:txBody>
      </p:sp>
      <p:pic>
        <p:nvPicPr>
          <p:cNvPr id="9"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53000" y="1778844"/>
            <a:ext cx="4037013" cy="4317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23829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541785" y="1219200"/>
            <a:ext cx="4563615" cy="954107"/>
          </a:xfrm>
          <a:prstGeom prst="rect">
            <a:avLst/>
          </a:prstGeom>
          <a:noFill/>
          <a:ln w="9525">
            <a:noFill/>
            <a:miter lim="800000"/>
            <a:headEnd/>
            <a:tailEnd/>
          </a:ln>
        </p:spPr>
        <p:txBody>
          <a:bodyPr wrap="square">
            <a:spAutoFit/>
          </a:bodyPr>
          <a:lstStyle/>
          <a:p>
            <a:r>
              <a:rPr lang="en-GB" sz="2000" b="1" dirty="0">
                <a:latin typeface="Arial" pitchFamily="34" charset="0"/>
                <a:cs typeface="Arial" pitchFamily="34" charset="0"/>
              </a:rPr>
              <a:t>Digital Documentation</a:t>
            </a:r>
          </a:p>
          <a:p>
            <a:r>
              <a:rPr lang="en-GB" dirty="0">
                <a:latin typeface="Arial" pitchFamily="34" charset="0"/>
                <a:cs typeface="Arial" pitchFamily="34" charset="0"/>
              </a:rPr>
              <a:t>Alhambra Palace, Spain - </a:t>
            </a:r>
            <a:r>
              <a:rPr lang="en-GB" dirty="0" err="1">
                <a:latin typeface="Arial" pitchFamily="34" charset="0"/>
                <a:cs typeface="Arial" pitchFamily="34" charset="0"/>
              </a:rPr>
              <a:t>Gigapixel</a:t>
            </a:r>
            <a:r>
              <a:rPr lang="en-GB" dirty="0">
                <a:latin typeface="Arial" pitchFamily="34" charset="0"/>
                <a:cs typeface="Arial" pitchFamily="34" charset="0"/>
              </a:rPr>
              <a:t> photography</a:t>
            </a:r>
          </a:p>
        </p:txBody>
      </p:sp>
      <p:pic>
        <p:nvPicPr>
          <p:cNvPr id="6" name="Picture 2"/>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39815" y="1066800"/>
            <a:ext cx="4427985" cy="1405800"/>
          </a:xfrm>
          <a:prstGeom prst="rect">
            <a:avLst/>
          </a:prstGeom>
          <a:noFill/>
          <a:ln w="9525">
            <a:noFill/>
            <a:miter lim="800000"/>
            <a:headEnd/>
            <a:tailEnd/>
          </a:ln>
        </p:spPr>
      </p:pic>
      <p:sp>
        <p:nvSpPr>
          <p:cNvPr id="7" name="Rectangle 8"/>
          <p:cNvSpPr>
            <a:spLocks noChangeArrowheads="1"/>
          </p:cNvSpPr>
          <p:nvPr/>
        </p:nvSpPr>
        <p:spPr bwMode="auto">
          <a:xfrm>
            <a:off x="3962400" y="2590800"/>
            <a:ext cx="5105400" cy="1508105"/>
          </a:xfrm>
          <a:prstGeom prst="rect">
            <a:avLst/>
          </a:prstGeom>
          <a:noFill/>
          <a:ln w="9525">
            <a:noFill/>
            <a:miter lim="800000"/>
            <a:headEnd/>
            <a:tailEnd/>
          </a:ln>
        </p:spPr>
        <p:txBody>
          <a:bodyPr wrap="square">
            <a:spAutoFit/>
          </a:bodyPr>
          <a:lstStyle/>
          <a:p>
            <a:r>
              <a:rPr lang="en-GB" sz="2000" b="1" dirty="0">
                <a:latin typeface="Arial" pitchFamily="34" charset="0"/>
                <a:cs typeface="Arial" pitchFamily="34" charset="0"/>
              </a:rPr>
              <a:t>UAV Photogrammetry</a:t>
            </a:r>
          </a:p>
          <a:p>
            <a:r>
              <a:rPr lang="en-GB" dirty="0" err="1">
                <a:latin typeface="Arial" pitchFamily="34" charset="0"/>
                <a:cs typeface="Arial" pitchFamily="34" charset="0"/>
              </a:rPr>
              <a:t>Craigievar</a:t>
            </a:r>
            <a:r>
              <a:rPr lang="en-GB" dirty="0">
                <a:latin typeface="Arial" pitchFamily="34" charset="0"/>
                <a:cs typeface="Arial" pitchFamily="34" charset="0"/>
              </a:rPr>
              <a:t> Castle, Royal Commission for Ancient and Historic Monuments of Scotland - UAV photography, gigapixel and immersive imagery and 3D modelling.  </a:t>
            </a:r>
          </a:p>
        </p:txBody>
      </p:sp>
      <p:sp>
        <p:nvSpPr>
          <p:cNvPr id="10" name="Rectangle 8"/>
          <p:cNvSpPr>
            <a:spLocks noChangeArrowheads="1"/>
          </p:cNvSpPr>
          <p:nvPr/>
        </p:nvSpPr>
        <p:spPr bwMode="auto">
          <a:xfrm>
            <a:off x="0" y="5105400"/>
            <a:ext cx="6362700" cy="1231106"/>
          </a:xfrm>
          <a:prstGeom prst="rect">
            <a:avLst/>
          </a:prstGeom>
          <a:noFill/>
          <a:ln w="9525">
            <a:noFill/>
            <a:miter lim="800000"/>
            <a:headEnd/>
            <a:tailEnd/>
          </a:ln>
        </p:spPr>
        <p:txBody>
          <a:bodyPr wrap="square">
            <a:spAutoFit/>
          </a:bodyPr>
          <a:lstStyle/>
          <a:p>
            <a:r>
              <a:rPr lang="en-GB" sz="2000" b="1" dirty="0">
                <a:latin typeface="Arial" pitchFamily="34" charset="0"/>
                <a:cs typeface="Arial" pitchFamily="34" charset="0"/>
              </a:rPr>
              <a:t>3D Visualization</a:t>
            </a:r>
          </a:p>
          <a:p>
            <a:r>
              <a:rPr lang="en-GB" dirty="0">
                <a:latin typeface="Arial" pitchFamily="34" charset="0"/>
                <a:cs typeface="Arial" pitchFamily="34" charset="0"/>
              </a:rPr>
              <a:t>Bradford Cathedral we have created a virtual tour to digitally document many of the important features of the building for tourism and preservation management.</a:t>
            </a:r>
          </a:p>
        </p:txBody>
      </p:sp>
      <p:pic>
        <p:nvPicPr>
          <p:cNvPr id="11"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96976" y="4114800"/>
            <a:ext cx="2871698" cy="2123496"/>
          </a:xfrm>
          <a:prstGeom prst="rect">
            <a:avLst/>
          </a:prstGeom>
          <a:ln w="3175">
            <a:solidFill>
              <a:schemeClr val="tx1"/>
            </a:solidFill>
          </a:ln>
        </p:spPr>
      </p:pic>
      <p:pic>
        <p:nvPicPr>
          <p:cNvPr id="12" name="Picture 11" descr="Craigievar.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8600" y="2563488"/>
            <a:ext cx="2196000" cy="2196000"/>
          </a:xfrm>
          <a:prstGeom prst="rect">
            <a:avLst/>
          </a:prstGeom>
          <a:ln w="3175">
            <a:solidFill>
              <a:schemeClr val="tx1"/>
            </a:solidFill>
          </a:ln>
        </p:spPr>
      </p:pic>
      <p:pic>
        <p:nvPicPr>
          <p:cNvPr id="13" name="Picture 2" descr="http://www.epochtimes.de/pics/2008/01/25/xxl/2008-01-25-xxl--20080125071221_DEU_Ueberwachung_Drohnen_FRA502_new.jpg"/>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438400" y="3886200"/>
            <a:ext cx="1447800" cy="10668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52400" y="304800"/>
            <a:ext cx="5227713" cy="461665"/>
          </a:xfrm>
          <a:prstGeom prst="rect">
            <a:avLst/>
          </a:prstGeom>
          <a:noFill/>
        </p:spPr>
        <p:txBody>
          <a:bodyPr wrap="none" rtlCol="0">
            <a:spAutoFit/>
          </a:bodyPr>
          <a:lstStyle/>
          <a:p>
            <a:r>
              <a:rPr lang="en-CA" sz="2400" b="1" dirty="0">
                <a:solidFill>
                  <a:srgbClr val="C00000"/>
                </a:solidFill>
                <a:latin typeface="Arial" pitchFamily="34" charset="0"/>
                <a:ea typeface="+mj-ea"/>
                <a:cs typeface="Arial" pitchFamily="34" charset="0"/>
              </a:rPr>
              <a:t>Cadastral, Engineering &amp; Geodesy</a:t>
            </a:r>
          </a:p>
        </p:txBody>
      </p:sp>
    </p:spTree>
    <p:extLst>
      <p:ext uri="{BB962C8B-B14F-4D97-AF65-F5344CB8AC3E}">
        <p14:creationId xmlns:p14="http://schemas.microsoft.com/office/powerpoint/2010/main" val="23980066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85800" y="1285875"/>
            <a:ext cx="7153275" cy="4810125"/>
          </a:xfrm>
          <a:prstGeom prst="rect">
            <a:avLst/>
          </a:prstGeom>
        </p:spPr>
      </p:pic>
      <p:sp>
        <p:nvSpPr>
          <p:cNvPr id="4" name="Rectangle 3"/>
          <p:cNvSpPr/>
          <p:nvPr/>
        </p:nvSpPr>
        <p:spPr>
          <a:xfrm>
            <a:off x="0" y="228600"/>
            <a:ext cx="6324600" cy="461665"/>
          </a:xfrm>
          <a:prstGeom prst="rect">
            <a:avLst/>
          </a:prstGeom>
        </p:spPr>
        <p:txBody>
          <a:bodyPr wrap="square">
            <a:spAutoFit/>
          </a:bodyPr>
          <a:lstStyle/>
          <a:p>
            <a:r>
              <a:rPr lang="en-CA" sz="2400" b="1" dirty="0">
                <a:solidFill>
                  <a:srgbClr val="C00000"/>
                </a:solidFill>
                <a:latin typeface="Arial" pitchFamily="34" charset="0"/>
                <a:ea typeface="+mj-ea"/>
                <a:cs typeface="Arial" pitchFamily="34" charset="0"/>
              </a:rPr>
              <a:t>Software Develop &amp; System Integration</a:t>
            </a:r>
          </a:p>
        </p:txBody>
      </p:sp>
    </p:spTree>
    <p:extLst>
      <p:ext uri="{BB962C8B-B14F-4D97-AF65-F5344CB8AC3E}">
        <p14:creationId xmlns:p14="http://schemas.microsoft.com/office/powerpoint/2010/main" val="2011717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200401" y="2438400"/>
            <a:ext cx="2708386" cy="715833"/>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ounded Rectangle 4"/>
          <p:cNvSpPr/>
          <p:nvPr/>
        </p:nvSpPr>
        <p:spPr>
          <a:xfrm>
            <a:off x="36374" y="4038600"/>
            <a:ext cx="1473992" cy="715833"/>
          </a:xfrm>
          <a:prstGeom prst="round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5"/>
          <p:cNvSpPr txBox="1"/>
          <p:nvPr/>
        </p:nvSpPr>
        <p:spPr>
          <a:xfrm>
            <a:off x="101178" y="4165683"/>
            <a:ext cx="1321003" cy="461665"/>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a:ln>
            <a:noFill/>
          </a:ln>
        </p:spPr>
        <p:txBody>
          <a:bodyPr wrap="none" rtlCol="0">
            <a:spAutoFit/>
          </a:bodyPr>
          <a:lstStyle/>
          <a:p>
            <a:pPr algn="ctr"/>
            <a:r>
              <a:rPr lang="en-CA" sz="1200" b="1" dirty="0">
                <a:latin typeface="Arial" panose="020B0604020202020204" pitchFamily="34" charset="0"/>
                <a:cs typeface="Arial" panose="020B0604020202020204" pitchFamily="34" charset="0"/>
              </a:rPr>
              <a:t>Other Sources</a:t>
            </a:r>
          </a:p>
          <a:p>
            <a:pPr algn="ctr"/>
            <a:r>
              <a:rPr lang="en-CA" sz="1200" b="1" dirty="0">
                <a:latin typeface="Arial" panose="020B0604020202020204" pitchFamily="34" charset="0"/>
                <a:cs typeface="Arial" panose="020B0604020202020204" pitchFamily="34" charset="0"/>
              </a:rPr>
              <a:t>(Industry, NGO)</a:t>
            </a:r>
          </a:p>
        </p:txBody>
      </p:sp>
      <p:sp>
        <p:nvSpPr>
          <p:cNvPr id="7" name="TextBox 6"/>
          <p:cNvSpPr txBox="1"/>
          <p:nvPr/>
        </p:nvSpPr>
        <p:spPr>
          <a:xfrm>
            <a:off x="3251918" y="2482144"/>
            <a:ext cx="2521844" cy="646331"/>
          </a:xfrm>
          <a:prstGeom prst="rect">
            <a:avLst/>
          </a:prstGeom>
          <a:noFill/>
          <a:ln>
            <a:noFill/>
          </a:ln>
        </p:spPr>
        <p:txBody>
          <a:bodyPr wrap="none" rtlCol="0">
            <a:spAutoFit/>
          </a:bodyPr>
          <a:lstStyle/>
          <a:p>
            <a:pPr algn="ctr"/>
            <a:r>
              <a:rPr lang="en-CA" sz="1200" b="1" dirty="0">
                <a:latin typeface="Arial" panose="020B0604020202020204" pitchFamily="34" charset="0"/>
                <a:cs typeface="Arial" panose="020B0604020202020204" pitchFamily="34" charset="0"/>
              </a:rPr>
              <a:t>Oceanographic / Meteorological</a:t>
            </a:r>
          </a:p>
          <a:p>
            <a:pPr algn="ctr"/>
            <a:r>
              <a:rPr lang="en-CA" sz="1200" b="1" dirty="0">
                <a:latin typeface="Arial" panose="020B0604020202020204" pitchFamily="34" charset="0"/>
                <a:cs typeface="Arial" panose="020B0604020202020204" pitchFamily="34" charset="0"/>
              </a:rPr>
              <a:t>Database</a:t>
            </a:r>
          </a:p>
          <a:p>
            <a:pPr algn="ctr"/>
            <a:r>
              <a:rPr lang="en-CA" sz="1200" b="1" dirty="0">
                <a:latin typeface="Arial" panose="020B0604020202020204" pitchFamily="34" charset="0"/>
                <a:cs typeface="Arial" panose="020B0604020202020204" pitchFamily="34" charset="0"/>
              </a:rPr>
              <a:t>(SVP, ADCP, Currents, Tides)</a:t>
            </a:r>
          </a:p>
        </p:txBody>
      </p:sp>
      <p:sp>
        <p:nvSpPr>
          <p:cNvPr id="8" name="TextBox 7"/>
          <p:cNvSpPr txBox="1"/>
          <p:nvPr/>
        </p:nvSpPr>
        <p:spPr>
          <a:xfrm>
            <a:off x="152400" y="4884003"/>
            <a:ext cx="2399358" cy="830997"/>
          </a:xfrm>
          <a:prstGeom prst="rect">
            <a:avLst/>
          </a:prstGeom>
          <a:solidFill>
            <a:schemeClr val="bg1"/>
          </a:solidFill>
        </p:spPr>
        <p:txBody>
          <a:bodyPr wrap="square" rtlCol="0">
            <a:spAutoFit/>
          </a:bodyPr>
          <a:lstStyle/>
          <a:p>
            <a:r>
              <a:rPr lang="en-CA" sz="1200" i="1" dirty="0"/>
              <a:t>Data Cataloging Tools</a:t>
            </a:r>
          </a:p>
          <a:p>
            <a:r>
              <a:rPr lang="en-CA" sz="1200" i="1" dirty="0"/>
              <a:t>-  Meta Data Creation</a:t>
            </a:r>
          </a:p>
          <a:p>
            <a:r>
              <a:rPr lang="en-CA" sz="1200" i="1" dirty="0"/>
              <a:t>-  Domain Controller</a:t>
            </a:r>
          </a:p>
          <a:p>
            <a:r>
              <a:rPr lang="en-CA" sz="1200" i="1" dirty="0"/>
              <a:t>-  Data Verification &amp; Quality</a:t>
            </a:r>
          </a:p>
        </p:txBody>
      </p:sp>
      <p:sp>
        <p:nvSpPr>
          <p:cNvPr id="9" name="TextBox 8"/>
          <p:cNvSpPr txBox="1"/>
          <p:nvPr/>
        </p:nvSpPr>
        <p:spPr>
          <a:xfrm>
            <a:off x="7272596" y="4648200"/>
            <a:ext cx="1825693" cy="954107"/>
          </a:xfrm>
          <a:prstGeom prst="rect">
            <a:avLst/>
          </a:prstGeom>
          <a:noFill/>
        </p:spPr>
        <p:txBody>
          <a:bodyPr wrap="none" rtlCol="0">
            <a:spAutoFit/>
          </a:bodyPr>
          <a:lstStyle/>
          <a:p>
            <a:r>
              <a:rPr lang="en-CA" sz="1400" i="1" dirty="0">
                <a:latin typeface="Times New Roman" panose="02020603050405020304" pitchFamily="18" charset="0"/>
                <a:cs typeface="Times New Roman" panose="02020603050405020304" pitchFamily="18" charset="0"/>
              </a:rPr>
              <a:t>Web Mapping Services</a:t>
            </a:r>
          </a:p>
          <a:p>
            <a:r>
              <a:rPr lang="en-CA" sz="1400" i="1" dirty="0">
                <a:latin typeface="Times New Roman" panose="02020603050405020304" pitchFamily="18" charset="0"/>
                <a:cs typeface="Times New Roman" panose="02020603050405020304" pitchFamily="18" charset="0"/>
              </a:rPr>
              <a:t>-   NSDI / MSDI</a:t>
            </a:r>
          </a:p>
          <a:p>
            <a:r>
              <a:rPr lang="en-CA" sz="1400" i="1" dirty="0">
                <a:latin typeface="Times New Roman" panose="02020603050405020304" pitchFamily="18" charset="0"/>
                <a:cs typeface="Times New Roman" panose="02020603050405020304" pitchFamily="18" charset="0"/>
              </a:rPr>
              <a:t>-   OGC Compliance</a:t>
            </a:r>
          </a:p>
          <a:p>
            <a:r>
              <a:rPr lang="en-CA" sz="1400" i="1" dirty="0">
                <a:latin typeface="Times New Roman" panose="02020603050405020304" pitchFamily="18" charset="0"/>
                <a:cs typeface="Times New Roman" panose="02020603050405020304" pitchFamily="18" charset="0"/>
              </a:rPr>
              <a:t>-   FTP</a:t>
            </a:r>
          </a:p>
        </p:txBody>
      </p:sp>
      <p:sp>
        <p:nvSpPr>
          <p:cNvPr id="10" name="TextBox 9"/>
          <p:cNvSpPr txBox="1"/>
          <p:nvPr/>
        </p:nvSpPr>
        <p:spPr>
          <a:xfrm>
            <a:off x="147136" y="6400800"/>
            <a:ext cx="8692064" cy="276999"/>
          </a:xfrm>
          <a:prstGeom prst="rect">
            <a:avLst/>
          </a:prstGeom>
          <a:solidFill>
            <a:schemeClr val="bg1"/>
          </a:solidFill>
        </p:spPr>
        <p:txBody>
          <a:bodyPr wrap="square" rtlCol="0">
            <a:spAutoFit/>
          </a:bodyPr>
          <a:lstStyle/>
          <a:p>
            <a:pPr algn="ctr"/>
            <a:r>
              <a:rPr lang="en-CA" sz="1200" i="1" dirty="0"/>
              <a:t>Analysis, Visualization &amp; Production Tools</a:t>
            </a:r>
          </a:p>
        </p:txBody>
      </p:sp>
      <p:sp>
        <p:nvSpPr>
          <p:cNvPr id="11" name="Rounded Rectangle 10"/>
          <p:cNvSpPr/>
          <p:nvPr/>
        </p:nvSpPr>
        <p:spPr>
          <a:xfrm>
            <a:off x="24250" y="2314136"/>
            <a:ext cx="1473992" cy="715833"/>
          </a:xfrm>
          <a:prstGeom prst="round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ounded Rectangle 11"/>
          <p:cNvSpPr/>
          <p:nvPr/>
        </p:nvSpPr>
        <p:spPr>
          <a:xfrm>
            <a:off x="50008" y="1475936"/>
            <a:ext cx="1473992" cy="715833"/>
          </a:xfrm>
          <a:prstGeom prst="round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extBox 12"/>
          <p:cNvSpPr txBox="1"/>
          <p:nvPr/>
        </p:nvSpPr>
        <p:spPr>
          <a:xfrm>
            <a:off x="228600" y="1649440"/>
            <a:ext cx="1202572" cy="461665"/>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a:ln>
            <a:noFill/>
          </a:ln>
        </p:spPr>
        <p:txBody>
          <a:bodyPr wrap="none" rtlCol="0">
            <a:spAutoFit/>
          </a:bodyPr>
          <a:lstStyle/>
          <a:p>
            <a:pPr algn="ctr"/>
            <a:r>
              <a:rPr lang="en-CA" sz="1200" b="1" dirty="0">
                <a:latin typeface="Arial" panose="020B0604020202020204" pitchFamily="34" charset="0"/>
                <a:cs typeface="Arial" panose="020B0604020202020204" pitchFamily="34" charset="0"/>
              </a:rPr>
              <a:t>Existing Data </a:t>
            </a:r>
          </a:p>
          <a:p>
            <a:pPr algn="ctr"/>
            <a:r>
              <a:rPr lang="en-CA" sz="1200" b="1" dirty="0">
                <a:latin typeface="Arial" panose="020B0604020202020204" pitchFamily="34" charset="0"/>
                <a:cs typeface="Arial" panose="020B0604020202020204" pitchFamily="34" charset="0"/>
              </a:rPr>
              <a:t>Migration</a:t>
            </a:r>
          </a:p>
        </p:txBody>
      </p:sp>
      <p:sp>
        <p:nvSpPr>
          <p:cNvPr id="14" name="Rounded Rectangle 13"/>
          <p:cNvSpPr/>
          <p:nvPr/>
        </p:nvSpPr>
        <p:spPr>
          <a:xfrm>
            <a:off x="36374" y="3152336"/>
            <a:ext cx="1473992" cy="715833"/>
          </a:xfrm>
          <a:prstGeom prst="round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TextBox 14"/>
          <p:cNvSpPr txBox="1"/>
          <p:nvPr/>
        </p:nvSpPr>
        <p:spPr>
          <a:xfrm>
            <a:off x="202842" y="3302429"/>
            <a:ext cx="1090363" cy="461665"/>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a:ln>
            <a:noFill/>
          </a:ln>
        </p:spPr>
        <p:txBody>
          <a:bodyPr wrap="none" rtlCol="0">
            <a:spAutoFit/>
          </a:bodyPr>
          <a:lstStyle/>
          <a:p>
            <a:pPr algn="ctr"/>
            <a:r>
              <a:rPr lang="en-CA" sz="1200" b="1" dirty="0">
                <a:latin typeface="Arial" panose="020B0604020202020204" pitchFamily="34" charset="0"/>
                <a:cs typeface="Arial" panose="020B0604020202020204" pitchFamily="34" charset="0"/>
              </a:rPr>
              <a:t>Government</a:t>
            </a:r>
          </a:p>
          <a:p>
            <a:pPr algn="ctr"/>
            <a:r>
              <a:rPr lang="en-CA" sz="1200" b="1" dirty="0">
                <a:latin typeface="Arial" panose="020B0604020202020204" pitchFamily="34" charset="0"/>
                <a:cs typeface="Arial" panose="020B0604020202020204" pitchFamily="34" charset="0"/>
              </a:rPr>
              <a:t>Agencies</a:t>
            </a:r>
          </a:p>
        </p:txBody>
      </p:sp>
      <p:sp>
        <p:nvSpPr>
          <p:cNvPr id="16" name="TextBox 15"/>
          <p:cNvSpPr txBox="1"/>
          <p:nvPr/>
        </p:nvSpPr>
        <p:spPr>
          <a:xfrm>
            <a:off x="147136" y="2403953"/>
            <a:ext cx="1228220" cy="461665"/>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a:ln>
            <a:noFill/>
          </a:ln>
        </p:spPr>
        <p:txBody>
          <a:bodyPr wrap="none" rtlCol="0">
            <a:spAutoFit/>
          </a:bodyPr>
          <a:lstStyle/>
          <a:p>
            <a:pPr algn="ctr"/>
            <a:r>
              <a:rPr lang="en-CA" sz="1200" b="1" dirty="0">
                <a:latin typeface="Arial" panose="020B0604020202020204" pitchFamily="34" charset="0"/>
                <a:cs typeface="Arial" panose="020B0604020202020204" pitchFamily="34" charset="0"/>
              </a:rPr>
              <a:t>New Scientific</a:t>
            </a:r>
          </a:p>
          <a:p>
            <a:pPr algn="ctr"/>
            <a:r>
              <a:rPr lang="en-CA" sz="1200" b="1" dirty="0">
                <a:latin typeface="Arial" panose="020B0604020202020204" pitchFamily="34" charset="0"/>
                <a:cs typeface="Arial" panose="020B0604020202020204" pitchFamily="34" charset="0"/>
              </a:rPr>
              <a:t>Cruises</a:t>
            </a:r>
          </a:p>
        </p:txBody>
      </p:sp>
      <p:sp>
        <p:nvSpPr>
          <p:cNvPr id="17" name="Rounded Rectangle 16"/>
          <p:cNvSpPr/>
          <p:nvPr/>
        </p:nvSpPr>
        <p:spPr>
          <a:xfrm>
            <a:off x="1650208" y="3170367"/>
            <a:ext cx="1473992" cy="715833"/>
          </a:xfrm>
          <a:prstGeom prst="round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TextBox 17"/>
          <p:cNvSpPr txBox="1"/>
          <p:nvPr/>
        </p:nvSpPr>
        <p:spPr>
          <a:xfrm>
            <a:off x="1705767" y="3297450"/>
            <a:ext cx="1362873" cy="461665"/>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a:ln>
            <a:noFill/>
          </a:ln>
        </p:spPr>
        <p:txBody>
          <a:bodyPr wrap="none" rtlCol="0">
            <a:spAutoFit/>
          </a:bodyPr>
          <a:lstStyle/>
          <a:p>
            <a:pPr algn="ctr"/>
            <a:r>
              <a:rPr lang="en-CA" sz="1200" b="1" dirty="0">
                <a:latin typeface="Arial" panose="020B0604020202020204" pitchFamily="34" charset="0"/>
                <a:cs typeface="Arial" panose="020B0604020202020204" pitchFamily="34" charset="0"/>
              </a:rPr>
              <a:t>Source Registry</a:t>
            </a:r>
          </a:p>
          <a:p>
            <a:pPr algn="ctr"/>
            <a:r>
              <a:rPr lang="en-CA" sz="1200" b="1" dirty="0">
                <a:latin typeface="Arial" panose="020B0604020202020204" pitchFamily="34" charset="0"/>
                <a:cs typeface="Arial" panose="020B0604020202020204" pitchFamily="34" charset="0"/>
              </a:rPr>
              <a:t>Database</a:t>
            </a:r>
          </a:p>
        </p:txBody>
      </p:sp>
      <p:sp>
        <p:nvSpPr>
          <p:cNvPr id="19" name="Rounded Rectangle 18"/>
          <p:cNvSpPr/>
          <p:nvPr/>
        </p:nvSpPr>
        <p:spPr>
          <a:xfrm>
            <a:off x="3707608" y="5029200"/>
            <a:ext cx="1473992" cy="715833"/>
          </a:xfrm>
          <a:prstGeom prst="round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TextBox 19"/>
          <p:cNvSpPr txBox="1"/>
          <p:nvPr/>
        </p:nvSpPr>
        <p:spPr>
          <a:xfrm>
            <a:off x="3997175" y="5156283"/>
            <a:ext cx="894796" cy="461665"/>
          </a:xfrm>
          <a:prstGeom prst="rect">
            <a:avLst/>
          </a:prstGeom>
          <a:noFill/>
          <a:ln>
            <a:noFill/>
          </a:ln>
        </p:spPr>
        <p:txBody>
          <a:bodyPr wrap="none" rtlCol="0">
            <a:spAutoFit/>
          </a:bodyPr>
          <a:lstStyle/>
          <a:p>
            <a:pPr algn="ctr"/>
            <a:r>
              <a:rPr lang="en-CA" sz="1200" b="1" dirty="0">
                <a:latin typeface="Arial" panose="020B0604020202020204" pitchFamily="34" charset="0"/>
                <a:cs typeface="Arial" panose="020B0604020202020204" pitchFamily="34" charset="0"/>
              </a:rPr>
              <a:t>Archiving</a:t>
            </a:r>
          </a:p>
          <a:p>
            <a:pPr algn="ctr"/>
            <a:r>
              <a:rPr lang="en-CA" sz="1200" b="1" dirty="0">
                <a:latin typeface="Arial" panose="020B0604020202020204" pitchFamily="34" charset="0"/>
                <a:cs typeface="Arial" panose="020B0604020202020204" pitchFamily="34" charset="0"/>
              </a:rPr>
              <a:t>System</a:t>
            </a:r>
          </a:p>
        </p:txBody>
      </p:sp>
      <p:sp>
        <p:nvSpPr>
          <p:cNvPr id="21" name="Rounded Rectangle 20"/>
          <p:cNvSpPr/>
          <p:nvPr/>
        </p:nvSpPr>
        <p:spPr>
          <a:xfrm>
            <a:off x="3200401" y="3276600"/>
            <a:ext cx="2708386" cy="715833"/>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TextBox 21"/>
          <p:cNvSpPr txBox="1"/>
          <p:nvPr/>
        </p:nvSpPr>
        <p:spPr>
          <a:xfrm>
            <a:off x="3563481" y="3477463"/>
            <a:ext cx="1795683" cy="276999"/>
          </a:xfrm>
          <a:prstGeom prst="rect">
            <a:avLst/>
          </a:prstGeom>
          <a:noFill/>
          <a:ln>
            <a:noFill/>
          </a:ln>
        </p:spPr>
        <p:txBody>
          <a:bodyPr wrap="none" rtlCol="0">
            <a:spAutoFit/>
          </a:bodyPr>
          <a:lstStyle/>
          <a:p>
            <a:pPr algn="ctr"/>
            <a:r>
              <a:rPr lang="en-CA" sz="1200" b="1" dirty="0">
                <a:latin typeface="Arial" panose="020B0604020202020204" pitchFamily="34" charset="0"/>
                <a:cs typeface="Arial" panose="020B0604020202020204" pitchFamily="34" charset="0"/>
              </a:rPr>
              <a:t>Bathymetric Database</a:t>
            </a:r>
          </a:p>
        </p:txBody>
      </p:sp>
      <p:sp>
        <p:nvSpPr>
          <p:cNvPr id="23" name="Rounded Rectangle 22"/>
          <p:cNvSpPr/>
          <p:nvPr/>
        </p:nvSpPr>
        <p:spPr>
          <a:xfrm>
            <a:off x="3200401" y="1524000"/>
            <a:ext cx="2708385" cy="715833"/>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TextBox 23"/>
          <p:cNvSpPr txBox="1"/>
          <p:nvPr/>
        </p:nvSpPr>
        <p:spPr>
          <a:xfrm>
            <a:off x="3441944" y="1651716"/>
            <a:ext cx="2038763" cy="461665"/>
          </a:xfrm>
          <a:prstGeom prst="rect">
            <a:avLst/>
          </a:prstGeom>
          <a:noFill/>
          <a:ln>
            <a:noFill/>
          </a:ln>
        </p:spPr>
        <p:txBody>
          <a:bodyPr wrap="none" rtlCol="0">
            <a:spAutoFit/>
          </a:bodyPr>
          <a:lstStyle/>
          <a:p>
            <a:pPr algn="ctr"/>
            <a:r>
              <a:rPr lang="en-CA" sz="1200" b="1" dirty="0">
                <a:latin typeface="Arial" panose="020B0604020202020204" pitchFamily="34" charset="0"/>
                <a:cs typeface="Arial" panose="020B0604020202020204" pitchFamily="34" charset="0"/>
              </a:rPr>
              <a:t>Geoscience Database</a:t>
            </a:r>
          </a:p>
          <a:p>
            <a:pPr algn="ctr"/>
            <a:r>
              <a:rPr lang="en-CA" sz="1200" b="1" dirty="0">
                <a:latin typeface="Arial" panose="020B0604020202020204" pitchFamily="34" charset="0"/>
                <a:cs typeface="Arial" panose="020B0604020202020204" pitchFamily="34" charset="0"/>
              </a:rPr>
              <a:t>(Seismic, Mag, SBP, SSS)</a:t>
            </a:r>
          </a:p>
        </p:txBody>
      </p:sp>
      <p:sp>
        <p:nvSpPr>
          <p:cNvPr id="25" name="Rounded Rectangle 24"/>
          <p:cNvSpPr/>
          <p:nvPr/>
        </p:nvSpPr>
        <p:spPr>
          <a:xfrm>
            <a:off x="3200400" y="4199515"/>
            <a:ext cx="2708387" cy="715833"/>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TextBox 25"/>
          <p:cNvSpPr txBox="1"/>
          <p:nvPr/>
        </p:nvSpPr>
        <p:spPr>
          <a:xfrm>
            <a:off x="3239039" y="4238063"/>
            <a:ext cx="2613566" cy="646331"/>
          </a:xfrm>
          <a:prstGeom prst="rect">
            <a:avLst/>
          </a:prstGeom>
          <a:noFill/>
          <a:ln>
            <a:noFill/>
          </a:ln>
        </p:spPr>
        <p:txBody>
          <a:bodyPr wrap="square" rtlCol="0">
            <a:spAutoFit/>
          </a:bodyPr>
          <a:lstStyle/>
          <a:p>
            <a:pPr algn="ctr"/>
            <a:r>
              <a:rPr lang="en-CA" sz="1200" b="1" dirty="0" err="1">
                <a:latin typeface="Arial" panose="020B0604020202020204" pitchFamily="34" charset="0"/>
                <a:cs typeface="Arial" panose="020B0604020202020204" pitchFamily="34" charset="0"/>
              </a:rPr>
              <a:t>OtherDatabase</a:t>
            </a:r>
            <a:endParaRPr lang="en-CA" sz="1200" b="1" dirty="0">
              <a:latin typeface="Arial" panose="020B0604020202020204" pitchFamily="34" charset="0"/>
              <a:cs typeface="Arial" panose="020B0604020202020204" pitchFamily="34" charset="0"/>
            </a:endParaRPr>
          </a:p>
          <a:p>
            <a:pPr algn="ctr"/>
            <a:r>
              <a:rPr lang="en-CA" sz="1200" b="1" dirty="0">
                <a:latin typeface="Arial" panose="020B0604020202020204" pitchFamily="34" charset="0"/>
                <a:cs typeface="Arial" panose="020B0604020202020204" pitchFamily="34" charset="0"/>
              </a:rPr>
              <a:t>(Satellite Imagery, Photography, </a:t>
            </a:r>
            <a:r>
              <a:rPr lang="en-CA" sz="1200" b="1" dirty="0" err="1">
                <a:latin typeface="Arial" panose="020B0604020202020204" pitchFamily="34" charset="0"/>
                <a:cs typeface="Arial" panose="020B0604020202020204" pitchFamily="34" charset="0"/>
              </a:rPr>
              <a:t>etc</a:t>
            </a:r>
            <a:r>
              <a:rPr lang="en-CA" sz="1200" b="1" dirty="0">
                <a:latin typeface="Arial" panose="020B0604020202020204" pitchFamily="34" charset="0"/>
                <a:cs typeface="Arial" panose="020B0604020202020204" pitchFamily="34" charset="0"/>
              </a:rPr>
              <a:t>)</a:t>
            </a:r>
          </a:p>
        </p:txBody>
      </p:sp>
      <p:sp>
        <p:nvSpPr>
          <p:cNvPr id="27" name="Rounded Rectangle 26"/>
          <p:cNvSpPr/>
          <p:nvPr/>
        </p:nvSpPr>
        <p:spPr>
          <a:xfrm>
            <a:off x="6019800" y="2895600"/>
            <a:ext cx="1473992" cy="715833"/>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TextBox 27"/>
          <p:cNvSpPr txBox="1"/>
          <p:nvPr/>
        </p:nvSpPr>
        <p:spPr>
          <a:xfrm>
            <a:off x="6324600" y="2997368"/>
            <a:ext cx="865943" cy="461665"/>
          </a:xfrm>
          <a:prstGeom prst="rect">
            <a:avLst/>
          </a:prstGeom>
          <a:noFill/>
          <a:ln>
            <a:noFill/>
          </a:ln>
        </p:spPr>
        <p:txBody>
          <a:bodyPr wrap="none" rtlCol="0">
            <a:spAutoFit/>
          </a:bodyPr>
          <a:lstStyle/>
          <a:p>
            <a:pPr algn="ctr"/>
            <a:r>
              <a:rPr lang="en-CA" sz="1200" b="1" dirty="0">
                <a:latin typeface="Arial" panose="020B0604020202020204" pitchFamily="34" charset="0"/>
                <a:cs typeface="Arial" panose="020B0604020202020204" pitchFamily="34" charset="0"/>
              </a:rPr>
              <a:t>Product</a:t>
            </a:r>
          </a:p>
          <a:p>
            <a:pPr algn="ctr"/>
            <a:r>
              <a:rPr lang="en-CA" sz="1200" b="1" dirty="0">
                <a:latin typeface="Arial" panose="020B0604020202020204" pitchFamily="34" charset="0"/>
                <a:cs typeface="Arial" panose="020B0604020202020204" pitchFamily="34" charset="0"/>
              </a:rPr>
              <a:t>Database</a:t>
            </a:r>
          </a:p>
        </p:txBody>
      </p:sp>
      <p:sp>
        <p:nvSpPr>
          <p:cNvPr id="29" name="Rounded Rectangle 28"/>
          <p:cNvSpPr/>
          <p:nvPr/>
        </p:nvSpPr>
        <p:spPr>
          <a:xfrm>
            <a:off x="7624297" y="2910168"/>
            <a:ext cx="1473992" cy="715833"/>
          </a:xfrm>
          <a:prstGeom prst="roundRect">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TextBox 29"/>
          <p:cNvSpPr txBox="1"/>
          <p:nvPr/>
        </p:nvSpPr>
        <p:spPr>
          <a:xfrm>
            <a:off x="7768854" y="3129584"/>
            <a:ext cx="1180580" cy="276999"/>
          </a:xfrm>
          <a:prstGeom prst="rect">
            <a:avLst/>
          </a:prstGeom>
          <a:noFill/>
          <a:ln>
            <a:noFill/>
          </a:ln>
        </p:spPr>
        <p:txBody>
          <a:bodyPr wrap="none" rtlCol="0">
            <a:spAutoFit/>
          </a:bodyPr>
          <a:lstStyle/>
          <a:p>
            <a:pPr algn="ctr"/>
            <a:r>
              <a:rPr lang="en-CA" sz="1200" b="1" dirty="0">
                <a:latin typeface="Arial" panose="020B0604020202020204" pitchFamily="34" charset="0"/>
                <a:cs typeface="Arial" panose="020B0604020202020204" pitchFamily="34" charset="0"/>
              </a:rPr>
              <a:t>Web Services</a:t>
            </a:r>
          </a:p>
        </p:txBody>
      </p:sp>
      <p:sp>
        <p:nvSpPr>
          <p:cNvPr id="31" name="Rounded Rectangle 30"/>
          <p:cNvSpPr/>
          <p:nvPr/>
        </p:nvSpPr>
        <p:spPr>
          <a:xfrm>
            <a:off x="72800" y="5832219"/>
            <a:ext cx="9025487" cy="339981"/>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TextBox 31"/>
          <p:cNvSpPr txBox="1"/>
          <p:nvPr/>
        </p:nvSpPr>
        <p:spPr>
          <a:xfrm>
            <a:off x="3239039" y="5863709"/>
            <a:ext cx="2377574" cy="276999"/>
          </a:xfrm>
          <a:prstGeom prst="rect">
            <a:avLst/>
          </a:prstGeom>
          <a:noFill/>
          <a:ln>
            <a:noFill/>
          </a:ln>
        </p:spPr>
        <p:txBody>
          <a:bodyPr wrap="none" rtlCol="0">
            <a:spAutoFit/>
          </a:bodyPr>
          <a:lstStyle/>
          <a:p>
            <a:pPr algn="ctr"/>
            <a:r>
              <a:rPr lang="en-CA" sz="1200" b="1" dirty="0">
                <a:latin typeface="Arial" panose="020B0604020202020204" pitchFamily="34" charset="0"/>
                <a:cs typeface="Arial" panose="020B0604020202020204" pitchFamily="34" charset="0"/>
              </a:rPr>
              <a:t>System Backup and Recovery</a:t>
            </a:r>
          </a:p>
        </p:txBody>
      </p:sp>
      <p:sp>
        <p:nvSpPr>
          <p:cNvPr id="33" name="Rounded Rectangle 32"/>
          <p:cNvSpPr/>
          <p:nvPr/>
        </p:nvSpPr>
        <p:spPr>
          <a:xfrm>
            <a:off x="101177" y="1066800"/>
            <a:ext cx="8997111" cy="339981"/>
          </a:xfrm>
          <a:prstGeom prst="roundRect">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TextBox 33"/>
          <p:cNvSpPr txBox="1"/>
          <p:nvPr/>
        </p:nvSpPr>
        <p:spPr>
          <a:xfrm>
            <a:off x="3269401" y="1093991"/>
            <a:ext cx="2570384" cy="276999"/>
          </a:xfrm>
          <a:prstGeom prst="rect">
            <a:avLst/>
          </a:prstGeom>
          <a:noFill/>
          <a:ln>
            <a:noFill/>
          </a:ln>
        </p:spPr>
        <p:txBody>
          <a:bodyPr wrap="none" rtlCol="0">
            <a:spAutoFit/>
          </a:bodyPr>
          <a:lstStyle/>
          <a:p>
            <a:pPr algn="ctr"/>
            <a:r>
              <a:rPr lang="en-CA" sz="1200" b="1" dirty="0">
                <a:latin typeface="Arial" panose="020B0604020202020204" pitchFamily="34" charset="0"/>
                <a:cs typeface="Arial" panose="020B0604020202020204" pitchFamily="34" charset="0"/>
              </a:rPr>
              <a:t>Workflow Management and QMS</a:t>
            </a:r>
          </a:p>
        </p:txBody>
      </p:sp>
      <p:pic>
        <p:nvPicPr>
          <p:cNvPr id="3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10400" y="1524000"/>
            <a:ext cx="1510685" cy="1272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Rectangle 34"/>
          <p:cNvSpPr/>
          <p:nvPr/>
        </p:nvSpPr>
        <p:spPr>
          <a:xfrm>
            <a:off x="0" y="228600"/>
            <a:ext cx="6324600" cy="461665"/>
          </a:xfrm>
          <a:prstGeom prst="rect">
            <a:avLst/>
          </a:prstGeom>
        </p:spPr>
        <p:txBody>
          <a:bodyPr wrap="square">
            <a:spAutoFit/>
          </a:bodyPr>
          <a:lstStyle/>
          <a:p>
            <a:r>
              <a:rPr lang="en-CA" sz="2400" b="1" dirty="0">
                <a:solidFill>
                  <a:srgbClr val="C00000"/>
                </a:solidFill>
                <a:latin typeface="Arial" pitchFamily="34" charset="0"/>
                <a:ea typeface="+mj-ea"/>
                <a:cs typeface="Arial" pitchFamily="34" charset="0"/>
              </a:rPr>
              <a:t>Software Develop &amp; System Integration</a:t>
            </a:r>
          </a:p>
        </p:txBody>
      </p:sp>
    </p:spTree>
    <p:extLst>
      <p:ext uri="{BB962C8B-B14F-4D97-AF65-F5344CB8AC3E}">
        <p14:creationId xmlns:p14="http://schemas.microsoft.com/office/powerpoint/2010/main" val="3978731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304800"/>
            <a:ext cx="2529860" cy="461665"/>
          </a:xfrm>
          <a:prstGeom prst="rect">
            <a:avLst/>
          </a:prstGeom>
          <a:noFill/>
        </p:spPr>
        <p:txBody>
          <a:bodyPr wrap="none" rtlCol="0">
            <a:spAutoFit/>
          </a:bodyPr>
          <a:lstStyle/>
          <a:p>
            <a:r>
              <a:rPr lang="en-US" sz="2400" b="1" dirty="0">
                <a:solidFill>
                  <a:srgbClr val="C00000"/>
                </a:solidFill>
                <a:latin typeface="Arial" pitchFamily="34" charset="0"/>
                <a:cs typeface="Arial" pitchFamily="34" charset="0"/>
              </a:rPr>
              <a:t>Marine Services</a:t>
            </a:r>
            <a:endParaRPr lang="en-CA" sz="2400" b="1" dirty="0">
              <a:latin typeface="Arial" pitchFamily="34" charset="0"/>
              <a:cs typeface="Arial" pitchFamily="34" charset="0"/>
            </a:endParaRPr>
          </a:p>
        </p:txBody>
      </p:sp>
      <p:pic>
        <p:nvPicPr>
          <p:cNvPr id="2" name="Picture 1"/>
          <p:cNvPicPr>
            <a:picLocks noChangeAspect="1"/>
          </p:cNvPicPr>
          <p:nvPr/>
        </p:nvPicPr>
        <p:blipFill>
          <a:blip r:embed="rId2"/>
          <a:stretch>
            <a:fillRect/>
          </a:stretch>
        </p:blipFill>
        <p:spPr>
          <a:xfrm>
            <a:off x="952500" y="1114425"/>
            <a:ext cx="7239000" cy="5057775"/>
          </a:xfrm>
          <a:prstGeom prst="rect">
            <a:avLst/>
          </a:prstGeom>
        </p:spPr>
      </p:pic>
    </p:spTree>
    <p:extLst>
      <p:ext uri="{BB962C8B-B14F-4D97-AF65-F5344CB8AC3E}">
        <p14:creationId xmlns:p14="http://schemas.microsoft.com/office/powerpoint/2010/main" val="2558963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9512" y="300335"/>
            <a:ext cx="3671583" cy="461665"/>
          </a:xfrm>
          <a:prstGeom prst="rect">
            <a:avLst/>
          </a:prstGeom>
          <a:noFill/>
        </p:spPr>
        <p:txBody>
          <a:bodyPr wrap="none" rtlCol="0">
            <a:spAutoFit/>
          </a:bodyPr>
          <a:lstStyle/>
          <a:p>
            <a:pPr>
              <a:spcBef>
                <a:spcPct val="0"/>
              </a:spcBef>
            </a:pPr>
            <a:r>
              <a:rPr lang="en-CA" sz="2400" dirty="0">
                <a:solidFill>
                  <a:srgbClr val="C00000"/>
                </a:solidFill>
                <a:effectLst>
                  <a:outerShdw blurRad="38100" dist="38100" dir="2700000" algn="tl">
                    <a:srgbClr val="000000">
                      <a:alpha val="43137"/>
                    </a:srgbClr>
                  </a:outerShdw>
                </a:effectLst>
                <a:latin typeface="Arial" pitchFamily="34" charset="0"/>
                <a:ea typeface="+mj-ea"/>
                <a:cs typeface="Arial" pitchFamily="34" charset="0"/>
              </a:rPr>
              <a:t>IIC Technologies - Marine</a:t>
            </a:r>
          </a:p>
        </p:txBody>
      </p:sp>
      <p:sp>
        <p:nvSpPr>
          <p:cNvPr id="7" name="Rectangle 3"/>
          <p:cNvSpPr>
            <a:spLocks noChangeArrowheads="1"/>
          </p:cNvSpPr>
          <p:nvPr/>
        </p:nvSpPr>
        <p:spPr bwMode="auto">
          <a:xfrm>
            <a:off x="3886200" y="2139950"/>
            <a:ext cx="1108075" cy="712788"/>
          </a:xfrm>
          <a:prstGeom prst="rect">
            <a:avLst/>
          </a:prstGeom>
          <a:solidFill>
            <a:srgbClr val="589BC4"/>
          </a:solidFill>
          <a:ln w="9525">
            <a:noFill/>
            <a:miter lim="800000"/>
            <a:headEnd/>
            <a:tailEnd/>
          </a:ln>
        </p:spPr>
        <p:txBody>
          <a:bodyPr lIns="0" tIns="0" rIns="0" bIns="0" anchor="ctr"/>
          <a:lstStyle/>
          <a:p>
            <a:pPr algn="ctr"/>
            <a:r>
              <a:rPr lang="en-US" sz="1400">
                <a:latin typeface="Arial" pitchFamily="34" charset="0"/>
                <a:cs typeface="Arial" pitchFamily="34" charset="0"/>
              </a:rPr>
              <a:t>Marine Products</a:t>
            </a:r>
          </a:p>
        </p:txBody>
      </p:sp>
      <p:sp>
        <p:nvSpPr>
          <p:cNvPr id="8" name="Rectangle 4"/>
          <p:cNvSpPr>
            <a:spLocks noChangeArrowheads="1"/>
          </p:cNvSpPr>
          <p:nvPr/>
        </p:nvSpPr>
        <p:spPr bwMode="auto">
          <a:xfrm>
            <a:off x="5695950" y="2139950"/>
            <a:ext cx="1108075" cy="712788"/>
          </a:xfrm>
          <a:prstGeom prst="rect">
            <a:avLst/>
          </a:prstGeom>
          <a:solidFill>
            <a:srgbClr val="589BC4"/>
          </a:solidFill>
          <a:ln w="9525">
            <a:noFill/>
            <a:miter lim="800000"/>
            <a:headEnd/>
            <a:tailEnd/>
          </a:ln>
        </p:spPr>
        <p:txBody>
          <a:bodyPr lIns="0" tIns="0" rIns="0" bIns="0" anchor="ctr"/>
          <a:lstStyle/>
          <a:p>
            <a:pPr algn="ctr"/>
            <a:r>
              <a:rPr lang="en-US" sz="1400">
                <a:latin typeface="Arial" pitchFamily="34" charset="0"/>
                <a:cs typeface="Arial" pitchFamily="34" charset="0"/>
              </a:rPr>
              <a:t>Verification &amp; Validation</a:t>
            </a:r>
          </a:p>
        </p:txBody>
      </p:sp>
      <p:sp>
        <p:nvSpPr>
          <p:cNvPr id="9" name="Rectangle 5"/>
          <p:cNvSpPr>
            <a:spLocks noChangeArrowheads="1"/>
          </p:cNvSpPr>
          <p:nvPr/>
        </p:nvSpPr>
        <p:spPr bwMode="auto">
          <a:xfrm>
            <a:off x="2230438" y="2133600"/>
            <a:ext cx="1108075" cy="712788"/>
          </a:xfrm>
          <a:prstGeom prst="rect">
            <a:avLst/>
          </a:prstGeom>
          <a:solidFill>
            <a:srgbClr val="589BC4"/>
          </a:solidFill>
          <a:ln w="9525">
            <a:noFill/>
            <a:miter lim="800000"/>
            <a:headEnd/>
            <a:tailEnd/>
          </a:ln>
        </p:spPr>
        <p:txBody>
          <a:bodyPr lIns="0" tIns="0" rIns="0" bIns="0" anchor="ctr"/>
          <a:lstStyle/>
          <a:p>
            <a:pPr algn="ctr"/>
            <a:r>
              <a:rPr lang="en-US" sz="1400">
                <a:latin typeface="Arial" pitchFamily="34" charset="0"/>
                <a:cs typeface="Arial" pitchFamily="34" charset="0"/>
              </a:rPr>
              <a:t>Survey Data Processing</a:t>
            </a:r>
          </a:p>
        </p:txBody>
      </p:sp>
      <p:sp>
        <p:nvSpPr>
          <p:cNvPr id="10" name="Rectangle 6"/>
          <p:cNvSpPr>
            <a:spLocks noChangeArrowheads="1"/>
          </p:cNvSpPr>
          <p:nvPr/>
        </p:nvSpPr>
        <p:spPr bwMode="auto">
          <a:xfrm>
            <a:off x="7502525" y="2139950"/>
            <a:ext cx="1108075" cy="712788"/>
          </a:xfrm>
          <a:prstGeom prst="rect">
            <a:avLst/>
          </a:prstGeom>
          <a:solidFill>
            <a:srgbClr val="589BC4"/>
          </a:solidFill>
          <a:ln w="9525">
            <a:noFill/>
            <a:miter lim="800000"/>
            <a:headEnd/>
            <a:tailEnd/>
          </a:ln>
        </p:spPr>
        <p:txBody>
          <a:bodyPr lIns="0" tIns="0" rIns="0" bIns="0" anchor="ctr"/>
          <a:lstStyle/>
          <a:p>
            <a:pPr algn="ctr"/>
            <a:r>
              <a:rPr lang="en-US" sz="1400">
                <a:latin typeface="Arial" pitchFamily="34" charset="0"/>
                <a:cs typeface="Arial" pitchFamily="34" charset="0"/>
              </a:rPr>
              <a:t>Updating &amp; Maintenance</a:t>
            </a:r>
          </a:p>
        </p:txBody>
      </p:sp>
      <p:sp>
        <p:nvSpPr>
          <p:cNvPr id="11" name="AutoShape 10"/>
          <p:cNvSpPr>
            <a:spLocks noChangeArrowheads="1"/>
          </p:cNvSpPr>
          <p:nvPr/>
        </p:nvSpPr>
        <p:spPr bwMode="auto">
          <a:xfrm>
            <a:off x="34925" y="1125538"/>
            <a:ext cx="9001125" cy="936625"/>
          </a:xfrm>
          <a:prstGeom prst="leftRightArrow">
            <a:avLst>
              <a:gd name="adj1" fmla="val 51037"/>
              <a:gd name="adj2" fmla="val 137034"/>
            </a:avLst>
          </a:prstGeom>
          <a:solidFill>
            <a:srgbClr val="ED1C23"/>
          </a:solidFill>
          <a:ln w="9525">
            <a:noFill/>
            <a:miter lim="800000"/>
            <a:headEnd/>
            <a:tailEnd/>
          </a:ln>
        </p:spPr>
        <p:txBody>
          <a:bodyPr wrap="none" anchor="ctr"/>
          <a:lstStyle/>
          <a:p>
            <a:pPr algn="ctr"/>
            <a:r>
              <a:rPr lang="en-US" sz="2400" b="1">
                <a:solidFill>
                  <a:schemeClr val="bg1"/>
                </a:solidFill>
                <a:latin typeface="Arial" charset="0"/>
              </a:rPr>
              <a:t> Data Value Chain</a:t>
            </a:r>
          </a:p>
        </p:txBody>
      </p:sp>
      <p:sp>
        <p:nvSpPr>
          <p:cNvPr id="12" name="TextBox 13"/>
          <p:cNvSpPr txBox="1">
            <a:spLocks noChangeArrowheads="1"/>
          </p:cNvSpPr>
          <p:nvPr/>
        </p:nvSpPr>
        <p:spPr bwMode="auto">
          <a:xfrm>
            <a:off x="1876425" y="3276600"/>
            <a:ext cx="1673225" cy="1569660"/>
          </a:xfrm>
          <a:prstGeom prst="rect">
            <a:avLst/>
          </a:prstGeom>
          <a:solidFill>
            <a:srgbClr val="589BC4"/>
          </a:solidFill>
          <a:ln w="9525">
            <a:noFill/>
            <a:miter lim="800000"/>
            <a:headEnd/>
            <a:tailEnd/>
          </a:ln>
        </p:spPr>
        <p:txBody>
          <a:bodyPr wrap="square">
            <a:spAutoFit/>
          </a:bodyPr>
          <a:lstStyle/>
          <a:p>
            <a:pPr>
              <a:buFont typeface="Arial" charset="0"/>
              <a:buChar char="•"/>
            </a:pPr>
            <a:r>
              <a:rPr lang="en-US" sz="1200" dirty="0">
                <a:latin typeface="Arial" pitchFamily="34" charset="0"/>
                <a:cs typeface="Arial" pitchFamily="34" charset="0"/>
              </a:rPr>
              <a:t> Bathy Data Cleaning</a:t>
            </a:r>
          </a:p>
          <a:p>
            <a:pPr>
              <a:buFont typeface="Arial" charset="0"/>
              <a:buChar char="•"/>
            </a:pPr>
            <a:endParaRPr lang="en-US" sz="1200" dirty="0">
              <a:latin typeface="Arial" pitchFamily="34" charset="0"/>
              <a:cs typeface="Arial" pitchFamily="34" charset="0"/>
            </a:endParaRPr>
          </a:p>
          <a:p>
            <a:pPr>
              <a:buFont typeface="Arial" charset="0"/>
              <a:buChar char="•"/>
            </a:pPr>
            <a:r>
              <a:rPr lang="en-US" sz="1200" dirty="0">
                <a:latin typeface="Arial" pitchFamily="34" charset="0"/>
                <a:cs typeface="Arial" pitchFamily="34" charset="0"/>
              </a:rPr>
              <a:t> Surface Modeling</a:t>
            </a:r>
          </a:p>
          <a:p>
            <a:pPr>
              <a:buFont typeface="Arial" charset="0"/>
              <a:buChar char="•"/>
            </a:pPr>
            <a:endParaRPr lang="en-US" sz="1200" dirty="0">
              <a:latin typeface="Arial" pitchFamily="34" charset="0"/>
              <a:cs typeface="Arial" pitchFamily="34" charset="0"/>
            </a:endParaRPr>
          </a:p>
          <a:p>
            <a:pPr>
              <a:buFont typeface="Arial" charset="0"/>
              <a:buChar char="•"/>
            </a:pPr>
            <a:r>
              <a:rPr lang="en-US" sz="1200" dirty="0">
                <a:latin typeface="Arial" pitchFamily="34" charset="0"/>
                <a:cs typeface="Arial" pitchFamily="34" charset="0"/>
              </a:rPr>
              <a:t> Image processing</a:t>
            </a:r>
          </a:p>
          <a:p>
            <a:pPr>
              <a:buFont typeface="Arial" charset="0"/>
              <a:buChar char="•"/>
            </a:pPr>
            <a:endParaRPr lang="en-US" sz="1200" dirty="0">
              <a:latin typeface="Arial" pitchFamily="34" charset="0"/>
              <a:cs typeface="Arial" pitchFamily="34" charset="0"/>
            </a:endParaRPr>
          </a:p>
          <a:p>
            <a:pPr>
              <a:buFont typeface="Arial" charset="0"/>
              <a:buChar char="•"/>
            </a:pPr>
            <a:r>
              <a:rPr lang="en-US" sz="1200" dirty="0">
                <a:latin typeface="Arial" pitchFamily="34" charset="0"/>
                <a:cs typeface="Arial" pitchFamily="34" charset="0"/>
              </a:rPr>
              <a:t> </a:t>
            </a:r>
            <a:r>
              <a:rPr lang="en-US" sz="1200" dirty="0" err="1">
                <a:latin typeface="Arial" pitchFamily="34" charset="0"/>
                <a:cs typeface="Arial" pitchFamily="34" charset="0"/>
              </a:rPr>
              <a:t>Deconfliction</a:t>
            </a:r>
            <a:endParaRPr lang="en-US" sz="1200" dirty="0">
              <a:latin typeface="Arial" pitchFamily="34" charset="0"/>
              <a:cs typeface="Arial" pitchFamily="34" charset="0"/>
            </a:endParaRPr>
          </a:p>
          <a:p>
            <a:endParaRPr lang="en-US" sz="1200" dirty="0">
              <a:latin typeface="Arial" pitchFamily="34" charset="0"/>
              <a:cs typeface="Arial" pitchFamily="34" charset="0"/>
            </a:endParaRPr>
          </a:p>
        </p:txBody>
      </p:sp>
      <p:sp>
        <p:nvSpPr>
          <p:cNvPr id="13" name="TextBox 17"/>
          <p:cNvSpPr txBox="1">
            <a:spLocks noChangeArrowheads="1"/>
          </p:cNvSpPr>
          <p:nvPr/>
        </p:nvSpPr>
        <p:spPr bwMode="auto">
          <a:xfrm>
            <a:off x="3616325" y="3276600"/>
            <a:ext cx="1565275" cy="1754326"/>
          </a:xfrm>
          <a:prstGeom prst="rect">
            <a:avLst/>
          </a:prstGeom>
          <a:solidFill>
            <a:srgbClr val="589BC4"/>
          </a:solidFill>
          <a:ln w="9525">
            <a:noFill/>
            <a:miter lim="800000"/>
            <a:headEnd/>
            <a:tailEnd/>
          </a:ln>
        </p:spPr>
        <p:txBody>
          <a:bodyPr wrap="square">
            <a:spAutoFit/>
          </a:bodyPr>
          <a:lstStyle/>
          <a:p>
            <a:pPr>
              <a:buFont typeface="Arial" charset="0"/>
              <a:buChar char="•"/>
            </a:pPr>
            <a:r>
              <a:rPr lang="en-US" sz="1200" dirty="0">
                <a:latin typeface="Arial" pitchFamily="34" charset="0"/>
                <a:cs typeface="Arial" pitchFamily="34" charset="0"/>
              </a:rPr>
              <a:t> ENCs / IENCs</a:t>
            </a:r>
          </a:p>
          <a:p>
            <a:pPr>
              <a:buFont typeface="Arial" charset="0"/>
              <a:buChar char="•"/>
            </a:pPr>
            <a:endParaRPr lang="en-US" sz="1200" dirty="0">
              <a:latin typeface="Arial" pitchFamily="34" charset="0"/>
              <a:cs typeface="Arial" pitchFamily="34" charset="0"/>
            </a:endParaRPr>
          </a:p>
          <a:p>
            <a:pPr>
              <a:buFont typeface="Arial" charset="0"/>
              <a:buChar char="•"/>
            </a:pPr>
            <a:r>
              <a:rPr lang="en-US" sz="1200" dirty="0">
                <a:latin typeface="Arial" pitchFamily="34" charset="0"/>
                <a:cs typeface="Arial" pitchFamily="34" charset="0"/>
              </a:rPr>
              <a:t> Military Overlays</a:t>
            </a:r>
          </a:p>
          <a:p>
            <a:pPr>
              <a:buFont typeface="Arial" charset="0"/>
              <a:buChar char="•"/>
            </a:pPr>
            <a:endParaRPr lang="en-US" sz="1200" dirty="0">
              <a:latin typeface="Arial" pitchFamily="34" charset="0"/>
              <a:cs typeface="Arial" pitchFamily="34" charset="0"/>
            </a:endParaRPr>
          </a:p>
          <a:p>
            <a:pPr>
              <a:buFont typeface="Arial" charset="0"/>
              <a:buChar char="•"/>
            </a:pPr>
            <a:r>
              <a:rPr lang="en-US" sz="1200" dirty="0">
                <a:latin typeface="Arial" pitchFamily="34" charset="0"/>
                <a:cs typeface="Arial" pitchFamily="34" charset="0"/>
              </a:rPr>
              <a:t> Paper Charts</a:t>
            </a:r>
          </a:p>
          <a:p>
            <a:pPr>
              <a:buFont typeface="Arial" charset="0"/>
              <a:buChar char="•"/>
            </a:pPr>
            <a:endParaRPr lang="en-US" sz="1200" dirty="0">
              <a:latin typeface="Arial" pitchFamily="34" charset="0"/>
              <a:cs typeface="Arial" pitchFamily="34" charset="0"/>
            </a:endParaRPr>
          </a:p>
          <a:p>
            <a:pPr>
              <a:buFont typeface="Arial" charset="0"/>
              <a:buChar char="•"/>
            </a:pPr>
            <a:r>
              <a:rPr lang="en-US" sz="1200" dirty="0">
                <a:latin typeface="Arial" pitchFamily="34" charset="0"/>
                <a:cs typeface="Arial" pitchFamily="34" charset="0"/>
              </a:rPr>
              <a:t> Nautical Pub</a:t>
            </a:r>
          </a:p>
          <a:p>
            <a:pPr>
              <a:buFont typeface="Arial" charset="0"/>
              <a:buChar char="•"/>
            </a:pPr>
            <a:endParaRPr lang="en-US" sz="1200" dirty="0">
              <a:latin typeface="Arial" pitchFamily="34" charset="0"/>
              <a:cs typeface="Arial" pitchFamily="34" charset="0"/>
            </a:endParaRPr>
          </a:p>
          <a:p>
            <a:pPr>
              <a:buFont typeface="Arial" charset="0"/>
              <a:buChar char="•"/>
            </a:pPr>
            <a:r>
              <a:rPr lang="en-US" sz="1200" dirty="0">
                <a:latin typeface="Arial" pitchFamily="34" charset="0"/>
                <a:cs typeface="Arial" pitchFamily="34" charset="0"/>
              </a:rPr>
              <a:t> Notice to Mariners</a:t>
            </a:r>
          </a:p>
        </p:txBody>
      </p:sp>
      <p:sp>
        <p:nvSpPr>
          <p:cNvPr id="14" name="TextBox 19"/>
          <p:cNvSpPr txBox="1">
            <a:spLocks noChangeArrowheads="1"/>
          </p:cNvSpPr>
          <p:nvPr/>
        </p:nvSpPr>
        <p:spPr bwMode="auto">
          <a:xfrm>
            <a:off x="5310187" y="3276600"/>
            <a:ext cx="1700213" cy="1938337"/>
          </a:xfrm>
          <a:prstGeom prst="rect">
            <a:avLst/>
          </a:prstGeom>
          <a:solidFill>
            <a:srgbClr val="589BC4"/>
          </a:solidFill>
          <a:ln w="9525">
            <a:noFill/>
            <a:miter lim="800000"/>
            <a:headEnd/>
            <a:tailEnd/>
          </a:ln>
        </p:spPr>
        <p:txBody>
          <a:bodyPr>
            <a:spAutoFit/>
          </a:bodyPr>
          <a:lstStyle/>
          <a:p>
            <a:pPr>
              <a:buFont typeface="Arial" charset="0"/>
              <a:buChar char="•"/>
            </a:pPr>
            <a:r>
              <a:rPr lang="en-US" sz="1200">
                <a:latin typeface="Arial" pitchFamily="34" charset="0"/>
                <a:cs typeface="Arial" pitchFamily="34" charset="0"/>
              </a:rPr>
              <a:t> Spatial Accuracy</a:t>
            </a:r>
          </a:p>
          <a:p>
            <a:pPr>
              <a:buFont typeface="Arial" charset="0"/>
              <a:buChar char="•"/>
            </a:pPr>
            <a:endParaRPr lang="en-US" sz="1200">
              <a:latin typeface="Arial" pitchFamily="34" charset="0"/>
              <a:cs typeface="Arial" pitchFamily="34" charset="0"/>
            </a:endParaRPr>
          </a:p>
          <a:p>
            <a:pPr>
              <a:buFont typeface="Arial" charset="0"/>
              <a:buChar char="•"/>
            </a:pPr>
            <a:r>
              <a:rPr lang="en-US" sz="1200">
                <a:latin typeface="Arial" pitchFamily="34" charset="0"/>
                <a:cs typeface="Arial" pitchFamily="34" charset="0"/>
              </a:rPr>
              <a:t> Feature Verification</a:t>
            </a:r>
          </a:p>
          <a:p>
            <a:pPr>
              <a:buFont typeface="Arial" charset="0"/>
              <a:buChar char="•"/>
            </a:pPr>
            <a:endParaRPr lang="en-US" sz="1200">
              <a:latin typeface="Arial" pitchFamily="34" charset="0"/>
              <a:cs typeface="Arial" pitchFamily="34" charset="0"/>
            </a:endParaRPr>
          </a:p>
          <a:p>
            <a:pPr>
              <a:buFont typeface="Arial" charset="0"/>
              <a:buChar char="•"/>
            </a:pPr>
            <a:r>
              <a:rPr lang="en-US" sz="1200">
                <a:latin typeface="Arial" pitchFamily="34" charset="0"/>
                <a:cs typeface="Arial" pitchFamily="34" charset="0"/>
              </a:rPr>
              <a:t> Logical Consistency</a:t>
            </a:r>
          </a:p>
          <a:p>
            <a:pPr>
              <a:buFont typeface="Arial" charset="0"/>
              <a:buChar char="•"/>
            </a:pPr>
            <a:endParaRPr lang="en-US" sz="1200">
              <a:latin typeface="Arial" pitchFamily="34" charset="0"/>
              <a:cs typeface="Arial" pitchFamily="34" charset="0"/>
            </a:endParaRPr>
          </a:p>
          <a:p>
            <a:pPr>
              <a:buFont typeface="Arial" charset="0"/>
              <a:buChar char="•"/>
            </a:pPr>
            <a:r>
              <a:rPr lang="en-US" sz="1200">
                <a:latin typeface="Arial" pitchFamily="34" charset="0"/>
                <a:cs typeface="Arial" pitchFamily="34" charset="0"/>
              </a:rPr>
              <a:t> 3rd Party Checks</a:t>
            </a:r>
          </a:p>
          <a:p>
            <a:pPr>
              <a:buFont typeface="Arial" charset="0"/>
              <a:buChar char="•"/>
            </a:pPr>
            <a:endParaRPr lang="en-US" sz="1200">
              <a:latin typeface="Arial" pitchFamily="34" charset="0"/>
              <a:cs typeface="Arial" pitchFamily="34" charset="0"/>
            </a:endParaRPr>
          </a:p>
          <a:p>
            <a:pPr>
              <a:buFont typeface="Arial" charset="0"/>
              <a:buChar char="•"/>
            </a:pPr>
            <a:r>
              <a:rPr lang="en-US" sz="1200">
                <a:latin typeface="Arial" pitchFamily="34" charset="0"/>
                <a:cs typeface="Arial" pitchFamily="34" charset="0"/>
              </a:rPr>
              <a:t> Vertical/Horizontal    Consistency</a:t>
            </a:r>
          </a:p>
        </p:txBody>
      </p:sp>
      <p:sp>
        <p:nvSpPr>
          <p:cNvPr id="15" name="TextBox 20"/>
          <p:cNvSpPr txBox="1">
            <a:spLocks noChangeArrowheads="1"/>
          </p:cNvSpPr>
          <p:nvPr/>
        </p:nvSpPr>
        <p:spPr bwMode="auto">
          <a:xfrm>
            <a:off x="7096125" y="3276600"/>
            <a:ext cx="1895475" cy="1938337"/>
          </a:xfrm>
          <a:prstGeom prst="rect">
            <a:avLst/>
          </a:prstGeom>
          <a:solidFill>
            <a:srgbClr val="589BC4"/>
          </a:solidFill>
          <a:ln w="9525">
            <a:noFill/>
            <a:miter lim="800000"/>
            <a:headEnd/>
            <a:tailEnd/>
          </a:ln>
        </p:spPr>
        <p:txBody>
          <a:bodyPr wrap="square">
            <a:spAutoFit/>
          </a:bodyPr>
          <a:lstStyle/>
          <a:p>
            <a:pPr>
              <a:buFont typeface="Arial" charset="0"/>
              <a:buChar char="•"/>
            </a:pPr>
            <a:r>
              <a:rPr lang="en-US" sz="1200" dirty="0">
                <a:latin typeface="Arial" pitchFamily="34" charset="0"/>
                <a:cs typeface="Arial" pitchFamily="34" charset="0"/>
              </a:rPr>
              <a:t> Database maintenance</a:t>
            </a:r>
          </a:p>
          <a:p>
            <a:pPr>
              <a:buFont typeface="Arial" charset="0"/>
              <a:buChar char="•"/>
            </a:pPr>
            <a:endParaRPr lang="en-US" sz="1200" dirty="0">
              <a:latin typeface="Arial" pitchFamily="34" charset="0"/>
              <a:cs typeface="Arial" pitchFamily="34" charset="0"/>
            </a:endParaRPr>
          </a:p>
          <a:p>
            <a:pPr>
              <a:buFont typeface="Arial" charset="0"/>
              <a:buChar char="•"/>
            </a:pPr>
            <a:r>
              <a:rPr lang="en-US" sz="1200" dirty="0">
                <a:latin typeface="Arial" pitchFamily="34" charset="0"/>
                <a:cs typeface="Arial" pitchFamily="34" charset="0"/>
              </a:rPr>
              <a:t> Data Assessment</a:t>
            </a:r>
          </a:p>
          <a:p>
            <a:pPr>
              <a:buFont typeface="Arial" charset="0"/>
              <a:buChar char="•"/>
            </a:pPr>
            <a:endParaRPr lang="en-US" sz="1200" dirty="0">
              <a:latin typeface="Arial" pitchFamily="34" charset="0"/>
              <a:cs typeface="Arial" pitchFamily="34" charset="0"/>
            </a:endParaRPr>
          </a:p>
          <a:p>
            <a:pPr>
              <a:buFont typeface="Arial" charset="0"/>
              <a:buChar char="•"/>
            </a:pPr>
            <a:r>
              <a:rPr lang="en-US" sz="1200" dirty="0">
                <a:latin typeface="Arial" pitchFamily="34" charset="0"/>
                <a:cs typeface="Arial" pitchFamily="34" charset="0"/>
              </a:rPr>
              <a:t> Data critical updates</a:t>
            </a:r>
          </a:p>
          <a:p>
            <a:pPr>
              <a:buFont typeface="Arial" charset="0"/>
              <a:buChar char="•"/>
            </a:pPr>
            <a:endParaRPr lang="en-US" sz="1200" dirty="0">
              <a:latin typeface="Arial" pitchFamily="34" charset="0"/>
              <a:cs typeface="Arial" pitchFamily="34" charset="0"/>
            </a:endParaRPr>
          </a:p>
          <a:p>
            <a:pPr>
              <a:buFont typeface="Arial" charset="0"/>
              <a:buChar char="•"/>
            </a:pPr>
            <a:r>
              <a:rPr lang="en-US" sz="1200" dirty="0">
                <a:latin typeface="Arial" pitchFamily="34" charset="0"/>
                <a:cs typeface="Arial" pitchFamily="34" charset="0"/>
              </a:rPr>
              <a:t> Data management</a:t>
            </a:r>
          </a:p>
          <a:p>
            <a:pPr>
              <a:buFont typeface="Arial" charset="0"/>
              <a:buChar char="•"/>
            </a:pPr>
            <a:endParaRPr lang="en-US" sz="1200" dirty="0">
              <a:latin typeface="Arial" pitchFamily="34" charset="0"/>
              <a:cs typeface="Arial" pitchFamily="34" charset="0"/>
            </a:endParaRPr>
          </a:p>
          <a:p>
            <a:pPr>
              <a:buFont typeface="Arial" charset="0"/>
              <a:buChar char="•"/>
            </a:pPr>
            <a:r>
              <a:rPr lang="en-US" sz="1200" dirty="0">
                <a:latin typeface="Arial" pitchFamily="34" charset="0"/>
                <a:cs typeface="Arial" pitchFamily="34" charset="0"/>
              </a:rPr>
              <a:t> Data warehousing</a:t>
            </a:r>
          </a:p>
          <a:p>
            <a:pPr>
              <a:buFont typeface="Arial" charset="0"/>
              <a:buChar char="•"/>
            </a:pPr>
            <a:endParaRPr lang="en-US" sz="1200" dirty="0">
              <a:latin typeface="Arial" pitchFamily="34" charset="0"/>
              <a:cs typeface="Arial" pitchFamily="34" charset="0"/>
            </a:endParaRPr>
          </a:p>
        </p:txBody>
      </p:sp>
      <p:sp>
        <p:nvSpPr>
          <p:cNvPr id="16" name="Line 16"/>
          <p:cNvSpPr>
            <a:spLocks noChangeShapeType="1"/>
          </p:cNvSpPr>
          <p:nvPr/>
        </p:nvSpPr>
        <p:spPr bwMode="auto">
          <a:xfrm flipH="1">
            <a:off x="2730852" y="2830513"/>
            <a:ext cx="10761" cy="446087"/>
          </a:xfrm>
          <a:prstGeom prst="line">
            <a:avLst/>
          </a:prstGeom>
          <a:noFill/>
          <a:ln w="76200">
            <a:solidFill>
              <a:srgbClr val="589BC4"/>
            </a:solidFill>
            <a:round/>
            <a:headEnd/>
            <a:tailEnd type="triangle" w="med" len="med"/>
          </a:ln>
        </p:spPr>
        <p:txBody>
          <a:bodyPr/>
          <a:lstStyle/>
          <a:p>
            <a:endParaRPr lang="en-US">
              <a:latin typeface="Arial" pitchFamily="34" charset="0"/>
              <a:cs typeface="Arial" pitchFamily="34" charset="0"/>
            </a:endParaRPr>
          </a:p>
        </p:txBody>
      </p:sp>
      <p:sp>
        <p:nvSpPr>
          <p:cNvPr id="17" name="Line 17"/>
          <p:cNvSpPr>
            <a:spLocks noChangeShapeType="1"/>
          </p:cNvSpPr>
          <p:nvPr/>
        </p:nvSpPr>
        <p:spPr bwMode="auto">
          <a:xfrm flipH="1">
            <a:off x="7962898" y="2846388"/>
            <a:ext cx="1" cy="430212"/>
          </a:xfrm>
          <a:prstGeom prst="line">
            <a:avLst/>
          </a:prstGeom>
          <a:noFill/>
          <a:ln w="76200">
            <a:solidFill>
              <a:srgbClr val="589BC4"/>
            </a:solidFill>
            <a:round/>
            <a:headEnd/>
            <a:tailEnd type="triangle" w="med" len="med"/>
          </a:ln>
        </p:spPr>
        <p:txBody>
          <a:bodyPr/>
          <a:lstStyle/>
          <a:p>
            <a:endParaRPr lang="en-US">
              <a:latin typeface="Arial" pitchFamily="34" charset="0"/>
              <a:cs typeface="Arial" pitchFamily="34" charset="0"/>
            </a:endParaRPr>
          </a:p>
        </p:txBody>
      </p:sp>
      <p:sp>
        <p:nvSpPr>
          <p:cNvPr id="18" name="Line 18"/>
          <p:cNvSpPr>
            <a:spLocks noChangeShapeType="1"/>
          </p:cNvSpPr>
          <p:nvPr/>
        </p:nvSpPr>
        <p:spPr bwMode="auto">
          <a:xfrm flipH="1">
            <a:off x="4411382" y="2854325"/>
            <a:ext cx="28855" cy="446087"/>
          </a:xfrm>
          <a:prstGeom prst="line">
            <a:avLst/>
          </a:prstGeom>
          <a:noFill/>
          <a:ln w="76200">
            <a:solidFill>
              <a:srgbClr val="589BC4"/>
            </a:solidFill>
            <a:round/>
            <a:headEnd/>
            <a:tailEnd type="triangle" w="med" len="med"/>
          </a:ln>
        </p:spPr>
        <p:txBody>
          <a:bodyPr/>
          <a:lstStyle/>
          <a:p>
            <a:endParaRPr lang="en-US">
              <a:latin typeface="Arial" pitchFamily="34" charset="0"/>
              <a:cs typeface="Arial" pitchFamily="34" charset="0"/>
            </a:endParaRPr>
          </a:p>
        </p:txBody>
      </p:sp>
      <p:sp>
        <p:nvSpPr>
          <p:cNvPr id="19" name="Line 19"/>
          <p:cNvSpPr>
            <a:spLocks noChangeShapeType="1"/>
          </p:cNvSpPr>
          <p:nvPr/>
        </p:nvSpPr>
        <p:spPr bwMode="auto">
          <a:xfrm>
            <a:off x="6211888" y="2846388"/>
            <a:ext cx="0" cy="454024"/>
          </a:xfrm>
          <a:prstGeom prst="line">
            <a:avLst/>
          </a:prstGeom>
          <a:noFill/>
          <a:ln w="76200">
            <a:solidFill>
              <a:srgbClr val="589BC4"/>
            </a:solidFill>
            <a:round/>
            <a:headEnd/>
            <a:tailEnd type="triangle" w="med" len="med"/>
          </a:ln>
        </p:spPr>
        <p:txBody>
          <a:bodyPr/>
          <a:lstStyle/>
          <a:p>
            <a:endParaRPr lang="en-US">
              <a:latin typeface="Arial" pitchFamily="34" charset="0"/>
              <a:cs typeface="Arial" pitchFamily="34" charset="0"/>
            </a:endParaRPr>
          </a:p>
        </p:txBody>
      </p:sp>
      <p:sp>
        <p:nvSpPr>
          <p:cNvPr id="20" name="Rectangle 5"/>
          <p:cNvSpPr>
            <a:spLocks noChangeArrowheads="1"/>
          </p:cNvSpPr>
          <p:nvPr/>
        </p:nvSpPr>
        <p:spPr bwMode="auto">
          <a:xfrm>
            <a:off x="395288" y="2133600"/>
            <a:ext cx="1108075" cy="712788"/>
          </a:xfrm>
          <a:prstGeom prst="rect">
            <a:avLst/>
          </a:prstGeom>
          <a:solidFill>
            <a:srgbClr val="589BC4"/>
          </a:solidFill>
          <a:ln w="9525">
            <a:noFill/>
            <a:miter lim="800000"/>
            <a:headEnd/>
            <a:tailEnd/>
          </a:ln>
        </p:spPr>
        <p:txBody>
          <a:bodyPr lIns="0" tIns="0" rIns="0" bIns="0" anchor="ctr"/>
          <a:lstStyle/>
          <a:p>
            <a:pPr algn="ctr"/>
            <a:r>
              <a:rPr lang="en-US" sz="1400">
                <a:latin typeface="Arial" pitchFamily="34" charset="0"/>
                <a:cs typeface="Arial" pitchFamily="34" charset="0"/>
              </a:rPr>
              <a:t>Data Acquisition</a:t>
            </a:r>
          </a:p>
        </p:txBody>
      </p:sp>
      <p:sp>
        <p:nvSpPr>
          <p:cNvPr id="21" name="TextBox 22"/>
          <p:cNvSpPr txBox="1">
            <a:spLocks noChangeArrowheads="1"/>
          </p:cNvSpPr>
          <p:nvPr/>
        </p:nvSpPr>
        <p:spPr bwMode="auto">
          <a:xfrm>
            <a:off x="34925" y="3276600"/>
            <a:ext cx="1773238" cy="2492990"/>
          </a:xfrm>
          <a:prstGeom prst="rect">
            <a:avLst/>
          </a:prstGeom>
          <a:solidFill>
            <a:srgbClr val="589BC4"/>
          </a:solidFill>
          <a:ln w="9525">
            <a:noFill/>
            <a:miter lim="800000"/>
            <a:headEnd/>
            <a:tailEnd/>
          </a:ln>
        </p:spPr>
        <p:txBody>
          <a:bodyPr>
            <a:spAutoFit/>
          </a:bodyPr>
          <a:lstStyle/>
          <a:p>
            <a:pPr>
              <a:buFont typeface="Arial" charset="0"/>
              <a:buChar char="•"/>
            </a:pPr>
            <a:r>
              <a:rPr lang="en-US" sz="1200" dirty="0">
                <a:latin typeface="Arial" pitchFamily="34" charset="0"/>
                <a:cs typeface="Arial" pitchFamily="34" charset="0"/>
              </a:rPr>
              <a:t> Multibeam</a:t>
            </a:r>
          </a:p>
          <a:p>
            <a:pPr>
              <a:buFont typeface="Arial" charset="0"/>
              <a:buChar char="•"/>
            </a:pPr>
            <a:endParaRPr lang="en-US" sz="1200" dirty="0">
              <a:latin typeface="Arial" pitchFamily="34" charset="0"/>
              <a:cs typeface="Arial" pitchFamily="34" charset="0"/>
            </a:endParaRPr>
          </a:p>
          <a:p>
            <a:pPr>
              <a:buFont typeface="Arial" charset="0"/>
              <a:buChar char="•"/>
            </a:pPr>
            <a:r>
              <a:rPr lang="en-US" sz="1200" dirty="0">
                <a:latin typeface="Arial" pitchFamily="34" charset="0"/>
                <a:cs typeface="Arial" pitchFamily="34" charset="0"/>
              </a:rPr>
              <a:t> Airborne Bathy Lidar</a:t>
            </a:r>
          </a:p>
          <a:p>
            <a:pPr>
              <a:buFont typeface="Arial" charset="0"/>
              <a:buChar char="•"/>
            </a:pPr>
            <a:endParaRPr lang="en-US" sz="1200" dirty="0">
              <a:latin typeface="Arial" pitchFamily="34" charset="0"/>
              <a:cs typeface="Arial" pitchFamily="34" charset="0"/>
            </a:endParaRPr>
          </a:p>
          <a:p>
            <a:pPr>
              <a:buFont typeface="Arial" charset="0"/>
              <a:buChar char="•"/>
            </a:pPr>
            <a:r>
              <a:rPr lang="en-US" sz="1200" dirty="0">
                <a:latin typeface="Arial" pitchFamily="34" charset="0"/>
                <a:cs typeface="Arial" pitchFamily="34" charset="0"/>
              </a:rPr>
              <a:t> </a:t>
            </a:r>
            <a:r>
              <a:rPr lang="en-US" sz="1200" dirty="0" err="1">
                <a:latin typeface="Arial" pitchFamily="34" charset="0"/>
                <a:cs typeface="Arial" pitchFamily="34" charset="0"/>
              </a:rPr>
              <a:t>Sidescan</a:t>
            </a:r>
            <a:endParaRPr lang="en-US" sz="1200" dirty="0">
              <a:latin typeface="Arial" pitchFamily="34" charset="0"/>
              <a:cs typeface="Arial" pitchFamily="34" charset="0"/>
            </a:endParaRPr>
          </a:p>
          <a:p>
            <a:pPr>
              <a:buFont typeface="Arial" charset="0"/>
              <a:buChar char="•"/>
            </a:pPr>
            <a:endParaRPr lang="en-US" sz="1200" dirty="0">
              <a:latin typeface="Arial" pitchFamily="34" charset="0"/>
              <a:cs typeface="Arial" pitchFamily="34" charset="0"/>
            </a:endParaRPr>
          </a:p>
          <a:p>
            <a:pPr>
              <a:buFont typeface="Arial" charset="0"/>
              <a:buChar char="•"/>
            </a:pPr>
            <a:r>
              <a:rPr lang="en-US" sz="1200" dirty="0">
                <a:latin typeface="Arial" pitchFamily="34" charset="0"/>
                <a:cs typeface="Arial" pitchFamily="34" charset="0"/>
              </a:rPr>
              <a:t> </a:t>
            </a:r>
            <a:r>
              <a:rPr lang="en-US" sz="1200" dirty="0" err="1">
                <a:latin typeface="Arial" pitchFamily="34" charset="0"/>
                <a:cs typeface="Arial" pitchFamily="34" charset="0"/>
              </a:rPr>
              <a:t>Subbottom</a:t>
            </a:r>
            <a:r>
              <a:rPr lang="en-US" sz="1200" dirty="0">
                <a:latin typeface="Arial" pitchFamily="34" charset="0"/>
                <a:cs typeface="Arial" pitchFamily="34" charset="0"/>
              </a:rPr>
              <a:t> Profiler</a:t>
            </a:r>
          </a:p>
          <a:p>
            <a:pPr>
              <a:buFont typeface="Arial" charset="0"/>
              <a:buChar char="•"/>
            </a:pPr>
            <a:endParaRPr lang="en-US" sz="1200" dirty="0">
              <a:latin typeface="Arial" pitchFamily="34" charset="0"/>
              <a:cs typeface="Arial" pitchFamily="34" charset="0"/>
            </a:endParaRPr>
          </a:p>
          <a:p>
            <a:pPr>
              <a:buFont typeface="Arial" charset="0"/>
              <a:buChar char="•"/>
            </a:pPr>
            <a:r>
              <a:rPr lang="en-US" sz="1200" dirty="0">
                <a:latin typeface="Arial" pitchFamily="34" charset="0"/>
                <a:cs typeface="Arial" pitchFamily="34" charset="0"/>
              </a:rPr>
              <a:t> Satellite Imagery</a:t>
            </a:r>
          </a:p>
          <a:p>
            <a:pPr>
              <a:buFont typeface="Arial" charset="0"/>
              <a:buChar char="•"/>
            </a:pPr>
            <a:endParaRPr lang="en-US" sz="1200" dirty="0">
              <a:latin typeface="Arial" pitchFamily="34" charset="0"/>
              <a:cs typeface="Arial" pitchFamily="34" charset="0"/>
            </a:endParaRPr>
          </a:p>
          <a:p>
            <a:pPr>
              <a:buFont typeface="Arial" charset="0"/>
              <a:buChar char="•"/>
            </a:pPr>
            <a:r>
              <a:rPr lang="en-US" sz="1200" dirty="0">
                <a:latin typeface="Arial" pitchFamily="34" charset="0"/>
                <a:cs typeface="Arial" pitchFamily="34" charset="0"/>
              </a:rPr>
              <a:t> </a:t>
            </a:r>
            <a:r>
              <a:rPr lang="en-US" sz="1200" dirty="0" err="1">
                <a:latin typeface="Arial" pitchFamily="34" charset="0"/>
                <a:cs typeface="Arial" pitchFamily="34" charset="0"/>
              </a:rPr>
              <a:t>Satillite</a:t>
            </a:r>
            <a:r>
              <a:rPr lang="en-US" sz="1200" dirty="0">
                <a:latin typeface="Arial" pitchFamily="34" charset="0"/>
                <a:cs typeface="Arial" pitchFamily="34" charset="0"/>
              </a:rPr>
              <a:t> Derived Bathymetry</a:t>
            </a:r>
          </a:p>
          <a:p>
            <a:pPr>
              <a:buFont typeface="Arial" charset="0"/>
              <a:buChar char="•"/>
            </a:pPr>
            <a:endParaRPr lang="en-US" sz="1200" dirty="0">
              <a:latin typeface="Arial" pitchFamily="34" charset="0"/>
              <a:cs typeface="Arial" pitchFamily="34" charset="0"/>
            </a:endParaRPr>
          </a:p>
        </p:txBody>
      </p:sp>
      <p:sp>
        <p:nvSpPr>
          <p:cNvPr id="22" name="Line 16"/>
          <p:cNvSpPr>
            <a:spLocks noChangeShapeType="1"/>
          </p:cNvSpPr>
          <p:nvPr/>
        </p:nvSpPr>
        <p:spPr bwMode="auto">
          <a:xfrm flipH="1">
            <a:off x="938563" y="2846388"/>
            <a:ext cx="10761" cy="454024"/>
          </a:xfrm>
          <a:prstGeom prst="line">
            <a:avLst/>
          </a:prstGeom>
          <a:noFill/>
          <a:ln w="76200">
            <a:solidFill>
              <a:srgbClr val="589BC4"/>
            </a:solidFill>
            <a:round/>
            <a:headEnd/>
            <a:tailEnd type="triangle" w="med" len="med"/>
          </a:ln>
        </p:spPr>
        <p:txBody>
          <a:bodyPr/>
          <a:lstStyle/>
          <a:p>
            <a:endParaRPr lang="en-US">
              <a:latin typeface="Arial" pitchFamily="34" charset="0"/>
              <a:cs typeface="Arial" pitchFamily="34" charset="0"/>
            </a:endParaRPr>
          </a:p>
        </p:txBody>
      </p:sp>
      <p:sp>
        <p:nvSpPr>
          <p:cNvPr id="23" name="AutoShape 10"/>
          <p:cNvSpPr>
            <a:spLocks noChangeArrowheads="1"/>
          </p:cNvSpPr>
          <p:nvPr/>
        </p:nvSpPr>
        <p:spPr bwMode="auto">
          <a:xfrm>
            <a:off x="66675" y="5410200"/>
            <a:ext cx="9001125" cy="936625"/>
          </a:xfrm>
          <a:prstGeom prst="leftRightArrow">
            <a:avLst>
              <a:gd name="adj1" fmla="val 51037"/>
              <a:gd name="adj2" fmla="val 137034"/>
            </a:avLst>
          </a:prstGeom>
          <a:solidFill>
            <a:srgbClr val="ED1C23"/>
          </a:solidFill>
          <a:ln w="9525">
            <a:noFill/>
            <a:miter lim="800000"/>
            <a:headEnd/>
            <a:tailEnd/>
          </a:ln>
        </p:spPr>
        <p:txBody>
          <a:bodyPr wrap="none" anchor="ctr"/>
          <a:lstStyle/>
          <a:p>
            <a:pPr algn="ctr"/>
            <a:r>
              <a:rPr lang="en-US" sz="2400" b="1" dirty="0">
                <a:solidFill>
                  <a:schemeClr val="bg1"/>
                </a:solidFill>
                <a:latin typeface="Arial" charset="0"/>
              </a:rPr>
              <a:t> Capacity Building</a:t>
            </a:r>
          </a:p>
        </p:txBody>
      </p:sp>
    </p:spTree>
    <p:extLst>
      <p:ext uri="{BB962C8B-B14F-4D97-AF65-F5344CB8AC3E}">
        <p14:creationId xmlns:p14="http://schemas.microsoft.com/office/powerpoint/2010/main" val="2519782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Gwil\My Documents\EAHC capacity building Seoul Oct2012\crests\SHOM-detoure-HD_smaller fade_8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0" y="1600200"/>
            <a:ext cx="1533525" cy="1533525"/>
          </a:xfrm>
          <a:prstGeom prst="rect">
            <a:avLst/>
          </a:prstGeom>
          <a:noFill/>
        </p:spPr>
      </p:pic>
      <p:pic>
        <p:nvPicPr>
          <p:cNvPr id="2051" name="Picture 3" descr="C:\Documents and Settings\Gwil\My Documents\EAHC capacity building Seoul Oct2012\crests\CHS_crest_2010 fade 85.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038600" y="990600"/>
            <a:ext cx="1422400" cy="1828800"/>
          </a:xfrm>
          <a:prstGeom prst="rect">
            <a:avLst/>
          </a:prstGeom>
          <a:noFill/>
        </p:spPr>
      </p:pic>
      <p:pic>
        <p:nvPicPr>
          <p:cNvPr id="2053" name="Picture 5" descr="C:\Documents and Settings\Gwil\My Documents\EAHC capacity building Seoul Oct2012\crests\UKHO-Logo fade 7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124200" y="4800600"/>
            <a:ext cx="2667000" cy="1247652"/>
          </a:xfrm>
          <a:prstGeom prst="rect">
            <a:avLst/>
          </a:prstGeom>
          <a:noFill/>
        </p:spPr>
      </p:pic>
      <p:pic>
        <p:nvPicPr>
          <p:cNvPr id="2054" name="Picture 6" descr="C:\Documents and Settings\Gwil\My Documents\EAHC capacity building Seoul Oct2012\crests\USACE crest fade 85.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086600" y="4724400"/>
            <a:ext cx="1709738" cy="1312526"/>
          </a:xfrm>
          <a:prstGeom prst="rect">
            <a:avLst/>
          </a:prstGeom>
          <a:noFill/>
        </p:spPr>
      </p:pic>
      <p:pic>
        <p:nvPicPr>
          <p:cNvPr id="2055" name="Picture 7" descr="C:\Documents and Settings\Gwil\My Documents\EAHC capacity building Seoul Oct2012\crests\600-2012-02-09_1016 fade85.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57200" y="4953000"/>
            <a:ext cx="2298700" cy="1149350"/>
          </a:xfrm>
          <a:prstGeom prst="rect">
            <a:avLst/>
          </a:prstGeom>
          <a:noFill/>
        </p:spPr>
      </p:pic>
      <p:pic>
        <p:nvPicPr>
          <p:cNvPr id="2056" name="Picture 8" descr="C:\Documents and Settings\Gwil\My Documents\EAHC capacity building Seoul Oct2012\crests\LINZ fade 70.png"/>
          <p:cNvPicPr>
            <a:picLocks noChangeAspect="1" noChangeArrowheads="1"/>
          </p:cNvPicPr>
          <p:nvPr/>
        </p:nvPicPr>
        <p:blipFill>
          <a:blip r:embed="rId8" cstate="print"/>
          <a:srcRect/>
          <a:stretch>
            <a:fillRect/>
          </a:stretch>
        </p:blipFill>
        <p:spPr bwMode="auto">
          <a:xfrm>
            <a:off x="5715000" y="3429000"/>
            <a:ext cx="2580673" cy="608012"/>
          </a:xfrm>
          <a:prstGeom prst="rect">
            <a:avLst/>
          </a:prstGeom>
          <a:noFill/>
        </p:spPr>
      </p:pic>
      <p:pic>
        <p:nvPicPr>
          <p:cNvPr id="2057" name="Picture 9" descr="C:\Documents and Settings\Gwil\My Documents\EAHC capacity building Seoul Oct2012\crests\noaa_logo2.png fade 85.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620926" y="3200400"/>
            <a:ext cx="1577928" cy="1570038"/>
          </a:xfrm>
          <a:prstGeom prst="rect">
            <a:avLst/>
          </a:prstGeom>
          <a:noFill/>
        </p:spPr>
      </p:pic>
      <p:pic>
        <p:nvPicPr>
          <p:cNvPr id="54274" name="Picture 2" descr="C:\Documents and Settings\Gwil\Desktop\573px-USCG_Parade_Flag fade 88.sv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09600" y="3429000"/>
            <a:ext cx="1420856" cy="1371600"/>
          </a:xfrm>
          <a:prstGeom prst="rect">
            <a:avLst/>
          </a:prstGeom>
          <a:noFill/>
        </p:spPr>
      </p:pic>
      <p:pic>
        <p:nvPicPr>
          <p:cNvPr id="54275" name="Picture 3" descr="C:\Documents and Settings\Gwil\Desktop\kartverket norway fade 80.jp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2590800" y="1676400"/>
            <a:ext cx="1371600" cy="1024168"/>
          </a:xfrm>
          <a:prstGeom prst="rect">
            <a:avLst/>
          </a:prstGeom>
          <a:noFill/>
        </p:spPr>
      </p:pic>
      <p:sp>
        <p:nvSpPr>
          <p:cNvPr id="15" name="Rectangle 3"/>
          <p:cNvSpPr>
            <a:spLocks noChangeArrowheads="1"/>
          </p:cNvSpPr>
          <p:nvPr/>
        </p:nvSpPr>
        <p:spPr bwMode="auto">
          <a:xfrm>
            <a:off x="457200" y="1219200"/>
            <a:ext cx="8339138" cy="533399"/>
          </a:xfrm>
          <a:prstGeom prst="rect">
            <a:avLst/>
          </a:prstGeom>
          <a:noFill/>
          <a:ln w="9525">
            <a:noFill/>
            <a:miter lim="800000"/>
            <a:headEnd/>
            <a:tailEnd/>
          </a:ln>
        </p:spPr>
        <p:txBody>
          <a:bodyPr rIns="0"/>
          <a:lstStyle/>
          <a:p>
            <a:pPr>
              <a:spcBef>
                <a:spcPct val="60000"/>
              </a:spcBef>
              <a:buClr>
                <a:srgbClr val="32293D"/>
              </a:buClr>
            </a:pPr>
            <a:endParaRPr lang="en-US" sz="2000" b="1" dirty="0">
              <a:solidFill>
                <a:srgbClr val="32293D"/>
              </a:solidFill>
              <a:latin typeface="Arial" panose="020B0604020202020204" pitchFamily="34" charset="0"/>
              <a:cs typeface="Arial" panose="020B0604020202020204" pitchFamily="34" charset="0"/>
            </a:endParaRPr>
          </a:p>
        </p:txBody>
      </p:sp>
      <p:sp>
        <p:nvSpPr>
          <p:cNvPr id="13" name="Rectangle 2"/>
          <p:cNvSpPr>
            <a:spLocks noChangeArrowheads="1"/>
          </p:cNvSpPr>
          <p:nvPr/>
        </p:nvSpPr>
        <p:spPr bwMode="auto">
          <a:xfrm>
            <a:off x="4495800" y="1628775"/>
            <a:ext cx="4572000" cy="4800600"/>
          </a:xfrm>
          <a:prstGeom prst="rect">
            <a:avLst/>
          </a:prstGeom>
          <a:noFill/>
          <a:ln w="9525">
            <a:noFill/>
            <a:miter lim="800000"/>
            <a:headEnd/>
            <a:tailEnd/>
          </a:ln>
        </p:spPr>
        <p:txBody>
          <a:bodyPr rIns="0"/>
          <a:lstStyle/>
          <a:p>
            <a:pPr marL="234950" indent="-234950">
              <a:spcBef>
                <a:spcPct val="60000"/>
              </a:spcBef>
              <a:buClr>
                <a:srgbClr val="32293D"/>
              </a:buClr>
              <a:buFont typeface="Wingdings" pitchFamily="2" charset="2"/>
              <a:buChar char="§"/>
            </a:pPr>
            <a:r>
              <a:rPr lang="en-US" dirty="0">
                <a:solidFill>
                  <a:srgbClr val="32293D"/>
                </a:solidFill>
                <a:latin typeface="Arial" panose="020B0604020202020204" pitchFamily="34" charset="0"/>
                <a:cs typeface="Arial" panose="020B0604020202020204" pitchFamily="34" charset="0"/>
              </a:rPr>
              <a:t>NOAA</a:t>
            </a:r>
          </a:p>
          <a:p>
            <a:pPr marL="234950" indent="-234950">
              <a:spcBef>
                <a:spcPct val="60000"/>
              </a:spcBef>
              <a:buClr>
                <a:srgbClr val="32293D"/>
              </a:buClr>
              <a:buFont typeface="Wingdings" pitchFamily="2" charset="2"/>
              <a:buChar char="§"/>
            </a:pPr>
            <a:r>
              <a:rPr lang="en-US" dirty="0">
                <a:solidFill>
                  <a:srgbClr val="32293D"/>
                </a:solidFill>
                <a:latin typeface="Arial" panose="020B0604020202020204" pitchFamily="34" charset="0"/>
                <a:cs typeface="Arial" panose="020B0604020202020204" pitchFamily="34" charset="0"/>
              </a:rPr>
              <a:t>US Army Corps of Engineers (USACE)</a:t>
            </a:r>
          </a:p>
          <a:p>
            <a:pPr marL="234950" indent="-234950">
              <a:spcBef>
                <a:spcPct val="60000"/>
              </a:spcBef>
              <a:buClr>
                <a:srgbClr val="32293D"/>
              </a:buClr>
              <a:buFont typeface="Wingdings" pitchFamily="2" charset="2"/>
              <a:buChar char="§"/>
            </a:pPr>
            <a:r>
              <a:rPr lang="en-US" dirty="0">
                <a:solidFill>
                  <a:srgbClr val="32293D"/>
                </a:solidFill>
                <a:latin typeface="Arial" panose="020B0604020202020204" pitchFamily="34" charset="0"/>
                <a:cs typeface="Arial" panose="020B0604020202020204" pitchFamily="34" charset="0"/>
              </a:rPr>
              <a:t>Brazilian Navy Hydrographic Office</a:t>
            </a:r>
          </a:p>
          <a:p>
            <a:pPr marL="234950" indent="-234950">
              <a:spcBef>
                <a:spcPct val="60000"/>
              </a:spcBef>
              <a:buClr>
                <a:srgbClr val="32293D"/>
              </a:buClr>
              <a:buFont typeface="Wingdings" pitchFamily="2" charset="2"/>
              <a:buChar char="§"/>
            </a:pPr>
            <a:r>
              <a:rPr lang="en-US" dirty="0">
                <a:solidFill>
                  <a:srgbClr val="32293D"/>
                </a:solidFill>
                <a:latin typeface="Arial" panose="020B0604020202020204" pitchFamily="34" charset="0"/>
                <a:cs typeface="Arial" panose="020B0604020202020204" pitchFamily="34" charset="0"/>
              </a:rPr>
              <a:t>General Commission for Survey, Saudi Arabia (GCS)</a:t>
            </a:r>
          </a:p>
          <a:p>
            <a:pPr marL="234950" indent="-234950">
              <a:spcBef>
                <a:spcPct val="60000"/>
              </a:spcBef>
              <a:buClr>
                <a:srgbClr val="32293D"/>
              </a:buClr>
              <a:buFont typeface="Wingdings" pitchFamily="2" charset="2"/>
              <a:buChar char="§"/>
            </a:pPr>
            <a:r>
              <a:rPr lang="en-US" dirty="0">
                <a:solidFill>
                  <a:srgbClr val="32293D"/>
                </a:solidFill>
                <a:latin typeface="Arial" panose="020B0604020202020204" pitchFamily="34" charset="0"/>
                <a:cs typeface="Arial" panose="020B0604020202020204" pitchFamily="34" charset="0"/>
              </a:rPr>
              <a:t>Danish </a:t>
            </a:r>
            <a:r>
              <a:rPr lang="en-US" dirty="0" err="1">
                <a:solidFill>
                  <a:srgbClr val="32293D"/>
                </a:solidFill>
                <a:latin typeface="Arial" panose="020B0604020202020204" pitchFamily="34" charset="0"/>
                <a:cs typeface="Arial" panose="020B0604020202020204" pitchFamily="34" charset="0"/>
              </a:rPr>
              <a:t>Geodata</a:t>
            </a:r>
            <a:r>
              <a:rPr lang="en-US" dirty="0">
                <a:solidFill>
                  <a:srgbClr val="32293D"/>
                </a:solidFill>
                <a:latin typeface="Arial" panose="020B0604020202020204" pitchFamily="34" charset="0"/>
                <a:cs typeface="Arial" panose="020B0604020202020204" pitchFamily="34" charset="0"/>
              </a:rPr>
              <a:t> Agency</a:t>
            </a:r>
          </a:p>
          <a:p>
            <a:pPr marL="234950" indent="-234950">
              <a:spcBef>
                <a:spcPct val="60000"/>
              </a:spcBef>
              <a:buClr>
                <a:srgbClr val="32293D"/>
              </a:buClr>
              <a:buFont typeface="Wingdings" pitchFamily="2" charset="2"/>
              <a:buChar char="§"/>
            </a:pPr>
            <a:r>
              <a:rPr lang="en-US" dirty="0">
                <a:solidFill>
                  <a:srgbClr val="32293D"/>
                </a:solidFill>
                <a:latin typeface="Arial" panose="020B0604020202020204" pitchFamily="34" charset="0"/>
                <a:cs typeface="Arial" panose="020B0604020202020204" pitchFamily="34" charset="0"/>
              </a:rPr>
              <a:t>Indian Hydrographic Office</a:t>
            </a:r>
          </a:p>
          <a:p>
            <a:pPr marL="234950" indent="-234950">
              <a:spcBef>
                <a:spcPct val="60000"/>
              </a:spcBef>
              <a:buClr>
                <a:srgbClr val="32293D"/>
              </a:buClr>
              <a:buFont typeface="Wingdings" pitchFamily="2" charset="2"/>
              <a:buChar char="§"/>
            </a:pPr>
            <a:r>
              <a:rPr lang="en-US" dirty="0">
                <a:solidFill>
                  <a:srgbClr val="32293D"/>
                </a:solidFill>
                <a:latin typeface="Arial" panose="020B0604020202020204" pitchFamily="34" charset="0"/>
                <a:cs typeface="Arial" panose="020B0604020202020204" pitchFamily="34" charset="0"/>
              </a:rPr>
              <a:t>Indian Survey &amp; Mapping Organization</a:t>
            </a:r>
          </a:p>
          <a:p>
            <a:pPr marL="234950" indent="-234950">
              <a:spcBef>
                <a:spcPct val="60000"/>
              </a:spcBef>
              <a:buClr>
                <a:srgbClr val="32293D"/>
              </a:buClr>
              <a:buFont typeface="Wingdings" pitchFamily="2" charset="2"/>
              <a:buChar char="§"/>
            </a:pPr>
            <a:r>
              <a:rPr lang="en-US" dirty="0">
                <a:solidFill>
                  <a:srgbClr val="32293D"/>
                </a:solidFill>
                <a:latin typeface="Arial" panose="020B0604020202020204" pitchFamily="34" charset="0"/>
                <a:cs typeface="Arial" panose="020B0604020202020204" pitchFamily="34" charset="0"/>
              </a:rPr>
              <a:t>Government of Chile (Latitude)</a:t>
            </a:r>
          </a:p>
          <a:p>
            <a:pPr marL="234950" indent="-234950">
              <a:spcBef>
                <a:spcPct val="60000"/>
              </a:spcBef>
              <a:buClr>
                <a:srgbClr val="32293D"/>
              </a:buClr>
              <a:buFont typeface="Wingdings" pitchFamily="2" charset="2"/>
              <a:buChar char="§"/>
            </a:pPr>
            <a:r>
              <a:rPr lang="en-US" dirty="0">
                <a:solidFill>
                  <a:srgbClr val="32293D"/>
                </a:solidFill>
                <a:latin typeface="Arial" panose="020B0604020202020204" pitchFamily="34" charset="0"/>
                <a:cs typeface="Arial" panose="020B0604020202020204" pitchFamily="34" charset="0"/>
              </a:rPr>
              <a:t>French Hydrographic Office / Navy</a:t>
            </a:r>
          </a:p>
          <a:p>
            <a:pPr marL="234950" indent="-234950">
              <a:spcBef>
                <a:spcPct val="60000"/>
              </a:spcBef>
              <a:buClr>
                <a:srgbClr val="32293D"/>
              </a:buClr>
              <a:buFont typeface="Wingdings" pitchFamily="2" charset="2"/>
              <a:buChar char="§"/>
            </a:pPr>
            <a:r>
              <a:rPr lang="en-US" dirty="0">
                <a:solidFill>
                  <a:srgbClr val="32293D"/>
                </a:solidFill>
                <a:latin typeface="Arial" panose="020B0604020202020204" pitchFamily="34" charset="0"/>
                <a:cs typeface="Arial" panose="020B0604020202020204" pitchFamily="34" charset="0"/>
              </a:rPr>
              <a:t>Panama Canal Authority</a:t>
            </a:r>
          </a:p>
          <a:p>
            <a:pPr marL="234950" indent="-234950">
              <a:spcBef>
                <a:spcPct val="60000"/>
              </a:spcBef>
              <a:buClr>
                <a:srgbClr val="32293D"/>
              </a:buClr>
              <a:buFont typeface="Wingdings" pitchFamily="2" charset="2"/>
              <a:buChar char="§"/>
            </a:pPr>
            <a:endParaRPr lang="en-US" dirty="0">
              <a:solidFill>
                <a:srgbClr val="32293D"/>
              </a:solidFill>
            </a:endParaRPr>
          </a:p>
          <a:p>
            <a:pPr marL="234950" indent="-234950">
              <a:spcBef>
                <a:spcPct val="60000"/>
              </a:spcBef>
              <a:buClr>
                <a:srgbClr val="32293D"/>
              </a:buClr>
              <a:buFont typeface="Wingdings" pitchFamily="2" charset="2"/>
              <a:buChar char="§"/>
            </a:pPr>
            <a:endParaRPr lang="en-US" dirty="0">
              <a:solidFill>
                <a:srgbClr val="32293D"/>
              </a:solidFill>
            </a:endParaRPr>
          </a:p>
        </p:txBody>
      </p:sp>
      <p:sp>
        <p:nvSpPr>
          <p:cNvPr id="14" name="Rectangle 3"/>
          <p:cNvSpPr>
            <a:spLocks noChangeArrowheads="1"/>
          </p:cNvSpPr>
          <p:nvPr/>
        </p:nvSpPr>
        <p:spPr bwMode="auto">
          <a:xfrm>
            <a:off x="214312" y="1643063"/>
            <a:ext cx="4357687" cy="4357687"/>
          </a:xfrm>
          <a:prstGeom prst="rect">
            <a:avLst/>
          </a:prstGeom>
          <a:noFill/>
          <a:ln w="9525">
            <a:noFill/>
            <a:miter lim="800000"/>
            <a:headEnd/>
            <a:tailEnd/>
          </a:ln>
        </p:spPr>
        <p:txBody>
          <a:bodyPr rIns="0"/>
          <a:lstStyle/>
          <a:p>
            <a:pPr marL="234950" indent="-234950">
              <a:spcBef>
                <a:spcPct val="60000"/>
              </a:spcBef>
              <a:buClr>
                <a:srgbClr val="32293D"/>
              </a:buClr>
              <a:buFont typeface="Wingdings" pitchFamily="2" charset="2"/>
              <a:buChar char="§"/>
            </a:pPr>
            <a:r>
              <a:rPr lang="en-US" dirty="0">
                <a:solidFill>
                  <a:srgbClr val="32293D"/>
                </a:solidFill>
                <a:latin typeface="Arial" panose="020B0604020202020204" pitchFamily="34" charset="0"/>
                <a:cs typeface="Arial" panose="020B0604020202020204" pitchFamily="34" charset="0"/>
              </a:rPr>
              <a:t>Australian Hydrographic Service (AHS)</a:t>
            </a:r>
          </a:p>
          <a:p>
            <a:pPr marL="234950" indent="-234950">
              <a:spcBef>
                <a:spcPct val="60000"/>
              </a:spcBef>
              <a:buClr>
                <a:srgbClr val="32293D"/>
              </a:buClr>
              <a:buFont typeface="Wingdings" pitchFamily="2" charset="2"/>
              <a:buChar char="§"/>
            </a:pPr>
            <a:r>
              <a:rPr lang="en-US" dirty="0" err="1">
                <a:solidFill>
                  <a:srgbClr val="32293D"/>
                </a:solidFill>
                <a:latin typeface="Arial" panose="020B0604020202020204" pitchFamily="34" charset="0"/>
                <a:cs typeface="Arial" panose="020B0604020202020204" pitchFamily="34" charset="0"/>
              </a:rPr>
              <a:t>GeoInt</a:t>
            </a:r>
            <a:r>
              <a:rPr lang="en-US" dirty="0">
                <a:solidFill>
                  <a:srgbClr val="32293D"/>
                </a:solidFill>
                <a:latin typeface="Arial" panose="020B0604020202020204" pitchFamily="34" charset="0"/>
                <a:cs typeface="Arial" panose="020B0604020202020204" pitchFamily="34" charset="0"/>
              </a:rPr>
              <a:t> New Zealand (GNZ)</a:t>
            </a:r>
          </a:p>
          <a:p>
            <a:pPr marL="234950" indent="-234950">
              <a:spcBef>
                <a:spcPct val="60000"/>
              </a:spcBef>
              <a:buClr>
                <a:srgbClr val="32293D"/>
              </a:buClr>
              <a:buFont typeface="Wingdings" pitchFamily="2" charset="2"/>
              <a:buChar char="§"/>
            </a:pPr>
            <a:r>
              <a:rPr lang="en-US" dirty="0">
                <a:solidFill>
                  <a:srgbClr val="32293D"/>
                </a:solidFill>
                <a:latin typeface="Arial" panose="020B0604020202020204" pitchFamily="34" charset="0"/>
                <a:cs typeface="Arial" panose="020B0604020202020204" pitchFamily="34" charset="0"/>
              </a:rPr>
              <a:t>Land Information New Zealand (LINZ) </a:t>
            </a:r>
          </a:p>
          <a:p>
            <a:pPr marL="234950" indent="-234950">
              <a:spcBef>
                <a:spcPct val="60000"/>
              </a:spcBef>
              <a:buClr>
                <a:srgbClr val="32293D"/>
              </a:buClr>
              <a:buFont typeface="Wingdings" pitchFamily="2" charset="2"/>
              <a:buChar char="§"/>
            </a:pPr>
            <a:r>
              <a:rPr lang="en-US" dirty="0">
                <a:solidFill>
                  <a:srgbClr val="32293D"/>
                </a:solidFill>
                <a:latin typeface="Arial" panose="020B0604020202020204" pitchFamily="34" charset="0"/>
                <a:cs typeface="Arial" panose="020B0604020202020204" pitchFamily="34" charset="0"/>
              </a:rPr>
              <a:t>UK Hydrographic Office (UKHO)</a:t>
            </a:r>
          </a:p>
          <a:p>
            <a:pPr marL="234950" indent="-234950">
              <a:spcBef>
                <a:spcPct val="60000"/>
              </a:spcBef>
              <a:buClr>
                <a:srgbClr val="32293D"/>
              </a:buClr>
              <a:buFont typeface="Wingdings" pitchFamily="2" charset="2"/>
              <a:buChar char="§"/>
            </a:pPr>
            <a:r>
              <a:rPr lang="en-US" dirty="0">
                <a:solidFill>
                  <a:srgbClr val="32293D"/>
                </a:solidFill>
                <a:latin typeface="Arial" panose="020B0604020202020204" pitchFamily="34" charset="0"/>
                <a:cs typeface="Arial" panose="020B0604020202020204" pitchFamily="34" charset="0"/>
              </a:rPr>
              <a:t>UK Ordinance Survey (UK OS)</a:t>
            </a:r>
          </a:p>
          <a:p>
            <a:pPr marL="234950" indent="-234950">
              <a:spcBef>
                <a:spcPct val="60000"/>
              </a:spcBef>
              <a:buClr>
                <a:srgbClr val="32293D"/>
              </a:buClr>
              <a:buFont typeface="Wingdings" pitchFamily="2" charset="2"/>
              <a:buChar char="§"/>
            </a:pPr>
            <a:r>
              <a:rPr lang="en-US" dirty="0">
                <a:solidFill>
                  <a:srgbClr val="32293D"/>
                </a:solidFill>
                <a:latin typeface="Arial" panose="020B0604020202020204" pitchFamily="34" charset="0"/>
                <a:cs typeface="Arial" panose="020B0604020202020204" pitchFamily="34" charset="0"/>
              </a:rPr>
              <a:t>UK Ministry of Defence (MOD)</a:t>
            </a:r>
          </a:p>
          <a:p>
            <a:pPr marL="234950" indent="-234950">
              <a:spcBef>
                <a:spcPct val="60000"/>
              </a:spcBef>
              <a:buClr>
                <a:srgbClr val="32293D"/>
              </a:buClr>
              <a:buFont typeface="Wingdings" pitchFamily="2" charset="2"/>
              <a:buChar char="§"/>
            </a:pPr>
            <a:r>
              <a:rPr lang="en-US" dirty="0">
                <a:solidFill>
                  <a:srgbClr val="32293D"/>
                </a:solidFill>
                <a:latin typeface="Arial" panose="020B0604020202020204" pitchFamily="34" charset="0"/>
                <a:cs typeface="Arial" panose="020B0604020202020204" pitchFamily="34" charset="0"/>
              </a:rPr>
              <a:t>Canadian Dept. of Defence (DND)</a:t>
            </a:r>
          </a:p>
          <a:p>
            <a:pPr marL="234950" indent="-234950">
              <a:spcBef>
                <a:spcPct val="60000"/>
              </a:spcBef>
              <a:buClr>
                <a:srgbClr val="32293D"/>
              </a:buClr>
              <a:buFont typeface="Wingdings" pitchFamily="2" charset="2"/>
              <a:buChar char="§"/>
            </a:pPr>
            <a:r>
              <a:rPr lang="en-US" dirty="0">
                <a:solidFill>
                  <a:srgbClr val="32293D"/>
                </a:solidFill>
                <a:latin typeface="Arial" panose="020B0604020202020204" pitchFamily="34" charset="0"/>
                <a:cs typeface="Arial" panose="020B0604020202020204" pitchFamily="34" charset="0"/>
              </a:rPr>
              <a:t>Canadian Hydrographic Service (CHS)</a:t>
            </a:r>
          </a:p>
          <a:p>
            <a:pPr marL="234950" indent="-234950">
              <a:spcBef>
                <a:spcPct val="60000"/>
              </a:spcBef>
              <a:buClr>
                <a:srgbClr val="32293D"/>
              </a:buClr>
              <a:buFont typeface="Wingdings" pitchFamily="2" charset="2"/>
              <a:buChar char="§"/>
            </a:pPr>
            <a:r>
              <a:rPr lang="en-US" dirty="0">
                <a:solidFill>
                  <a:srgbClr val="32293D"/>
                </a:solidFill>
                <a:latin typeface="Arial" panose="020B0604020202020204" pitchFamily="34" charset="0"/>
                <a:cs typeface="Arial" panose="020B0604020202020204" pitchFamily="34" charset="0"/>
              </a:rPr>
              <a:t>Natural Resources Canada (NRCAN)</a:t>
            </a:r>
          </a:p>
          <a:p>
            <a:pPr marL="234950" indent="-234950">
              <a:spcBef>
                <a:spcPct val="60000"/>
              </a:spcBef>
              <a:buClr>
                <a:srgbClr val="32293D"/>
              </a:buClr>
              <a:buFont typeface="Wingdings" pitchFamily="2" charset="2"/>
              <a:buChar char="§"/>
            </a:pPr>
            <a:r>
              <a:rPr lang="en-US" dirty="0">
                <a:solidFill>
                  <a:srgbClr val="32293D"/>
                </a:solidFill>
                <a:latin typeface="Arial" panose="020B0604020202020204" pitchFamily="34" charset="0"/>
                <a:cs typeface="Arial" panose="020B0604020202020204" pitchFamily="34" charset="0"/>
              </a:rPr>
              <a:t>Norwegian Hydrographic Office </a:t>
            </a:r>
          </a:p>
          <a:p>
            <a:pPr marL="234950" indent="-234950">
              <a:spcBef>
                <a:spcPct val="60000"/>
              </a:spcBef>
              <a:buClr>
                <a:srgbClr val="32293D"/>
              </a:buClr>
              <a:buFont typeface="Wingdings" pitchFamily="2" charset="2"/>
              <a:buChar char="§"/>
            </a:pPr>
            <a:endParaRPr lang="en-US" dirty="0">
              <a:solidFill>
                <a:srgbClr val="32293D"/>
              </a:solidFill>
            </a:endParaRPr>
          </a:p>
          <a:p>
            <a:pPr marL="234950" indent="-234950">
              <a:spcBef>
                <a:spcPct val="60000"/>
              </a:spcBef>
              <a:buClr>
                <a:srgbClr val="32293D"/>
              </a:buClr>
              <a:buFont typeface="Wingdings" pitchFamily="2" charset="2"/>
              <a:buChar char="§"/>
            </a:pPr>
            <a:endParaRPr lang="en-US" dirty="0">
              <a:solidFill>
                <a:srgbClr val="32293D"/>
              </a:solidFill>
            </a:endParaRPr>
          </a:p>
        </p:txBody>
      </p:sp>
      <p:sp>
        <p:nvSpPr>
          <p:cNvPr id="16" name="Rectangle 15"/>
          <p:cNvSpPr/>
          <p:nvPr/>
        </p:nvSpPr>
        <p:spPr>
          <a:xfrm>
            <a:off x="762000" y="996732"/>
            <a:ext cx="6858000" cy="369332"/>
          </a:xfrm>
          <a:prstGeom prst="rect">
            <a:avLst/>
          </a:prstGeom>
        </p:spPr>
        <p:txBody>
          <a:bodyPr wrap="square">
            <a:spAutoFit/>
          </a:bodyPr>
          <a:lstStyle/>
          <a:p>
            <a:pPr>
              <a:spcBef>
                <a:spcPct val="60000"/>
              </a:spcBef>
              <a:buClr>
                <a:srgbClr val="32293D"/>
              </a:buClr>
            </a:pPr>
            <a:r>
              <a:rPr lang="en-US" u="sng" dirty="0">
                <a:solidFill>
                  <a:srgbClr val="32293D"/>
                </a:solidFill>
                <a:latin typeface="Arial" panose="020B0604020202020204" pitchFamily="34" charset="0"/>
                <a:cs typeface="Arial" panose="020B0604020202020204" pitchFamily="34" charset="0"/>
              </a:rPr>
              <a:t>Some current clients (this list represents 30 separate projects)</a:t>
            </a:r>
          </a:p>
        </p:txBody>
      </p:sp>
      <p:sp>
        <p:nvSpPr>
          <p:cNvPr id="17" name="TextBox 16"/>
          <p:cNvSpPr txBox="1"/>
          <p:nvPr/>
        </p:nvSpPr>
        <p:spPr>
          <a:xfrm>
            <a:off x="152400" y="304800"/>
            <a:ext cx="2529860" cy="461665"/>
          </a:xfrm>
          <a:prstGeom prst="rect">
            <a:avLst/>
          </a:prstGeom>
          <a:noFill/>
        </p:spPr>
        <p:txBody>
          <a:bodyPr wrap="none" rtlCol="0">
            <a:spAutoFit/>
          </a:bodyPr>
          <a:lstStyle/>
          <a:p>
            <a:r>
              <a:rPr lang="en-US" sz="2400" b="1" dirty="0">
                <a:solidFill>
                  <a:srgbClr val="C00000"/>
                </a:solidFill>
                <a:latin typeface="Arial" pitchFamily="34" charset="0"/>
                <a:cs typeface="Arial" pitchFamily="34" charset="0"/>
              </a:rPr>
              <a:t>Marine Services</a:t>
            </a:r>
            <a:endParaRPr lang="en-CA" sz="2400" b="1" dirty="0">
              <a:latin typeface="Arial" pitchFamily="34" charset="0"/>
              <a:cs typeface="Arial" pitchFamily="34" charset="0"/>
            </a:endParaRPr>
          </a:p>
        </p:txBody>
      </p:sp>
    </p:spTree>
    <p:extLst>
      <p:ext uri="{BB962C8B-B14F-4D97-AF65-F5344CB8AC3E}">
        <p14:creationId xmlns:p14="http://schemas.microsoft.com/office/powerpoint/2010/main" val="2454651177"/>
      </p:ext>
    </p:extLst>
  </p:cSld>
  <p:clrMapOvr>
    <a:masterClrMapping/>
  </p:clrMapOvr>
  <mc:AlternateContent xmlns:mc="http://schemas.openxmlformats.org/markup-compatibility/2006" xmlns:p14="http://schemas.microsoft.com/office/powerpoint/2010/main">
    <mc:Choice Requires="p14">
      <p:transition spd="med" p14:dur="700" advTm="12672">
        <p:fade/>
      </p:transition>
    </mc:Choice>
    <mc:Fallback xmlns="">
      <p:transition spd="med" advTm="12672">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0" y="1232766"/>
            <a:ext cx="5238750"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5100" y="1308966"/>
            <a:ext cx="2480211" cy="1682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784475" y="3149768"/>
            <a:ext cx="2606675" cy="1825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77800" y="5118965"/>
            <a:ext cx="2413000" cy="1601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771775" y="5092700"/>
            <a:ext cx="2619375" cy="1662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6077585" y="2991247"/>
            <a:ext cx="2246128" cy="369332"/>
          </a:xfrm>
          <a:prstGeom prst="rect">
            <a:avLst/>
          </a:prstGeom>
          <a:noFill/>
        </p:spPr>
        <p:txBody>
          <a:bodyPr wrap="none" rtlCol="0">
            <a:spAutoFit/>
          </a:bodyPr>
          <a:lstStyle/>
          <a:p>
            <a:r>
              <a:rPr lang="en-CA" dirty="0">
                <a:latin typeface="Arial" pitchFamily="34" charset="0"/>
                <a:cs typeface="Arial" pitchFamily="34" charset="0"/>
              </a:rPr>
              <a:t>Airborne Bath Lidar</a:t>
            </a:r>
          </a:p>
        </p:txBody>
      </p:sp>
      <p:sp>
        <p:nvSpPr>
          <p:cNvPr id="26" name="TextBox 25"/>
          <p:cNvSpPr txBox="1"/>
          <p:nvPr/>
        </p:nvSpPr>
        <p:spPr>
          <a:xfrm>
            <a:off x="5985581" y="1648082"/>
            <a:ext cx="2454518" cy="646331"/>
          </a:xfrm>
          <a:prstGeom prst="rect">
            <a:avLst/>
          </a:prstGeom>
          <a:noFill/>
        </p:spPr>
        <p:txBody>
          <a:bodyPr wrap="none" rtlCol="0">
            <a:spAutoFit/>
          </a:bodyPr>
          <a:lstStyle/>
          <a:p>
            <a:pPr algn="ctr"/>
            <a:r>
              <a:rPr lang="en-CA" dirty="0">
                <a:latin typeface="Arial" pitchFamily="34" charset="0"/>
                <a:cs typeface="Arial" pitchFamily="34" charset="0"/>
              </a:rPr>
              <a:t>Multibeam, </a:t>
            </a:r>
            <a:r>
              <a:rPr lang="en-CA" dirty="0" err="1">
                <a:latin typeface="Arial" pitchFamily="34" charset="0"/>
                <a:cs typeface="Arial" pitchFamily="34" charset="0"/>
              </a:rPr>
              <a:t>Sidescan</a:t>
            </a:r>
            <a:r>
              <a:rPr lang="en-CA" dirty="0">
                <a:latin typeface="Arial" pitchFamily="34" charset="0"/>
                <a:cs typeface="Arial" pitchFamily="34" charset="0"/>
              </a:rPr>
              <a:t>, </a:t>
            </a:r>
          </a:p>
          <a:p>
            <a:pPr algn="ctr"/>
            <a:r>
              <a:rPr lang="en-CA" dirty="0">
                <a:latin typeface="Arial" pitchFamily="34" charset="0"/>
                <a:cs typeface="Arial" pitchFamily="34" charset="0"/>
              </a:rPr>
              <a:t>Sub-bottom Profiling</a:t>
            </a:r>
          </a:p>
        </p:txBody>
      </p:sp>
      <p:sp>
        <p:nvSpPr>
          <p:cNvPr id="27" name="TextBox 26"/>
          <p:cNvSpPr txBox="1"/>
          <p:nvPr/>
        </p:nvSpPr>
        <p:spPr>
          <a:xfrm>
            <a:off x="6077585" y="5384982"/>
            <a:ext cx="2685415" cy="369332"/>
          </a:xfrm>
          <a:prstGeom prst="rect">
            <a:avLst/>
          </a:prstGeom>
          <a:noFill/>
        </p:spPr>
        <p:txBody>
          <a:bodyPr wrap="none" rtlCol="0">
            <a:spAutoFit/>
          </a:bodyPr>
          <a:lstStyle/>
          <a:p>
            <a:r>
              <a:rPr lang="en-CA" dirty="0">
                <a:latin typeface="Arial" pitchFamily="34" charset="0"/>
                <a:cs typeface="Arial" pitchFamily="34" charset="0"/>
              </a:rPr>
              <a:t>Geodetic &amp; Tidal Control</a:t>
            </a:r>
          </a:p>
        </p:txBody>
      </p:sp>
      <p:sp>
        <p:nvSpPr>
          <p:cNvPr id="13" name="TextBox 12"/>
          <p:cNvSpPr txBox="1"/>
          <p:nvPr/>
        </p:nvSpPr>
        <p:spPr>
          <a:xfrm>
            <a:off x="152400" y="304800"/>
            <a:ext cx="2529860" cy="461665"/>
          </a:xfrm>
          <a:prstGeom prst="rect">
            <a:avLst/>
          </a:prstGeom>
          <a:noFill/>
        </p:spPr>
        <p:txBody>
          <a:bodyPr wrap="none" rtlCol="0">
            <a:spAutoFit/>
          </a:bodyPr>
          <a:lstStyle/>
          <a:p>
            <a:r>
              <a:rPr lang="en-US" sz="2400" b="1" dirty="0">
                <a:solidFill>
                  <a:srgbClr val="C00000"/>
                </a:solidFill>
                <a:latin typeface="Arial" pitchFamily="34" charset="0"/>
                <a:cs typeface="Arial" pitchFamily="34" charset="0"/>
              </a:rPr>
              <a:t>Marine Services</a:t>
            </a:r>
            <a:endParaRPr lang="en-CA" sz="2400" b="1" dirty="0">
              <a:latin typeface="Arial" pitchFamily="34" charset="0"/>
              <a:cs typeface="Arial" pitchFamily="34" charset="0"/>
            </a:endParaRPr>
          </a:p>
        </p:txBody>
      </p:sp>
      <p:sp>
        <p:nvSpPr>
          <p:cNvPr id="14" name="TextBox 13">
            <a:extLst>
              <a:ext uri="{FF2B5EF4-FFF2-40B4-BE49-F238E27FC236}">
                <a16:creationId xmlns:a16="http://schemas.microsoft.com/office/drawing/2014/main" xmlns="" id="{3161CE9D-9DD0-4A1C-94FA-6E76B4FFB1E6}"/>
              </a:ext>
            </a:extLst>
          </p:cNvPr>
          <p:cNvSpPr txBox="1"/>
          <p:nvPr/>
        </p:nvSpPr>
        <p:spPr>
          <a:xfrm>
            <a:off x="6358558" y="4049615"/>
            <a:ext cx="1928733" cy="646331"/>
          </a:xfrm>
          <a:prstGeom prst="rect">
            <a:avLst/>
          </a:prstGeom>
          <a:noFill/>
        </p:spPr>
        <p:txBody>
          <a:bodyPr wrap="none" rtlCol="0">
            <a:spAutoFit/>
          </a:bodyPr>
          <a:lstStyle/>
          <a:p>
            <a:pPr algn="ctr"/>
            <a:r>
              <a:rPr lang="en-CA" dirty="0">
                <a:latin typeface="Arial" pitchFamily="34" charset="0"/>
                <a:cs typeface="Arial" pitchFamily="34" charset="0"/>
              </a:rPr>
              <a:t>Satellite Derived </a:t>
            </a:r>
          </a:p>
          <a:p>
            <a:pPr algn="ctr"/>
            <a:r>
              <a:rPr lang="en-CA" dirty="0">
                <a:latin typeface="Arial" pitchFamily="34" charset="0"/>
                <a:cs typeface="Arial" pitchFamily="34" charset="0"/>
              </a:rPr>
              <a:t>Bathymetry</a:t>
            </a:r>
          </a:p>
        </p:txBody>
      </p:sp>
      <p:pic>
        <p:nvPicPr>
          <p:cNvPr id="15" name="Picture 2">
            <a:extLst>
              <a:ext uri="{FF2B5EF4-FFF2-40B4-BE49-F238E27FC236}">
                <a16:creationId xmlns:a16="http://schemas.microsoft.com/office/drawing/2014/main" xmlns="" id="{B4DE4C78-0DBC-4342-B4E7-345038A9EC76}"/>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77800" y="3149768"/>
            <a:ext cx="2413000" cy="1739141"/>
          </a:xfrm>
          <a:prstGeom prst="rect">
            <a:avLst/>
          </a:prstGeom>
          <a:noFill/>
          <a:ln w="9525">
            <a:solidFill>
              <a:schemeClr val="accent5"/>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301808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304800"/>
            <a:ext cx="2529860" cy="461665"/>
          </a:xfrm>
          <a:prstGeom prst="rect">
            <a:avLst/>
          </a:prstGeom>
          <a:noFill/>
        </p:spPr>
        <p:txBody>
          <a:bodyPr wrap="none" rtlCol="0">
            <a:spAutoFit/>
          </a:bodyPr>
          <a:lstStyle/>
          <a:p>
            <a:r>
              <a:rPr lang="en-US" sz="2400" b="1" dirty="0">
                <a:solidFill>
                  <a:srgbClr val="C00000"/>
                </a:solidFill>
                <a:latin typeface="Arial" pitchFamily="34" charset="0"/>
                <a:cs typeface="Arial" pitchFamily="34" charset="0"/>
              </a:rPr>
              <a:t>Marine Services</a:t>
            </a:r>
            <a:endParaRPr lang="en-CA" sz="2400" b="1" dirty="0">
              <a:latin typeface="Arial" pitchFamily="34" charset="0"/>
              <a:cs typeface="Arial" pitchFamily="34" charset="0"/>
            </a:endParaRPr>
          </a:p>
        </p:txBody>
      </p:sp>
      <p:pic>
        <p:nvPicPr>
          <p:cNvPr id="5" name="Picture 4">
            <a:extLst>
              <a:ext uri="{FF2B5EF4-FFF2-40B4-BE49-F238E27FC236}">
                <a16:creationId xmlns:a16="http://schemas.microsoft.com/office/drawing/2014/main" xmlns="" id="{4263B1B0-4F04-4378-BA8F-1ACA2110694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5400" y="1371600"/>
            <a:ext cx="6019800" cy="4566435"/>
          </a:xfrm>
          <a:prstGeom prst="rect">
            <a:avLst/>
          </a:prstGeom>
        </p:spPr>
      </p:pic>
    </p:spTree>
    <p:extLst>
      <p:ext uri="{BB962C8B-B14F-4D97-AF65-F5344CB8AC3E}">
        <p14:creationId xmlns:p14="http://schemas.microsoft.com/office/powerpoint/2010/main" val="17576306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F662B362-2972-4170-9150-BBA851F6B376}"/>
              </a:ext>
            </a:extLst>
          </p:cNvPr>
          <p:cNvSpPr>
            <a:spLocks noGrp="1"/>
          </p:cNvSpPr>
          <p:nvPr>
            <p:ph type="ctrTitle"/>
          </p:nvPr>
        </p:nvSpPr>
        <p:spPr>
          <a:xfrm>
            <a:off x="5887454" y="1932012"/>
            <a:ext cx="3104147" cy="3262624"/>
          </a:xfrm>
        </p:spPr>
        <p:txBody>
          <a:bodyPr/>
          <a:lstStyle/>
          <a:p>
            <a:pPr algn="l"/>
            <a:r>
              <a:rPr lang="en-CA" b="1" dirty="0">
                <a:solidFill>
                  <a:srgbClr val="363636"/>
                </a:solidFill>
              </a:rPr>
              <a:t>CONTENTS</a:t>
            </a:r>
            <a:r>
              <a:rPr lang="en-CA" dirty="0"/>
              <a:t/>
            </a:r>
            <a:br>
              <a:rPr lang="en-CA" dirty="0"/>
            </a:br>
            <a:r>
              <a:rPr lang="en-CA" dirty="0"/>
              <a:t/>
            </a:r>
            <a:br>
              <a:rPr lang="en-CA" dirty="0"/>
            </a:br>
            <a:endParaRPr lang="en-CA" dirty="0"/>
          </a:p>
        </p:txBody>
      </p:sp>
      <p:graphicFrame>
        <p:nvGraphicFramePr>
          <p:cNvPr id="7" name="Diagram 6">
            <a:extLst>
              <a:ext uri="{FF2B5EF4-FFF2-40B4-BE49-F238E27FC236}">
                <a16:creationId xmlns:a16="http://schemas.microsoft.com/office/drawing/2014/main" xmlns="" id="{57A10E81-0A27-439B-AB94-610F4E9FA587}"/>
              </a:ext>
            </a:extLst>
          </p:cNvPr>
          <p:cNvGraphicFramePr/>
          <p:nvPr>
            <p:extLst>
              <p:ext uri="{D42A27DB-BD31-4B8C-83A1-F6EECF244321}">
                <p14:modId xmlns:p14="http://schemas.microsoft.com/office/powerpoint/2010/main" val="2900919060"/>
              </p:ext>
            </p:extLst>
          </p:nvPr>
        </p:nvGraphicFramePr>
        <p:xfrm>
          <a:off x="5588758" y="2516749"/>
          <a:ext cx="3555241" cy="26203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8009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3412" y="1063776"/>
            <a:ext cx="7900988" cy="5217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52400" y="304800"/>
            <a:ext cx="2529860" cy="461665"/>
          </a:xfrm>
          <a:prstGeom prst="rect">
            <a:avLst/>
          </a:prstGeom>
          <a:noFill/>
        </p:spPr>
        <p:txBody>
          <a:bodyPr wrap="none" rtlCol="0">
            <a:spAutoFit/>
          </a:bodyPr>
          <a:lstStyle/>
          <a:p>
            <a:r>
              <a:rPr lang="en-US" sz="2400" b="1" dirty="0">
                <a:solidFill>
                  <a:srgbClr val="C00000"/>
                </a:solidFill>
                <a:latin typeface="Arial" pitchFamily="34" charset="0"/>
                <a:cs typeface="Arial" pitchFamily="34" charset="0"/>
              </a:rPr>
              <a:t>Marine Services</a:t>
            </a:r>
            <a:endParaRPr lang="en-CA" sz="2400" b="1" dirty="0">
              <a:latin typeface="Arial" pitchFamily="34" charset="0"/>
              <a:cs typeface="Arial" pitchFamily="34" charset="0"/>
            </a:endParaRPr>
          </a:p>
        </p:txBody>
      </p:sp>
    </p:spTree>
    <p:extLst>
      <p:ext uri="{BB962C8B-B14F-4D97-AF65-F5344CB8AC3E}">
        <p14:creationId xmlns:p14="http://schemas.microsoft.com/office/powerpoint/2010/main" val="23158692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rotWithShape="1">
          <a:blip r:embed="rId2" cstate="email">
            <a:extLst>
              <a:ext uri="{28A0092B-C50C-407E-A947-70E740481C1C}">
                <a14:useLocalDpi xmlns:a14="http://schemas.microsoft.com/office/drawing/2010/main"/>
              </a:ext>
            </a:extLst>
          </a:blip>
          <a:srcRect/>
          <a:stretch/>
        </p:blipFill>
        <p:spPr bwMode="auto">
          <a:xfrm>
            <a:off x="228601" y="1066801"/>
            <a:ext cx="4953000" cy="3429000"/>
          </a:xfrm>
          <a:prstGeom prst="rect">
            <a:avLst/>
          </a:prstGeom>
          <a:ln>
            <a:noFill/>
          </a:ln>
          <a:extLst>
            <a:ext uri="{53640926-AAD7-44D8-BBD7-CCE9431645EC}">
              <a14:shadowObscured xmlns:a14="http://schemas.microsoft.com/office/drawing/2010/main"/>
            </a:ext>
          </a:extLst>
        </p:spPr>
      </p:pic>
      <p:pic>
        <p:nvPicPr>
          <p:cNvPr id="5" name="Picture 4" descr="C:\1_IIC\PROJECTS\Panama\2014-Dec_Tender\Operations\Photos\2015Feb24_CZMIL_setup\DSC09313.JPG"/>
          <p:cNvPicPr/>
          <p:nvPr/>
        </p:nvPicPr>
        <p:blipFill rotWithShape="1">
          <a:blip r:embed="rId3" cstate="email">
            <a:extLst>
              <a:ext uri="{28A0092B-C50C-407E-A947-70E740481C1C}">
                <a14:useLocalDpi xmlns:a14="http://schemas.microsoft.com/office/drawing/2010/main"/>
              </a:ext>
            </a:extLst>
          </a:blip>
          <a:srcRect/>
          <a:stretch/>
        </p:blipFill>
        <p:spPr bwMode="auto">
          <a:xfrm>
            <a:off x="3810000" y="3432544"/>
            <a:ext cx="5151120" cy="2567940"/>
          </a:xfrm>
          <a:prstGeom prst="rect">
            <a:avLst/>
          </a:prstGeom>
          <a:noFill/>
          <a:ln>
            <a:noFill/>
          </a:ln>
          <a:extLst>
            <a:ext uri="{53640926-AAD7-44D8-BBD7-CCE9431645EC}">
              <a14:shadowObscured xmlns:a14="http://schemas.microsoft.com/office/drawing/2010/main"/>
            </a:ext>
          </a:extLst>
        </p:spPr>
      </p:pic>
      <p:pic>
        <p:nvPicPr>
          <p:cNvPr id="6" name="Picture 5"/>
          <p:cNvPicPr/>
          <p:nvPr/>
        </p:nvPicPr>
        <p:blipFill>
          <a:blip r:embed="rId4" cstate="email">
            <a:extLst>
              <a:ext uri="{28A0092B-C50C-407E-A947-70E740481C1C}">
                <a14:useLocalDpi xmlns:a14="http://schemas.microsoft.com/office/drawing/2010/main"/>
              </a:ext>
            </a:extLst>
          </a:blip>
          <a:stretch>
            <a:fillRect/>
          </a:stretch>
        </p:blipFill>
        <p:spPr>
          <a:xfrm>
            <a:off x="5730949" y="1533259"/>
            <a:ext cx="2286000" cy="1899285"/>
          </a:xfrm>
          <a:prstGeom prst="rect">
            <a:avLst/>
          </a:prstGeom>
        </p:spPr>
      </p:pic>
      <p:sp>
        <p:nvSpPr>
          <p:cNvPr id="8" name="TextBox 7"/>
          <p:cNvSpPr txBox="1"/>
          <p:nvPr/>
        </p:nvSpPr>
        <p:spPr>
          <a:xfrm>
            <a:off x="152400" y="304800"/>
            <a:ext cx="2529860" cy="461665"/>
          </a:xfrm>
          <a:prstGeom prst="rect">
            <a:avLst/>
          </a:prstGeom>
          <a:noFill/>
        </p:spPr>
        <p:txBody>
          <a:bodyPr wrap="none" rtlCol="0">
            <a:spAutoFit/>
          </a:bodyPr>
          <a:lstStyle/>
          <a:p>
            <a:r>
              <a:rPr lang="en-US" sz="2400" b="1" dirty="0">
                <a:solidFill>
                  <a:srgbClr val="C00000"/>
                </a:solidFill>
                <a:latin typeface="Arial" pitchFamily="34" charset="0"/>
                <a:cs typeface="Arial" pitchFamily="34" charset="0"/>
              </a:rPr>
              <a:t>Marine Services</a:t>
            </a:r>
            <a:endParaRPr lang="en-CA" sz="2400" b="1" dirty="0">
              <a:latin typeface="Arial" pitchFamily="34" charset="0"/>
              <a:cs typeface="Arial" pitchFamily="34" charset="0"/>
            </a:endParaRPr>
          </a:p>
        </p:txBody>
      </p:sp>
      <p:sp>
        <p:nvSpPr>
          <p:cNvPr id="9" name="TextBox 8"/>
          <p:cNvSpPr txBox="1"/>
          <p:nvPr/>
        </p:nvSpPr>
        <p:spPr>
          <a:xfrm>
            <a:off x="907458" y="5017310"/>
            <a:ext cx="2223686" cy="461665"/>
          </a:xfrm>
          <a:prstGeom prst="rect">
            <a:avLst/>
          </a:prstGeom>
          <a:noFill/>
        </p:spPr>
        <p:txBody>
          <a:bodyPr wrap="none" rtlCol="0">
            <a:spAutoFit/>
          </a:bodyPr>
          <a:lstStyle/>
          <a:p>
            <a:r>
              <a:rPr lang="en-US" sz="2400" dirty="0">
                <a:latin typeface="Arial" pitchFamily="34" charset="0"/>
                <a:cs typeface="Arial" pitchFamily="34" charset="0"/>
              </a:rPr>
              <a:t>Panama Canal</a:t>
            </a:r>
            <a:endParaRPr lang="en-CA" sz="2400" b="1" dirty="0">
              <a:latin typeface="Arial" pitchFamily="34" charset="0"/>
              <a:cs typeface="Arial" pitchFamily="34" charset="0"/>
            </a:endParaRPr>
          </a:p>
        </p:txBody>
      </p:sp>
    </p:spTree>
    <p:extLst>
      <p:ext uri="{BB962C8B-B14F-4D97-AF65-F5344CB8AC3E}">
        <p14:creationId xmlns:p14="http://schemas.microsoft.com/office/powerpoint/2010/main" val="27338025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Documents and Settings\Gwil\Desktop\case studies IIC Dec2011\Norway compilation cs Dec2011\chart_ship_survey_colour 12Jan2012.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1066800"/>
            <a:ext cx="5334000" cy="3505200"/>
          </a:xfrm>
          <a:prstGeom prst="rect">
            <a:avLst/>
          </a:prstGeom>
          <a:noFill/>
          <a:ln w="9525">
            <a:noFill/>
            <a:miter lim="800000"/>
            <a:headEnd/>
            <a:tailEnd/>
          </a:ln>
        </p:spPr>
      </p:pic>
      <p:pic>
        <p:nvPicPr>
          <p:cNvPr id="5" name="Picture 4" descr="C:\Documents and Settings\Gwil\Desktop\case studies IIC Dec2011\Norway compilation cs Dec2011\NOAA slices IIC_Brochure_Front 3Feb2010 crop.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3352800" y="3276600"/>
            <a:ext cx="5624830" cy="3317240"/>
          </a:xfrm>
          <a:prstGeom prst="rect">
            <a:avLst/>
          </a:prstGeom>
          <a:noFill/>
          <a:ln w="9525">
            <a:noFill/>
            <a:miter lim="800000"/>
            <a:headEnd/>
            <a:tailEnd/>
          </a:ln>
        </p:spPr>
      </p:pic>
      <p:sp>
        <p:nvSpPr>
          <p:cNvPr id="7" name="TextBox 6"/>
          <p:cNvSpPr txBox="1"/>
          <p:nvPr/>
        </p:nvSpPr>
        <p:spPr>
          <a:xfrm>
            <a:off x="152400" y="304800"/>
            <a:ext cx="2529860" cy="461665"/>
          </a:xfrm>
          <a:prstGeom prst="rect">
            <a:avLst/>
          </a:prstGeom>
          <a:noFill/>
        </p:spPr>
        <p:txBody>
          <a:bodyPr wrap="none" rtlCol="0">
            <a:spAutoFit/>
          </a:bodyPr>
          <a:lstStyle/>
          <a:p>
            <a:r>
              <a:rPr lang="en-US" sz="2400" b="1" dirty="0">
                <a:solidFill>
                  <a:srgbClr val="C00000"/>
                </a:solidFill>
                <a:latin typeface="Arial" pitchFamily="34" charset="0"/>
                <a:cs typeface="Arial" pitchFamily="34" charset="0"/>
              </a:rPr>
              <a:t>Marine Services</a:t>
            </a:r>
            <a:endParaRPr lang="en-CA" sz="2400" b="1" dirty="0">
              <a:latin typeface="Arial" pitchFamily="34" charset="0"/>
              <a:cs typeface="Arial" pitchFamily="34" charset="0"/>
            </a:endParaRPr>
          </a:p>
        </p:txBody>
      </p:sp>
      <p:sp>
        <p:nvSpPr>
          <p:cNvPr id="8" name="TextBox 7"/>
          <p:cNvSpPr txBox="1"/>
          <p:nvPr/>
        </p:nvSpPr>
        <p:spPr>
          <a:xfrm>
            <a:off x="6248400" y="1710035"/>
            <a:ext cx="2581156" cy="461665"/>
          </a:xfrm>
          <a:prstGeom prst="rect">
            <a:avLst/>
          </a:prstGeom>
          <a:noFill/>
        </p:spPr>
        <p:txBody>
          <a:bodyPr wrap="none" rtlCol="0">
            <a:spAutoFit/>
          </a:bodyPr>
          <a:lstStyle/>
          <a:p>
            <a:r>
              <a:rPr lang="en-US" sz="2400" dirty="0">
                <a:solidFill>
                  <a:srgbClr val="C00000"/>
                </a:solidFill>
                <a:latin typeface="Arial" pitchFamily="34" charset="0"/>
                <a:cs typeface="Arial" pitchFamily="34" charset="0"/>
              </a:rPr>
              <a:t>Charts and ENCs</a:t>
            </a:r>
            <a:endParaRPr lang="en-CA" sz="2400" b="1" dirty="0">
              <a:latin typeface="Arial" pitchFamily="34" charset="0"/>
              <a:cs typeface="Arial" pitchFamily="34" charset="0"/>
            </a:endParaRPr>
          </a:p>
        </p:txBody>
      </p:sp>
    </p:spTree>
    <p:extLst>
      <p:ext uri="{BB962C8B-B14F-4D97-AF65-F5344CB8AC3E}">
        <p14:creationId xmlns:p14="http://schemas.microsoft.com/office/powerpoint/2010/main" val="21325363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C:\Users\iic\Dropbox (IIC Technologies)\IIC UK\IIC UK - Stand\Images\Breakwater-2 - Copy.png">
            <a:extLst>
              <a:ext uri="{FF2B5EF4-FFF2-40B4-BE49-F238E27FC236}">
                <a16:creationId xmlns:a16="http://schemas.microsoft.com/office/drawing/2014/main" xmlns="" id="{CE6D89CA-8FE0-46B4-835D-E0FCF27D143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6486" y="1392195"/>
            <a:ext cx="2689840" cy="199480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600200" y="3809999"/>
            <a:ext cx="1173121" cy="2148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089520" y="1371600"/>
            <a:ext cx="382588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ight Arrow 10"/>
          <p:cNvSpPr/>
          <p:nvPr/>
        </p:nvSpPr>
        <p:spPr>
          <a:xfrm>
            <a:off x="3708719" y="220107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2055" name="Picture 7"/>
          <p:cNvPicPr>
            <a:picLocks noGrp="1" noChangeAspect="1" noChangeArrowheads="1"/>
          </p:cNvPicPr>
          <p:nvPr>
            <p:ph idx="1"/>
          </p:nvPr>
        </p:nvPicPr>
        <p:blipFill rotWithShape="1">
          <a:blip r:embed="rId6" cstate="email">
            <a:extLst>
              <a:ext uri="{28A0092B-C50C-407E-A947-70E740481C1C}">
                <a14:useLocalDpi xmlns:a14="http://schemas.microsoft.com/office/drawing/2010/main"/>
              </a:ext>
            </a:extLst>
          </a:blip>
          <a:srcRect/>
          <a:stretch/>
        </p:blipFill>
        <p:spPr bwMode="auto">
          <a:xfrm>
            <a:off x="6233404" y="3809999"/>
            <a:ext cx="1538112" cy="215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687002" y="4347845"/>
            <a:ext cx="1000125"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itle 5"/>
          <p:cNvSpPr txBox="1">
            <a:spLocks/>
          </p:cNvSpPr>
          <p:nvPr/>
        </p:nvSpPr>
        <p:spPr>
          <a:xfrm>
            <a:off x="2426886" y="5289847"/>
            <a:ext cx="3983544" cy="409124"/>
          </a:xfrm>
          <a:prstGeom prst="rect">
            <a:avLst/>
          </a:prstGeom>
        </p:spPr>
        <p:txBody>
          <a:bodyPr vert="horz" lIns="91440" tIns="45720" rIns="91440" bIns="45720" rtlCol="0" anchor="t">
            <a:normAutofit fontScale="97500" lnSpcReduction="10000"/>
          </a:bodyPr>
          <a:lstStyle>
            <a:lvl1pPr algn="l" defTabSz="914400" rtl="0" eaLnBrk="1" latinLnBrk="0" hangingPunct="1">
              <a:spcBef>
                <a:spcPct val="0"/>
              </a:spcBef>
              <a:buNone/>
              <a:defRPr sz="2800" kern="1200">
                <a:solidFill>
                  <a:schemeClr val="tx1"/>
                </a:solidFill>
                <a:latin typeface="Georgia" pitchFamily="18" charset="0"/>
                <a:ea typeface="+mj-ea"/>
                <a:cs typeface="+mj-cs"/>
              </a:defRPr>
            </a:lvl1pPr>
          </a:lstStyle>
          <a:p>
            <a:pPr algn="ctr"/>
            <a:r>
              <a:rPr lang="en-US" sz="2400" b="1" dirty="0">
                <a:latin typeface="Arial" pitchFamily="34" charset="0"/>
                <a:cs typeface="Arial" pitchFamily="34" charset="0"/>
              </a:rPr>
              <a:t>Data Management</a:t>
            </a:r>
          </a:p>
        </p:txBody>
      </p:sp>
      <p:sp>
        <p:nvSpPr>
          <p:cNvPr id="12" name="TextBox 11"/>
          <p:cNvSpPr txBox="1"/>
          <p:nvPr/>
        </p:nvSpPr>
        <p:spPr>
          <a:xfrm>
            <a:off x="152400" y="304800"/>
            <a:ext cx="2529860" cy="461665"/>
          </a:xfrm>
          <a:prstGeom prst="rect">
            <a:avLst/>
          </a:prstGeom>
          <a:noFill/>
        </p:spPr>
        <p:txBody>
          <a:bodyPr wrap="none" rtlCol="0">
            <a:spAutoFit/>
          </a:bodyPr>
          <a:lstStyle/>
          <a:p>
            <a:r>
              <a:rPr lang="en-US" sz="2400" b="1" dirty="0">
                <a:solidFill>
                  <a:srgbClr val="C00000"/>
                </a:solidFill>
                <a:latin typeface="Arial" pitchFamily="34" charset="0"/>
                <a:cs typeface="Arial" pitchFamily="34" charset="0"/>
              </a:rPr>
              <a:t>Marine Services</a:t>
            </a:r>
            <a:endParaRPr lang="en-CA" sz="2400" b="1" dirty="0">
              <a:latin typeface="Arial" pitchFamily="34" charset="0"/>
              <a:cs typeface="Arial" pitchFamily="34" charset="0"/>
            </a:endParaRPr>
          </a:p>
        </p:txBody>
      </p:sp>
    </p:spTree>
    <p:extLst>
      <p:ext uri="{BB962C8B-B14F-4D97-AF65-F5344CB8AC3E}">
        <p14:creationId xmlns:p14="http://schemas.microsoft.com/office/powerpoint/2010/main" val="24361686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19200" y="1752600"/>
            <a:ext cx="6514999" cy="4453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971149" y="990600"/>
            <a:ext cx="2076851" cy="400110"/>
          </a:xfrm>
          <a:prstGeom prst="rect">
            <a:avLst/>
          </a:prstGeom>
          <a:noFill/>
        </p:spPr>
        <p:txBody>
          <a:bodyPr wrap="none" rtlCol="0">
            <a:spAutoFit/>
          </a:bodyPr>
          <a:lstStyle/>
          <a:p>
            <a:pPr algn="ctr"/>
            <a:r>
              <a:rPr lang="en-CA" sz="2000" dirty="0">
                <a:latin typeface="Arial" pitchFamily="34" charset="0"/>
                <a:cs typeface="Arial" pitchFamily="34" charset="0"/>
              </a:rPr>
              <a:t>IIC Technologies</a:t>
            </a:r>
          </a:p>
        </p:txBody>
      </p:sp>
      <p:sp>
        <p:nvSpPr>
          <p:cNvPr id="7" name="TextBox 6"/>
          <p:cNvSpPr txBox="1"/>
          <p:nvPr/>
        </p:nvSpPr>
        <p:spPr>
          <a:xfrm>
            <a:off x="3505200" y="1125378"/>
            <a:ext cx="4048159" cy="400110"/>
          </a:xfrm>
          <a:prstGeom prst="rect">
            <a:avLst/>
          </a:prstGeom>
          <a:noFill/>
        </p:spPr>
        <p:txBody>
          <a:bodyPr wrap="none" rtlCol="0">
            <a:spAutoFit/>
          </a:bodyPr>
          <a:lstStyle/>
          <a:p>
            <a:r>
              <a:rPr lang="en-CA" sz="2000" dirty="0">
                <a:latin typeface="Arial" pitchFamily="34" charset="0"/>
                <a:cs typeface="Arial" pitchFamily="34" charset="0"/>
              </a:rPr>
              <a:t>Remote National Charting Agency</a:t>
            </a:r>
          </a:p>
        </p:txBody>
      </p:sp>
      <p:sp>
        <p:nvSpPr>
          <p:cNvPr id="8" name="TextBox 7"/>
          <p:cNvSpPr txBox="1"/>
          <p:nvPr/>
        </p:nvSpPr>
        <p:spPr>
          <a:xfrm>
            <a:off x="152400" y="304800"/>
            <a:ext cx="2529860" cy="461665"/>
          </a:xfrm>
          <a:prstGeom prst="rect">
            <a:avLst/>
          </a:prstGeom>
          <a:noFill/>
        </p:spPr>
        <p:txBody>
          <a:bodyPr wrap="none" rtlCol="0">
            <a:spAutoFit/>
          </a:bodyPr>
          <a:lstStyle/>
          <a:p>
            <a:r>
              <a:rPr lang="en-US" sz="2400" b="1" dirty="0">
                <a:solidFill>
                  <a:srgbClr val="C00000"/>
                </a:solidFill>
                <a:latin typeface="Arial" pitchFamily="34" charset="0"/>
                <a:cs typeface="Arial" pitchFamily="34" charset="0"/>
              </a:rPr>
              <a:t>Marine Services</a:t>
            </a:r>
            <a:endParaRPr lang="en-CA" sz="2400" b="1" dirty="0">
              <a:latin typeface="Arial" pitchFamily="34" charset="0"/>
              <a:cs typeface="Arial" pitchFamily="34" charset="0"/>
            </a:endParaRPr>
          </a:p>
        </p:txBody>
      </p:sp>
    </p:spTree>
    <p:extLst>
      <p:ext uri="{BB962C8B-B14F-4D97-AF65-F5344CB8AC3E}">
        <p14:creationId xmlns:p14="http://schemas.microsoft.com/office/powerpoint/2010/main" val="21738627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52400" y="304800"/>
            <a:ext cx="9144000" cy="838200"/>
          </a:xfrm>
        </p:spPr>
        <p:txBody>
          <a:bodyPr>
            <a:normAutofit/>
          </a:bodyPr>
          <a:lstStyle/>
          <a:p>
            <a:r>
              <a:rPr lang="en-CA" sz="2400" i="0" dirty="0">
                <a:solidFill>
                  <a:srgbClr val="C00000"/>
                </a:solidFill>
                <a:latin typeface="Arial" pitchFamily="34" charset="0"/>
                <a:cs typeface="Arial" pitchFamily="34" charset="0"/>
              </a:rPr>
              <a:t>IIC Academy</a:t>
            </a:r>
          </a:p>
        </p:txBody>
      </p:sp>
      <p:pic>
        <p:nvPicPr>
          <p:cNvPr id="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27784" y="1370112"/>
            <a:ext cx="3939195"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descr="C:\Users\skmt2620\AppData\Local\Microsoft\Windows\Temporary Internet Files\Content.Outlook\PH7BMZAG\2D team Listning about the project (3).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05043" y="2451339"/>
            <a:ext cx="2088232" cy="156617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34700" y="4419600"/>
            <a:ext cx="2395816" cy="167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4866" y="1124453"/>
            <a:ext cx="2362200" cy="304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566979" y="4350206"/>
            <a:ext cx="2466238" cy="181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4"/>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823155" y="4413877"/>
            <a:ext cx="3653845" cy="1758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87563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0" y="3810001"/>
            <a:ext cx="2815340" cy="533400"/>
          </a:xfrm>
        </p:spPr>
        <p:txBody>
          <a:bodyPr>
            <a:normAutofit/>
          </a:bodyPr>
          <a:lstStyle/>
          <a:p>
            <a:pPr algn="ctr"/>
            <a:r>
              <a:rPr lang="en-US" sz="2400" dirty="0">
                <a:latin typeface="Arial" panose="020B0604020202020204" pitchFamily="34" charset="0"/>
                <a:cs typeface="Arial" panose="020B0604020202020204" pitchFamily="34" charset="0"/>
              </a:rPr>
              <a:t>Surveying</a:t>
            </a:r>
            <a:endParaRPr lang="en-CA" sz="2400" dirty="0">
              <a:latin typeface="Arial" panose="020B0604020202020204" pitchFamily="34" charset="0"/>
              <a:cs typeface="Arial" panose="020B0604020202020204" pitchFamily="34" charset="0"/>
            </a:endParaRPr>
          </a:p>
        </p:txBody>
      </p:sp>
      <p:pic>
        <p:nvPicPr>
          <p:cNvPr id="4098" name="Picture 2"/>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5496055" y="1479698"/>
            <a:ext cx="2921046" cy="2174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38800" y="4343400"/>
            <a:ext cx="2891540" cy="1965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5"/>
          <p:cNvSpPr txBox="1">
            <a:spLocks/>
          </p:cNvSpPr>
          <p:nvPr/>
        </p:nvSpPr>
        <p:spPr>
          <a:xfrm>
            <a:off x="91698" y="152400"/>
            <a:ext cx="5928102" cy="457200"/>
          </a:xfrm>
          <a:prstGeom prst="rect">
            <a:avLst/>
          </a:prstGeom>
        </p:spPr>
        <p:txBody>
          <a:bodyPr vert="horz" lIns="91440" tIns="45720" rIns="91440" bIns="45720" rtlCol="0" anchor="t">
            <a:noAutofit/>
          </a:bodyPr>
          <a:lstStyle>
            <a:lvl1pPr algn="l" defTabSz="914400" rtl="0" eaLnBrk="1" latinLnBrk="0" hangingPunct="1">
              <a:spcBef>
                <a:spcPct val="0"/>
              </a:spcBef>
              <a:buNone/>
              <a:defRPr sz="2800" kern="1200">
                <a:solidFill>
                  <a:schemeClr val="tx1"/>
                </a:solidFill>
                <a:latin typeface="Georgia" pitchFamily="18" charset="0"/>
                <a:ea typeface="+mj-ea"/>
                <a:cs typeface="+mj-cs"/>
              </a:defRPr>
            </a:lvl1pPr>
          </a:lstStyle>
          <a:p>
            <a:r>
              <a:rPr lang="en-US" sz="2000" b="1" dirty="0">
                <a:solidFill>
                  <a:schemeClr val="accent6">
                    <a:lumMod val="75000"/>
                  </a:schemeClr>
                </a:solidFill>
                <a:latin typeface="Arial" pitchFamily="34" charset="0"/>
                <a:cs typeface="Arial" pitchFamily="34" charset="0"/>
              </a:rPr>
              <a:t>Capacity Building with </a:t>
            </a:r>
          </a:p>
          <a:p>
            <a:r>
              <a:rPr lang="en-US" sz="2000" b="1" dirty="0">
                <a:solidFill>
                  <a:schemeClr val="accent6">
                    <a:lumMod val="75000"/>
                  </a:schemeClr>
                </a:solidFill>
                <a:latin typeface="Arial" pitchFamily="34" charset="0"/>
                <a:cs typeface="Arial" pitchFamily="34" charset="0"/>
              </a:rPr>
              <a:t>Internationally Recognised Programmes</a:t>
            </a:r>
          </a:p>
        </p:txBody>
      </p:sp>
      <p:sp>
        <p:nvSpPr>
          <p:cNvPr id="7" name="Title 1"/>
          <p:cNvSpPr txBox="1">
            <a:spLocks/>
          </p:cNvSpPr>
          <p:nvPr/>
        </p:nvSpPr>
        <p:spPr>
          <a:xfrm>
            <a:off x="5638799" y="1181100"/>
            <a:ext cx="2783617" cy="381000"/>
          </a:xfrm>
          <a:prstGeom prst="rect">
            <a:avLst/>
          </a:prstGeom>
        </p:spPr>
        <p:txBody>
          <a:bodyPr vert="horz" lIns="91440" tIns="45720" rIns="91440" bIns="45720" rtlCol="0" anchor="t">
            <a:normAutofit fontScale="77500" lnSpcReduction="20000"/>
          </a:bodyPr>
          <a:lstStyle>
            <a:lvl1pPr algn="l" defTabSz="914400" rtl="0" eaLnBrk="1" latinLnBrk="0" hangingPunct="1">
              <a:spcBef>
                <a:spcPct val="0"/>
              </a:spcBef>
              <a:buNone/>
              <a:defRPr sz="2800" kern="1200">
                <a:solidFill>
                  <a:schemeClr val="tx1"/>
                </a:solidFill>
                <a:latin typeface="Georgia" pitchFamily="18" charset="0"/>
                <a:ea typeface="+mj-ea"/>
                <a:cs typeface="+mj-cs"/>
              </a:defRPr>
            </a:lvl1pPr>
          </a:lstStyle>
          <a:p>
            <a:pPr algn="ctr"/>
            <a:r>
              <a:rPr lang="en-US" b="1" dirty="0">
                <a:latin typeface="Arial" panose="020B0604020202020204" pitchFamily="34" charset="0"/>
                <a:cs typeface="Arial" panose="020B0604020202020204" pitchFamily="34" charset="0"/>
              </a:rPr>
              <a:t>Cartography</a:t>
            </a:r>
            <a:endParaRPr lang="en-CA" b="1" dirty="0">
              <a:latin typeface="Arial" panose="020B0604020202020204" pitchFamily="34" charset="0"/>
              <a:cs typeface="Arial" panose="020B0604020202020204" pitchFamily="34" charset="0"/>
            </a:endParaRPr>
          </a:p>
        </p:txBody>
      </p:sp>
      <p:sp>
        <p:nvSpPr>
          <p:cNvPr id="3" name="TextBox 2"/>
          <p:cNvSpPr txBox="1"/>
          <p:nvPr/>
        </p:nvSpPr>
        <p:spPr>
          <a:xfrm>
            <a:off x="304799" y="1179123"/>
            <a:ext cx="2057401" cy="2031325"/>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Oman</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Saudi Arabia</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UAE</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Denmark</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Brazil</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Korea</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New Zealand</a:t>
            </a:r>
          </a:p>
        </p:txBody>
      </p:sp>
      <p:pic>
        <p:nvPicPr>
          <p:cNvPr id="8" name="Content Placeholder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9841" y="3390092"/>
            <a:ext cx="3679917" cy="2807745"/>
          </a:xfrm>
          <a:prstGeom prst="rect">
            <a:avLst/>
          </a:prstGeom>
        </p:spPr>
      </p:pic>
      <p:sp>
        <p:nvSpPr>
          <p:cNvPr id="4" name="TextBox 3"/>
          <p:cNvSpPr txBox="1"/>
          <p:nvPr/>
        </p:nvSpPr>
        <p:spPr>
          <a:xfrm>
            <a:off x="2209800" y="1179122"/>
            <a:ext cx="3276600" cy="2031325"/>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US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Bhutan</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India</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International Maritime Organization</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International Hydrographic Organization</a:t>
            </a:r>
          </a:p>
        </p:txBody>
      </p:sp>
    </p:spTree>
    <p:extLst>
      <p:ext uri="{BB962C8B-B14F-4D97-AF65-F5344CB8AC3E}">
        <p14:creationId xmlns:p14="http://schemas.microsoft.com/office/powerpoint/2010/main" val="3433254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a:extLst>
              <a:ext uri="{FF2B5EF4-FFF2-40B4-BE49-F238E27FC236}">
                <a16:creationId xmlns:a16="http://schemas.microsoft.com/office/drawing/2014/main" xmlns="" id="{625D6FA0-D4D1-42AC-B16F-2E5F0C5F08F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62075" y="1066800"/>
            <a:ext cx="6419850"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itle 1">
            <a:extLst>
              <a:ext uri="{FF2B5EF4-FFF2-40B4-BE49-F238E27FC236}">
                <a16:creationId xmlns:a16="http://schemas.microsoft.com/office/drawing/2014/main" xmlns="" id="{78DD2CED-A38F-425A-B0FD-E7F7B25E96F7}"/>
              </a:ext>
            </a:extLst>
          </p:cNvPr>
          <p:cNvSpPr txBox="1">
            <a:spLocks/>
          </p:cNvSpPr>
          <p:nvPr/>
        </p:nvSpPr>
        <p:spPr bwMode="auto">
          <a:xfrm>
            <a:off x="152400" y="228600"/>
            <a:ext cx="251460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Georgia" panose="02040502050405020303" pitchFamily="18" charset="0"/>
              </a:defRPr>
            </a:lvl1pPr>
            <a:lvl2pPr marL="742950" indent="-285750">
              <a:spcBef>
                <a:spcPct val="20000"/>
              </a:spcBef>
              <a:buFont typeface="Arial" panose="020B0604020202020204" pitchFamily="34" charset="0"/>
              <a:buChar char="–"/>
              <a:defRPr sz="20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a:solidFill>
                  <a:schemeClr val="tx1"/>
                </a:solidFill>
                <a:latin typeface="Georgia" panose="02040502050405020303" pitchFamily="18" charset="0"/>
              </a:defRPr>
            </a:lvl3pPr>
            <a:lvl4pPr marL="1600200" indent="-228600">
              <a:spcBef>
                <a:spcPct val="20000"/>
              </a:spcBef>
              <a:buFont typeface="Arial" panose="020B0604020202020204" pitchFamily="34" charset="0"/>
              <a:buChar char="–"/>
              <a:defRPr sz="1600">
                <a:solidFill>
                  <a:schemeClr val="tx1"/>
                </a:solidFill>
                <a:latin typeface="Georgia" panose="02040502050405020303" pitchFamily="18" charset="0"/>
              </a:defRPr>
            </a:lvl4pPr>
            <a:lvl5pPr marL="2057400" indent="-228600">
              <a:spcBef>
                <a:spcPct val="20000"/>
              </a:spcBef>
              <a:buFont typeface="Arial" panose="020B0604020202020204" pitchFamily="34" charset="0"/>
              <a:buChar char="»"/>
              <a:defRPr sz="1600">
                <a:solidFill>
                  <a:schemeClr val="tx1"/>
                </a:solidFill>
                <a:latin typeface="Georgia" panose="02040502050405020303" pitchFamily="18"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9pPr>
          </a:lstStyle>
          <a:p>
            <a:pPr eaLnBrk="1" hangingPunct="1">
              <a:spcBef>
                <a:spcPct val="0"/>
              </a:spcBef>
              <a:buFontTx/>
              <a:buNone/>
            </a:pPr>
            <a:r>
              <a:rPr lang="en-CA" altLang="en-US" sz="2800" b="1">
                <a:latin typeface="Arial" panose="020B0604020202020204" pitchFamily="34" charset="0"/>
                <a:cs typeface="Arial" panose="020B0604020202020204" pitchFamily="34" charset="0"/>
              </a:rPr>
              <a:t>Solutions</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a:extLst>
              <a:ext uri="{FF2B5EF4-FFF2-40B4-BE49-F238E27FC236}">
                <a16:creationId xmlns:a16="http://schemas.microsoft.com/office/drawing/2014/main" xmlns="" id="{5F6DD8D8-D7DE-41CD-AAE9-BEDACB97F7D9}"/>
              </a:ext>
            </a:extLst>
          </p:cNvPr>
          <p:cNvSpPr>
            <a:spLocks noChangeArrowheads="1"/>
          </p:cNvSpPr>
          <p:nvPr/>
        </p:nvSpPr>
        <p:spPr bwMode="auto">
          <a:xfrm>
            <a:off x="152400" y="838200"/>
            <a:ext cx="8610600" cy="558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577850" algn="l"/>
              </a:tabLst>
              <a:defRPr sz="2400">
                <a:solidFill>
                  <a:schemeClr val="tx1"/>
                </a:solidFill>
                <a:latin typeface="Georgia" panose="02040502050405020303" pitchFamily="18" charset="0"/>
              </a:defRPr>
            </a:lvl1pPr>
            <a:lvl2pPr marL="742950" indent="-285750">
              <a:spcBef>
                <a:spcPct val="20000"/>
              </a:spcBef>
              <a:buFont typeface="Arial" panose="020B0604020202020204" pitchFamily="34" charset="0"/>
              <a:buChar char="–"/>
              <a:tabLst>
                <a:tab pos="577850" algn="l"/>
              </a:tabLst>
              <a:defRPr sz="20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tabLst>
                <a:tab pos="577850" algn="l"/>
              </a:tabLst>
              <a:defRPr>
                <a:solidFill>
                  <a:schemeClr val="tx1"/>
                </a:solidFill>
                <a:latin typeface="Georgia" panose="02040502050405020303" pitchFamily="18" charset="0"/>
              </a:defRPr>
            </a:lvl3pPr>
            <a:lvl4pPr marL="1600200" indent="-228600">
              <a:spcBef>
                <a:spcPct val="20000"/>
              </a:spcBef>
              <a:buFont typeface="Arial" panose="020B0604020202020204" pitchFamily="34" charset="0"/>
              <a:buChar char="–"/>
              <a:tabLst>
                <a:tab pos="577850" algn="l"/>
              </a:tabLst>
              <a:defRPr sz="1600">
                <a:solidFill>
                  <a:schemeClr val="tx1"/>
                </a:solidFill>
                <a:latin typeface="Georgia" panose="02040502050405020303" pitchFamily="18" charset="0"/>
              </a:defRPr>
            </a:lvl4pPr>
            <a:lvl5pPr marL="2057400" indent="-228600">
              <a:spcBef>
                <a:spcPct val="20000"/>
              </a:spcBef>
              <a:buFont typeface="Arial" panose="020B0604020202020204" pitchFamily="34" charset="0"/>
              <a:buChar char="»"/>
              <a:tabLst>
                <a:tab pos="577850" algn="l"/>
              </a:tabLst>
              <a:defRPr sz="1600">
                <a:solidFill>
                  <a:schemeClr val="tx1"/>
                </a:solidFill>
                <a:latin typeface="Georgia" panose="02040502050405020303" pitchFamily="18" charset="0"/>
              </a:defRPr>
            </a:lvl5pPr>
            <a:lvl6pPr marL="2514600" indent="-228600" eaLnBrk="0" fontAlgn="base" hangingPunct="0">
              <a:spcBef>
                <a:spcPct val="20000"/>
              </a:spcBef>
              <a:spcAft>
                <a:spcPct val="0"/>
              </a:spcAft>
              <a:buFont typeface="Arial" panose="020B0604020202020204" pitchFamily="34" charset="0"/>
              <a:buChar char="»"/>
              <a:tabLst>
                <a:tab pos="577850" algn="l"/>
              </a:tabLst>
              <a:defRPr sz="1600">
                <a:solidFill>
                  <a:schemeClr val="tx1"/>
                </a:solidFill>
                <a:latin typeface="Georgia" panose="02040502050405020303" pitchFamily="18" charset="0"/>
              </a:defRPr>
            </a:lvl6pPr>
            <a:lvl7pPr marL="2971800" indent="-228600" eaLnBrk="0" fontAlgn="base" hangingPunct="0">
              <a:spcBef>
                <a:spcPct val="20000"/>
              </a:spcBef>
              <a:spcAft>
                <a:spcPct val="0"/>
              </a:spcAft>
              <a:buFont typeface="Arial" panose="020B0604020202020204" pitchFamily="34" charset="0"/>
              <a:buChar char="»"/>
              <a:tabLst>
                <a:tab pos="577850" algn="l"/>
              </a:tabLst>
              <a:defRPr sz="1600">
                <a:solidFill>
                  <a:schemeClr val="tx1"/>
                </a:solidFill>
                <a:latin typeface="Georgia" panose="02040502050405020303" pitchFamily="18" charset="0"/>
              </a:defRPr>
            </a:lvl7pPr>
            <a:lvl8pPr marL="3429000" indent="-228600" eaLnBrk="0" fontAlgn="base" hangingPunct="0">
              <a:spcBef>
                <a:spcPct val="20000"/>
              </a:spcBef>
              <a:spcAft>
                <a:spcPct val="0"/>
              </a:spcAft>
              <a:buFont typeface="Arial" panose="020B0604020202020204" pitchFamily="34" charset="0"/>
              <a:buChar char="»"/>
              <a:tabLst>
                <a:tab pos="577850" algn="l"/>
              </a:tabLst>
              <a:defRPr sz="1600">
                <a:solidFill>
                  <a:schemeClr val="tx1"/>
                </a:solidFill>
                <a:latin typeface="Georgia" panose="02040502050405020303" pitchFamily="18" charset="0"/>
              </a:defRPr>
            </a:lvl8pPr>
            <a:lvl9pPr marL="3886200" indent="-228600" eaLnBrk="0" fontAlgn="base" hangingPunct="0">
              <a:spcBef>
                <a:spcPct val="20000"/>
              </a:spcBef>
              <a:spcAft>
                <a:spcPct val="0"/>
              </a:spcAft>
              <a:buFont typeface="Arial" panose="020B0604020202020204" pitchFamily="34" charset="0"/>
              <a:buChar char="»"/>
              <a:tabLst>
                <a:tab pos="577850" algn="l"/>
              </a:tabLst>
              <a:defRPr sz="1600">
                <a:solidFill>
                  <a:schemeClr val="tx1"/>
                </a:solidFill>
                <a:latin typeface="Georgia" panose="02040502050405020303" pitchFamily="18" charset="0"/>
              </a:defRPr>
            </a:lvl9pPr>
          </a:lstStyle>
          <a:p>
            <a:pPr algn="just">
              <a:lnSpc>
                <a:spcPct val="150000"/>
              </a:lnSpc>
              <a:spcBef>
                <a:spcPct val="0"/>
              </a:spcBef>
              <a:buFontTx/>
              <a:buNone/>
            </a:pPr>
            <a:r>
              <a:rPr lang="en-US" altLang="en-US" sz="2000" dirty="0" err="1">
                <a:latin typeface="Arial" panose="020B0604020202020204" pitchFamily="34" charset="0"/>
                <a:ea typeface="Calibri" panose="020F0502020204030204" pitchFamily="34" charset="0"/>
                <a:cs typeface="Times New Roman" panose="02020603050405020304" pitchFamily="18" charset="0"/>
              </a:rPr>
              <a:t>NaAVIC</a:t>
            </a:r>
            <a:r>
              <a:rPr lang="en-US" altLang="en-US" sz="2000" dirty="0">
                <a:latin typeface="Arial" panose="020B0604020202020204" pitchFamily="34" charset="0"/>
                <a:ea typeface="Calibri" panose="020F0502020204030204" pitchFamily="34" charset="0"/>
                <a:cs typeface="Times New Roman" panose="02020603050405020304" pitchFamily="18" charset="0"/>
              </a:rPr>
              <a:t>, is a </a:t>
            </a:r>
            <a:r>
              <a:rPr lang="en-US" altLang="en-US" sz="2000" b="1" dirty="0">
                <a:latin typeface="Arial" panose="020B0604020202020204" pitchFamily="34" charset="0"/>
                <a:ea typeface="Calibri" panose="020F0502020204030204" pitchFamily="34" charset="0"/>
                <a:cs typeface="Times New Roman" panose="02020603050405020304" pitchFamily="18" charset="0"/>
              </a:rPr>
              <a:t>free and downloadable mobile app </a:t>
            </a:r>
            <a:r>
              <a:rPr lang="en-US" altLang="en-US" sz="2000" dirty="0">
                <a:latin typeface="Arial" panose="020B0604020202020204" pitchFamily="34" charset="0"/>
                <a:ea typeface="Calibri" panose="020F0502020204030204" pitchFamily="34" charset="0"/>
                <a:cs typeface="Times New Roman" panose="02020603050405020304" pitchFamily="18" charset="0"/>
              </a:rPr>
              <a:t>and it represents </a:t>
            </a:r>
            <a:r>
              <a:rPr lang="en-CA" altLang="en-US" sz="2000" dirty="0">
                <a:solidFill>
                  <a:srgbClr val="333333"/>
                </a:solidFill>
                <a:latin typeface="Arial" panose="020B0604020202020204" pitchFamily="34" charset="0"/>
                <a:ea typeface="Calibri" panose="020F0502020204030204" pitchFamily="34" charset="0"/>
                <a:cs typeface="Times New Roman" panose="02020603050405020304" pitchFamily="18" charset="0"/>
              </a:rPr>
              <a:t>a new approach to an ECS where the electronic </a:t>
            </a:r>
            <a:r>
              <a:rPr lang="en-CA" altLang="en-US" sz="2000" b="1" dirty="0">
                <a:solidFill>
                  <a:srgbClr val="333333"/>
                </a:solidFill>
                <a:latin typeface="Arial" panose="020B0604020202020204" pitchFamily="34" charset="0"/>
                <a:ea typeface="Calibri" panose="020F0502020204030204" pitchFamily="34" charset="0"/>
                <a:cs typeface="Times New Roman" panose="02020603050405020304" pitchFamily="18" charset="0"/>
              </a:rPr>
              <a:t>chart data does not physically exist within the onboard computer. </a:t>
            </a:r>
          </a:p>
          <a:p>
            <a:pPr algn="just">
              <a:lnSpc>
                <a:spcPct val="150000"/>
              </a:lnSpc>
              <a:spcBef>
                <a:spcPct val="0"/>
              </a:spcBef>
              <a:buFontTx/>
              <a:buNone/>
            </a:pPr>
            <a:endParaRPr lang="en-CA" altLang="en-US" sz="2000" dirty="0">
              <a:solidFill>
                <a:srgbClr val="333333"/>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Bef>
                <a:spcPct val="0"/>
              </a:spcBef>
              <a:buFontTx/>
              <a:buNone/>
            </a:pPr>
            <a:r>
              <a:rPr lang="en-CA" altLang="en-US" sz="2000" dirty="0">
                <a:solidFill>
                  <a:srgbClr val="333333"/>
                </a:solidFill>
                <a:latin typeface="Arial" panose="020B0604020202020204" pitchFamily="34" charset="0"/>
                <a:ea typeface="Calibri" panose="020F0502020204030204" pitchFamily="34" charset="0"/>
                <a:cs typeface="Times New Roman" panose="02020603050405020304" pitchFamily="18" charset="0"/>
              </a:rPr>
              <a:t>The data for this particular form of ECS goes well beyond the traditional ENC content and </a:t>
            </a:r>
            <a:r>
              <a:rPr lang="en-CA" altLang="en-US" sz="2000" b="1" dirty="0">
                <a:solidFill>
                  <a:srgbClr val="333333"/>
                </a:solidFill>
                <a:latin typeface="Arial" panose="020B0604020202020204" pitchFamily="34" charset="0"/>
                <a:ea typeface="Calibri" panose="020F0502020204030204" pitchFamily="34" charset="0"/>
                <a:cs typeface="Times New Roman" panose="02020603050405020304" pitchFamily="18" charset="0"/>
              </a:rPr>
              <a:t>consists of an output from a database consolidating many different data products currently available in the marine domain</a:t>
            </a:r>
            <a:r>
              <a:rPr lang="en-CA" altLang="en-US" sz="2000" dirty="0">
                <a:solidFill>
                  <a:srgbClr val="333333"/>
                </a:solidFill>
                <a:latin typeface="Arial" panose="020B0604020202020204" pitchFamily="34" charset="0"/>
                <a:ea typeface="Calibri" panose="020F0502020204030204" pitchFamily="34" charset="0"/>
                <a:cs typeface="Times New Roman" panose="02020603050405020304" pitchFamily="18" charset="0"/>
              </a:rPr>
              <a:t>. </a:t>
            </a:r>
          </a:p>
          <a:p>
            <a:pPr algn="just">
              <a:lnSpc>
                <a:spcPct val="150000"/>
              </a:lnSpc>
              <a:spcBef>
                <a:spcPct val="0"/>
              </a:spcBef>
              <a:buFontTx/>
              <a:buNone/>
            </a:pPr>
            <a:endParaRPr lang="en-CA" altLang="en-US" sz="2000" dirty="0">
              <a:solidFill>
                <a:srgbClr val="333333"/>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Bef>
                <a:spcPct val="0"/>
              </a:spcBef>
              <a:buFontTx/>
              <a:buNone/>
            </a:pPr>
            <a:r>
              <a:rPr lang="en-IN" altLang="en-US" sz="2000" dirty="0" err="1">
                <a:latin typeface="Arial" panose="020B0604020202020204" pitchFamily="34" charset="0"/>
                <a:ea typeface="Calibri" panose="020F0502020204030204" pitchFamily="34" charset="0"/>
                <a:cs typeface="Times New Roman" panose="02020603050405020304" pitchFamily="18" charset="0"/>
              </a:rPr>
              <a:t>NaAVIC</a:t>
            </a:r>
            <a:r>
              <a:rPr lang="en-IN" altLang="en-US" sz="2000" dirty="0">
                <a:latin typeface="Arial" panose="020B0604020202020204" pitchFamily="34" charset="0"/>
                <a:ea typeface="Calibri" panose="020F0502020204030204" pitchFamily="34" charset="0"/>
                <a:cs typeface="Times New Roman" panose="02020603050405020304" pitchFamily="18" charset="0"/>
              </a:rPr>
              <a:t> attempts to thrust the sailing experience several steps further by </a:t>
            </a:r>
            <a:r>
              <a:rPr lang="en-IN" altLang="en-US" sz="2000" b="1" dirty="0">
                <a:latin typeface="Arial" panose="020B0604020202020204" pitchFamily="34" charset="0"/>
                <a:ea typeface="Calibri" panose="020F0502020204030204" pitchFamily="34" charset="0"/>
                <a:cs typeface="Times New Roman" panose="02020603050405020304" pitchFamily="18" charset="0"/>
              </a:rPr>
              <a:t>enabling all members of expeditions to engage in the voyage and share that voyage to fellow “marine friends”.</a:t>
            </a:r>
            <a:endParaRPr lang="en-CA" altLang="en-US" sz="20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37891" name="Rectangle 3">
            <a:extLst>
              <a:ext uri="{FF2B5EF4-FFF2-40B4-BE49-F238E27FC236}">
                <a16:creationId xmlns:a16="http://schemas.microsoft.com/office/drawing/2014/main" xmlns="" id="{F92AA5C5-EEE7-4314-A8A8-0A7CB41D454B}"/>
              </a:ext>
            </a:extLst>
          </p:cNvPr>
          <p:cNvSpPr>
            <a:spLocks noChangeArrowheads="1"/>
          </p:cNvSpPr>
          <p:nvPr/>
        </p:nvSpPr>
        <p:spPr bwMode="auto">
          <a:xfrm>
            <a:off x="3429000" y="284163"/>
            <a:ext cx="18208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400">
                <a:solidFill>
                  <a:schemeClr val="tx1"/>
                </a:solidFill>
                <a:latin typeface="Georgia" panose="02040502050405020303" pitchFamily="18" charset="0"/>
              </a:defRPr>
            </a:lvl1pPr>
            <a:lvl2pPr marL="742950" indent="-285750">
              <a:spcBef>
                <a:spcPct val="20000"/>
              </a:spcBef>
              <a:buFont typeface="Arial" panose="020B0604020202020204" pitchFamily="34" charset="0"/>
              <a:buChar char="–"/>
              <a:defRPr sz="20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a:solidFill>
                  <a:schemeClr val="tx1"/>
                </a:solidFill>
                <a:latin typeface="Georgia" panose="02040502050405020303" pitchFamily="18" charset="0"/>
              </a:defRPr>
            </a:lvl3pPr>
            <a:lvl4pPr marL="1600200" indent="-228600">
              <a:spcBef>
                <a:spcPct val="20000"/>
              </a:spcBef>
              <a:buFont typeface="Arial" panose="020B0604020202020204" pitchFamily="34" charset="0"/>
              <a:buChar char="–"/>
              <a:defRPr sz="1600">
                <a:solidFill>
                  <a:schemeClr val="tx1"/>
                </a:solidFill>
                <a:latin typeface="Georgia" panose="02040502050405020303" pitchFamily="18" charset="0"/>
              </a:defRPr>
            </a:lvl4pPr>
            <a:lvl5pPr marL="2057400" indent="-228600">
              <a:spcBef>
                <a:spcPct val="20000"/>
              </a:spcBef>
              <a:buFont typeface="Arial" panose="020B0604020202020204" pitchFamily="34" charset="0"/>
              <a:buChar char="»"/>
              <a:defRPr sz="1600">
                <a:solidFill>
                  <a:schemeClr val="tx1"/>
                </a:solidFill>
                <a:latin typeface="Georgia" panose="02040502050405020303" pitchFamily="18"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9pPr>
          </a:lstStyle>
          <a:p>
            <a:pPr>
              <a:spcBef>
                <a:spcPct val="0"/>
              </a:spcBef>
              <a:buFontTx/>
              <a:buNone/>
            </a:pPr>
            <a:r>
              <a:rPr lang="en-CA" altLang="en-US" sz="2800" b="1">
                <a:solidFill>
                  <a:srgbClr val="000000"/>
                </a:solidFill>
                <a:latin typeface="Arial" panose="020B0604020202020204" pitchFamily="34" charset="0"/>
                <a:cs typeface="Calibri" panose="020F0502020204030204" pitchFamily="34" charset="0"/>
              </a:rPr>
              <a:t>Summary</a:t>
            </a:r>
            <a:endParaRPr lang="en-CA" altLang="en-US" sz="2800"/>
          </a:p>
        </p:txBody>
      </p:sp>
      <p:pic>
        <p:nvPicPr>
          <p:cNvPr id="37892" name="Picture 1">
            <a:extLst>
              <a:ext uri="{FF2B5EF4-FFF2-40B4-BE49-F238E27FC236}">
                <a16:creationId xmlns:a16="http://schemas.microsoft.com/office/drawing/2014/main" xmlns="" id="{848B2E1C-64C9-49B5-9D25-D8B864F599F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00" y="165100"/>
            <a:ext cx="2767013"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D:\Websites\Artwork\banner01.png">
            <a:extLst>
              <a:ext uri="{FF2B5EF4-FFF2-40B4-BE49-F238E27FC236}">
                <a16:creationId xmlns:a16="http://schemas.microsoft.com/office/drawing/2014/main" xmlns="" id="{EACF4289-070A-437E-B4DC-FD501BABAF33}"/>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845209"/>
            <a:ext cx="6914423" cy="5155541"/>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xmlns="" id="{F2EF3FEB-9CE5-4ABC-B618-092E96BF2C43}"/>
              </a:ext>
            </a:extLst>
          </p:cNvPr>
          <p:cNvSpPr>
            <a:spLocks noGrp="1"/>
          </p:cNvSpPr>
          <p:nvPr>
            <p:ph type="sldNum" sz="quarter" idx="12"/>
          </p:nvPr>
        </p:nvSpPr>
        <p:spPr/>
        <p:txBody>
          <a:bodyPr/>
          <a:lstStyle/>
          <a:p>
            <a:fld id="{8F8197B2-C493-48A4-8C04-1F6A02EC3706}" type="slidenum">
              <a:rPr lang="en-GB" smtClean="0"/>
              <a:pPr/>
              <a:t>29</a:t>
            </a:fld>
            <a:endParaRPr lang="en-GB" dirty="0"/>
          </a:p>
        </p:txBody>
      </p:sp>
      <p:sp>
        <p:nvSpPr>
          <p:cNvPr id="6" name="Rectangle 5">
            <a:extLst>
              <a:ext uri="{FF2B5EF4-FFF2-40B4-BE49-F238E27FC236}">
                <a16:creationId xmlns:a16="http://schemas.microsoft.com/office/drawing/2014/main" xmlns="" id="{1CC31103-7E1C-4E66-ABEB-3048B31092B2}"/>
              </a:ext>
            </a:extLst>
          </p:cNvPr>
          <p:cNvSpPr/>
          <p:nvPr/>
        </p:nvSpPr>
        <p:spPr>
          <a:xfrm>
            <a:off x="6172200" y="845209"/>
            <a:ext cx="2957805" cy="5155541"/>
          </a:xfrm>
          <a:prstGeom prst="rect">
            <a:avLst/>
          </a:prstGeom>
          <a:solidFill>
            <a:srgbClr val="36363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297000" bIns="34290" numCol="1" spcCol="0" rtlCol="0" fromWordArt="0" anchor="ctr" anchorCtr="0" forceAA="0" compatLnSpc="1">
            <a:prstTxWarp prst="textNoShape">
              <a:avLst/>
            </a:prstTxWarp>
            <a:noAutofit/>
          </a:bodyPr>
          <a:lstStyle/>
          <a:p>
            <a:pPr algn="r" defTabSz="619109"/>
            <a:r>
              <a:rPr lang="en-CA" sz="3300" b="1" dirty="0"/>
              <a:t>Thank You</a:t>
            </a:r>
          </a:p>
        </p:txBody>
      </p:sp>
      <p:pic>
        <p:nvPicPr>
          <p:cNvPr id="8" name="Graphic 11" descr="User icon" title="Icon - Presenter Name">
            <a:extLst>
              <a:ext uri="{FF2B5EF4-FFF2-40B4-BE49-F238E27FC236}">
                <a16:creationId xmlns:a16="http://schemas.microsoft.com/office/drawing/2014/main" xmlns="" id="{3FD34FCD-807B-4BBC-8AFE-2162CCE29BE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bwMode="black">
          <a:xfrm>
            <a:off x="8903625" y="4926371"/>
            <a:ext cx="164175" cy="164175"/>
          </a:xfrm>
          <a:prstGeom prst="rect">
            <a:avLst/>
          </a:prstGeom>
        </p:spPr>
      </p:pic>
      <p:pic>
        <p:nvPicPr>
          <p:cNvPr id="10" name="Graphic 12" descr="Envelope icon" title="Icon Presenter Email">
            <a:extLst>
              <a:ext uri="{FF2B5EF4-FFF2-40B4-BE49-F238E27FC236}">
                <a16:creationId xmlns:a16="http://schemas.microsoft.com/office/drawing/2014/main" xmlns="" id="{A24A1417-AE3F-44AE-98EB-3E6ADA1E2017}"/>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bwMode="black">
          <a:xfrm>
            <a:off x="8903625" y="5234788"/>
            <a:ext cx="164175" cy="164175"/>
          </a:xfrm>
          <a:prstGeom prst="rect">
            <a:avLst/>
          </a:prstGeom>
        </p:spPr>
      </p:pic>
      <p:pic>
        <p:nvPicPr>
          <p:cNvPr id="11" name="Graphic 14" descr="Link icon">
            <a:extLst>
              <a:ext uri="{FF2B5EF4-FFF2-40B4-BE49-F238E27FC236}">
                <a16:creationId xmlns:a16="http://schemas.microsoft.com/office/drawing/2014/main" xmlns="" id="{0161B5EF-405A-4DEA-8E00-0A6A7B71F7BA}"/>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xmlns="" r:embed="rId9"/>
              </a:ext>
            </a:extLst>
          </a:blip>
          <a:stretch>
            <a:fillRect/>
          </a:stretch>
        </p:blipFill>
        <p:spPr bwMode="black">
          <a:xfrm>
            <a:off x="8884210" y="5498535"/>
            <a:ext cx="183590" cy="183590"/>
          </a:xfrm>
          <a:prstGeom prst="rect">
            <a:avLst/>
          </a:prstGeom>
        </p:spPr>
      </p:pic>
      <p:sp>
        <p:nvSpPr>
          <p:cNvPr id="12" name="Subtitle 3">
            <a:extLst>
              <a:ext uri="{FF2B5EF4-FFF2-40B4-BE49-F238E27FC236}">
                <a16:creationId xmlns:a16="http://schemas.microsoft.com/office/drawing/2014/main" xmlns="" id="{37530160-A714-49C8-85A0-932553905B40}"/>
              </a:ext>
            </a:extLst>
          </p:cNvPr>
          <p:cNvSpPr>
            <a:spLocks noGrp="1"/>
          </p:cNvSpPr>
          <p:nvPr/>
        </p:nvSpPr>
        <p:spPr>
          <a:xfrm>
            <a:off x="5328202" y="4926373"/>
            <a:ext cx="3510998" cy="203855"/>
          </a:xfrm>
          <a:prstGeom prst="rect">
            <a:avLst/>
          </a:prstGeom>
        </p:spPr>
        <p:txBody>
          <a:bodyPr vert="horz" lIns="0" tIns="0" rIns="0" bIns="0" rtlCol="0">
            <a:noAutofit/>
          </a:bodyPr>
          <a:lstStyle>
            <a:lvl1pPr marL="0" indent="0" algn="r" defTabSz="914400" rtl="0" eaLnBrk="1" latinLnBrk="0" hangingPunct="1">
              <a:lnSpc>
                <a:spcPct val="90000"/>
              </a:lnSpc>
              <a:spcBef>
                <a:spcPts val="1000"/>
              </a:spcBef>
              <a:buFont typeface="Arial" panose="020B0604020202020204" pitchFamily="34" charset="0"/>
              <a:buNone/>
              <a:defRPr sz="16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NZ" sz="1200" dirty="0"/>
              <a:t>David Crossman</a:t>
            </a:r>
            <a:endParaRPr lang="en-ZA" sz="1200" dirty="0"/>
          </a:p>
        </p:txBody>
      </p:sp>
      <p:sp>
        <p:nvSpPr>
          <p:cNvPr id="14" name="Text Placeholder 6">
            <a:extLst>
              <a:ext uri="{FF2B5EF4-FFF2-40B4-BE49-F238E27FC236}">
                <a16:creationId xmlns:a16="http://schemas.microsoft.com/office/drawing/2014/main" xmlns="" id="{75739431-ADAD-416E-818C-4B616D2870E5}"/>
              </a:ext>
            </a:extLst>
          </p:cNvPr>
          <p:cNvSpPr>
            <a:spLocks noGrp="1"/>
          </p:cNvSpPr>
          <p:nvPr/>
        </p:nvSpPr>
        <p:spPr>
          <a:xfrm>
            <a:off x="5328202" y="5234787"/>
            <a:ext cx="3510998" cy="189000"/>
          </a:xfrm>
          <a:prstGeom prst="rect">
            <a:avLst/>
          </a:prstGeom>
        </p:spPr>
        <p:txBody>
          <a:bodyPr vert="horz" lIns="0" tIns="0" rIns="0" bIns="0" rtlCol="0">
            <a:noAutofit/>
          </a:bodyPr>
          <a:lstStyle>
            <a:lvl1pPr marL="0" indent="0" algn="r" defTabSz="914400" rtl="0" eaLnBrk="1" latinLnBrk="0" hangingPunct="1">
              <a:lnSpc>
                <a:spcPct val="90000"/>
              </a:lnSpc>
              <a:spcBef>
                <a:spcPts val="1000"/>
              </a:spcBef>
              <a:buFont typeface="Arial" panose="020B0604020202020204" pitchFamily="34" charset="0"/>
              <a:buNone/>
              <a:defRPr sz="1600" kern="1200">
                <a:solidFill>
                  <a:schemeClr val="bg1"/>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sz="1200" dirty="0"/>
              <a:t>david.crossman@iictechnologies.com</a:t>
            </a:r>
          </a:p>
        </p:txBody>
      </p:sp>
      <p:sp>
        <p:nvSpPr>
          <p:cNvPr id="15" name="Text Placeholder 7">
            <a:extLst>
              <a:ext uri="{FF2B5EF4-FFF2-40B4-BE49-F238E27FC236}">
                <a16:creationId xmlns:a16="http://schemas.microsoft.com/office/drawing/2014/main" xmlns="" id="{2258B848-99A6-4681-9D22-50069C0BDE97}"/>
              </a:ext>
            </a:extLst>
          </p:cNvPr>
          <p:cNvSpPr>
            <a:spLocks noGrp="1"/>
          </p:cNvSpPr>
          <p:nvPr/>
        </p:nvSpPr>
        <p:spPr>
          <a:xfrm>
            <a:off x="5326879" y="5524560"/>
            <a:ext cx="3512321" cy="189310"/>
          </a:xfrm>
          <a:prstGeom prst="rect">
            <a:avLst/>
          </a:prstGeom>
        </p:spPr>
        <p:txBody>
          <a:bodyPr vert="horz" lIns="0" tIns="0" rIns="0" bIns="0" rtlCol="0">
            <a:noAutofit/>
          </a:bodyPr>
          <a:lstStyle>
            <a:lvl1pPr marL="0" indent="0" algn="r" defTabSz="914400" rtl="0" eaLnBrk="1" latinLnBrk="0" hangingPunct="1">
              <a:lnSpc>
                <a:spcPct val="90000"/>
              </a:lnSpc>
              <a:spcBef>
                <a:spcPts val="1000"/>
              </a:spcBef>
              <a:buFont typeface="Arial" panose="020B0604020202020204" pitchFamily="34" charset="0"/>
              <a:buNone/>
              <a:defRPr sz="1600" kern="1200">
                <a:solidFill>
                  <a:schemeClr val="bg1"/>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sz="1200" dirty="0"/>
              <a:t>www.iictechnologies.com</a:t>
            </a:r>
          </a:p>
        </p:txBody>
      </p:sp>
      <p:sp>
        <p:nvSpPr>
          <p:cNvPr id="24" name="Rectangle 23">
            <a:extLst>
              <a:ext uri="{FF2B5EF4-FFF2-40B4-BE49-F238E27FC236}">
                <a16:creationId xmlns:a16="http://schemas.microsoft.com/office/drawing/2014/main" xmlns="" id="{7713045F-4489-450B-9EA1-CE84CAD83320}"/>
              </a:ext>
            </a:extLst>
          </p:cNvPr>
          <p:cNvSpPr/>
          <p:nvPr/>
        </p:nvSpPr>
        <p:spPr>
          <a:xfrm>
            <a:off x="0" y="4102902"/>
            <a:ext cx="6186196" cy="582916"/>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itchFamily="34" charset="0"/>
                <a:cs typeface="Arial" pitchFamily="34" charset="0"/>
              </a:rPr>
              <a:t>NEW PATHS. NEW APPROACHES</a:t>
            </a:r>
          </a:p>
        </p:txBody>
      </p:sp>
    </p:spTree>
    <p:extLst>
      <p:ext uri="{BB962C8B-B14F-4D97-AF65-F5344CB8AC3E}">
        <p14:creationId xmlns:p14="http://schemas.microsoft.com/office/powerpoint/2010/main" val="38150608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xmlns="" id="{A0E7C109-6950-47D0-9C89-7D6D317D364D}"/>
              </a:ext>
            </a:extLst>
          </p:cNvPr>
          <p:cNvPicPr>
            <a:picLocks noChangeAspect="1"/>
          </p:cNvPicPr>
          <p:nvPr/>
        </p:nvPicPr>
        <p:blipFill>
          <a:blip r:embed="rId3" cstate="email">
            <a:alphaModFix amt="50000"/>
            <a:extLst>
              <a:ext uri="{28A0092B-C50C-407E-A947-70E740481C1C}">
                <a14:useLocalDpi xmlns:a14="http://schemas.microsoft.com/office/drawing/2010/main"/>
              </a:ext>
              <a:ext uri="{837473B0-CC2E-450A-ABE3-18F120FF3D39}">
                <a1611:picAttrSrcUrl xmlns:a1611="http://schemas.microsoft.com/office/drawing/2016/11/main" xmlns="" r:id="rId4"/>
              </a:ext>
            </a:extLst>
          </a:blip>
          <a:stretch>
            <a:fillRect/>
          </a:stretch>
        </p:blipFill>
        <p:spPr>
          <a:xfrm>
            <a:off x="5023002" y="2650869"/>
            <a:ext cx="2243434" cy="2243434"/>
          </a:xfrm>
          <a:prstGeom prst="rect">
            <a:avLst/>
          </a:prstGeom>
        </p:spPr>
      </p:pic>
      <p:graphicFrame>
        <p:nvGraphicFramePr>
          <p:cNvPr id="45" name="Diagram 44">
            <a:extLst>
              <a:ext uri="{FF2B5EF4-FFF2-40B4-BE49-F238E27FC236}">
                <a16:creationId xmlns:a16="http://schemas.microsoft.com/office/drawing/2014/main" xmlns="" id="{70BC4B11-ED57-4AF4-9868-35A4AADA7487}"/>
              </a:ext>
            </a:extLst>
          </p:cNvPr>
          <p:cNvGraphicFramePr/>
          <p:nvPr>
            <p:extLst/>
          </p:nvPr>
        </p:nvGraphicFramePr>
        <p:xfrm>
          <a:off x="3344677" y="2079215"/>
          <a:ext cx="5601278" cy="375229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Title 1">
            <a:extLst>
              <a:ext uri="{FF2B5EF4-FFF2-40B4-BE49-F238E27FC236}">
                <a16:creationId xmlns:a16="http://schemas.microsoft.com/office/drawing/2014/main" xmlns="" id="{D037A2A5-5F5E-4589-92FE-316AB8FBF917}"/>
              </a:ext>
            </a:extLst>
          </p:cNvPr>
          <p:cNvSpPr>
            <a:spLocks noGrp="1"/>
          </p:cNvSpPr>
          <p:nvPr>
            <p:ph type="title"/>
          </p:nvPr>
        </p:nvSpPr>
        <p:spPr/>
        <p:txBody>
          <a:bodyPr/>
          <a:lstStyle/>
          <a:p>
            <a:r>
              <a:rPr lang="en-CA" dirty="0"/>
              <a:t>About IIC Technologies</a:t>
            </a:r>
          </a:p>
        </p:txBody>
      </p:sp>
      <p:pic>
        <p:nvPicPr>
          <p:cNvPr id="6" name="Picture 5">
            <a:extLst>
              <a:ext uri="{FF2B5EF4-FFF2-40B4-BE49-F238E27FC236}">
                <a16:creationId xmlns:a16="http://schemas.microsoft.com/office/drawing/2014/main" xmlns="" id="{E6F8D847-F566-47B0-A132-666754E64FF4}"/>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854743" y="2079215"/>
            <a:ext cx="369446" cy="369446"/>
          </a:xfrm>
          <a:prstGeom prst="rect">
            <a:avLst/>
          </a:prstGeom>
        </p:spPr>
      </p:pic>
      <p:pic>
        <p:nvPicPr>
          <p:cNvPr id="11" name="Picture 10">
            <a:extLst>
              <a:ext uri="{FF2B5EF4-FFF2-40B4-BE49-F238E27FC236}">
                <a16:creationId xmlns:a16="http://schemas.microsoft.com/office/drawing/2014/main" xmlns="" id="{F3795394-B6A0-4689-A11E-96D0A3C6ABB1}"/>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966124" y="4879075"/>
            <a:ext cx="357188" cy="357188"/>
          </a:xfrm>
          <a:prstGeom prst="rect">
            <a:avLst/>
          </a:prstGeom>
        </p:spPr>
      </p:pic>
      <p:pic>
        <p:nvPicPr>
          <p:cNvPr id="14" name="Picture 13">
            <a:extLst>
              <a:ext uri="{FF2B5EF4-FFF2-40B4-BE49-F238E27FC236}">
                <a16:creationId xmlns:a16="http://schemas.microsoft.com/office/drawing/2014/main" xmlns="" id="{DE16AC27-2ED2-4109-93CE-8995CDA5D4B6}"/>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435964" y="3909062"/>
            <a:ext cx="336200" cy="336200"/>
          </a:xfrm>
          <a:prstGeom prst="rect">
            <a:avLst/>
          </a:prstGeom>
        </p:spPr>
      </p:pic>
      <p:pic>
        <p:nvPicPr>
          <p:cNvPr id="17" name="Picture 16">
            <a:extLst>
              <a:ext uri="{FF2B5EF4-FFF2-40B4-BE49-F238E27FC236}">
                <a16:creationId xmlns:a16="http://schemas.microsoft.com/office/drawing/2014/main" xmlns="" id="{0FDCC971-C274-40E3-AF30-1C486504B159}"/>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4458303" y="3965349"/>
            <a:ext cx="367975" cy="367975"/>
          </a:xfrm>
          <a:prstGeom prst="rect">
            <a:avLst/>
          </a:prstGeom>
        </p:spPr>
      </p:pic>
      <p:pic>
        <p:nvPicPr>
          <p:cNvPr id="20" name="Picture 19">
            <a:extLst>
              <a:ext uri="{FF2B5EF4-FFF2-40B4-BE49-F238E27FC236}">
                <a16:creationId xmlns:a16="http://schemas.microsoft.com/office/drawing/2014/main" xmlns="" id="{0CAB7674-0476-40BB-8622-288D7D083D6D}"/>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5023002" y="2020250"/>
            <a:ext cx="413096" cy="413096"/>
          </a:xfrm>
          <a:prstGeom prst="rect">
            <a:avLst/>
          </a:prstGeom>
        </p:spPr>
      </p:pic>
      <p:pic>
        <p:nvPicPr>
          <p:cNvPr id="43" name="Picture 42">
            <a:extLst>
              <a:ext uri="{FF2B5EF4-FFF2-40B4-BE49-F238E27FC236}">
                <a16:creationId xmlns:a16="http://schemas.microsoft.com/office/drawing/2014/main" xmlns="" id="{9FF575D8-7E6C-4C32-902E-63E3E8682589}"/>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8409256" y="3465774"/>
            <a:ext cx="373632" cy="373632"/>
          </a:xfrm>
          <a:prstGeom prst="rect">
            <a:avLst/>
          </a:prstGeom>
        </p:spPr>
      </p:pic>
      <p:sp>
        <p:nvSpPr>
          <p:cNvPr id="44" name="Rectangle 43">
            <a:extLst>
              <a:ext uri="{FF2B5EF4-FFF2-40B4-BE49-F238E27FC236}">
                <a16:creationId xmlns:a16="http://schemas.microsoft.com/office/drawing/2014/main" xmlns="" id="{90F0C879-29C6-457C-8667-81A65E3E2B32}"/>
              </a:ext>
            </a:extLst>
          </p:cNvPr>
          <p:cNvSpPr/>
          <p:nvPr/>
        </p:nvSpPr>
        <p:spPr>
          <a:xfrm flipH="1">
            <a:off x="8230826" y="3844319"/>
            <a:ext cx="820929" cy="611706"/>
          </a:xfrm>
          <a:prstGeom prst="rect">
            <a:avLst/>
          </a:prstGeom>
        </p:spPr>
        <p:txBody>
          <a:bodyPr wrap="square">
            <a:spAutoFit/>
          </a:bodyPr>
          <a:lstStyle/>
          <a:p>
            <a:pPr algn="ctr"/>
            <a:r>
              <a:rPr lang="en-CA" sz="1125" dirty="0">
                <a:solidFill>
                  <a:srgbClr val="363636"/>
                </a:solidFill>
              </a:rPr>
              <a:t>Education and Training</a:t>
            </a:r>
          </a:p>
        </p:txBody>
      </p:sp>
      <p:sp>
        <p:nvSpPr>
          <p:cNvPr id="5" name="Arrow: Circular 4">
            <a:extLst>
              <a:ext uri="{FF2B5EF4-FFF2-40B4-BE49-F238E27FC236}">
                <a16:creationId xmlns:a16="http://schemas.microsoft.com/office/drawing/2014/main" xmlns="" id="{E0A0573D-E2E1-420A-9D1A-04E1F82282D0}"/>
              </a:ext>
            </a:extLst>
          </p:cNvPr>
          <p:cNvSpPr/>
          <p:nvPr/>
        </p:nvSpPr>
        <p:spPr>
          <a:xfrm rot="814757">
            <a:off x="3940606" y="1614490"/>
            <a:ext cx="4362389" cy="4320518"/>
          </a:xfrm>
          <a:prstGeom prst="circularArrow">
            <a:avLst>
              <a:gd name="adj1" fmla="val 914"/>
              <a:gd name="adj2" fmla="val 138811"/>
              <a:gd name="adj3" fmla="val 20396199"/>
              <a:gd name="adj4" fmla="val 20978802"/>
              <a:gd name="adj5" fmla="val 2151"/>
            </a:avLst>
          </a:prstGeom>
          <a:solidFill>
            <a:srgbClr val="363636">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solidFill>
                <a:schemeClr val="tx1"/>
              </a:solidFill>
            </a:endParaRPr>
          </a:p>
        </p:txBody>
      </p:sp>
      <p:sp>
        <p:nvSpPr>
          <p:cNvPr id="7" name="Rectangle 6">
            <a:extLst>
              <a:ext uri="{FF2B5EF4-FFF2-40B4-BE49-F238E27FC236}">
                <a16:creationId xmlns:a16="http://schemas.microsoft.com/office/drawing/2014/main" xmlns="" id="{DF7FA7DB-553E-4227-B784-171B087B1E33}"/>
              </a:ext>
            </a:extLst>
          </p:cNvPr>
          <p:cNvSpPr/>
          <p:nvPr/>
        </p:nvSpPr>
        <p:spPr>
          <a:xfrm>
            <a:off x="316477" y="1720275"/>
            <a:ext cx="3552377" cy="3831818"/>
          </a:xfrm>
          <a:prstGeom prst="rect">
            <a:avLst/>
          </a:prstGeom>
        </p:spPr>
        <p:txBody>
          <a:bodyPr wrap="square">
            <a:spAutoFit/>
          </a:bodyPr>
          <a:lstStyle/>
          <a:p>
            <a:r>
              <a:rPr lang="en-US" sz="1350" b="1" dirty="0"/>
              <a:t>Turnkey Surveying, Mapping, and Charting Solutions Company</a:t>
            </a:r>
          </a:p>
          <a:p>
            <a:pPr marL="557213" lvl="1" indent="-214313">
              <a:buFont typeface="Wingdings" panose="05000000000000000000" pitchFamily="2" charset="2"/>
              <a:buChar char="§"/>
            </a:pPr>
            <a:r>
              <a:rPr lang="en-US" sz="1350" dirty="0"/>
              <a:t>Established in 1993</a:t>
            </a:r>
          </a:p>
          <a:p>
            <a:pPr marL="557213" lvl="1" indent="-214313">
              <a:buFont typeface="Wingdings" panose="05000000000000000000" pitchFamily="2" charset="2"/>
              <a:buChar char="§"/>
            </a:pPr>
            <a:r>
              <a:rPr lang="en-US" sz="1350" dirty="0"/>
              <a:t>More than1500 employees</a:t>
            </a:r>
          </a:p>
          <a:p>
            <a:pPr marL="557213" lvl="1" indent="-214313">
              <a:buFont typeface="Wingdings" panose="05000000000000000000" pitchFamily="2" charset="2"/>
              <a:buChar char="§"/>
            </a:pPr>
            <a:r>
              <a:rPr lang="en-US" sz="1350" dirty="0"/>
              <a:t>7 offices, 4 continents</a:t>
            </a:r>
          </a:p>
          <a:p>
            <a:pPr marL="557213" lvl="1" indent="-214313">
              <a:buFont typeface="Wingdings" panose="05000000000000000000" pitchFamily="2" charset="2"/>
              <a:buChar char="§"/>
            </a:pPr>
            <a:r>
              <a:rPr lang="en-US" sz="1350" dirty="0"/>
              <a:t>Services over two dozen international government agencies</a:t>
            </a:r>
          </a:p>
          <a:p>
            <a:endParaRPr lang="en-US" sz="1350" dirty="0"/>
          </a:p>
          <a:p>
            <a:r>
              <a:rPr lang="en-US" sz="1350" b="1" dirty="0"/>
              <a:t>Six Divisions, focused on Geospatial Sciences</a:t>
            </a:r>
          </a:p>
          <a:p>
            <a:pPr marL="557213" lvl="1" indent="-214313">
              <a:buFont typeface="Wingdings" panose="05000000000000000000" pitchFamily="2" charset="2"/>
              <a:buChar char="§"/>
            </a:pPr>
            <a:r>
              <a:rPr lang="en-US" sz="1350" dirty="0"/>
              <a:t>Terrestrial Services and Solutions</a:t>
            </a:r>
          </a:p>
          <a:p>
            <a:pPr marL="557213" lvl="1" indent="-214313">
              <a:buFont typeface="Wingdings" panose="05000000000000000000" pitchFamily="2" charset="2"/>
              <a:buChar char="§"/>
            </a:pPr>
            <a:r>
              <a:rPr lang="en-US" sz="1350" dirty="0"/>
              <a:t>Innovation Centre</a:t>
            </a:r>
          </a:p>
          <a:p>
            <a:pPr marL="557213" lvl="1" indent="-214313">
              <a:buFont typeface="Wingdings" panose="05000000000000000000" pitchFamily="2" charset="2"/>
              <a:buChar char="§"/>
            </a:pPr>
            <a:r>
              <a:rPr lang="en-US" sz="1350" dirty="0"/>
              <a:t>Geo Surveys</a:t>
            </a:r>
          </a:p>
          <a:p>
            <a:pPr marL="557213" lvl="1" indent="-214313">
              <a:buFont typeface="Wingdings" panose="05000000000000000000" pitchFamily="2" charset="2"/>
              <a:buChar char="§"/>
            </a:pPr>
            <a:r>
              <a:rPr lang="en-US" sz="1350" dirty="0"/>
              <a:t>Geospatial Engineering</a:t>
            </a:r>
          </a:p>
          <a:p>
            <a:pPr marL="557213" lvl="1" indent="-214313">
              <a:buFont typeface="Wingdings" panose="05000000000000000000" pitchFamily="2" charset="2"/>
              <a:buChar char="§"/>
            </a:pPr>
            <a:r>
              <a:rPr lang="en-US" sz="1350" b="1" dirty="0">
                <a:solidFill>
                  <a:srgbClr val="C00000"/>
                </a:solidFill>
              </a:rPr>
              <a:t>Marine Services and Solutions</a:t>
            </a:r>
          </a:p>
          <a:p>
            <a:pPr marL="557213" lvl="1" indent="-214313">
              <a:buFont typeface="Wingdings" panose="05000000000000000000" pitchFamily="2" charset="2"/>
              <a:buChar char="§"/>
            </a:pPr>
            <a:r>
              <a:rPr lang="en-US" sz="1350" b="1" dirty="0">
                <a:solidFill>
                  <a:srgbClr val="C00000"/>
                </a:solidFill>
              </a:rPr>
              <a:t>Training &amp; Capacity Building 	(IIC Academy)</a:t>
            </a:r>
          </a:p>
          <a:p>
            <a:pPr marL="557213" lvl="1" indent="-214313">
              <a:buFont typeface="Wingdings" panose="05000000000000000000" pitchFamily="2" charset="2"/>
              <a:buChar char="§"/>
            </a:pPr>
            <a:endParaRPr lang="en-US" sz="1350" dirty="0"/>
          </a:p>
        </p:txBody>
      </p:sp>
    </p:spTree>
    <p:extLst>
      <p:ext uri="{BB962C8B-B14F-4D97-AF65-F5344CB8AC3E}">
        <p14:creationId xmlns:p14="http://schemas.microsoft.com/office/powerpoint/2010/main" val="17204670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066800"/>
            <a:ext cx="6019800" cy="609600"/>
          </a:xfrm>
        </p:spPr>
        <p:txBody>
          <a:bodyPr>
            <a:normAutofit/>
          </a:bodyPr>
          <a:lstStyle/>
          <a:p>
            <a:pPr algn="ctr">
              <a:defRPr/>
            </a:pPr>
            <a:r>
              <a:rPr lang="en-US" sz="2400" b="0" dirty="0">
                <a:solidFill>
                  <a:srgbClr val="C00000"/>
                </a:solidFill>
                <a:latin typeface="Arial" pitchFamily="34" charset="0"/>
                <a:cs typeface="Arial" pitchFamily="34" charset="0"/>
              </a:rPr>
              <a:t>ICA Award winning NHS charts</a:t>
            </a:r>
          </a:p>
        </p:txBody>
      </p:sp>
      <p:pic>
        <p:nvPicPr>
          <p:cNvPr id="4" name="Picture 3"/>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1597223"/>
            <a:ext cx="3200401" cy="4191000"/>
          </a:xfrm>
          <a:prstGeom prst="rect">
            <a:avLst/>
          </a:prstGeom>
          <a:noFill/>
          <a:ln w="9525">
            <a:noFill/>
            <a:miter lim="800000"/>
            <a:headEnd/>
            <a:tailEnd/>
          </a:ln>
        </p:spPr>
      </p:pic>
      <p:pic>
        <p:nvPicPr>
          <p:cNvPr id="5" name="Picture 4"/>
          <p:cNvPicPr/>
          <p:nvPr/>
        </p:nvPicPr>
        <p:blipFill>
          <a:blip r:embed="rId3" cstate="email">
            <a:extLst>
              <a:ext uri="{28A0092B-C50C-407E-A947-70E740481C1C}">
                <a14:useLocalDpi xmlns:a14="http://schemas.microsoft.com/office/drawing/2010/main"/>
              </a:ext>
            </a:extLst>
          </a:blip>
          <a:srcRect/>
          <a:stretch>
            <a:fillRect/>
          </a:stretch>
        </p:blipFill>
        <p:spPr bwMode="auto">
          <a:xfrm>
            <a:off x="4556166" y="1597223"/>
            <a:ext cx="4283034" cy="4188022"/>
          </a:xfrm>
          <a:prstGeom prst="rect">
            <a:avLst/>
          </a:prstGeom>
          <a:noFill/>
          <a:ln w="9525">
            <a:noFill/>
            <a:miter lim="800000"/>
            <a:headEnd/>
            <a:tailEnd/>
          </a:ln>
        </p:spPr>
      </p:pic>
      <p:sp>
        <p:nvSpPr>
          <p:cNvPr id="6" name="Rectangle 5"/>
          <p:cNvSpPr/>
          <p:nvPr/>
        </p:nvSpPr>
        <p:spPr>
          <a:xfrm>
            <a:off x="533400" y="6016823"/>
            <a:ext cx="2730235" cy="307777"/>
          </a:xfrm>
          <a:prstGeom prst="rect">
            <a:avLst/>
          </a:prstGeom>
        </p:spPr>
        <p:txBody>
          <a:bodyPr wrap="none">
            <a:spAutoFit/>
          </a:bodyPr>
          <a:lstStyle/>
          <a:p>
            <a:r>
              <a:rPr lang="en-US" sz="1400" b="1" dirty="0">
                <a:latin typeface="Arial" pitchFamily="34" charset="0"/>
                <a:cs typeface="Arial" pitchFamily="34" charset="0"/>
              </a:rPr>
              <a:t>Chart No. 71 </a:t>
            </a:r>
            <a:r>
              <a:rPr lang="en-US" sz="1400" b="1" dirty="0" err="1">
                <a:latin typeface="Arial" pitchFamily="34" charset="0"/>
                <a:cs typeface="Arial" pitchFamily="34" charset="0"/>
              </a:rPr>
              <a:t>Værøy</a:t>
            </a:r>
            <a:r>
              <a:rPr lang="en-US" sz="1400" b="1" dirty="0">
                <a:latin typeface="Arial" pitchFamily="34" charset="0"/>
                <a:cs typeface="Arial" pitchFamily="34" charset="0"/>
              </a:rPr>
              <a:t> – </a:t>
            </a:r>
            <a:r>
              <a:rPr lang="en-US" sz="1400" b="1" dirty="0" err="1">
                <a:latin typeface="Arial" pitchFamily="34" charset="0"/>
                <a:cs typeface="Arial" pitchFamily="34" charset="0"/>
              </a:rPr>
              <a:t>Lofoten</a:t>
            </a:r>
            <a:endParaRPr lang="en-US" sz="1400" b="1" dirty="0">
              <a:latin typeface="Arial" pitchFamily="34" charset="0"/>
              <a:cs typeface="Arial" pitchFamily="34" charset="0"/>
            </a:endParaRPr>
          </a:p>
        </p:txBody>
      </p:sp>
      <p:sp>
        <p:nvSpPr>
          <p:cNvPr id="7" name="Rectangle 6"/>
          <p:cNvSpPr/>
          <p:nvPr/>
        </p:nvSpPr>
        <p:spPr>
          <a:xfrm>
            <a:off x="4572000" y="6016823"/>
            <a:ext cx="4359234" cy="307777"/>
          </a:xfrm>
          <a:prstGeom prst="rect">
            <a:avLst/>
          </a:prstGeom>
        </p:spPr>
        <p:txBody>
          <a:bodyPr wrap="square">
            <a:spAutoFit/>
          </a:bodyPr>
          <a:lstStyle/>
          <a:p>
            <a:pPr algn="ctr"/>
            <a:r>
              <a:rPr lang="en-US" sz="1400" b="1" dirty="0">
                <a:latin typeface="Arial" pitchFamily="34" charset="0"/>
                <a:cs typeface="Arial" pitchFamily="34" charset="0"/>
              </a:rPr>
              <a:t>Chart No. 452 </a:t>
            </a:r>
            <a:r>
              <a:rPr lang="en-IN" sz="1400" b="1" dirty="0">
                <a:latin typeface="Arial" pitchFamily="34" charset="0"/>
                <a:cs typeface="Arial" pitchFamily="34" charset="0"/>
              </a:rPr>
              <a:t>Den Norske </a:t>
            </a:r>
            <a:r>
              <a:rPr lang="en-IN" sz="1400" b="1" dirty="0" err="1">
                <a:latin typeface="Arial" pitchFamily="34" charset="0"/>
                <a:cs typeface="Arial" pitchFamily="34" charset="0"/>
              </a:rPr>
              <a:t>Kyst</a:t>
            </a:r>
            <a:r>
              <a:rPr lang="en-IN" sz="1400" b="1" dirty="0">
                <a:latin typeface="Arial" pitchFamily="34" charset="0"/>
                <a:cs typeface="Arial" pitchFamily="34" charset="0"/>
              </a:rPr>
              <a:t> (Oslo </a:t>
            </a:r>
            <a:r>
              <a:rPr lang="en-IN" sz="1400" b="1" dirty="0" err="1">
                <a:latin typeface="Arial" pitchFamily="34" charset="0"/>
                <a:cs typeface="Arial" pitchFamily="34" charset="0"/>
              </a:rPr>
              <a:t>Havn</a:t>
            </a:r>
            <a:r>
              <a:rPr lang="en-IN" sz="1400" b="1" dirty="0">
                <a:latin typeface="Arial" pitchFamily="34" charset="0"/>
                <a:cs typeface="Arial" pitchFamily="34" charset="0"/>
              </a:rPr>
              <a:t>)</a:t>
            </a:r>
            <a:endParaRPr lang="en-US" sz="1400" b="1" dirty="0">
              <a:latin typeface="Arial" pitchFamily="34" charset="0"/>
              <a:cs typeface="Arial" pitchFamily="34" charset="0"/>
            </a:endParaRPr>
          </a:p>
        </p:txBody>
      </p:sp>
      <p:sp>
        <p:nvSpPr>
          <p:cNvPr id="9" name="TextBox 8"/>
          <p:cNvSpPr txBox="1"/>
          <p:nvPr/>
        </p:nvSpPr>
        <p:spPr>
          <a:xfrm>
            <a:off x="152400" y="304800"/>
            <a:ext cx="2529860" cy="461665"/>
          </a:xfrm>
          <a:prstGeom prst="rect">
            <a:avLst/>
          </a:prstGeom>
          <a:noFill/>
        </p:spPr>
        <p:txBody>
          <a:bodyPr wrap="none" rtlCol="0">
            <a:spAutoFit/>
          </a:bodyPr>
          <a:lstStyle/>
          <a:p>
            <a:r>
              <a:rPr lang="en-US" sz="2400" b="1" dirty="0">
                <a:solidFill>
                  <a:srgbClr val="C00000"/>
                </a:solidFill>
                <a:latin typeface="Arial" pitchFamily="34" charset="0"/>
                <a:cs typeface="Arial" pitchFamily="34" charset="0"/>
              </a:rPr>
              <a:t>Marine Services</a:t>
            </a:r>
            <a:endParaRPr lang="en-CA" sz="2400" b="1" dirty="0">
              <a:latin typeface="Arial" pitchFamily="34" charset="0"/>
              <a:cs typeface="Arial" pitchFamily="34" charset="0"/>
            </a:endParaRPr>
          </a:p>
        </p:txBody>
      </p:sp>
    </p:spTree>
    <p:extLst>
      <p:ext uri="{BB962C8B-B14F-4D97-AF65-F5344CB8AC3E}">
        <p14:creationId xmlns:p14="http://schemas.microsoft.com/office/powerpoint/2010/main" val="7162640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00052" y="304800"/>
            <a:ext cx="8991600" cy="609600"/>
          </a:xfrm>
        </p:spPr>
        <p:txBody>
          <a:bodyPr>
            <a:normAutofit/>
          </a:bodyPr>
          <a:lstStyle/>
          <a:p>
            <a:r>
              <a:rPr lang="en-CA" sz="2400" dirty="0">
                <a:solidFill>
                  <a:srgbClr val="C00000"/>
                </a:solidFill>
                <a:latin typeface="Arial" pitchFamily="34" charset="0"/>
                <a:cs typeface="Arial" pitchFamily="34" charset="0"/>
              </a:rPr>
              <a:t>Where we are…</a:t>
            </a:r>
          </a:p>
        </p:txBody>
      </p:sp>
      <p:pic>
        <p:nvPicPr>
          <p:cNvPr id="2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435" y="1371600"/>
            <a:ext cx="9044318"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07635" y="2472639"/>
            <a:ext cx="300037" cy="30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61706" y="1962258"/>
            <a:ext cx="300037" cy="30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55605" y="2024512"/>
            <a:ext cx="300037" cy="30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38204" y="3072713"/>
            <a:ext cx="300037" cy="30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433604" y="4139513"/>
            <a:ext cx="300037" cy="30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33117" y="2772676"/>
            <a:ext cx="300037" cy="30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a:extLst>
              <a:ext uri="{FF2B5EF4-FFF2-40B4-BE49-F238E27FC236}">
                <a16:creationId xmlns:a16="http://schemas.microsoft.com/office/drawing/2014/main" xmlns="" id="{D5C28C7A-7999-4B73-ABF9-F62C4FC2215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001000" y="4648200"/>
            <a:ext cx="300037" cy="30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54783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30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3000"/>
                                        <p:tgtEl>
                                          <p:spTgt spid="30"/>
                                        </p:tgtEl>
                                      </p:cBhvr>
                                    </p:animEffect>
                                  </p:childTnLst>
                                </p:cTn>
                              </p:par>
                              <p:par>
                                <p:cTn id="11" presetID="10" presetClass="entr" presetSubtype="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3000"/>
                                        <p:tgtEl>
                                          <p:spTgt spid="37"/>
                                        </p:tgtEl>
                                      </p:cBhvr>
                                    </p:animEffect>
                                  </p:childTnLst>
                                </p:cTn>
                              </p:par>
                              <p:par>
                                <p:cTn id="14" presetID="10" presetClass="entr" presetSubtype="0" fill="hold"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3000"/>
                                        <p:tgtEl>
                                          <p:spTgt spid="38"/>
                                        </p:tgtEl>
                                      </p:cBhvr>
                                    </p:animEffect>
                                  </p:childTnLst>
                                </p:cTn>
                              </p:par>
                              <p:par>
                                <p:cTn id="17" presetID="10" presetClass="entr" presetSubtype="0"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3000"/>
                                        <p:tgtEl>
                                          <p:spTgt spid="39"/>
                                        </p:tgtEl>
                                      </p:cBhvr>
                                    </p:animEffect>
                                  </p:childTnLst>
                                </p:cTn>
                              </p:par>
                              <p:par>
                                <p:cTn id="20" presetID="10" presetClass="entr" presetSubtype="0" fill="hold"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3000"/>
                                        <p:tgtEl>
                                          <p:spTgt spid="40"/>
                                        </p:tgtEl>
                                      </p:cBhvr>
                                    </p:animEffect>
                                  </p:childTnLst>
                                </p:cTn>
                              </p:par>
                              <p:par>
                                <p:cTn id="23" presetID="10" presetClass="entr" presetSubtype="0" fill="hold" nodeType="with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3000"/>
                                        <p:tgtEl>
                                          <p:spTgt spid="41"/>
                                        </p:tgtEl>
                                      </p:cBhvr>
                                    </p:animEffect>
                                  </p:childTnLst>
                                </p:cTn>
                              </p:par>
                              <p:par>
                                <p:cTn id="26" presetID="10"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3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95400" y="1295400"/>
            <a:ext cx="6600825" cy="4608450"/>
          </a:xfrm>
          <a:prstGeom prst="rect">
            <a:avLst/>
          </a:prstGeom>
        </p:spPr>
      </p:pic>
      <p:sp>
        <p:nvSpPr>
          <p:cNvPr id="5" name="TextBox 4"/>
          <p:cNvSpPr txBox="1"/>
          <p:nvPr/>
        </p:nvSpPr>
        <p:spPr>
          <a:xfrm>
            <a:off x="152400" y="304800"/>
            <a:ext cx="3110147" cy="461665"/>
          </a:xfrm>
          <a:prstGeom prst="rect">
            <a:avLst/>
          </a:prstGeom>
          <a:noFill/>
        </p:spPr>
        <p:txBody>
          <a:bodyPr wrap="none" rtlCol="0">
            <a:spAutoFit/>
          </a:bodyPr>
          <a:lstStyle/>
          <a:p>
            <a:r>
              <a:rPr lang="en-CA" sz="2400" b="1" dirty="0">
                <a:solidFill>
                  <a:srgbClr val="C00000"/>
                </a:solidFill>
                <a:latin typeface="Arial" pitchFamily="34" charset="0"/>
                <a:ea typeface="+mj-ea"/>
                <a:cs typeface="Arial" pitchFamily="34" charset="0"/>
              </a:rPr>
              <a:t>Geospatial Services</a:t>
            </a:r>
          </a:p>
        </p:txBody>
      </p:sp>
      <p:pic>
        <p:nvPicPr>
          <p:cNvPr id="3" name="Picture 2"/>
          <p:cNvPicPr>
            <a:picLocks noChangeAspect="1"/>
          </p:cNvPicPr>
          <p:nvPr/>
        </p:nvPicPr>
        <p:blipFill>
          <a:blip r:embed="rId3"/>
          <a:stretch>
            <a:fillRect/>
          </a:stretch>
        </p:blipFill>
        <p:spPr>
          <a:xfrm>
            <a:off x="5105400" y="4191000"/>
            <a:ext cx="1399939" cy="1447800"/>
          </a:xfrm>
          <a:prstGeom prst="rect">
            <a:avLst/>
          </a:prstGeom>
        </p:spPr>
      </p:pic>
    </p:spTree>
    <p:extLst>
      <p:ext uri="{BB962C8B-B14F-4D97-AF65-F5344CB8AC3E}">
        <p14:creationId xmlns:p14="http://schemas.microsoft.com/office/powerpoint/2010/main" val="29354693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457200" y="1066800"/>
            <a:ext cx="6172200" cy="511256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5000"/>
              </a:lnSpc>
            </a:pPr>
            <a:r>
              <a:rPr lang="en-US" sz="1800" b="1" dirty="0">
                <a:latin typeface="Arial" pitchFamily="34" charset="0"/>
                <a:cs typeface="Arial" pitchFamily="34" charset="0"/>
              </a:rPr>
              <a:t>Aerial Photogrammetry</a:t>
            </a:r>
          </a:p>
          <a:p>
            <a:pPr lvl="1">
              <a:lnSpc>
                <a:spcPct val="85000"/>
              </a:lnSpc>
            </a:pPr>
            <a:r>
              <a:rPr lang="en-US" sz="1800" dirty="0">
                <a:latin typeface="Arial" pitchFamily="34" charset="0"/>
                <a:cs typeface="Arial" pitchFamily="34" charset="0"/>
              </a:rPr>
              <a:t>Aerial Data Acquisition</a:t>
            </a:r>
          </a:p>
          <a:p>
            <a:pPr lvl="1">
              <a:lnSpc>
                <a:spcPct val="85000"/>
              </a:lnSpc>
            </a:pPr>
            <a:r>
              <a:rPr lang="en-US" sz="1800" dirty="0">
                <a:latin typeface="Arial" pitchFamily="34" charset="0"/>
                <a:cs typeface="Arial" pitchFamily="34" charset="0"/>
              </a:rPr>
              <a:t>Aerial Triangulation</a:t>
            </a:r>
          </a:p>
          <a:p>
            <a:pPr lvl="1">
              <a:lnSpc>
                <a:spcPct val="85000"/>
              </a:lnSpc>
            </a:pPr>
            <a:r>
              <a:rPr lang="en-US" sz="1800" dirty="0" err="1">
                <a:latin typeface="Arial" pitchFamily="34" charset="0"/>
                <a:cs typeface="Arial" pitchFamily="34" charset="0"/>
              </a:rPr>
              <a:t>Planimetric</a:t>
            </a:r>
            <a:r>
              <a:rPr lang="en-US" sz="1800" dirty="0">
                <a:latin typeface="Arial" pitchFamily="34" charset="0"/>
                <a:cs typeface="Arial" pitchFamily="34" charset="0"/>
              </a:rPr>
              <a:t> (3D Feature) &amp; Topographic (Contour) Mapping</a:t>
            </a:r>
          </a:p>
          <a:p>
            <a:pPr lvl="1">
              <a:lnSpc>
                <a:spcPct val="85000"/>
              </a:lnSpc>
            </a:pPr>
            <a:r>
              <a:rPr lang="en-US" sz="1800" dirty="0">
                <a:latin typeface="Arial" pitchFamily="34" charset="0"/>
                <a:cs typeface="Arial" pitchFamily="34" charset="0"/>
              </a:rPr>
              <a:t>Digital </a:t>
            </a:r>
            <a:r>
              <a:rPr lang="en-US" sz="1800" dirty="0" err="1">
                <a:latin typeface="Arial" pitchFamily="34" charset="0"/>
                <a:cs typeface="Arial" pitchFamily="34" charset="0"/>
              </a:rPr>
              <a:t>Orthophotography</a:t>
            </a:r>
            <a:endParaRPr lang="en-US" sz="1800" dirty="0">
              <a:latin typeface="Arial" pitchFamily="34" charset="0"/>
              <a:cs typeface="Arial" pitchFamily="34" charset="0"/>
            </a:endParaRPr>
          </a:p>
          <a:p>
            <a:pPr>
              <a:lnSpc>
                <a:spcPct val="85000"/>
              </a:lnSpc>
            </a:pPr>
            <a:r>
              <a:rPr lang="en-US" sz="1800" b="1" dirty="0">
                <a:latin typeface="Arial" pitchFamily="34" charset="0"/>
                <a:cs typeface="Arial" pitchFamily="34" charset="0"/>
              </a:rPr>
              <a:t>Feature Extraction &amp; Editing</a:t>
            </a:r>
          </a:p>
          <a:p>
            <a:pPr>
              <a:lnSpc>
                <a:spcPct val="85000"/>
              </a:lnSpc>
            </a:pPr>
            <a:r>
              <a:rPr lang="en-US" sz="1800" b="1" dirty="0" err="1">
                <a:latin typeface="Arial" pitchFamily="34" charset="0"/>
                <a:cs typeface="Arial" pitchFamily="34" charset="0"/>
              </a:rPr>
              <a:t>LiDAR</a:t>
            </a:r>
            <a:endParaRPr lang="en-US" sz="1800" b="1" dirty="0">
              <a:latin typeface="Arial" pitchFamily="34" charset="0"/>
              <a:cs typeface="Arial" pitchFamily="34" charset="0"/>
            </a:endParaRPr>
          </a:p>
          <a:p>
            <a:pPr lvl="1">
              <a:lnSpc>
                <a:spcPct val="85000"/>
              </a:lnSpc>
            </a:pPr>
            <a:r>
              <a:rPr lang="en-US" sz="1800" dirty="0">
                <a:latin typeface="Arial" pitchFamily="34" charset="0"/>
                <a:cs typeface="Arial" pitchFamily="34" charset="0"/>
              </a:rPr>
              <a:t>DEM, DSM</a:t>
            </a:r>
          </a:p>
          <a:p>
            <a:pPr>
              <a:lnSpc>
                <a:spcPct val="85000"/>
              </a:lnSpc>
            </a:pPr>
            <a:r>
              <a:rPr lang="en-US" sz="1800" b="1" dirty="0">
                <a:latin typeface="Arial" pitchFamily="34" charset="0"/>
                <a:cs typeface="Arial" pitchFamily="34" charset="0"/>
              </a:rPr>
              <a:t>Remote Sensing – Satellite Imagery Processing</a:t>
            </a:r>
          </a:p>
          <a:p>
            <a:pPr>
              <a:lnSpc>
                <a:spcPct val="85000"/>
              </a:lnSpc>
            </a:pPr>
            <a:r>
              <a:rPr lang="en-US" sz="1800" b="1" dirty="0">
                <a:latin typeface="Arial" pitchFamily="34" charset="0"/>
                <a:cs typeface="Arial" pitchFamily="34" charset="0"/>
              </a:rPr>
              <a:t>Flythrough modeling</a:t>
            </a:r>
          </a:p>
          <a:p>
            <a:pPr>
              <a:lnSpc>
                <a:spcPct val="85000"/>
              </a:lnSpc>
            </a:pPr>
            <a:r>
              <a:rPr lang="en-US" sz="1800" b="1" dirty="0">
                <a:latin typeface="Arial" pitchFamily="34" charset="0"/>
                <a:cs typeface="Arial" pitchFamily="34" charset="0"/>
              </a:rPr>
              <a:t>AM/FM – Utilities</a:t>
            </a:r>
          </a:p>
          <a:p>
            <a:pPr lvl="1">
              <a:lnSpc>
                <a:spcPct val="85000"/>
              </a:lnSpc>
            </a:pPr>
            <a:r>
              <a:rPr lang="en-US" sz="1800" dirty="0">
                <a:latin typeface="Arial" pitchFamily="34" charset="0"/>
                <a:cs typeface="Arial" pitchFamily="34" charset="0"/>
              </a:rPr>
              <a:t>Water, Waste water, Sewer, Electric, Gas, Ph</a:t>
            </a:r>
          </a:p>
          <a:p>
            <a:pPr>
              <a:lnSpc>
                <a:spcPct val="85000"/>
              </a:lnSpc>
            </a:pPr>
            <a:r>
              <a:rPr lang="en-US" sz="1800" b="1" dirty="0">
                <a:latin typeface="Arial" pitchFamily="34" charset="0"/>
                <a:cs typeface="Arial" pitchFamily="34" charset="0"/>
              </a:rPr>
              <a:t>GIS Database &amp; Application Development</a:t>
            </a:r>
          </a:p>
          <a:p>
            <a:pPr lvl="1">
              <a:lnSpc>
                <a:spcPct val="85000"/>
              </a:lnSpc>
            </a:pPr>
            <a:r>
              <a:rPr lang="en-US" sz="1800" dirty="0">
                <a:latin typeface="Arial" pitchFamily="34" charset="0"/>
                <a:cs typeface="Arial" pitchFamily="34" charset="0"/>
              </a:rPr>
              <a:t>Web GIS</a:t>
            </a:r>
          </a:p>
          <a:p>
            <a:pPr>
              <a:lnSpc>
                <a:spcPct val="85000"/>
              </a:lnSpc>
            </a:pPr>
            <a:r>
              <a:rPr lang="en-US" sz="1800" b="1" dirty="0">
                <a:latin typeface="Arial" pitchFamily="34" charset="0"/>
                <a:cs typeface="Arial" pitchFamily="34" charset="0"/>
              </a:rPr>
              <a:t>Airport Mapping DB</a:t>
            </a:r>
          </a:p>
          <a:p>
            <a:pPr>
              <a:lnSpc>
                <a:spcPct val="85000"/>
              </a:lnSpc>
            </a:pPr>
            <a:r>
              <a:rPr lang="en-US" sz="1800" b="1" dirty="0">
                <a:latin typeface="Arial" pitchFamily="34" charset="0"/>
                <a:cs typeface="Arial" pitchFamily="34" charset="0"/>
              </a:rPr>
              <a:t>Mobile Mapping</a:t>
            </a:r>
          </a:p>
          <a:p>
            <a:pPr>
              <a:lnSpc>
                <a:spcPct val="85000"/>
              </a:lnSpc>
            </a:pPr>
            <a:r>
              <a:rPr lang="en-US" sz="1800" b="1" dirty="0">
                <a:latin typeface="Arial" pitchFamily="34" charset="0"/>
                <a:cs typeface="Arial" pitchFamily="34" charset="0"/>
              </a:rPr>
              <a:t>Heritage Mapping</a:t>
            </a:r>
          </a:p>
          <a:p>
            <a:pPr>
              <a:lnSpc>
                <a:spcPct val="85000"/>
              </a:lnSpc>
            </a:pPr>
            <a:endParaRPr lang="en-US" sz="1800" dirty="0">
              <a:latin typeface="Arial" pitchFamily="34" charset="0"/>
              <a:cs typeface="Arial" pitchFamily="34" charset="0"/>
            </a:endParaRPr>
          </a:p>
        </p:txBody>
      </p:sp>
      <p:sp>
        <p:nvSpPr>
          <p:cNvPr id="6" name="TextBox 5"/>
          <p:cNvSpPr txBox="1"/>
          <p:nvPr/>
        </p:nvSpPr>
        <p:spPr>
          <a:xfrm>
            <a:off x="152400" y="304800"/>
            <a:ext cx="3110147" cy="461665"/>
          </a:xfrm>
          <a:prstGeom prst="rect">
            <a:avLst/>
          </a:prstGeom>
          <a:noFill/>
        </p:spPr>
        <p:txBody>
          <a:bodyPr wrap="none" rtlCol="0">
            <a:spAutoFit/>
          </a:bodyPr>
          <a:lstStyle/>
          <a:p>
            <a:r>
              <a:rPr lang="en-CA" sz="2400" b="1" dirty="0">
                <a:solidFill>
                  <a:srgbClr val="C00000"/>
                </a:solidFill>
                <a:latin typeface="Arial" pitchFamily="34" charset="0"/>
                <a:ea typeface="+mj-ea"/>
                <a:cs typeface="Arial" pitchFamily="34" charset="0"/>
              </a:rPr>
              <a:t>Geospatial Services</a:t>
            </a:r>
          </a:p>
        </p:txBody>
      </p:sp>
      <p:pic>
        <p:nvPicPr>
          <p:cNvPr id="4" name="Content Placeholder 3">
            <a:extLst>
              <a:ext uri="{FF2B5EF4-FFF2-40B4-BE49-F238E27FC236}">
                <a16:creationId xmlns:a16="http://schemas.microsoft.com/office/drawing/2014/main" xmlns="" id="{D41A6C2A-65F9-4A7A-9DB8-03D28A0E79B7}"/>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553200" y="1068859"/>
            <a:ext cx="2362200" cy="1979141"/>
          </a:xfrm>
          <a:prstGeom prst="rect">
            <a:avLst/>
          </a:prstGeom>
        </p:spPr>
      </p:pic>
      <p:pic>
        <p:nvPicPr>
          <p:cNvPr id="7" name="Picture 4" descr="66">
            <a:extLst>
              <a:ext uri="{FF2B5EF4-FFF2-40B4-BE49-F238E27FC236}">
                <a16:creationId xmlns:a16="http://schemas.microsoft.com/office/drawing/2014/main" xmlns="" id="{9E6E9E53-9457-4977-A741-4A5A7260E70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a:xfrm>
            <a:off x="6400800" y="4800600"/>
            <a:ext cx="2514600" cy="1441433"/>
          </a:xfrm>
          <a:prstGeom prst="rect">
            <a:avLst/>
          </a:prstGeom>
          <a:noFill/>
          <a:ln/>
        </p:spPr>
      </p:pic>
      <p:pic>
        <p:nvPicPr>
          <p:cNvPr id="8" name="Picture 3">
            <a:extLst>
              <a:ext uri="{FF2B5EF4-FFF2-40B4-BE49-F238E27FC236}">
                <a16:creationId xmlns:a16="http://schemas.microsoft.com/office/drawing/2014/main" xmlns="" id="{E8DB25E6-1117-4815-9EC2-4DFAC3C1D768}"/>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594513" y="3124200"/>
            <a:ext cx="2244687" cy="1678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48826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ChangeArrowheads="1"/>
          </p:cNvSpPr>
          <p:nvPr/>
        </p:nvSpPr>
        <p:spPr bwMode="auto">
          <a:xfrm rot="10800000" flipV="1">
            <a:off x="5638800" y="2177534"/>
            <a:ext cx="3429000" cy="4016997"/>
          </a:xfrm>
          <a:prstGeom prst="rect">
            <a:avLst/>
          </a:prstGeom>
          <a:noFill/>
          <a:ln w="12700" cap="flat" cmpd="sng">
            <a:noFill/>
            <a:prstDash val="solid"/>
            <a:miter lim="800000"/>
            <a:headEnd/>
            <a:tailEnd/>
          </a:ln>
          <a:effectLst>
            <a:prstShdw prst="shdw17" dist="17961" dir="2700000">
              <a:srgbClr val="CCECFF">
                <a:gamma/>
                <a:shade val="60000"/>
                <a:invGamma/>
              </a:srgbClr>
            </a:prstShdw>
          </a:effectLst>
        </p:spPr>
        <p:txBody>
          <a:bodyPr vert="horz" wrap="square" lIns="91440" tIns="0" rIns="91440" bIns="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10000"/>
              </a:spcBef>
              <a:spcAft>
                <a:spcPct val="0"/>
              </a:spcAft>
              <a:buClr>
                <a:schemeClr val="tx2"/>
              </a:buClr>
              <a:buSzTx/>
              <a:buFont typeface="Monotype Sorts" pitchFamily="2" charset="2"/>
              <a:buNone/>
              <a:tabLst/>
            </a:pPr>
            <a:r>
              <a:rPr lang="en-US" sz="1600" b="1" u="sng" dirty="0">
                <a:latin typeface="Arial" pitchFamily="34" charset="0"/>
                <a:ea typeface="+mj-ea"/>
                <a:cs typeface="Arial" pitchFamily="34" charset="0"/>
              </a:rPr>
              <a:t>MGCP.</a:t>
            </a:r>
            <a:r>
              <a:rPr lang="en-US" sz="1600" dirty="0">
                <a:latin typeface="Arial" pitchFamily="34" charset="0"/>
                <a:ea typeface="+mj-ea"/>
                <a:cs typeface="Arial" pitchFamily="34" charset="0"/>
              </a:rPr>
              <a:t> Scope of work :</a:t>
            </a:r>
          </a:p>
          <a:p>
            <a:pPr marL="7938" indent="-185738" algn="just">
              <a:lnSpc>
                <a:spcPct val="150000"/>
              </a:lnSpc>
              <a:spcBef>
                <a:spcPct val="0"/>
              </a:spcBef>
              <a:buFontTx/>
              <a:buChar char="•"/>
            </a:pPr>
            <a:r>
              <a:rPr lang="en-US" sz="1600" dirty="0">
                <a:latin typeface="Arial" pitchFamily="34" charset="0"/>
                <a:ea typeface="+mj-ea"/>
                <a:cs typeface="Arial" pitchFamily="34" charset="0"/>
              </a:rPr>
              <a:t>Processing of raw image</a:t>
            </a:r>
          </a:p>
          <a:p>
            <a:pPr marL="7938" indent="-185738" algn="just">
              <a:lnSpc>
                <a:spcPct val="150000"/>
              </a:lnSpc>
              <a:spcBef>
                <a:spcPct val="0"/>
              </a:spcBef>
              <a:buFontTx/>
              <a:buChar char="•"/>
            </a:pPr>
            <a:r>
              <a:rPr lang="en-US" sz="1600" dirty="0">
                <a:latin typeface="Arial" pitchFamily="34" charset="0"/>
                <a:ea typeface="+mj-ea"/>
                <a:cs typeface="Arial" pitchFamily="34" charset="0"/>
              </a:rPr>
              <a:t>DEM and ortho photo generation</a:t>
            </a:r>
            <a:endParaRPr lang="en-US" sz="1600" b="1" dirty="0">
              <a:latin typeface="Arial" pitchFamily="34" charset="0"/>
              <a:cs typeface="Arial" pitchFamily="34" charset="0"/>
            </a:endParaRPr>
          </a:p>
          <a:p>
            <a:pPr marL="7938" indent="-185738" algn="just">
              <a:lnSpc>
                <a:spcPct val="150000"/>
              </a:lnSpc>
              <a:spcBef>
                <a:spcPct val="0"/>
              </a:spcBef>
              <a:buFontTx/>
              <a:buChar char="•"/>
            </a:pPr>
            <a:r>
              <a:rPr lang="en-US" sz="1600" dirty="0">
                <a:latin typeface="Arial" pitchFamily="34" charset="0"/>
                <a:ea typeface="+mj-ea"/>
                <a:cs typeface="Arial" pitchFamily="34" charset="0"/>
              </a:rPr>
              <a:t>1:50k Feature extraction</a:t>
            </a:r>
          </a:p>
          <a:p>
            <a:pPr marL="7938" indent="-185738" algn="just">
              <a:lnSpc>
                <a:spcPct val="150000"/>
              </a:lnSpc>
              <a:spcBef>
                <a:spcPct val="0"/>
              </a:spcBef>
              <a:buFontTx/>
              <a:buChar char="•"/>
            </a:pPr>
            <a:r>
              <a:rPr lang="en-US" sz="1600" dirty="0">
                <a:latin typeface="Arial" pitchFamily="34" charset="0"/>
                <a:ea typeface="+mj-ea"/>
                <a:cs typeface="Arial" pitchFamily="34" charset="0"/>
              </a:rPr>
              <a:t>IIC produced over Samoa, Tonga, Fiji and most recently Kiribati.</a:t>
            </a:r>
          </a:p>
          <a:p>
            <a:pPr marL="7938" indent="-185738" algn="just">
              <a:lnSpc>
                <a:spcPct val="150000"/>
              </a:lnSpc>
              <a:spcBef>
                <a:spcPct val="0"/>
              </a:spcBef>
              <a:buFontTx/>
              <a:buChar char="•"/>
            </a:pPr>
            <a:r>
              <a:rPr lang="en-NZ" sz="1600" dirty="0"/>
              <a:t>Data is in the public domain via </a:t>
            </a:r>
            <a:r>
              <a:rPr lang="en-NZ" sz="1600" dirty="0" err="1"/>
              <a:t>Koordinates</a:t>
            </a:r>
            <a:r>
              <a:rPr lang="en-NZ" sz="1600" dirty="0"/>
              <a:t>/</a:t>
            </a:r>
            <a:r>
              <a:rPr lang="en-NZ" sz="1600" dirty="0" err="1"/>
              <a:t>Geoint</a:t>
            </a:r>
            <a:r>
              <a:rPr lang="en-NZ" sz="1600" dirty="0"/>
              <a:t> Data Service (https://koordinates.com). </a:t>
            </a:r>
            <a:endParaRPr lang="en-US" sz="1600" dirty="0">
              <a:latin typeface="Arial" pitchFamily="34" charset="0"/>
              <a:ea typeface="+mj-ea"/>
              <a:cs typeface="Arial" pitchFamily="34" charset="0"/>
            </a:endParaRPr>
          </a:p>
          <a:p>
            <a:pPr marL="7938" indent="-185738" algn="just">
              <a:lnSpc>
                <a:spcPct val="150000"/>
              </a:lnSpc>
              <a:spcBef>
                <a:spcPct val="0"/>
              </a:spcBef>
              <a:buFontTx/>
              <a:buChar char="•"/>
            </a:pPr>
            <a:r>
              <a:rPr lang="en-US" sz="1600" dirty="0">
                <a:latin typeface="Arial" pitchFamily="34" charset="0"/>
                <a:ea typeface="+mj-ea"/>
                <a:cs typeface="Arial" pitchFamily="34" charset="0"/>
              </a:rPr>
              <a:t>Similar work for other nations including in the classified domain.</a:t>
            </a:r>
          </a:p>
        </p:txBody>
      </p:sp>
      <p:sp>
        <p:nvSpPr>
          <p:cNvPr id="8" name="TextBox 7"/>
          <p:cNvSpPr txBox="1"/>
          <p:nvPr/>
        </p:nvSpPr>
        <p:spPr>
          <a:xfrm>
            <a:off x="152400" y="304800"/>
            <a:ext cx="3110147" cy="461665"/>
          </a:xfrm>
          <a:prstGeom prst="rect">
            <a:avLst/>
          </a:prstGeom>
          <a:noFill/>
        </p:spPr>
        <p:txBody>
          <a:bodyPr wrap="none" rtlCol="0">
            <a:spAutoFit/>
          </a:bodyPr>
          <a:lstStyle/>
          <a:p>
            <a:r>
              <a:rPr lang="en-CA" sz="2400" b="1" dirty="0">
                <a:solidFill>
                  <a:srgbClr val="C00000"/>
                </a:solidFill>
                <a:latin typeface="Arial" pitchFamily="34" charset="0"/>
                <a:ea typeface="+mj-ea"/>
                <a:cs typeface="Arial" pitchFamily="34" charset="0"/>
              </a:rPr>
              <a:t>Geospatial Services</a:t>
            </a:r>
          </a:p>
        </p:txBody>
      </p:sp>
      <p:pic>
        <p:nvPicPr>
          <p:cNvPr id="9" name="Content Placeholder 8">
            <a:extLst>
              <a:ext uri="{FF2B5EF4-FFF2-40B4-BE49-F238E27FC236}">
                <a16:creationId xmlns:a16="http://schemas.microsoft.com/office/drawing/2014/main" xmlns="" id="{A8C48F14-0312-41B0-9FA9-49F644A4087D}"/>
              </a:ext>
            </a:extLst>
          </p:cNvPr>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304800" y="1828800"/>
            <a:ext cx="5141039" cy="414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xmlns="" id="{052507BB-1348-4BDF-8AAA-70304E0734A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72200" y="990601"/>
            <a:ext cx="1396240" cy="1371600"/>
          </a:xfrm>
          <a:prstGeom prst="rect">
            <a:avLst/>
          </a:prstGeom>
        </p:spPr>
      </p:pic>
    </p:spTree>
    <p:extLst>
      <p:ext uri="{BB962C8B-B14F-4D97-AF65-F5344CB8AC3E}">
        <p14:creationId xmlns:p14="http://schemas.microsoft.com/office/powerpoint/2010/main" val="4071931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52800" y="2394127"/>
            <a:ext cx="2819400" cy="3778072"/>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1196" y="4578129"/>
            <a:ext cx="2833902" cy="1594070"/>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1196" y="2400444"/>
            <a:ext cx="2833901" cy="1854617"/>
          </a:xfrm>
          <a:prstGeom prst="rect">
            <a:avLst/>
          </a:prstGeom>
        </p:spPr>
      </p:pic>
      <p:sp>
        <p:nvSpPr>
          <p:cNvPr id="9" name="TextBox 8"/>
          <p:cNvSpPr txBox="1"/>
          <p:nvPr/>
        </p:nvSpPr>
        <p:spPr>
          <a:xfrm>
            <a:off x="152400" y="1230868"/>
            <a:ext cx="8077200"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Security cleared facility, storage, people and IT, up to NATO Secret</a:t>
            </a:r>
          </a:p>
        </p:txBody>
      </p:sp>
      <p:pic>
        <p:nvPicPr>
          <p:cNvPr id="11" name="Picture 3"/>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296673" y="2359491"/>
            <a:ext cx="2694927" cy="3733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152400" y="304800"/>
            <a:ext cx="3110147" cy="461665"/>
          </a:xfrm>
          <a:prstGeom prst="rect">
            <a:avLst/>
          </a:prstGeom>
          <a:noFill/>
        </p:spPr>
        <p:txBody>
          <a:bodyPr wrap="none" rtlCol="0">
            <a:spAutoFit/>
          </a:bodyPr>
          <a:lstStyle/>
          <a:p>
            <a:r>
              <a:rPr lang="en-CA" sz="2400" b="1" dirty="0">
                <a:solidFill>
                  <a:srgbClr val="C00000"/>
                </a:solidFill>
                <a:latin typeface="Arial" pitchFamily="34" charset="0"/>
                <a:ea typeface="+mj-ea"/>
                <a:cs typeface="Arial" pitchFamily="34" charset="0"/>
              </a:rPr>
              <a:t>Geospatial Services</a:t>
            </a:r>
          </a:p>
        </p:txBody>
      </p:sp>
    </p:spTree>
    <p:extLst>
      <p:ext uri="{BB962C8B-B14F-4D97-AF65-F5344CB8AC3E}">
        <p14:creationId xmlns:p14="http://schemas.microsoft.com/office/powerpoint/2010/main" val="15941903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62000" y="1219200"/>
            <a:ext cx="7162800" cy="5000625"/>
          </a:xfrm>
          <a:prstGeom prst="rect">
            <a:avLst/>
          </a:prstGeom>
        </p:spPr>
      </p:pic>
      <p:sp>
        <p:nvSpPr>
          <p:cNvPr id="5" name="TextBox 4"/>
          <p:cNvSpPr txBox="1"/>
          <p:nvPr/>
        </p:nvSpPr>
        <p:spPr>
          <a:xfrm>
            <a:off x="152400" y="304800"/>
            <a:ext cx="5227713" cy="461665"/>
          </a:xfrm>
          <a:prstGeom prst="rect">
            <a:avLst/>
          </a:prstGeom>
          <a:noFill/>
        </p:spPr>
        <p:txBody>
          <a:bodyPr wrap="none" rtlCol="0">
            <a:spAutoFit/>
          </a:bodyPr>
          <a:lstStyle/>
          <a:p>
            <a:r>
              <a:rPr lang="en-CA" sz="2400" b="1" dirty="0">
                <a:solidFill>
                  <a:srgbClr val="C00000"/>
                </a:solidFill>
                <a:latin typeface="Arial" pitchFamily="34" charset="0"/>
                <a:ea typeface="+mj-ea"/>
                <a:cs typeface="Arial" pitchFamily="34" charset="0"/>
              </a:rPr>
              <a:t>Cadastral, Engineering &amp; Geodesy</a:t>
            </a:r>
          </a:p>
        </p:txBody>
      </p:sp>
    </p:spTree>
    <p:extLst>
      <p:ext uri="{BB962C8B-B14F-4D97-AF65-F5344CB8AC3E}">
        <p14:creationId xmlns:p14="http://schemas.microsoft.com/office/powerpoint/2010/main" val="29107998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DVSECTIONID" val="6QLnjpDmemWvdkPv8CNhLB"/>
</p:tagLst>
</file>

<file path=ppt/tags/tag2.xml><?xml version="1.0" encoding="utf-8"?>
<p:tagLst xmlns:a="http://schemas.openxmlformats.org/drawingml/2006/main" xmlns:r="http://schemas.openxmlformats.org/officeDocument/2006/relationships" xmlns:p="http://schemas.openxmlformats.org/presentationml/2006/main">
  <p:tag name="DVSHAPEID" val="9TlgkWg9GbD75tZxSe07Sl"/>
</p:tagLst>
</file>

<file path=ppt/theme/theme1.xml><?xml version="1.0" encoding="utf-8"?>
<a:theme xmlns:a="http://schemas.openxmlformats.org/drawingml/2006/main" name="IIC Corp template 201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6">
      <a:majorFont>
        <a:latin typeface="Arial"/>
        <a:ea typeface=""/>
        <a:cs typeface=""/>
      </a:majorFont>
      <a:minorFont>
        <a:latin typeface="Arial"/>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2351</Words>
  <Application>Microsoft Office PowerPoint</Application>
  <PresentationFormat>On-screen Show (4:3)</PresentationFormat>
  <Paragraphs>344</Paragraphs>
  <Slides>30</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Calibri</vt:lpstr>
      <vt:lpstr>Courier New</vt:lpstr>
      <vt:lpstr>Georgia</vt:lpstr>
      <vt:lpstr>Monotype Sorts</vt:lpstr>
      <vt:lpstr>Times New Roman</vt:lpstr>
      <vt:lpstr>Wingdings</vt:lpstr>
      <vt:lpstr>IIC Corp template 2011</vt:lpstr>
      <vt:lpstr>Expanding the Capabilities in the Region</vt:lpstr>
      <vt:lpstr>CONTENTS  </vt:lpstr>
      <vt:lpstr>About IIC Technologies</vt:lpstr>
      <vt:lpstr>Where we are…</vt:lpstr>
      <vt:lpstr>PowerPoint Presentation</vt:lpstr>
      <vt:lpstr>PowerPoint Presentation</vt:lpstr>
      <vt:lpstr>PowerPoint Presentation</vt:lpstr>
      <vt:lpstr>PowerPoint Presentation</vt:lpstr>
      <vt:lpstr>PowerPoint Presentation</vt:lpstr>
      <vt:lpstr>PowerPoint Presentation</vt:lpstr>
      <vt:lpstr>OMAN National Geoid Project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IIC Academy</vt:lpstr>
      <vt:lpstr>Surveying</vt:lpstr>
      <vt:lpstr>PowerPoint Presentation</vt:lpstr>
      <vt:lpstr>PowerPoint Presentation</vt:lpstr>
      <vt:lpstr>PowerPoint Presentation</vt:lpstr>
      <vt:lpstr>ICA Award winning NHS charts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2011-09-08T08:50:56Z</dcterms:created>
  <dcterms:modified xsi:type="dcterms:W3CDTF">2019-02-19T13:04:45Z</dcterms:modified>
</cp:coreProperties>
</file>