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88" r:id="rId3"/>
    <p:sldId id="289" r:id="rId4"/>
    <p:sldId id="290" r:id="rId5"/>
    <p:sldId id="28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11/02/2019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AE2D38-3E12-4C88-A2FD-AE8CC76A7262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945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AE2D38-3E12-4C88-A2FD-AE8CC76A7262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196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AE2D38-3E12-4C88-A2FD-AE8CC76A7262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059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9144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276123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569357" y="628034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sz="1200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12" y="6049724"/>
            <a:ext cx="647716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9415"/>
            <a:ext cx="78867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825626"/>
            <a:ext cx="5793137" cy="2158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08995" y="893799"/>
            <a:ext cx="7926011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9144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609116" y="628034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sz="1200" dirty="0" smtClean="0">
                <a:solidFill>
                  <a:schemeClr val="tx1"/>
                </a:solidFill>
              </a:rPr>
            </a:br>
            <a:r>
              <a:rPr lang="de-DE" sz="1200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sz="1200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1" y="6040080"/>
            <a:ext cx="621968" cy="8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11/02/2019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11/02/2019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11/02/2019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11/02/2019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11/02/2019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11/02/2019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11/02/2019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4-1-SWPHC16-14-Draft_Response_Disaster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4-1-SWPHC-Disaster_Response_Framework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bri.kampfer@iho.int" TargetMode="External"/><Relationship Id="rId2" Type="http://schemas.openxmlformats.org/officeDocument/2006/relationships/hyperlink" Target="http://www.iho.int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mailto:alberto.neves@iho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165" y="412694"/>
            <a:ext cx="8178501" cy="3332033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16</a:t>
            </a:r>
            <a:r>
              <a:rPr lang="en-US" sz="4900" baseline="30000" dirty="0" smtClean="0"/>
              <a:t>th</a:t>
            </a:r>
            <a:r>
              <a:rPr lang="en-US" sz="4900" dirty="0" smtClean="0"/>
              <a:t> </a:t>
            </a:r>
            <a:r>
              <a:rPr lang="en-US" sz="4900" dirty="0"/>
              <a:t>Meeting of the </a:t>
            </a:r>
            <a:r>
              <a:rPr lang="en-US" sz="4900" dirty="0" smtClean="0"/>
              <a:t>South </a:t>
            </a:r>
            <a:r>
              <a:rPr lang="en-US" sz="4900" dirty="0"/>
              <a:t>West Pacific </a:t>
            </a:r>
            <a:r>
              <a:rPr lang="en-US" sz="4900" dirty="0" smtClean="0"/>
              <a:t>Hydrographic Commission</a:t>
            </a:r>
            <a:br>
              <a:rPr lang="en-US" sz="49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 </a:t>
            </a:r>
            <a:r>
              <a:rPr lang="en-US" sz="4400" dirty="0"/>
              <a:t>Technical Workshop on  Disaster Response Planning and Data Discovery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165" y="4191675"/>
            <a:ext cx="7994933" cy="1051964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  <a:cs typeface="Arial" pitchFamily="34" charset="0"/>
              </a:rPr>
              <a:t>IHO </a:t>
            </a:r>
            <a:r>
              <a:rPr lang="en-US" sz="3200" dirty="0" smtClean="0">
                <a:latin typeface="+mj-lt"/>
                <a:cs typeface="Arial" pitchFamily="34" charset="0"/>
              </a:rPr>
              <a:t>Resolution on Response to Disasters and the SWPHC</a:t>
            </a:r>
            <a:endParaRPr lang="en-US" sz="3200" dirty="0">
              <a:latin typeface="+mj-lt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087" y="1375645"/>
            <a:ext cx="7930194" cy="4553667"/>
          </a:xfrm>
        </p:spPr>
        <p:txBody>
          <a:bodyPr>
            <a:normAutofit/>
          </a:bodyPr>
          <a:lstStyle/>
          <a:p>
            <a:pPr marL="0" indent="0" eaLnBrk="1" hangingPunct="1">
              <a:defRPr/>
            </a:pPr>
            <a:r>
              <a:rPr lang="en-GB" sz="3600" dirty="0" smtClean="0">
                <a:latin typeface="+mj-lt"/>
                <a:cs typeface="Arial" pitchFamily="34" charset="0"/>
              </a:rPr>
              <a:t> IHO Resolution 1/2005 IHO Response to Disasters, as amended</a:t>
            </a:r>
          </a:p>
          <a:p>
            <a:pPr marL="0" indent="0" eaLnBrk="1" hangingPunct="1">
              <a:defRPr/>
            </a:pPr>
            <a:r>
              <a:rPr lang="en-GB" sz="3600" dirty="0">
                <a:latin typeface="+mj-lt"/>
                <a:cs typeface="Arial" pitchFamily="34" charset="0"/>
              </a:rPr>
              <a:t> </a:t>
            </a:r>
            <a:r>
              <a:rPr lang="en-GB" sz="3600" dirty="0" smtClean="0">
                <a:latin typeface="+mj-lt"/>
                <a:cs typeface="Arial" pitchFamily="34" charset="0"/>
              </a:rPr>
              <a:t>Revision agreed by A-1 (2017) and IRCC10</a:t>
            </a:r>
          </a:p>
          <a:p>
            <a:pPr marL="0" indent="0" eaLnBrk="1" hangingPunct="1">
              <a:defRPr/>
            </a:pPr>
            <a:r>
              <a:rPr lang="en-GB" sz="3600" dirty="0">
                <a:latin typeface="+mj-lt"/>
                <a:cs typeface="Arial" pitchFamily="34" charset="0"/>
              </a:rPr>
              <a:t> </a:t>
            </a:r>
            <a:r>
              <a:rPr lang="en-GB" sz="3600" dirty="0" smtClean="0">
                <a:latin typeface="+mj-lt"/>
                <a:cs typeface="Arial" pitchFamily="34" charset="0"/>
              </a:rPr>
              <a:t>Ongoing revision led by Japan and Australia</a:t>
            </a:r>
          </a:p>
          <a:p>
            <a:pPr marL="0" indent="0" eaLnBrk="1" hangingPunct="1">
              <a:defRPr/>
            </a:pPr>
            <a:r>
              <a:rPr lang="en-GB" sz="3600" dirty="0">
                <a:latin typeface="+mj-lt"/>
                <a:cs typeface="Arial" pitchFamily="34" charset="0"/>
              </a:rPr>
              <a:t> </a:t>
            </a:r>
            <a:r>
              <a:rPr lang="en-GB" sz="3600" dirty="0" smtClean="0">
                <a:latin typeface="+mj-lt"/>
                <a:cs typeface="Arial" pitchFamily="34" charset="0"/>
              </a:rPr>
              <a:t>Draft amendments in </a:t>
            </a:r>
            <a:r>
              <a:rPr lang="en-GB" sz="3600" dirty="0" smtClean="0">
                <a:latin typeface="+mj-lt"/>
                <a:cs typeface="Arial" pitchFamily="34" charset="0"/>
                <a:hlinkClick r:id="rId3" action="ppaction://hlinkfile"/>
              </a:rPr>
              <a:t>doc. SWPHC16-14</a:t>
            </a:r>
            <a:endParaRPr lang="en-GB" sz="3600" dirty="0" smtClean="0">
              <a:latin typeface="+mj-lt"/>
              <a:cs typeface="Arial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23087" y="191295"/>
            <a:ext cx="7897826" cy="642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IHO Resolution on Response to Disasters</a:t>
            </a:r>
            <a:endParaRPr lang="en-A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3087" y="1375645"/>
            <a:ext cx="7930194" cy="4553667"/>
          </a:xfrm>
        </p:spPr>
        <p:txBody>
          <a:bodyPr>
            <a:normAutofit/>
          </a:bodyPr>
          <a:lstStyle/>
          <a:p>
            <a:pPr marL="0" indent="0" eaLnBrk="1" hangingPunct="1">
              <a:defRPr/>
            </a:pPr>
            <a:r>
              <a:rPr lang="en-GB" sz="3600" dirty="0" smtClean="0">
                <a:latin typeface="+mj-lt"/>
                <a:cs typeface="Arial" pitchFamily="34" charset="0"/>
              </a:rPr>
              <a:t> High level document providing guidance for the RHCs</a:t>
            </a:r>
          </a:p>
          <a:p>
            <a:pPr marL="0" indent="0" eaLnBrk="1" hangingPunct="1">
              <a:defRPr/>
            </a:pPr>
            <a:r>
              <a:rPr lang="en-GB" sz="3600" dirty="0">
                <a:latin typeface="+mj-lt"/>
                <a:cs typeface="Arial" pitchFamily="34" charset="0"/>
              </a:rPr>
              <a:t> </a:t>
            </a:r>
            <a:r>
              <a:rPr lang="en-GB" sz="3600" dirty="0" smtClean="0">
                <a:latin typeface="+mj-lt"/>
                <a:cs typeface="Arial" pitchFamily="34" charset="0"/>
              </a:rPr>
              <a:t>Intended to promote cooperation and coordination to provide support for countries affected by natural disasters</a:t>
            </a:r>
          </a:p>
          <a:p>
            <a:pPr marL="0" indent="0" eaLnBrk="1" hangingPunct="1">
              <a:defRPr/>
            </a:pPr>
            <a:r>
              <a:rPr lang="en-GB" sz="3600" dirty="0">
                <a:latin typeface="+mj-lt"/>
                <a:cs typeface="Arial" pitchFamily="34" charset="0"/>
              </a:rPr>
              <a:t> </a:t>
            </a:r>
            <a:r>
              <a:rPr lang="en-GB" sz="3600" dirty="0" smtClean="0">
                <a:latin typeface="+mj-lt"/>
                <a:cs typeface="Arial" pitchFamily="34" charset="0"/>
              </a:rPr>
              <a:t>Needs to be complemented by specific documents at the RHC level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23087" y="191295"/>
            <a:ext cx="7897826" cy="642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IHO Resolution on Response to Disasters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365819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5667" y="1375645"/>
            <a:ext cx="8263466" cy="4553667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defRPr/>
            </a:pPr>
            <a:r>
              <a:rPr lang="en-GB" sz="3600" dirty="0" smtClean="0">
                <a:latin typeface="+mj-lt"/>
                <a:cs typeface="Arial" pitchFamily="34" charset="0"/>
              </a:rPr>
              <a:t> Proposed a </a:t>
            </a:r>
            <a:r>
              <a:rPr lang="en-GB" sz="3600" dirty="0" smtClean="0">
                <a:latin typeface="+mj-lt"/>
                <a:cs typeface="Arial" pitchFamily="34" charset="0"/>
                <a:hlinkClick r:id="rId3" action="ppaction://hlinkfile"/>
              </a:rPr>
              <a:t>SWPHC Response to Disaster Framework</a:t>
            </a:r>
            <a:endParaRPr lang="en-GB" sz="3600" dirty="0" smtClean="0">
              <a:latin typeface="+mj-lt"/>
              <a:cs typeface="Arial" pitchFamily="34" charset="0"/>
            </a:endParaRPr>
          </a:p>
          <a:p>
            <a:pPr marL="0" indent="0" eaLnBrk="1" hangingPunct="1">
              <a:defRPr/>
            </a:pPr>
            <a:r>
              <a:rPr lang="en-GB" sz="3600" dirty="0">
                <a:latin typeface="+mj-lt"/>
                <a:cs typeface="Arial" pitchFamily="34" charset="0"/>
              </a:rPr>
              <a:t> </a:t>
            </a:r>
            <a:r>
              <a:rPr lang="en-GB" sz="3600" dirty="0" smtClean="0">
                <a:latin typeface="+mj-lt"/>
                <a:cs typeface="Arial" pitchFamily="34" charset="0"/>
              </a:rPr>
              <a:t>Elements to be considered:</a:t>
            </a:r>
          </a:p>
          <a:p>
            <a:pPr marL="457200" lvl="1" indent="0">
              <a:defRPr/>
            </a:pPr>
            <a:r>
              <a:rPr lang="en-GB" sz="3200" dirty="0">
                <a:latin typeface="+mj-lt"/>
                <a:cs typeface="Arial" pitchFamily="34" charset="0"/>
              </a:rPr>
              <a:t> </a:t>
            </a:r>
            <a:r>
              <a:rPr lang="en-GB" sz="3200" dirty="0" smtClean="0">
                <a:latin typeface="+mj-lt"/>
                <a:cs typeface="Arial" pitchFamily="34" charset="0"/>
              </a:rPr>
              <a:t>What if the Chair's country is affected</a:t>
            </a:r>
          </a:p>
          <a:p>
            <a:pPr marL="457200" lvl="1" indent="0">
              <a:defRPr/>
            </a:pPr>
            <a:r>
              <a:rPr lang="en-GB" sz="3200" dirty="0">
                <a:latin typeface="+mj-lt"/>
                <a:cs typeface="Arial" pitchFamily="34" charset="0"/>
              </a:rPr>
              <a:t> </a:t>
            </a:r>
            <a:r>
              <a:rPr lang="en-GB" sz="3200" dirty="0" smtClean="0">
                <a:latin typeface="+mj-lt"/>
                <a:cs typeface="Arial" pitchFamily="34" charset="0"/>
              </a:rPr>
              <a:t>Have redundant points of contact</a:t>
            </a:r>
          </a:p>
          <a:p>
            <a:pPr marL="457200" lvl="1" indent="0">
              <a:defRPr/>
            </a:pPr>
            <a:r>
              <a:rPr lang="en-GB" sz="3200" dirty="0">
                <a:latin typeface="+mj-lt"/>
                <a:cs typeface="Arial" pitchFamily="34" charset="0"/>
              </a:rPr>
              <a:t> </a:t>
            </a:r>
            <a:r>
              <a:rPr lang="en-GB" sz="3200" i="1" dirty="0" smtClean="0">
                <a:latin typeface="+mj-lt"/>
                <a:cs typeface="Arial" pitchFamily="34" charset="0"/>
              </a:rPr>
              <a:t>In peace prepare for war </a:t>
            </a:r>
            <a:r>
              <a:rPr lang="en-GB" sz="3200" dirty="0" smtClean="0">
                <a:latin typeface="+mj-lt"/>
                <a:cs typeface="Arial" pitchFamily="34" charset="0"/>
              </a:rPr>
              <a:t>principle</a:t>
            </a:r>
            <a:endParaRPr lang="en-GB" sz="3600" dirty="0">
              <a:latin typeface="+mj-lt"/>
              <a:cs typeface="Arial" pitchFamily="34" charset="0"/>
            </a:endParaRPr>
          </a:p>
          <a:p>
            <a:pPr marL="457200" lvl="1" indent="0">
              <a:defRPr/>
            </a:pPr>
            <a:r>
              <a:rPr lang="en-GB" sz="3200" dirty="0">
                <a:latin typeface="+mj-lt"/>
                <a:cs typeface="Arial" pitchFamily="34" charset="0"/>
              </a:rPr>
              <a:t> </a:t>
            </a:r>
            <a:r>
              <a:rPr lang="en-GB" sz="3200" i="1" dirty="0">
                <a:latin typeface="+mj-lt"/>
                <a:cs typeface="Arial" pitchFamily="34" charset="0"/>
              </a:rPr>
              <a:t>The power of </a:t>
            </a:r>
            <a:r>
              <a:rPr lang="en-GB" sz="3200" i="1" dirty="0" smtClean="0">
                <a:latin typeface="+mj-lt"/>
                <a:cs typeface="Arial" pitchFamily="34" charset="0"/>
              </a:rPr>
              <a:t>where </a:t>
            </a:r>
            <a:r>
              <a:rPr lang="en-GB" sz="3200" dirty="0">
                <a:latin typeface="+mj-lt"/>
                <a:cs typeface="Arial" pitchFamily="34" charset="0"/>
              </a:rPr>
              <a:t>(</a:t>
            </a:r>
            <a:r>
              <a:rPr lang="en-GB" sz="3200" dirty="0" smtClean="0">
                <a:latin typeface="+mj-lt"/>
                <a:cs typeface="Arial" pitchFamily="34" charset="0"/>
              </a:rPr>
              <a:t>LINZ motto</a:t>
            </a:r>
            <a:r>
              <a:rPr lang="en-GB" sz="3200" dirty="0" smtClean="0">
                <a:latin typeface="+mj-lt"/>
                <a:cs typeface="Arial" pitchFamily="34" charset="0"/>
              </a:rPr>
              <a:t>)</a:t>
            </a:r>
          </a:p>
          <a:p>
            <a:pPr marL="457200" lvl="1" indent="0">
              <a:defRPr/>
            </a:pPr>
            <a:r>
              <a:rPr lang="en-GB" sz="3200" dirty="0" smtClean="0">
                <a:latin typeface="+mj-lt"/>
                <a:cs typeface="Arial" pitchFamily="34" charset="0"/>
              </a:rPr>
              <a:t> The power </a:t>
            </a:r>
            <a:r>
              <a:rPr lang="en-GB" sz="3200" smtClean="0">
                <a:latin typeface="+mj-lt"/>
                <a:cs typeface="Arial" pitchFamily="34" charset="0"/>
              </a:rPr>
              <a:t>of communication</a:t>
            </a:r>
            <a:endParaRPr lang="en-GB" sz="3200" dirty="0" smtClean="0">
              <a:latin typeface="+mj-lt"/>
              <a:cs typeface="Arial" pitchFamily="34" charset="0"/>
            </a:endParaRPr>
          </a:p>
          <a:p>
            <a:pPr marL="457200" lvl="1" indent="0">
              <a:defRPr/>
            </a:pPr>
            <a:r>
              <a:rPr lang="en-GB" sz="3200" dirty="0">
                <a:latin typeface="+mj-lt"/>
                <a:cs typeface="Arial" pitchFamily="34" charset="0"/>
              </a:rPr>
              <a:t> </a:t>
            </a:r>
            <a:r>
              <a:rPr lang="en-GB" sz="3200" dirty="0" smtClean="0">
                <a:latin typeface="+mj-lt"/>
                <a:cs typeface="Arial" pitchFamily="34" charset="0"/>
              </a:rPr>
              <a:t>Integrate Hydrographic Services in the national framework</a:t>
            </a:r>
            <a:endParaRPr lang="en-GB" sz="3200" dirty="0">
              <a:latin typeface="+mj-lt"/>
              <a:cs typeface="Arial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23087" y="191295"/>
            <a:ext cx="7897826" cy="6421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 smtClean="0"/>
              <a:t>SWPHC Response to Disasters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86138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388" y="1836892"/>
            <a:ext cx="7420396" cy="391551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IHO </a:t>
            </a:r>
            <a:r>
              <a:rPr lang="en-US" sz="4000" dirty="0"/>
              <a:t>Secretariat, here to help you</a:t>
            </a:r>
            <a:r>
              <a:rPr lang="en-US" sz="4000" dirty="0" smtClean="0"/>
              <a:t>!</a:t>
            </a:r>
            <a:br>
              <a:rPr lang="en-US" sz="4000" dirty="0" smtClean="0"/>
            </a:br>
            <a:r>
              <a:rPr lang="en-US" dirty="0" smtClean="0">
                <a:hlinkClick r:id="rId2"/>
              </a:rPr>
              <a:t>www.iho.int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abri.kampfer@iho.int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alberto.neves@iho.int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142" y="803702"/>
            <a:ext cx="832104" cy="109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9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789</TotalTime>
  <Words>175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IHO_Presentations_template-Blank</vt:lpstr>
      <vt:lpstr>16th Meeting of the South West Pacific Hydrographic Commission   Technical Workshop on  Disaster Response Planning and Data Discovery</vt:lpstr>
      <vt:lpstr>PowerPoint Presentation</vt:lpstr>
      <vt:lpstr>PowerPoint Presentation</vt:lpstr>
      <vt:lpstr>PowerPoint Presentation</vt:lpstr>
      <vt:lpstr>IHO Secretariat, here to help you! www.iho.int  abri.kampfer@iho.int  alberto.neves@iho.int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Alberto Costa Neves</cp:lastModifiedBy>
  <cp:revision>58</cp:revision>
  <dcterms:created xsi:type="dcterms:W3CDTF">2017-10-26T13:07:26Z</dcterms:created>
  <dcterms:modified xsi:type="dcterms:W3CDTF">2019-02-11T19:44:25Z</dcterms:modified>
</cp:coreProperties>
</file>