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3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81" r:id="rId2"/>
    <p:sldId id="550" r:id="rId3"/>
    <p:sldId id="551" r:id="rId4"/>
    <p:sldId id="265" r:id="rId5"/>
    <p:sldId id="553" r:id="rId6"/>
    <p:sldId id="310" r:id="rId7"/>
    <p:sldId id="298" r:id="rId8"/>
    <p:sldId id="557" r:id="rId9"/>
    <p:sldId id="546" r:id="rId10"/>
    <p:sldId id="267" r:id="rId11"/>
    <p:sldId id="260" r:id="rId12"/>
    <p:sldId id="259" r:id="rId13"/>
    <p:sldId id="391" r:id="rId14"/>
    <p:sldId id="560" r:id="rId15"/>
    <p:sldId id="389" r:id="rId16"/>
    <p:sldId id="558" r:id="rId17"/>
    <p:sldId id="385" r:id="rId18"/>
    <p:sldId id="393" r:id="rId19"/>
    <p:sldId id="556" r:id="rId20"/>
    <p:sldId id="555" r:id="rId21"/>
    <p:sldId id="379" r:id="rId22"/>
    <p:sldId id="5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53A"/>
    <a:srgbClr val="294671"/>
    <a:srgbClr val="4372C4"/>
    <a:srgbClr val="3990E4"/>
    <a:srgbClr val="05A63A"/>
    <a:srgbClr val="14283F"/>
    <a:srgbClr val="30B8EE"/>
    <a:srgbClr val="2B86AE"/>
    <a:srgbClr val="04243A"/>
    <a:srgbClr val="05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51"/>
    <p:restoredTop sz="86783"/>
  </p:normalViewPr>
  <p:slideViewPr>
    <p:cSldViewPr snapToGrid="0" snapToObjects="1">
      <p:cViewPr varScale="1">
        <p:scale>
          <a:sx n="93" d="100"/>
          <a:sy n="93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2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National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>
        <dgm:presLayoutVars>
          <dgm:chMax val="1"/>
          <dgm:bulletEnabled val="1"/>
        </dgm:presLayoutVars>
      </dgm:prSet>
      <dgm:spPr/>
    </dgm:pt>
    <dgm:pt modelId="{02AE4565-A894-0B40-BC32-B772B445CCFB}" type="pres">
      <dgm:prSet presAssocID="{1D6F131C-A53D-E740-81A8-678CC7F89831}" presName="gear1srcNode" presStyleLbl="node1" presStyleIdx="0" presStyleCnt="3"/>
      <dgm:spPr/>
    </dgm:pt>
    <dgm:pt modelId="{83D367AB-134D-0E48-A9FB-C0D340526AA3}" type="pres">
      <dgm:prSet presAssocID="{1D6F131C-A53D-E740-81A8-678CC7F89831}" presName="gear1dstNode" presStyleLbl="node1" presStyleIdx="0" presStyleCnt="3"/>
      <dgm:spPr/>
    </dgm:pt>
    <dgm:pt modelId="{5AD695FF-A380-304A-825E-2F62BB7CD5BD}" type="pres">
      <dgm:prSet presAssocID="{2A35EF09-8B52-BD40-A9A1-A699C50AAE52}" presName="gear2" presStyleLbl="node1" presStyleIdx="1" presStyleCnt="3" custScaleX="114176" custScaleY="114176">
        <dgm:presLayoutVars>
          <dgm:chMax val="1"/>
          <dgm:bulletEnabled val="1"/>
        </dgm:presLayoutVars>
      </dgm:prSet>
      <dgm:spPr/>
    </dgm:pt>
    <dgm:pt modelId="{88F38611-5052-374F-BF6B-C78FF4CF2A3E}" type="pres">
      <dgm:prSet presAssocID="{2A35EF09-8B52-BD40-A9A1-A699C50AAE52}" presName="gear2srcNode" presStyleLbl="node1" presStyleIdx="1" presStyleCnt="3"/>
      <dgm:spPr/>
    </dgm:pt>
    <dgm:pt modelId="{3C7AC9C3-9C98-AB45-BABA-BE74A0B69922}" type="pres">
      <dgm:prSet presAssocID="{2A35EF09-8B52-BD40-A9A1-A699C50AAE52}" presName="gear2dstNode" presStyleLbl="node1" presStyleIdx="1" presStyleCnt="3"/>
      <dgm:spPr/>
    </dgm:pt>
    <dgm:pt modelId="{905E1C2D-C69F-004D-934C-63C3A206DFB6}" type="pres">
      <dgm:prSet presAssocID="{C1B4E49A-6D23-734A-9DE6-18AB296C1E32}" presName="gear3" presStyleLbl="node1" presStyleIdx="2" presStyleCnt="3" custScaleX="87951" custScaleY="85187"/>
      <dgm:spPr/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C363A5A-4CBD-CB48-9497-98A52A3F85E6}" type="pres">
      <dgm:prSet presAssocID="{C1B4E49A-6D23-734A-9DE6-18AB296C1E32}" presName="gear3srcNode" presStyleLbl="node1" presStyleIdx="2" presStyleCnt="3"/>
      <dgm:spPr/>
    </dgm:pt>
    <dgm:pt modelId="{907108ED-53C7-974E-A4D1-FAA537B82457}" type="pres">
      <dgm:prSet presAssocID="{C1B4E49A-6D23-734A-9DE6-18AB296C1E32}" presName="gear3dstNode" presStyleLbl="node1" presStyleIdx="2" presStyleCnt="3"/>
      <dgm:spPr/>
    </dgm:pt>
    <dgm:pt modelId="{05418285-F910-6743-BEBC-03F013DBBBB1}" type="pres">
      <dgm:prSet presAssocID="{9E8C00E9-A0A3-B144-8F64-426F1F5B1BE9}" presName="connector1" presStyleLbl="sibTrans2D1" presStyleIdx="0" presStyleCnt="3"/>
      <dgm:spPr/>
    </dgm:pt>
    <dgm:pt modelId="{977950C6-1DA9-9241-B1E1-C8FA292F3D4B}" type="pres">
      <dgm:prSet presAssocID="{B607BE61-A933-504F-826D-C2B3B2AF17E3}" presName="connector2" presStyleLbl="sibTrans2D1" presStyleIdx="1" presStyleCnt="3"/>
      <dgm:spPr/>
    </dgm:pt>
    <dgm:pt modelId="{DB66C51E-9E4D-FB44-930C-2AA2D3A76128}" type="pres">
      <dgm:prSet presAssocID="{CA8B7846-0E56-C349-A0C9-78C2B5BE369D}" presName="connector3" presStyleLbl="sibTrans2D1" presStyleIdx="2" presStyleCnt="3"/>
      <dgm:spPr/>
    </dgm:pt>
  </dgm:ptLst>
  <dgm:cxnLst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 custLinFactNeighborY="0">
        <dgm:presLayoutVars>
          <dgm:chMax val="1"/>
          <dgm:bulletEnabled val="1"/>
        </dgm:presLayoutVars>
      </dgm:prSet>
      <dgm:spPr/>
    </dgm:pt>
    <dgm:pt modelId="{02AE4565-A894-0B40-BC32-B772B445CCFB}" type="pres">
      <dgm:prSet presAssocID="{1D6F131C-A53D-E740-81A8-678CC7F89831}" presName="gear1srcNode" presStyleLbl="node1" presStyleIdx="0" presStyleCnt="3"/>
      <dgm:spPr/>
    </dgm:pt>
    <dgm:pt modelId="{83D367AB-134D-0E48-A9FB-C0D340526AA3}" type="pres">
      <dgm:prSet presAssocID="{1D6F131C-A53D-E740-81A8-678CC7F89831}" presName="gear1dstNode" presStyleLbl="node1" presStyleIdx="0" presStyleCnt="3"/>
      <dgm:spPr/>
    </dgm:pt>
    <dgm:pt modelId="{5AD695FF-A380-304A-825E-2F62BB7CD5BD}" type="pres">
      <dgm:prSet presAssocID="{2A35EF09-8B52-BD40-A9A1-A699C50AAE52}" presName="gear2" presStyleLbl="node1" presStyleIdx="1" presStyleCnt="3" custScaleX="113899" custScaleY="113899" custLinFactNeighborX="-3037" custLinFactNeighborY="163">
        <dgm:presLayoutVars>
          <dgm:chMax val="1"/>
          <dgm:bulletEnabled val="1"/>
        </dgm:presLayoutVars>
      </dgm:prSet>
      <dgm:spPr/>
    </dgm:pt>
    <dgm:pt modelId="{88F38611-5052-374F-BF6B-C78FF4CF2A3E}" type="pres">
      <dgm:prSet presAssocID="{2A35EF09-8B52-BD40-A9A1-A699C50AAE52}" presName="gear2srcNode" presStyleLbl="node1" presStyleIdx="1" presStyleCnt="3"/>
      <dgm:spPr/>
    </dgm:pt>
    <dgm:pt modelId="{3C7AC9C3-9C98-AB45-BABA-BE74A0B69922}" type="pres">
      <dgm:prSet presAssocID="{2A35EF09-8B52-BD40-A9A1-A699C50AAE52}" presName="gear2dstNode" presStyleLbl="node1" presStyleIdx="1" presStyleCnt="3"/>
      <dgm:spPr/>
    </dgm:pt>
    <dgm:pt modelId="{905E1C2D-C69F-004D-934C-63C3A206DFB6}" type="pres">
      <dgm:prSet presAssocID="{C1B4E49A-6D23-734A-9DE6-18AB296C1E32}" presName="gear3" presStyleLbl="node1" presStyleIdx="2" presStyleCnt="3" custScaleX="113899" custScaleY="113899" custLinFactNeighborX="8499" custLinFactNeighborY="-4685"/>
      <dgm:spPr/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C363A5A-4CBD-CB48-9497-98A52A3F85E6}" type="pres">
      <dgm:prSet presAssocID="{C1B4E49A-6D23-734A-9DE6-18AB296C1E32}" presName="gear3srcNode" presStyleLbl="node1" presStyleIdx="2" presStyleCnt="3"/>
      <dgm:spPr/>
    </dgm:pt>
    <dgm:pt modelId="{907108ED-53C7-974E-A4D1-FAA537B82457}" type="pres">
      <dgm:prSet presAssocID="{C1B4E49A-6D23-734A-9DE6-18AB296C1E32}" presName="gear3dstNode" presStyleLbl="node1" presStyleIdx="2" presStyleCnt="3"/>
      <dgm:spPr/>
    </dgm:pt>
    <dgm:pt modelId="{05418285-F910-6743-BEBC-03F013DBBBB1}" type="pres">
      <dgm:prSet presAssocID="{9E8C00E9-A0A3-B144-8F64-426F1F5B1BE9}" presName="connector1" presStyleLbl="sibTrans2D1" presStyleIdx="0" presStyleCnt="3"/>
      <dgm:spPr/>
    </dgm:pt>
    <dgm:pt modelId="{977950C6-1DA9-9241-B1E1-C8FA292F3D4B}" type="pres">
      <dgm:prSet presAssocID="{B607BE61-A933-504F-826D-C2B3B2AF17E3}" presName="connector2" presStyleLbl="sibTrans2D1" presStyleIdx="1" presStyleCnt="3" custLinFactNeighborX="-5106" custLinFactNeighborY="-2918"/>
      <dgm:spPr/>
    </dgm:pt>
    <dgm:pt modelId="{DB66C51E-9E4D-FB44-930C-2AA2D3A76128}" type="pres">
      <dgm:prSet presAssocID="{CA8B7846-0E56-C349-A0C9-78C2B5BE369D}" presName="connector3" presStyleLbl="sibTrans2D1" presStyleIdx="2" presStyleCnt="3" custLinFactNeighborY="-3383"/>
      <dgm:spPr/>
    </dgm:pt>
  </dgm:ptLst>
  <dgm:cxnLst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F9AC-2CD2-B44B-A413-97D98A2FA916}">
      <dsp:nvSpPr>
        <dsp:cNvPr id="0" name=""/>
        <dsp:cNvSpPr/>
      </dsp:nvSpPr>
      <dsp:spPr>
        <a:xfrm>
          <a:off x="1790954" y="1602486"/>
          <a:ext cx="1958594" cy="1958594"/>
        </a:xfrm>
        <a:prstGeom prst="gear9">
          <a:avLst/>
        </a:prstGeom>
        <a:solidFill>
          <a:srgbClr val="2946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</a:t>
          </a:r>
          <a:endParaRPr lang="en-US" sz="1200" kern="1200" dirty="0"/>
        </a:p>
      </dsp:txBody>
      <dsp:txXfrm>
        <a:off x="2184719" y="2061277"/>
        <a:ext cx="1171064" cy="1006758"/>
      </dsp:txXfrm>
    </dsp:sp>
    <dsp:sp modelId="{5AD695FF-A380-304A-825E-2F62BB7CD5BD}">
      <dsp:nvSpPr>
        <dsp:cNvPr id="0" name=""/>
        <dsp:cNvSpPr/>
      </dsp:nvSpPr>
      <dsp:spPr>
        <a:xfrm>
          <a:off x="550444" y="1038581"/>
          <a:ext cx="1626359" cy="162635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100" kern="1200" dirty="0"/>
        </a:p>
      </dsp:txBody>
      <dsp:txXfrm>
        <a:off x="959885" y="1450496"/>
        <a:ext cx="807477" cy="802529"/>
      </dsp:txXfrm>
    </dsp:sp>
    <dsp:sp modelId="{905E1C2D-C69F-004D-934C-63C3A206DFB6}">
      <dsp:nvSpPr>
        <dsp:cNvPr id="0" name=""/>
        <dsp:cNvSpPr/>
      </dsp:nvSpPr>
      <dsp:spPr>
        <a:xfrm rot="20700000">
          <a:off x="1526256" y="267261"/>
          <a:ext cx="1241610" cy="1174794"/>
        </a:xfrm>
        <a:prstGeom prst="gear6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National</a:t>
          </a:r>
          <a:endParaRPr lang="en-US" sz="1200" kern="1200" dirty="0"/>
        </a:p>
      </dsp:txBody>
      <dsp:txXfrm rot="-20700000">
        <a:off x="1802541" y="520965"/>
        <a:ext cx="689041" cy="667386"/>
      </dsp:txXfrm>
    </dsp:sp>
    <dsp:sp modelId="{05418285-F910-6743-BEBC-03F013DBBBB1}">
      <dsp:nvSpPr>
        <dsp:cNvPr id="0" name=""/>
        <dsp:cNvSpPr/>
      </dsp:nvSpPr>
      <dsp:spPr>
        <a:xfrm>
          <a:off x="1633523" y="1310800"/>
          <a:ext cx="2507000" cy="2507000"/>
        </a:xfrm>
        <a:prstGeom prst="circularArrow">
          <a:avLst>
            <a:gd name="adj1" fmla="val 4687"/>
            <a:gd name="adj2" fmla="val 299029"/>
            <a:gd name="adj3" fmla="val 2499028"/>
            <a:gd name="adj4" fmla="val 1589870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950C6-1DA9-9241-B1E1-C8FA292F3D4B}">
      <dsp:nvSpPr>
        <dsp:cNvPr id="0" name=""/>
        <dsp:cNvSpPr/>
      </dsp:nvSpPr>
      <dsp:spPr>
        <a:xfrm>
          <a:off x="399144" y="827090"/>
          <a:ext cx="1821492" cy="18214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6C51E-9E4D-FB44-930C-2AA2D3A76128}">
      <dsp:nvSpPr>
        <dsp:cNvPr id="0" name=""/>
        <dsp:cNvSpPr/>
      </dsp:nvSpPr>
      <dsp:spPr>
        <a:xfrm>
          <a:off x="1126406" y="-146150"/>
          <a:ext cx="1963935" cy="19639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F9AC-2CD2-B44B-A413-97D98A2FA916}">
      <dsp:nvSpPr>
        <dsp:cNvPr id="0" name=""/>
        <dsp:cNvSpPr/>
      </dsp:nvSpPr>
      <dsp:spPr>
        <a:xfrm>
          <a:off x="1934677" y="2142742"/>
          <a:ext cx="2364606" cy="2364606"/>
        </a:xfrm>
        <a:prstGeom prst="gear9">
          <a:avLst/>
        </a:prstGeom>
        <a:solidFill>
          <a:srgbClr val="2946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</a:t>
          </a:r>
          <a:endParaRPr lang="en-US" sz="1200" kern="1200" dirty="0"/>
        </a:p>
      </dsp:txBody>
      <dsp:txXfrm>
        <a:off x="2410068" y="2696640"/>
        <a:ext cx="1413824" cy="1215456"/>
      </dsp:txXfrm>
    </dsp:sp>
    <dsp:sp modelId="{5AD695FF-A380-304A-825E-2F62BB7CD5BD}">
      <dsp:nvSpPr>
        <dsp:cNvPr id="0" name=""/>
        <dsp:cNvSpPr/>
      </dsp:nvSpPr>
      <dsp:spPr>
        <a:xfrm>
          <a:off x="387167" y="1467127"/>
          <a:ext cx="1958736" cy="195873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100" kern="1200" dirty="0"/>
        </a:p>
      </dsp:txBody>
      <dsp:txXfrm>
        <a:off x="880285" y="1963225"/>
        <a:ext cx="972500" cy="966540"/>
      </dsp:txXfrm>
    </dsp:sp>
    <dsp:sp modelId="{905E1C2D-C69F-004D-934C-63C3A206DFB6}">
      <dsp:nvSpPr>
        <dsp:cNvPr id="0" name=""/>
        <dsp:cNvSpPr/>
      </dsp:nvSpPr>
      <dsp:spPr>
        <a:xfrm rot="20700000">
          <a:off x="1580415" y="215660"/>
          <a:ext cx="1919162" cy="191916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200" kern="1200" dirty="0"/>
        </a:p>
      </dsp:txBody>
      <dsp:txXfrm rot="-20700000">
        <a:off x="2001343" y="636589"/>
        <a:ext cx="1077305" cy="1077305"/>
      </dsp:txXfrm>
    </dsp:sp>
    <dsp:sp modelId="{05418285-F910-6743-BEBC-03F013DBBBB1}">
      <dsp:nvSpPr>
        <dsp:cNvPr id="0" name=""/>
        <dsp:cNvSpPr/>
      </dsp:nvSpPr>
      <dsp:spPr>
        <a:xfrm>
          <a:off x="1754007" y="1785273"/>
          <a:ext cx="3026695" cy="3026695"/>
        </a:xfrm>
        <a:prstGeom prst="circularArrow">
          <a:avLst>
            <a:gd name="adj1" fmla="val 4687"/>
            <a:gd name="adj2" fmla="val 299029"/>
            <a:gd name="adj3" fmla="val 2518672"/>
            <a:gd name="adj4" fmla="val 1585588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950C6-1DA9-9241-B1E1-C8FA292F3D4B}">
      <dsp:nvSpPr>
        <dsp:cNvPr id="0" name=""/>
        <dsp:cNvSpPr/>
      </dsp:nvSpPr>
      <dsp:spPr>
        <a:xfrm>
          <a:off x="142063" y="1138708"/>
          <a:ext cx="2199083" cy="21990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6C51E-9E4D-FB44-930C-2AA2D3A76128}">
      <dsp:nvSpPr>
        <dsp:cNvPr id="0" name=""/>
        <dsp:cNvSpPr/>
      </dsp:nvSpPr>
      <dsp:spPr>
        <a:xfrm>
          <a:off x="1132371" y="-52325"/>
          <a:ext cx="2371055" cy="23710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72062-F78A-3845-A6C5-2E90EAF30A5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E339-BEA9-1642-99C2-C2CD837CF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Applications for Year 16 of the Training Program due </a:t>
            </a:r>
            <a:r>
              <a:rPr lang="en-US" sz="1600" dirty="0"/>
              <a:t>end-March 2019!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2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charset="0"/>
                <a:cs typeface="Arial" charset="0"/>
              </a:rPr>
              <a:t>This ocean bathymetry course, now in its 13</a:t>
            </a:r>
            <a:r>
              <a:rPr lang="en-GB" baseline="30000" dirty="0">
                <a:latin typeface="Arial" charset="0"/>
                <a:cs typeface="Arial" charset="0"/>
              </a:rPr>
              <a:t>th</a:t>
            </a:r>
            <a:r>
              <a:rPr lang="en-GB" dirty="0">
                <a:latin typeface="Arial" charset="0"/>
                <a:cs typeface="Arial" charset="0"/>
              </a:rPr>
              <a:t> year, having trained 78 scholars from 35 coastal</a:t>
            </a:r>
            <a:r>
              <a:rPr lang="en-GB" baseline="0" dirty="0">
                <a:latin typeface="Arial" charset="0"/>
                <a:cs typeface="Arial" charset="0"/>
              </a:rPr>
              <a:t> states</a:t>
            </a:r>
            <a:r>
              <a:rPr lang="en-GB" dirty="0">
                <a:latin typeface="Arial" charset="0"/>
                <a:cs typeface="Arial" charset="0"/>
              </a:rPr>
              <a:t>, provides these scholars with a </a:t>
            </a:r>
            <a:r>
              <a:rPr lang="en-GB" dirty="0" err="1">
                <a:latin typeface="Arial" charset="0"/>
                <a:cs typeface="Arial" charset="0"/>
              </a:rPr>
              <a:t>a</a:t>
            </a:r>
            <a:r>
              <a:rPr lang="en-GB" dirty="0">
                <a:latin typeface="Arial" charset="0"/>
                <a:cs typeface="Arial" charset="0"/>
              </a:rPr>
              <a:t> graduate certificate from UNH and a CAT A certification but, more importantly,  fosters a passion for ocean-mapping. This course aims to provide the knowledge,  skills and networks to allow this interest to be developed and built-upon.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393BB-0036-4BCD-B42B-6BCEAE6826F9}" type="slidenum">
              <a:rPr lang="en-GB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8B00-D4F2-4D82-9152-5865C6D74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5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d16e7b7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9d16e7b7d_0_109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39d16e7b7d_0_109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10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d16e7b7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9d16e7b7d_0_96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427" name="Google Shape;427;g39d16e7b7d_0_96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9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A28A-3C0B-6247-921A-6561F5A9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F5BDA-D733-6448-BAB1-3281D5E3E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AE5B-EE4B-4944-948C-2E02445C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6082F-5F81-F849-BA63-36DDFFD9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1557-EA46-584D-A283-726CF658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8C41-A00E-7C46-9817-59C800D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C4327-628D-E14C-808C-77FAAB1C0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16CB-6099-9E41-80BC-26927F29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25499-C0E8-FA4A-87F1-2841C70D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D5C4-2166-DE48-8E8F-83F6D2D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06206-93D8-7841-8279-E8DEBAE5C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6060C-F718-4545-860E-0D6DAF891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1A454-31AD-FC47-A913-E6FBD5CE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E46B6-1684-CE44-8AB5-A3D3403F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1E8D-BCEA-614A-90B3-BC834838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930A-599E-E340-A47A-73C36A3E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7F1F9-E543-4F4A-B926-23C405C7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B411-8CB2-D547-BCD4-70141203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F77D-68F7-654F-8F85-B27BB46F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E827-21B9-6B41-9E64-6F696FF8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41FC-A82E-3A42-853B-DFC59EF6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5F768-280E-0040-9DC8-3E0EEBF3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C4F6A-EAC6-4247-AF55-4B64AA23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2121-94EE-5C40-8A3A-9BD1EB83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67F3C-F2AF-3C42-B868-FC1CD54E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3F99-6432-C34B-A587-F612E9E9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3DA41-6C97-084E-99E1-AE3893911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D5AFC-DA13-0B42-97C3-33BAC56C7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2678A-4076-FA45-AD3B-472B3FFB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25348-F7B3-D841-B599-195C00FC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4BC7B-4F72-EE4E-B53C-C69F74E5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06D2-503B-8942-A7DF-7E5EB26E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934-3292-A243-A545-5434F097D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85673-8091-1A4C-A7EB-49881CA6A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C966-DF43-0E48-B563-9D6C82A58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C5252-3308-3D4C-A040-17074325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7B31E-630B-C041-9F1E-820320B1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43BC3-ADB7-7B4A-82BB-8625CC33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99BEE-FA48-8C43-AD9B-08005212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E757-F016-7F49-AF5D-06CA858A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97134-B9CC-1E4E-8036-AF6E7413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A58DD-6EF4-2642-A465-11750EAE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2ED7C-98C2-D24C-9411-80B8A1D7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0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909D6-52F1-2943-BD9E-A176005F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050F5-1F95-A44B-AD2A-0AAB0746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9FC10-6A1C-2D45-8A47-139EE98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7C45-4996-0A4A-AFEB-D231CE60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108EF-F889-9A4E-9348-4EE6D04B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3AB23-3044-0344-A504-06554ECC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9F045-9BAB-BB4B-8C79-15232A87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145D0-FA94-0444-A75A-93F39745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43E6E-0DEA-844E-BC22-6D48F5B5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6B2E-013F-2343-B21B-ED21810E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83EBD-0E47-C74F-8B68-9C6A7A93B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57C3-3130-2A4C-855D-0AF755A90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711C7-0933-BF43-BF4C-6C3032CF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7B673-0A8F-C647-BA56-EEA9DBD3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0E057-DEEE-9B43-8686-0951D1AA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9A05-1456-D84A-83F8-9A26F4892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0918"/>
            <a:ext cx="10515600" cy="488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DDC98-82FD-ED44-8DD2-90A6C0442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D5FCA-1AFB-804D-A489-63C0A77BDC2A}" type="datetimeFigureOut">
              <a:rPr lang="en-US" smtClean="0"/>
              <a:t>2/10/19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6C8E-A3D8-0048-8846-7E2BFAA88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9535C-6591-4F4C-B712-E78809CB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3C27-E0E3-D847-A2AB-30311BD1247E}"/>
              </a:ext>
            </a:extLst>
          </p:cNvPr>
          <p:cNvSpPr/>
          <p:nvPr userDrawn="1"/>
        </p:nvSpPr>
        <p:spPr>
          <a:xfrm>
            <a:off x="0" y="-12700"/>
            <a:ext cx="12192000" cy="965200"/>
          </a:xfrm>
          <a:prstGeom prst="rect">
            <a:avLst/>
          </a:prstGeom>
          <a:solidFill>
            <a:srgbClr val="2A4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9632-4B39-7748-8D7F-3BD967DC5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114" y="16043"/>
            <a:ext cx="1606119" cy="11649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935C3D-6CE4-EF40-B047-EB2BE1AE85B6}"/>
              </a:ext>
            </a:extLst>
          </p:cNvPr>
          <p:cNvGrpSpPr/>
          <p:nvPr userDrawn="1"/>
        </p:nvGrpSpPr>
        <p:grpSpPr>
          <a:xfrm>
            <a:off x="164123" y="164123"/>
            <a:ext cx="1163782" cy="579549"/>
            <a:chOff x="0" y="0"/>
            <a:chExt cx="1163782" cy="5795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63D871-5DA6-AF4C-87F8-29C6DEB8A09A}"/>
                </a:ext>
              </a:extLst>
            </p:cNvPr>
            <p:cNvSpPr/>
            <p:nvPr/>
          </p:nvSpPr>
          <p:spPr>
            <a:xfrm>
              <a:off x="1" y="0"/>
              <a:ext cx="1163781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5EE028-D7A2-9C45-BB5D-258C0457EBE2}"/>
                </a:ext>
              </a:extLst>
            </p:cNvPr>
            <p:cNvGrpSpPr/>
            <p:nvPr/>
          </p:nvGrpSpPr>
          <p:grpSpPr>
            <a:xfrm>
              <a:off x="0" y="0"/>
              <a:ext cx="1142960" cy="552003"/>
              <a:chOff x="0" y="171897"/>
              <a:chExt cx="1504181" cy="72645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E0CF1A-6358-924E-BAD0-B10996F00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1759" y="171897"/>
                <a:ext cx="722422" cy="7264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E7FFB24-5CF2-1844-816D-5541CBE62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176462"/>
                <a:ext cx="812915" cy="714875"/>
              </a:xfrm>
              <a:prstGeom prst="rect">
                <a:avLst/>
              </a:prstGeom>
            </p:spPr>
          </p:pic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5EC9A-13AC-6A45-98DD-BFACCCC0FFC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596325" y="1"/>
            <a:ext cx="865929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19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umanitarianism" TargetMode="External"/><Relationship Id="rId3" Type="http://schemas.openxmlformats.org/officeDocument/2006/relationships/image" Target="../media/image71.png"/><Relationship Id="rId7" Type="http://schemas.openxmlformats.org/officeDocument/2006/relationships/hyperlink" Target="https://en.wikipedia.org/wiki/Shipbuild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nt_(money)" TargetMode="External"/><Relationship Id="rId11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hyperlink" Target="https://en.wikipedia.org/wiki/Intergovernmental_Oceanographic_Commission" TargetMode="External"/><Relationship Id="rId4" Type="http://schemas.openxmlformats.org/officeDocument/2006/relationships/image" Target="../media/image72.jpeg"/><Relationship Id="rId9" Type="http://schemas.openxmlformats.org/officeDocument/2006/relationships/hyperlink" Target="https://en.wikipedia.org/wiki/International_Hydrographic_Organiza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21.gif"/><Relationship Id="rId3" Type="http://schemas.openxmlformats.org/officeDocument/2006/relationships/image" Target="../media/image5.tif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openxmlformats.org/officeDocument/2006/relationships/image" Target="../media/image8.pn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gif"/><Relationship Id="rId5" Type="http://schemas.openxmlformats.org/officeDocument/2006/relationships/image" Target="../media/image7.tiff"/><Relationship Id="rId15" Type="http://schemas.openxmlformats.org/officeDocument/2006/relationships/image" Target="../media/image18.gif"/><Relationship Id="rId10" Type="http://schemas.openxmlformats.org/officeDocument/2006/relationships/image" Target="../media/image13.gif"/><Relationship Id="rId4" Type="http://schemas.openxmlformats.org/officeDocument/2006/relationships/image" Target="../media/image6.tiff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9.tiff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11" Type="http://schemas.openxmlformats.org/officeDocument/2006/relationships/image" Target="../media/image26.png"/><Relationship Id="rId5" Type="http://schemas.openxmlformats.org/officeDocument/2006/relationships/image" Target="../media/image6.tiff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5.tiff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tiff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tiff"/><Relationship Id="rId5" Type="http://schemas.openxmlformats.org/officeDocument/2006/relationships/image" Target="../media/image35.png"/><Relationship Id="rId15" Type="http://schemas.openxmlformats.org/officeDocument/2006/relationships/image" Target="../media/image32.png"/><Relationship Id="rId10" Type="http://schemas.openxmlformats.org/officeDocument/2006/relationships/image" Target="../media/image5.tiff"/><Relationship Id="rId4" Type="http://schemas.openxmlformats.org/officeDocument/2006/relationships/image" Target="../media/image34.png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jpeg"/><Relationship Id="rId21" Type="http://schemas.openxmlformats.org/officeDocument/2006/relationships/image" Target="../media/image55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24" Type="http://schemas.openxmlformats.org/officeDocument/2006/relationships/image" Target="../media/image58.jpe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tiff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79B756-C498-0A46-AE31-B7344A02F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r="17062"/>
          <a:stretch/>
        </p:blipFill>
        <p:spPr>
          <a:xfrm>
            <a:off x="-549640" y="0"/>
            <a:ext cx="12876551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0A44617-B26A-814B-97D9-BD87A93013AC}"/>
              </a:ext>
            </a:extLst>
          </p:cNvPr>
          <p:cNvSpPr txBox="1">
            <a:spLocks/>
          </p:cNvSpPr>
          <p:nvPr/>
        </p:nvSpPr>
        <p:spPr>
          <a:xfrm>
            <a:off x="2478962" y="779489"/>
            <a:ext cx="8598769" cy="2473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Briefing on the </a:t>
            </a:r>
          </a:p>
          <a:p>
            <a:r>
              <a:rPr lang="en-US" dirty="0"/>
              <a:t>work of GEBCO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E31DB0-4A10-6E40-ABEF-BB4484092A7A}"/>
              </a:ext>
            </a:extLst>
          </p:cNvPr>
          <p:cNvGrpSpPr/>
          <p:nvPr/>
        </p:nvGrpSpPr>
        <p:grpSpPr>
          <a:xfrm>
            <a:off x="9493249" y="107116"/>
            <a:ext cx="2573833" cy="883716"/>
            <a:chOff x="8998574" y="5038879"/>
            <a:chExt cx="2573833" cy="88371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1871F8-ECF1-5F41-A217-5A393A22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8574" y="5064800"/>
              <a:ext cx="625111" cy="8233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034E84-0486-DD4F-8713-DDD51925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6983" y="5068861"/>
              <a:ext cx="1092780" cy="8537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5A818C-15BD-584A-B72F-156F03E01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72345" y="5038879"/>
              <a:ext cx="700062" cy="87080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966B7-8B73-D94C-BD9C-7971101F2C41}"/>
              </a:ext>
            </a:extLst>
          </p:cNvPr>
          <p:cNvSpPr/>
          <p:nvPr/>
        </p:nvSpPr>
        <p:spPr>
          <a:xfrm>
            <a:off x="9764925" y="6276413"/>
            <a:ext cx="2117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www.gebco.net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4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5943599" cy="97154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 Seabed 2030</a:t>
            </a:r>
          </a:p>
        </p:txBody>
      </p:sp>
      <p:pic>
        <p:nvPicPr>
          <p:cNvPr id="1026" name="Picture 2" descr="https://lh6.googleusercontent.com/upzI-3xTocO7ges7Dsx0nInUrc1nV9u-jcg2qjC6HBtpqwQdde4C3n8KVasp7RqqIkkkkOJVXXp4MXQ_yfcNp9R31iNHUKOo-_Zs9h5yUOqC8iAOZsXEkDkmyX7cXNa4d4TTsT9mB34">
            <a:extLst>
              <a:ext uri="{FF2B5EF4-FFF2-40B4-BE49-F238E27FC236}">
                <a16:creationId xmlns:a16="http://schemas.microsoft.com/office/drawing/2014/main" id="{07389CEA-9A01-F644-8E70-DCF342C6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259" y="3195601"/>
            <a:ext cx="1646975" cy="16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-vgS6kuLOoNW51By1n9iNcYBBaOudV-ph7hQpL4GSYQLsMBe5tStXiarBt8Nllg8dpl3vc7zIQbM-wZwhwNKIuRSolObVB6s0buUA793RuyGNN3e6lqzXrsZvQTGp4t5fLxj_3NAzD8">
            <a:extLst>
              <a:ext uri="{FF2B5EF4-FFF2-40B4-BE49-F238E27FC236}">
                <a16:creationId xmlns:a16="http://schemas.microsoft.com/office/drawing/2014/main" id="{42E31109-01FC-A743-B696-BFCCFBDC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517" y="3256052"/>
            <a:ext cx="1660459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">
            <a:extLst>
              <a:ext uri="{FF2B5EF4-FFF2-40B4-BE49-F238E27FC236}">
                <a16:creationId xmlns:a16="http://schemas.microsoft.com/office/drawing/2014/main" id="{F3427511-EA0F-D448-8DB4-B8B0AD05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583" y="3116619"/>
            <a:ext cx="3522133" cy="17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C78DD0-9586-CC40-895D-2B7FC249AB3F}"/>
              </a:ext>
            </a:extLst>
          </p:cNvPr>
          <p:cNvSpPr/>
          <p:nvPr/>
        </p:nvSpPr>
        <p:spPr>
          <a:xfrm>
            <a:off x="698499" y="1127594"/>
            <a:ext cx="1104582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294671"/>
                </a:solidFill>
                <a:latin typeface="Arial Narrow" panose="020B0604020202020204" pitchFamily="34" charset="0"/>
              </a:rPr>
              <a:t>Seabed 2030</a:t>
            </a:r>
            <a:r>
              <a:rPr lang="en-US" altLang="en-US" sz="3600" dirty="0">
                <a:solidFill>
                  <a:srgbClr val="294671"/>
                </a:solidFill>
                <a:latin typeface="Arial Narrow" panose="020B0604020202020204" pitchFamily="34" charset="0"/>
              </a:rPr>
              <a:t> is a global initiative to cooperatively work towards creating a high resolution complete map of the world’s ocean floor by 2030.</a:t>
            </a:r>
            <a:endParaRPr lang="en-US" altLang="en-US" dirty="0">
              <a:solidFill>
                <a:srgbClr val="29467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29467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6347A1-7727-CB4B-94AE-03DF9BBE8FB6}"/>
              </a:ext>
            </a:extLst>
          </p:cNvPr>
          <p:cNvSpPr/>
          <p:nvPr/>
        </p:nvSpPr>
        <p:spPr>
          <a:xfrm>
            <a:off x="787400" y="4987230"/>
            <a:ext cx="108140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Nippon Foundation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is a private Japanese-based, non-profit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6"/>
              </a:rPr>
              <a:t>grant-making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with a mission based around philanthropic activities to pursue global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7"/>
              </a:rPr>
              <a:t>maritime development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and assistance for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8"/>
              </a:rPr>
              <a:t>humanitarian work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General Bathymetric Chart of the Oceans (GEBCO)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organization operates under the joint auspices of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9"/>
              </a:rPr>
              <a:t>International Hydrographic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(IHO) and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10"/>
              </a:rPr>
              <a:t>Intergovernmental Oceanographic Commission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(IOC) of UNESCO</a:t>
            </a:r>
            <a:endParaRPr lang="en-US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28EBA2-EFEF-C34D-A81C-F78B05AE556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91D9433-F0B3-A740-8A84-5ADFFD76E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517" y="3113003"/>
            <a:ext cx="1700784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5"/>
          <p:cNvSpPr txBox="1"/>
          <p:nvPr/>
        </p:nvSpPr>
        <p:spPr>
          <a:xfrm>
            <a:off x="306497" y="4788975"/>
            <a:ext cx="9439081" cy="1868999"/>
          </a:xfrm>
          <a:prstGeom prst="rect">
            <a:avLst/>
          </a:prstGeom>
          <a:solidFill>
            <a:srgbClr val="888888">
              <a:alpha val="7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Only a small portion of the ocean has been mapped with direct measurement.</a:t>
            </a:r>
            <a:endParaRPr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~ 50% of the world’s coastal waters remain </a:t>
            </a:r>
            <a:r>
              <a:rPr lang="en-US" sz="2400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unsurveyed</a:t>
            </a: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* </a:t>
            </a:r>
          </a:p>
          <a:p>
            <a:pPr>
              <a:buClr>
                <a:schemeClr val="dk1"/>
              </a:buClr>
              <a:buSzPts val="1100"/>
            </a:pPr>
            <a:endParaRPr lang="en-US"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IHO publication C-55, Status of Surveying and Charting Worldwide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14B7F-7228-5446-88BC-1078672B678A}"/>
              </a:ext>
            </a:extLst>
          </p:cNvPr>
          <p:cNvSpPr/>
          <p:nvPr/>
        </p:nvSpPr>
        <p:spPr>
          <a:xfrm>
            <a:off x="753649" y="1389579"/>
            <a:ext cx="10989426" cy="156966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Empower the world to </a:t>
            </a:r>
            <a:r>
              <a:rPr lang="en-US" sz="3200" b="1" i="1" dirty="0">
                <a:solidFill>
                  <a:srgbClr val="294671"/>
                </a:solidFill>
              </a:rPr>
              <a:t>make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b="1" i="1" dirty="0">
                <a:solidFill>
                  <a:srgbClr val="294671"/>
                </a:solidFill>
              </a:rPr>
              <a:t>policy decisions</a:t>
            </a:r>
            <a:r>
              <a:rPr lang="en-US" sz="3200" b="1" dirty="0">
                <a:solidFill>
                  <a:srgbClr val="294671"/>
                </a:solidFill>
              </a:rPr>
              <a:t>, </a:t>
            </a:r>
            <a:r>
              <a:rPr lang="en-US" sz="3200" b="1" i="1" dirty="0">
                <a:solidFill>
                  <a:srgbClr val="294671"/>
                </a:solidFill>
              </a:rPr>
              <a:t>use the ocean sustainably</a:t>
            </a:r>
            <a:r>
              <a:rPr lang="en-US" sz="3200" dirty="0">
                <a:solidFill>
                  <a:srgbClr val="294671"/>
                </a:solidFill>
              </a:rPr>
              <a:t>, and </a:t>
            </a:r>
            <a:r>
              <a:rPr lang="en-US" sz="3200" b="1" i="1" dirty="0">
                <a:solidFill>
                  <a:srgbClr val="294671"/>
                </a:solidFill>
              </a:rPr>
              <a:t>undertake scientific research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dirty="0">
                <a:solidFill>
                  <a:srgbClr val="294671"/>
                </a:solidFill>
              </a:rPr>
              <a:t>that is informed by a detailed understanding of the global ocean floor. </a:t>
            </a:r>
          </a:p>
        </p:txBody>
      </p:sp>
    </p:spTree>
    <p:extLst>
      <p:ext uri="{BB962C8B-B14F-4D97-AF65-F5344CB8AC3E}">
        <p14:creationId xmlns:p14="http://schemas.microsoft.com/office/powerpoint/2010/main" val="24906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7268FF-82A7-C044-802A-D34D170ED624}"/>
              </a:ext>
            </a:extLst>
          </p:cNvPr>
          <p:cNvSpPr/>
          <p:nvPr/>
        </p:nvSpPr>
        <p:spPr>
          <a:xfrm>
            <a:off x="8201025" y="938463"/>
            <a:ext cx="3990975" cy="3200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Google Shape;434;p64"/>
          <p:cNvSpPr txBox="1"/>
          <p:nvPr/>
        </p:nvSpPr>
        <p:spPr>
          <a:xfrm>
            <a:off x="1204912" y="74607"/>
            <a:ext cx="89916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205867"/>
              </a:buClr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Why are Bathymetry Data Important?</a:t>
            </a:r>
            <a:endParaRPr sz="4000" dirty="0">
              <a:solidFill>
                <a:schemeClr val="bg1"/>
              </a:solidFill>
              <a:latin typeface="Calibri" panose="020F0502020204030204" pitchFamily="34" charset="0"/>
              <a:ea typeface="Arial Narrow"/>
              <a:cs typeface="Calibri" panose="020F0502020204030204" pitchFamily="34" charset="0"/>
              <a:sym typeface="Arial Narrow"/>
            </a:endParaRPr>
          </a:p>
        </p:txBody>
      </p:sp>
      <p:sp>
        <p:nvSpPr>
          <p:cNvPr id="435" name="Google Shape;435;p64"/>
          <p:cNvSpPr txBox="1"/>
          <p:nvPr/>
        </p:nvSpPr>
        <p:spPr>
          <a:xfrm>
            <a:off x="86096" y="1112199"/>
            <a:ext cx="8486776" cy="280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Nautical charts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Oil and gas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Safety and storm surge/tsunami inundation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Ecosystem identification and management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Emergency response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verification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Coastal/Marine Spatial Planning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Hazard Assessment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Change Analysis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Sea Level Rise Mitigation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New Energy Siting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Marine heritage</a:t>
            </a:r>
          </a:p>
          <a:p>
            <a:pPr marL="228600" indent="-152400">
              <a:lnSpc>
                <a:spcPct val="90000"/>
              </a:lnSpc>
              <a:spcBef>
                <a:spcPts val="1000"/>
              </a:spcBef>
              <a:buClr>
                <a:srgbClr val="376873"/>
              </a:buClr>
              <a:buSzPts val="1600"/>
              <a:buFont typeface="Arial Narrow"/>
              <a:buChar char="•"/>
            </a:pPr>
            <a:endParaRPr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36" name="Google Shape;436;p6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808" y="1435467"/>
            <a:ext cx="3986191" cy="26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4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125" y="4086225"/>
            <a:ext cx="4333876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5E12D-2E3D-CB44-AF06-A745A3B0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074" y="4081113"/>
            <a:ext cx="4171951" cy="277688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0AAFC-7F00-444F-9B39-AE6006F9C4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81931"/>
            <a:ext cx="4034119" cy="27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6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ACB959-ABCD-8F4C-BF1D-961DD307AB77}"/>
              </a:ext>
            </a:extLst>
          </p:cNvPr>
          <p:cNvSpPr/>
          <p:nvPr/>
        </p:nvSpPr>
        <p:spPr>
          <a:xfrm>
            <a:off x="0" y="1290919"/>
            <a:ext cx="12192000" cy="556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E73260-1B2D-EF48-B836-858D090D9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42" y="1562100"/>
            <a:ext cx="6350000" cy="1866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24C27C04-2561-0248-837D-70AAF092875C}"/>
              </a:ext>
            </a:extLst>
          </p:cNvPr>
          <p:cNvSpPr txBox="1">
            <a:spLocks/>
          </p:cNvSpPr>
          <p:nvPr/>
        </p:nvSpPr>
        <p:spPr>
          <a:xfrm>
            <a:off x="1019459" y="0"/>
            <a:ext cx="9810935" cy="1167147"/>
          </a:xfrm>
          <a:prstGeom prst="rect">
            <a:avLst/>
          </a:prstGeom>
          <a:noFill/>
        </p:spPr>
        <p:txBody>
          <a:bodyPr vert="horz" wrap="square" lIns="0" tIns="585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9" marR="3810" indent="-953" algn="ctr">
              <a:spcBef>
                <a:spcPts val="461"/>
              </a:spcBef>
            </a:pPr>
            <a:r>
              <a:rPr lang="en-US" sz="4000" b="0" spc="-4" dirty="0">
                <a:latin typeface="Calibri"/>
                <a:cs typeface="Calibri"/>
              </a:rPr>
              <a:t>The UN </a:t>
            </a:r>
            <a:r>
              <a:rPr lang="en-US" sz="4000" b="0" spc="-8" dirty="0">
                <a:latin typeface="Calibri"/>
                <a:cs typeface="Calibri"/>
              </a:rPr>
              <a:t>Decade  </a:t>
            </a:r>
            <a:r>
              <a:rPr lang="en-US" sz="4000" b="0" spc="-4" dirty="0">
                <a:latin typeface="Calibri"/>
                <a:cs typeface="Calibri"/>
              </a:rPr>
              <a:t>of </a:t>
            </a:r>
            <a:r>
              <a:rPr lang="en-US" sz="4000" b="0" spc="-8" dirty="0">
                <a:latin typeface="Calibri"/>
                <a:cs typeface="Calibri"/>
              </a:rPr>
              <a:t>Ocean </a:t>
            </a:r>
            <a:r>
              <a:rPr lang="en-US" sz="4000" b="0" spc="-4" dirty="0">
                <a:latin typeface="Calibri"/>
                <a:cs typeface="Calibri"/>
              </a:rPr>
              <a:t>Science  </a:t>
            </a:r>
            <a:br>
              <a:rPr lang="en-US" sz="4000" b="0" spc="-4" dirty="0">
                <a:latin typeface="Calibri"/>
                <a:cs typeface="Calibri"/>
              </a:rPr>
            </a:br>
            <a:r>
              <a:rPr lang="en-US" sz="4000" b="0" spc="-19" dirty="0">
                <a:latin typeface="Calibri"/>
                <a:cs typeface="Calibri"/>
              </a:rPr>
              <a:t>for </a:t>
            </a:r>
            <a:r>
              <a:rPr lang="en-US" sz="4000" b="0" spc="-8" dirty="0">
                <a:latin typeface="Calibri"/>
                <a:cs typeface="Calibri"/>
              </a:rPr>
              <a:t>Sustainable  </a:t>
            </a:r>
            <a:r>
              <a:rPr lang="en-US" sz="4000" b="0" spc="-15" dirty="0">
                <a:latin typeface="Calibri"/>
                <a:cs typeface="Calibri"/>
              </a:rPr>
              <a:t>Development  </a:t>
            </a:r>
            <a:r>
              <a:rPr lang="en-US" sz="4000" b="0" spc="-8" dirty="0">
                <a:latin typeface="Calibri"/>
                <a:cs typeface="Calibri"/>
              </a:rPr>
              <a:t>(2021-2030)</a:t>
            </a:r>
            <a:endParaRPr lang="en-US" sz="4000" b="0" dirty="0">
              <a:latin typeface="Calibri"/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5856EB5-400D-464A-BA6F-1421C8CB8F50}"/>
              </a:ext>
            </a:extLst>
          </p:cNvPr>
          <p:cNvSpPr/>
          <p:nvPr/>
        </p:nvSpPr>
        <p:spPr>
          <a:xfrm>
            <a:off x="9490842" y="5376969"/>
            <a:ext cx="2459420" cy="1006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84F4A6A-9F54-9847-A317-74EB010EA6ED}"/>
              </a:ext>
            </a:extLst>
          </p:cNvPr>
          <p:cNvSpPr/>
          <p:nvPr/>
        </p:nvSpPr>
        <p:spPr>
          <a:xfrm>
            <a:off x="144850" y="4942513"/>
            <a:ext cx="9143999" cy="1779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37A85B9-2033-6044-9A4F-7AE7FAA30640}"/>
              </a:ext>
            </a:extLst>
          </p:cNvPr>
          <p:cNvSpPr/>
          <p:nvPr/>
        </p:nvSpPr>
        <p:spPr>
          <a:xfrm>
            <a:off x="6895684" y="1445478"/>
            <a:ext cx="5190316" cy="3248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C3F75E-8838-234D-9822-89BF23E8E027}"/>
              </a:ext>
            </a:extLst>
          </p:cNvPr>
          <p:cNvSpPr/>
          <p:nvPr/>
        </p:nvSpPr>
        <p:spPr>
          <a:xfrm>
            <a:off x="1023466" y="3739255"/>
            <a:ext cx="5168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SDG14  will not be achievable without a </a:t>
            </a:r>
            <a:b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comprehensive map of the world ocean floor</a:t>
            </a:r>
            <a:endParaRPr lang="en-US" sz="2400" dirty="0">
              <a:solidFill>
                <a:srgbClr val="08A5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92B3-438B-514C-A717-4DAD0606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Seabed 2030 Strategy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C63C-4BDF-8F43-9811-782F173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94" y="1246909"/>
            <a:ext cx="10676906" cy="5379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Partnership</a:t>
            </a:r>
          </a:p>
          <a:p>
            <a:r>
              <a:rPr lang="en-US" sz="2400" dirty="0"/>
              <a:t>Work with all stakeholders to form a global coalition dedicated to giving the world a complete GEBCO Ocean Map.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Sharing and acknowledging</a:t>
            </a:r>
          </a:p>
          <a:p>
            <a:r>
              <a:rPr lang="en-US" sz="2400" dirty="0"/>
              <a:t>Encourage and facilitate the sharing of bathymetric data, giving due acknowledgement to Partners and data contributors.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Invest in human capacity development</a:t>
            </a:r>
          </a:p>
          <a:p>
            <a:r>
              <a:rPr lang="en-US" sz="2400" dirty="0"/>
              <a:t>Invest in capacity development to increase skills and greater capacity in ocean mapping, and meet growing needs of big data analysis and visualization.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Leverage technology innovation</a:t>
            </a:r>
          </a:p>
          <a:p>
            <a:r>
              <a:rPr lang="en-US" sz="2400" dirty="0"/>
              <a:t>Work with technology partners to apply new mapping and data analysis techniques to </a:t>
            </a:r>
            <a:r>
              <a:rPr lang="en-US" sz="2400"/>
              <a:t>support Seabed 2030’s </a:t>
            </a:r>
            <a:r>
              <a:rPr lang="en-US" sz="2400" dirty="0"/>
              <a:t>mission.</a:t>
            </a:r>
          </a:p>
        </p:txBody>
      </p:sp>
    </p:spTree>
    <p:extLst>
      <p:ext uri="{BB962C8B-B14F-4D97-AF65-F5344CB8AC3E}">
        <p14:creationId xmlns:p14="http://schemas.microsoft.com/office/powerpoint/2010/main" val="130011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DAA11E-2B2F-FD4E-9790-DB89F545B6F7}"/>
              </a:ext>
            </a:extLst>
          </p:cNvPr>
          <p:cNvSpPr/>
          <p:nvPr/>
        </p:nvSpPr>
        <p:spPr>
          <a:xfrm>
            <a:off x="1210850" y="2737116"/>
            <a:ext cx="5719340" cy="107721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Collaboration and cooperation at local, regional and global scales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C2B88-515B-0C45-9D5A-136BBA45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064" y="0"/>
            <a:ext cx="9780494" cy="914400"/>
          </a:xfrm>
        </p:spPr>
        <p:txBody>
          <a:bodyPr>
            <a:normAutofit/>
          </a:bodyPr>
          <a:lstStyle/>
          <a:p>
            <a:r>
              <a:rPr lang="en-US" dirty="0"/>
              <a:t>Seabed 2030 Regional Data Assembly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853729-56B7-794A-9EF1-E4F972D40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678722"/>
              </p:ext>
            </p:extLst>
          </p:nvPr>
        </p:nvGraphicFramePr>
        <p:xfrm>
          <a:off x="8074103" y="1950053"/>
          <a:ext cx="3938016" cy="356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AC5FD-8C9D-A348-A14B-8C5842DF94D8}"/>
              </a:ext>
            </a:extLst>
          </p:cNvPr>
          <p:cNvGrpSpPr/>
          <p:nvPr/>
        </p:nvGrpSpPr>
        <p:grpSpPr>
          <a:xfrm>
            <a:off x="636494" y="1613648"/>
            <a:ext cx="6506678" cy="4410635"/>
            <a:chOff x="0" y="1515036"/>
            <a:chExt cx="6506678" cy="44106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88D2BC-6E7D-6F46-820F-C44FA4861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15036"/>
              <a:ext cx="6506678" cy="4410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Google Shape;445;p65">
              <a:extLst>
                <a:ext uri="{FF2B5EF4-FFF2-40B4-BE49-F238E27FC236}">
                  <a16:creationId xmlns:a16="http://schemas.microsoft.com/office/drawing/2014/main" id="{B24265FB-D203-E94F-A8E5-E008FFAEDA53}"/>
                </a:ext>
              </a:extLst>
            </p:cNvPr>
            <p:cNvSpPr txBox="1"/>
            <p:nvPr/>
          </p:nvSpPr>
          <p:spPr>
            <a:xfrm>
              <a:off x="2101644" y="3352503"/>
              <a:ext cx="1882066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Regional IBCs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CAFDBC-68B0-C14C-B8A4-1BB82A8E5E1E}"/>
              </a:ext>
            </a:extLst>
          </p:cNvPr>
          <p:cNvGrpSpPr/>
          <p:nvPr/>
        </p:nvGrpSpPr>
        <p:grpSpPr>
          <a:xfrm>
            <a:off x="131376" y="1216109"/>
            <a:ext cx="7998372" cy="5323490"/>
            <a:chOff x="441434" y="1156137"/>
            <a:chExt cx="7998372" cy="53234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9B1D34-1F49-A849-A00C-DE44DB48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34" y="1156137"/>
              <a:ext cx="7998372" cy="53234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Google Shape;445;p65">
              <a:extLst>
                <a:ext uri="{FF2B5EF4-FFF2-40B4-BE49-F238E27FC236}">
                  <a16:creationId xmlns:a16="http://schemas.microsoft.com/office/drawing/2014/main" id="{544F9BFF-4A0B-3147-8B86-E66C064CFCDA}"/>
                </a:ext>
              </a:extLst>
            </p:cNvPr>
            <p:cNvSpPr txBox="1"/>
            <p:nvPr/>
          </p:nvSpPr>
          <p:spPr>
            <a:xfrm>
              <a:off x="2285607" y="3534832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Seabed 2030 Regional Compilations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4FEA5A-70C8-3748-B0AA-E1542C7C0396}"/>
              </a:ext>
            </a:extLst>
          </p:cNvPr>
          <p:cNvGrpSpPr/>
          <p:nvPr/>
        </p:nvGrpSpPr>
        <p:grpSpPr>
          <a:xfrm>
            <a:off x="0" y="896471"/>
            <a:ext cx="8417858" cy="5961529"/>
            <a:chOff x="1603773" y="3021105"/>
            <a:chExt cx="8417858" cy="59615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52E683-2534-D141-A977-E126CF4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3773" y="3021105"/>
              <a:ext cx="8417858" cy="59615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Google Shape;445;p65">
              <a:extLst>
                <a:ext uri="{FF2B5EF4-FFF2-40B4-BE49-F238E27FC236}">
                  <a16:creationId xmlns:a16="http://schemas.microsoft.com/office/drawing/2014/main" id="{9DFB7807-AA92-5C4F-9DA1-DBB5E08EDAAE}"/>
                </a:ext>
              </a:extLst>
            </p:cNvPr>
            <p:cNvSpPr txBox="1"/>
            <p:nvPr/>
          </p:nvSpPr>
          <p:spPr>
            <a:xfrm>
              <a:off x="3567463" y="6048924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GEBCO Global Products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9EBBE3-2777-AB4F-B6D7-911E3BE3AD6C}"/>
              </a:ext>
            </a:extLst>
          </p:cNvPr>
          <p:cNvGrpSpPr/>
          <p:nvPr/>
        </p:nvGrpSpPr>
        <p:grpSpPr>
          <a:xfrm>
            <a:off x="1691639" y="961047"/>
            <a:ext cx="8994474" cy="5896953"/>
            <a:chOff x="1447096" y="1248652"/>
            <a:chExt cx="8241017" cy="540297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D6C4CC-AC17-6F49-9AFB-22C32EFA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096" y="1248652"/>
              <a:ext cx="8241017" cy="540297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0DE17E-71C2-2E4F-9D0C-E0A395931895}"/>
                </a:ext>
              </a:extLst>
            </p:cNvPr>
            <p:cNvSpPr/>
            <p:nvPr/>
          </p:nvSpPr>
          <p:spPr>
            <a:xfrm>
              <a:off x="5850429" y="522287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DB5B92-DDE7-2E48-B369-32AC1CF8A107}"/>
                </a:ext>
              </a:extLst>
            </p:cNvPr>
            <p:cNvSpPr/>
            <p:nvPr/>
          </p:nvSpPr>
          <p:spPr>
            <a:xfrm>
              <a:off x="8394306" y="324204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DB98B4-56A6-B844-8F69-0CF4810553F8}"/>
                </a:ext>
              </a:extLst>
            </p:cNvPr>
            <p:cNvSpPr/>
            <p:nvPr/>
          </p:nvSpPr>
          <p:spPr>
            <a:xfrm>
              <a:off x="2183304" y="267970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A0063C-48C9-9046-BCF8-ED91420CEA80}"/>
                </a:ext>
              </a:extLst>
            </p:cNvPr>
            <p:cNvSpPr/>
            <p:nvPr/>
          </p:nvSpPr>
          <p:spPr>
            <a:xfrm>
              <a:off x="1824529" y="292735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B10CB0-1E09-334E-BDAE-CFCCC3E6DEE8}"/>
                </a:ext>
              </a:extLst>
            </p:cNvPr>
            <p:cNvSpPr/>
            <p:nvPr/>
          </p:nvSpPr>
          <p:spPr>
            <a:xfrm>
              <a:off x="2025818" y="2881376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3DC38C-8367-C449-A98A-A1A6A2A1B01F}"/>
                </a:ext>
              </a:extLst>
            </p:cNvPr>
            <p:cNvSpPr txBox="1"/>
            <p:nvPr/>
          </p:nvSpPr>
          <p:spPr>
            <a:xfrm>
              <a:off x="7980464" y="3172726"/>
              <a:ext cx="647550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LDEO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6FBB49-135C-DB43-B8FD-AE76C33AF83D}"/>
                </a:ext>
              </a:extLst>
            </p:cNvPr>
            <p:cNvSpPr txBox="1"/>
            <p:nvPr/>
          </p:nvSpPr>
          <p:spPr>
            <a:xfrm>
              <a:off x="5878356" y="5061667"/>
              <a:ext cx="1133382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>
                  <a:solidFill>
                    <a:schemeClr val="bg1"/>
                  </a:solidFill>
                </a:rPr>
                <a:t>NIWA/GNS/LINZ</a:t>
              </a:r>
              <a:endParaRPr lang="en-NZ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81F4DA-195B-8644-BC63-9CA0F578A406}"/>
                </a:ext>
              </a:extLst>
            </p:cNvPr>
            <p:cNvSpPr txBox="1"/>
            <p:nvPr/>
          </p:nvSpPr>
          <p:spPr>
            <a:xfrm>
              <a:off x="2102641" y="2441104"/>
              <a:ext cx="441241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SU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DDFA15-BA2A-8C48-8524-310A628AADF9}"/>
                </a:ext>
              </a:extLst>
            </p:cNvPr>
            <p:cNvSpPr txBox="1"/>
            <p:nvPr/>
          </p:nvSpPr>
          <p:spPr>
            <a:xfrm>
              <a:off x="2057885" y="2833588"/>
              <a:ext cx="558353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AWI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30B50B-6245-CD44-8FB0-66CA878FBE84}"/>
                </a:ext>
              </a:extLst>
            </p:cNvPr>
            <p:cNvSpPr txBox="1"/>
            <p:nvPr/>
          </p:nvSpPr>
          <p:spPr>
            <a:xfrm>
              <a:off x="1464167" y="2963445"/>
              <a:ext cx="432098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>
                  <a:solidFill>
                    <a:schemeClr val="bg1"/>
                  </a:solidFill>
                </a:rPr>
                <a:t>NOC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13CD4F-74E1-894B-98EA-1A32CB1A97CF}"/>
                </a:ext>
              </a:extLst>
            </p:cNvPr>
            <p:cNvSpPr/>
            <p:nvPr/>
          </p:nvSpPr>
          <p:spPr>
            <a:xfrm>
              <a:off x="8440280" y="318260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B207CC-5701-EA48-952D-DA3DC7412FBD}"/>
                </a:ext>
              </a:extLst>
            </p:cNvPr>
            <p:cNvSpPr txBox="1"/>
            <p:nvPr/>
          </p:nvSpPr>
          <p:spPr>
            <a:xfrm>
              <a:off x="8468207" y="3057287"/>
              <a:ext cx="536789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CCOM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478C403-F676-AB42-A1B6-4F124C772503}"/>
              </a:ext>
            </a:extLst>
          </p:cNvPr>
          <p:cNvSpPr txBox="1">
            <a:spLocks/>
          </p:cNvSpPr>
          <p:nvPr/>
        </p:nvSpPr>
        <p:spPr>
          <a:xfrm>
            <a:off x="2715292" y="2119203"/>
            <a:ext cx="7612083" cy="295030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Coordinate with stakeholders </a:t>
            </a:r>
          </a:p>
          <a:p>
            <a:r>
              <a:rPr lang="en-US" sz="3200" dirty="0"/>
              <a:t>Build upon ongoing regional efforts including IBCs</a:t>
            </a:r>
          </a:p>
          <a:p>
            <a:r>
              <a:rPr lang="en-US" sz="3200" dirty="0"/>
              <a:t>Develop mechanisms for attribution </a:t>
            </a:r>
          </a:p>
          <a:p>
            <a:r>
              <a:rPr lang="en-US" sz="3200" dirty="0"/>
              <a:t>Assemble regional &amp; global data products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4F9DC56-178A-C540-A1C1-A012DC4E4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5844" y="1"/>
            <a:ext cx="88297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Seabed 2030: Data Centers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52BF2-BF9F-014B-AD31-CED99F3F96F0}"/>
              </a:ext>
            </a:extLst>
          </p:cNvPr>
          <p:cNvSpPr txBox="1"/>
          <p:nvPr/>
        </p:nvSpPr>
        <p:spPr>
          <a:xfrm>
            <a:off x="7894320" y="435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FED5A0-7C8F-7647-9DDA-E07653A27255}"/>
              </a:ext>
            </a:extLst>
          </p:cNvPr>
          <p:cNvSpPr txBox="1">
            <a:spLocks/>
          </p:cNvSpPr>
          <p:nvPr/>
        </p:nvSpPr>
        <p:spPr>
          <a:xfrm>
            <a:off x="1747308" y="1485901"/>
            <a:ext cx="876549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E28CE-D124-3C45-83E6-3ECD76D2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40" y="-16042"/>
            <a:ext cx="12192000" cy="7090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C1BAA4B-826F-8F4D-ADD6-813FCED9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84" y="377993"/>
            <a:ext cx="9084049" cy="914400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294671"/>
                </a:solidFill>
              </a:rPr>
              <a:t>ENC Data Contributions to GEBCO 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986939C-6744-B648-A83B-C0761022E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279" y="5751095"/>
            <a:ext cx="7170821" cy="954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Usage bands 2 &amp; 3 provided after IHO calls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2006 (yellow) and 2016 (red) </a:t>
            </a:r>
          </a:p>
        </p:txBody>
      </p:sp>
    </p:spTree>
    <p:extLst>
      <p:ext uri="{BB962C8B-B14F-4D97-AF65-F5344CB8AC3E}">
        <p14:creationId xmlns:p14="http://schemas.microsoft.com/office/powerpoint/2010/main" val="6377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B88CAC-8EA5-7645-BC21-19C9CCE8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337" y="930442"/>
            <a:ext cx="12432632" cy="5927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F49E9-7146-B44C-9475-DFF366CD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407" y="1"/>
            <a:ext cx="8826217" cy="914400"/>
          </a:xfrm>
        </p:spPr>
        <p:txBody>
          <a:bodyPr/>
          <a:lstStyle/>
          <a:p>
            <a:r>
              <a:rPr lang="en-US" dirty="0"/>
              <a:t>Coordinating with IBCs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A58D-A4F3-FE4E-B8BC-650640CB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199576"/>
            <a:ext cx="12063663" cy="5353625"/>
          </a:xfrm>
          <a:noFill/>
        </p:spPr>
        <p:txBody>
          <a:bodyPr>
            <a:normAutofit/>
          </a:bodyPr>
          <a:lstStyle/>
          <a:p>
            <a:r>
              <a:rPr lang="en-US" dirty="0"/>
              <a:t>Seabed 2030 Atlantic/Indian Oceans Data Center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pPr lvl="1"/>
            <a:r>
              <a:rPr lang="en-US" dirty="0"/>
              <a:t>IBC of the Central Eastern Atlantic (IBCEA)</a:t>
            </a:r>
          </a:p>
          <a:p>
            <a:pPr lvl="1"/>
            <a:r>
              <a:rPr lang="en-US" dirty="0"/>
              <a:t>IBC of the Mediterranean (IBCM)</a:t>
            </a:r>
          </a:p>
          <a:p>
            <a:pPr lvl="1"/>
            <a:r>
              <a:rPr lang="en-US" dirty="0"/>
              <a:t>IBC of the Western Indian Ocean (IBCWIO)</a:t>
            </a:r>
          </a:p>
          <a:p>
            <a:r>
              <a:rPr lang="en-US" dirty="0"/>
              <a:t>Seabed 2030 South &amp; West Pacific Data Center</a:t>
            </a:r>
          </a:p>
          <a:p>
            <a:pPr lvl="1"/>
            <a:r>
              <a:rPr lang="en-US" dirty="0"/>
              <a:t>IBC of the South Eastern Pacific (IBCSEP)</a:t>
            </a:r>
          </a:p>
          <a:p>
            <a:r>
              <a:rPr lang="en-US" dirty="0"/>
              <a:t>Seabed 2030 Arctic/North Pacific Data Center</a:t>
            </a:r>
          </a:p>
          <a:p>
            <a:pPr lvl="1"/>
            <a:r>
              <a:rPr lang="en-US" dirty="0"/>
              <a:t>IBC of the Arctic Ocean (IBCAO) 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r>
              <a:rPr lang="en-US" dirty="0"/>
              <a:t>Seabed 2030 Southern Ocean Data Center</a:t>
            </a:r>
          </a:p>
          <a:p>
            <a:pPr lvl="1"/>
            <a:r>
              <a:rPr lang="en-US" dirty="0"/>
              <a:t>IBC of the Southern Ocean (IBCSO)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AEA95E-F6EF-BE44-966A-096480F42D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018615"/>
              </p:ext>
            </p:extLst>
          </p:nvPr>
        </p:nvGraphicFramePr>
        <p:xfrm>
          <a:off x="7331242" y="1572126"/>
          <a:ext cx="429928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022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DE05-3115-264C-9AF0-AFD5007E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0"/>
            <a:ext cx="8655424" cy="914400"/>
          </a:xfrm>
        </p:spPr>
        <p:txBody>
          <a:bodyPr/>
          <a:lstStyle/>
          <a:p>
            <a:r>
              <a:rPr lang="en-US" dirty="0"/>
              <a:t>How much of the ocean is mapped?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746D0-73F5-D446-8F3E-D4969AB9FB2D}"/>
              </a:ext>
            </a:extLst>
          </p:cNvPr>
          <p:cNvSpPr txBox="1"/>
          <p:nvPr/>
        </p:nvSpPr>
        <p:spPr>
          <a:xfrm>
            <a:off x="6596472" y="3544559"/>
            <a:ext cx="57123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X:</a:t>
            </a:r>
            <a:r>
              <a:rPr lang="en-GB" sz="2400" dirty="0"/>
              <a:t> Data in GEBCO products</a:t>
            </a:r>
            <a:endParaRPr lang="en-GB" sz="2400" i="1" dirty="0"/>
          </a:p>
          <a:p>
            <a:r>
              <a:rPr lang="en-GB" sz="2800" dirty="0"/>
              <a:t>Y</a:t>
            </a:r>
            <a:r>
              <a:rPr lang="en-GB" sz="2400" dirty="0"/>
              <a:t>: Data that exists but are not yet integrated</a:t>
            </a:r>
            <a:endParaRPr lang="en-GB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Embargoed</a:t>
            </a:r>
          </a:p>
          <a:p>
            <a:r>
              <a:rPr lang="en-GB" sz="2800" dirty="0"/>
              <a:t>Z</a:t>
            </a:r>
            <a:r>
              <a:rPr lang="en-GB" sz="2400" dirty="0"/>
              <a:t>: Data that must be acquired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41CF4-F764-1E49-AA9F-D232794E3643}"/>
              </a:ext>
            </a:extLst>
          </p:cNvPr>
          <p:cNvSpPr txBox="1"/>
          <p:nvPr/>
        </p:nvSpPr>
        <p:spPr>
          <a:xfrm>
            <a:off x="6461277" y="2161423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/>
              <a:t>X + Y + Z = 100%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39163D5-9CDC-0E41-8EB3-48CD0C5FA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67" y="1203643"/>
            <a:ext cx="52959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48B306-6C37-D64F-967E-B7D456D6CCFC}"/>
              </a:ext>
            </a:extLst>
          </p:cNvPr>
          <p:cNvSpPr/>
          <p:nvPr/>
        </p:nvSpPr>
        <p:spPr>
          <a:xfrm>
            <a:off x="5656086" y="3535685"/>
            <a:ext cx="81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known</a:t>
            </a:r>
            <a:endParaRPr lang="en-US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3BF24-33ED-E34C-B5C8-02CFEBC631AD}"/>
              </a:ext>
            </a:extLst>
          </p:cNvPr>
          <p:cNvSpPr/>
          <p:nvPr/>
        </p:nvSpPr>
        <p:spPr>
          <a:xfrm>
            <a:off x="5534258" y="5298885"/>
            <a:ext cx="106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unknown</a:t>
            </a:r>
            <a:endParaRPr lang="en-US" i="1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6499027-E1BA-A443-9DA6-B939A08485D7}"/>
              </a:ext>
            </a:extLst>
          </p:cNvPr>
          <p:cNvSpPr/>
          <p:nvPr/>
        </p:nvSpPr>
        <p:spPr>
          <a:xfrm>
            <a:off x="5878403" y="3905017"/>
            <a:ext cx="397933" cy="139386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71D7-A334-2C4B-A933-990D9E13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60" y="569627"/>
            <a:ext cx="7386918" cy="914400"/>
          </a:xfrm>
        </p:spPr>
        <p:txBody>
          <a:bodyPr/>
          <a:lstStyle/>
          <a:p>
            <a:r>
              <a:rPr lang="en-US" dirty="0">
                <a:solidFill>
                  <a:srgbClr val="3990E4"/>
                </a:solidFill>
              </a:rPr>
              <a:t>What is GEBCO?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ABF9-BC9F-1A4D-A1B0-0AFDEE00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43" y="1665672"/>
            <a:ext cx="10515600" cy="343098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en-US" b="1" dirty="0">
                <a:solidFill>
                  <a:srgbClr val="14283F"/>
                </a:solidFill>
              </a:rPr>
              <a:t>GEBCO</a:t>
            </a:r>
            <a:r>
              <a:rPr lang="en-US" dirty="0">
                <a:solidFill>
                  <a:srgbClr val="14283F"/>
                </a:solidFill>
              </a:rPr>
              <a:t> </a:t>
            </a:r>
            <a:r>
              <a:rPr lang="en-US" b="1" dirty="0">
                <a:solidFill>
                  <a:srgbClr val="14283F"/>
                </a:solidFill>
              </a:rPr>
              <a:t>aims to provide the most authoritative publicly-available bathymetry of the world's oceans</a:t>
            </a:r>
            <a:r>
              <a:rPr lang="en-US" dirty="0">
                <a:solidFill>
                  <a:srgbClr val="14283F"/>
                </a:solidFill>
              </a:rPr>
              <a:t>. </a:t>
            </a:r>
            <a:br>
              <a:rPr lang="en-US" dirty="0">
                <a:solidFill>
                  <a:srgbClr val="14283F"/>
                </a:solidFill>
              </a:rPr>
            </a:br>
            <a:endParaRPr lang="en-US" dirty="0">
              <a:solidFill>
                <a:srgbClr val="14283F"/>
              </a:solidFill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en-US" dirty="0">
                <a:solidFill>
                  <a:srgbClr val="14283F"/>
                </a:solidFill>
              </a:rPr>
              <a:t>It operates under the joint auspices of the International Hydrographic Organization (IHO) and the Intergovernmental Oceanographic Commission (IOC) of UNESCO </a:t>
            </a:r>
          </a:p>
          <a:p>
            <a:pPr>
              <a:spcAft>
                <a:spcPts val="1800"/>
              </a:spcAft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99D462-9447-5D44-8BB6-7A207F69101C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30DE40-7012-BE46-8B6D-115D012B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C48672-77FC-3F49-B56E-E3469F7679DF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22BD78-0AB4-C74A-882C-FDACCB090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3FF43A0-B7C2-BB4D-8FE6-7CEE833D6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74B512-D403-5F48-B40B-0CA74FF55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F82B1F-D877-F349-9A6D-17ED34B0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75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BCB7-676F-EA48-9379-5B54D6D7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29" y="1"/>
            <a:ext cx="8690295" cy="914400"/>
          </a:xfrm>
        </p:spPr>
        <p:txBody>
          <a:bodyPr/>
          <a:lstStyle/>
          <a:p>
            <a:r>
              <a:rPr lang="en-US" dirty="0"/>
              <a:t>Completing the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EBA6B-26F6-CD4E-BC74-88A0BCAE5FEF}"/>
              </a:ext>
            </a:extLst>
          </p:cNvPr>
          <p:cNvSpPr txBox="1"/>
          <p:nvPr/>
        </p:nvSpPr>
        <p:spPr>
          <a:xfrm>
            <a:off x="511443" y="1084882"/>
            <a:ext cx="6865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Existing data not yet 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Gather information about existing data even if embargoed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Facilitate data sharing</a:t>
            </a:r>
          </a:p>
          <a:p>
            <a:r>
              <a:rPr lang="en-US" sz="3600" dirty="0"/>
              <a:t>New Data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gaps in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Inform new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Technology innovation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Accelerate uptake of new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0E453-42AC-D54E-9466-25B6EFD17E90}"/>
              </a:ext>
            </a:extLst>
          </p:cNvPr>
          <p:cNvSpPr txBox="1"/>
          <p:nvPr/>
        </p:nvSpPr>
        <p:spPr>
          <a:xfrm>
            <a:off x="3815101" y="5741532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GB" sz="5400" dirty="0"/>
              <a:t> + </a:t>
            </a:r>
            <a:r>
              <a:rPr lang="en-GB" sz="5400" b="1" dirty="0"/>
              <a:t>Y </a:t>
            </a:r>
            <a:r>
              <a:rPr lang="en-GB" sz="5400" dirty="0"/>
              <a:t>+ </a:t>
            </a:r>
            <a:r>
              <a:rPr lang="en-GB" sz="5400" b="1" dirty="0"/>
              <a:t>Z</a:t>
            </a:r>
            <a:r>
              <a:rPr lang="en-GB" sz="5400" dirty="0"/>
              <a:t> = 100%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EB1DB-B3F4-CD45-A303-B39DF5230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38" y="1032573"/>
            <a:ext cx="4207362" cy="524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4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4FB0-4530-6944-966F-059D106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"/>
            <a:ext cx="8630024" cy="914400"/>
          </a:xfrm>
        </p:spPr>
        <p:txBody>
          <a:bodyPr/>
          <a:lstStyle/>
          <a:p>
            <a:r>
              <a:rPr lang="en-US" dirty="0"/>
              <a:t>How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B2A3-E90D-6B46-9F38-7E4A5E5B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6" y="1131376"/>
            <a:ext cx="6675640" cy="572662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information about existing data coverage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data 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Gridded data products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Points from ENCs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Share information about future mapping plans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Engage with Data Centers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Support and promote GEBCO activities and products</a:t>
            </a:r>
          </a:p>
          <a:p>
            <a:pPr>
              <a:spcAft>
                <a:spcPts val="600"/>
              </a:spcAft>
            </a:pPr>
            <a:endParaRPr lang="en-US" sz="3200" dirty="0">
              <a:solidFill>
                <a:srgbClr val="29467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55A88-CB67-5748-9B73-E63330F39D67}"/>
              </a:ext>
            </a:extLst>
          </p:cNvPr>
          <p:cNvSpPr/>
          <p:nvPr/>
        </p:nvSpPr>
        <p:spPr>
          <a:xfrm>
            <a:off x="8015184" y="5602848"/>
            <a:ext cx="3041218" cy="672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</a:pPr>
            <a:r>
              <a:rPr lang="en-US" sz="3600" b="1" i="1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seabed2030.org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D96B8-4F48-AB43-A30B-275ECE02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60" y="1510055"/>
            <a:ext cx="4791466" cy="398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A15BE-E515-AB4F-B623-F2204D12A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90" y="6355316"/>
            <a:ext cx="425194" cy="425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1BAAC2-526E-AE4E-83F4-A05281D013EF}"/>
              </a:ext>
            </a:extLst>
          </p:cNvPr>
          <p:cNvSpPr/>
          <p:nvPr/>
        </p:nvSpPr>
        <p:spPr>
          <a:xfrm>
            <a:off x="8365978" y="627278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A4772"/>
                </a:solidFill>
              </a:rPr>
              <a:t>@seabed2030</a:t>
            </a:r>
            <a:r>
              <a:rPr lang="en-US" sz="2800" dirty="0">
                <a:solidFill>
                  <a:srgbClr val="2A4772"/>
                </a:solidFill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5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08EC-3FA9-A045-AF4B-3BA15DE2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0826-7602-2644-B5BF-BA8B79309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859C7EE5-9C4B-3543-BBF7-490963EF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751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FE9872-A323-1643-AB59-F9B1679F8017}"/>
              </a:ext>
            </a:extLst>
          </p:cNvPr>
          <p:cNvSpPr txBox="1">
            <a:spLocks/>
          </p:cNvSpPr>
          <p:nvPr/>
        </p:nvSpPr>
        <p:spPr>
          <a:xfrm>
            <a:off x="0" y="2523963"/>
            <a:ext cx="12191999" cy="1325563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Thank you!</a:t>
            </a:r>
          </a:p>
          <a:p>
            <a:pPr algn="ctr"/>
            <a:r>
              <a:rPr lang="en-US" sz="3900" dirty="0" err="1"/>
              <a:t>www.gebco.net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11719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C08B01-4C8D-D64F-94EF-13A0F8E8BD6D}"/>
              </a:ext>
            </a:extLst>
          </p:cNvPr>
          <p:cNvSpPr/>
          <p:nvPr/>
        </p:nvSpPr>
        <p:spPr>
          <a:xfrm>
            <a:off x="859437" y="1379934"/>
            <a:ext cx="997845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14283F"/>
                </a:solidFill>
              </a:rPr>
              <a:t>GEBCO’s work is directed by a </a:t>
            </a:r>
            <a:r>
              <a:rPr lang="en-US" sz="2800" b="1" i="1" dirty="0">
                <a:solidFill>
                  <a:srgbClr val="14283F"/>
                </a:solidFill>
              </a:rPr>
              <a:t>Guiding Committee </a:t>
            </a:r>
            <a:r>
              <a:rPr lang="en-US" sz="2800" b="1" dirty="0">
                <a:solidFill>
                  <a:srgbClr val="14283F"/>
                </a:solidFill>
              </a:rPr>
              <a:t>and supported by </a:t>
            </a:r>
            <a:r>
              <a:rPr lang="en-US" sz="2800" b="1" i="1" dirty="0">
                <a:solidFill>
                  <a:srgbClr val="14283F"/>
                </a:solidFill>
              </a:rPr>
              <a:t>sub-committees</a:t>
            </a:r>
            <a:r>
              <a:rPr lang="en-US" sz="2800" b="1" dirty="0">
                <a:solidFill>
                  <a:srgbClr val="14283F"/>
                </a:solidFill>
              </a:rPr>
              <a:t> and </a:t>
            </a:r>
            <a:r>
              <a:rPr lang="en-US" sz="2800" b="1" i="1" dirty="0">
                <a:solidFill>
                  <a:srgbClr val="14283F"/>
                </a:solidFill>
              </a:rPr>
              <a:t>ad hoc working groups</a:t>
            </a:r>
            <a:r>
              <a:rPr lang="en-US" sz="2800" b="1" dirty="0">
                <a:solidFill>
                  <a:srgbClr val="14283F"/>
                </a:solidFill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Technical Sub-Committee for Ocean Mapping (TSCOM)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Sub-Committee for Undersea Feature Names (SCUFN)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Sub-Committee for Regional Undersea Mapping (SCRUM)</a:t>
            </a: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Outreach Working group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IHO-IOC GEBCO Cook Book Working group</a:t>
            </a:r>
          </a:p>
          <a:p>
            <a:pPr lvl="1"/>
            <a:endParaRPr lang="en-US" sz="2800" dirty="0">
              <a:solidFill>
                <a:srgbClr val="14283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C5A2A-971D-5B4B-9E84-F1D9F4058663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A80853-0629-2643-8C43-93C71D64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4FE8C0-259F-3B49-B2AB-78DF2210465D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D081DFF-BA6A-A148-9C35-8A23A51FE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1065A69-ECE7-8844-A30B-AADB56FA6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BF94D0F-E8FD-384C-978F-CBA7305A4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E00BCE-685E-D14B-BB0E-BA66E064F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183C557-1E1D-D24F-91BA-A3764810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19" y="479686"/>
            <a:ext cx="7386918" cy="914400"/>
          </a:xfrm>
        </p:spPr>
        <p:txBody>
          <a:bodyPr/>
          <a:lstStyle/>
          <a:p>
            <a:r>
              <a:rPr lang="en-US" dirty="0">
                <a:solidFill>
                  <a:srgbClr val="3990E4"/>
                </a:solidFill>
              </a:rPr>
              <a:t>What is GEBCO?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29F7E8-9B08-0D4A-A744-2A91E09D7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491" y="5157542"/>
            <a:ext cx="991845" cy="605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C02FC4-9E32-1B4E-A0FE-1935675FB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186" y="5151188"/>
            <a:ext cx="916857" cy="61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0AD2B-656C-E248-AAF8-64A548C4B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7094" y="5149625"/>
            <a:ext cx="952107" cy="61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EBBC21-3DEE-F04A-B11E-5CC1E537C9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2495" y="5159691"/>
            <a:ext cx="907518" cy="603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C2CAFB-10A4-F94E-AEE0-709BB5319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157422"/>
            <a:ext cx="907517" cy="60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7EA4AC-A5B1-6041-A34A-E396C880C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6777" y="5171607"/>
            <a:ext cx="909269" cy="591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75857B-4A40-4C42-972F-FEC450E809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9908" y="5155129"/>
            <a:ext cx="912092" cy="608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20DD95-1EA7-FB4F-801C-1618B3F1AC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7589" y="5141627"/>
            <a:ext cx="996094" cy="621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057EFA-7649-E243-8F7A-722EBE2BDD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6249" y="5143512"/>
            <a:ext cx="962131" cy="619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8973CD-C21E-3643-B5C3-9B7E1D923E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5093" y="5163138"/>
            <a:ext cx="914425" cy="600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9316F2-1FCD-EF4A-A814-F7EC25DE90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9619" y="5166798"/>
            <a:ext cx="915300" cy="596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94E84C-9B25-7F4B-884B-203543AAAA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33622" y="5166798"/>
            <a:ext cx="903988" cy="596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90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742" y="1275656"/>
            <a:ext cx="6265889" cy="422573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Global gridded bathymetric data</a:t>
            </a:r>
          </a:p>
          <a:p>
            <a:pPr marL="365760" lvl="1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dirty="0">
                <a:cs typeface="Arial" panose="020B0604020202020204" pitchFamily="34" charset="0"/>
              </a:rPr>
              <a:t>GEBCO 2014: 30 arc-second grid</a:t>
            </a:r>
          </a:p>
          <a:p>
            <a:pPr marL="365760" lvl="1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dirty="0">
                <a:cs typeface="Arial" panose="020B0604020202020204" pitchFamily="34" charset="0"/>
              </a:rPr>
              <a:t>GEBCO 2019 15 arc-second grid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Gazetteer of Undersea Feature Names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Digital Atlas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Grid viewing software 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Printable maps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Web Map Service (WMS)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IHO-IOC GEBCO Cook Book</a:t>
            </a:r>
            <a:br>
              <a:rPr lang="en-US" altLang="en-US" sz="2800" dirty="0">
                <a:cs typeface="Arial" panose="020B0604020202020204" pitchFamily="34" charset="0"/>
              </a:rPr>
            </a:br>
            <a:endParaRPr lang="en-US" altLang="en-US" sz="2800" dirty="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927A08-955A-514E-9392-FEED9874694B}"/>
              </a:ext>
            </a:extLst>
          </p:cNvPr>
          <p:cNvSpPr txBox="1">
            <a:spLocks/>
          </p:cNvSpPr>
          <p:nvPr/>
        </p:nvSpPr>
        <p:spPr>
          <a:xfrm>
            <a:off x="410319" y="479686"/>
            <a:ext cx="7386918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GEBCO Products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197E3-FE7E-FC4B-839C-D4855D9FF8C7}"/>
              </a:ext>
            </a:extLst>
          </p:cNvPr>
          <p:cNvSpPr/>
          <p:nvPr/>
        </p:nvSpPr>
        <p:spPr>
          <a:xfrm>
            <a:off x="6945443" y="5906715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192" lvl="1" indent="0" algn="ctr">
              <a:lnSpc>
                <a:spcPct val="90000"/>
              </a:lnSpc>
              <a:buNone/>
              <a:defRPr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www.gebco.net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data_and_products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C87F7-CD26-1F44-B6C3-E7B66FAC72D0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F5CCD9-1FDC-B84F-97D4-20B1452F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0339E1-EDBE-BE40-98D5-E6A22EF1DCB8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0F67E9-D6A1-0A44-BCF6-B47C13A44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C7C6344-3A9A-FB47-85D2-C6E670983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1B44080-3DF0-2E49-A270-4F033B365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252CE-4385-1941-9715-0B55AB4E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pic>
        <p:nvPicPr>
          <p:cNvPr id="16" name="Picture 15" descr="globe2_bright.jpg">
            <a:extLst>
              <a:ext uri="{FF2B5EF4-FFF2-40B4-BE49-F238E27FC236}">
                <a16:creationId xmlns:a16="http://schemas.microsoft.com/office/drawing/2014/main" id="{E5AD3A62-A896-5642-A70C-D68B89EE4E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780" y="0"/>
            <a:ext cx="5618536" cy="568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19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5895" y="1787799"/>
            <a:ext cx="11694687" cy="409226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i="1" dirty="0">
                <a:cs typeface="Arial" charset="0"/>
              </a:rPr>
              <a:t>Funded by:</a:t>
            </a:r>
            <a:br>
              <a:rPr lang="en-US" sz="2800" i="1" dirty="0">
                <a:cs typeface="Arial" charset="0"/>
              </a:rPr>
            </a:br>
            <a:r>
              <a:rPr lang="en-US" sz="2800" dirty="0">
                <a:cs typeface="Arial" charset="0"/>
              </a:rPr>
              <a:t>The Nippon Foundation of Japan</a:t>
            </a:r>
            <a:br>
              <a:rPr lang="en-US" sz="2800" dirty="0">
                <a:cs typeface="Arial" charset="0"/>
              </a:rPr>
            </a:br>
            <a:endParaRPr lang="en-US" sz="3200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i="1" dirty="0">
                <a:cs typeface="Arial" charset="0"/>
              </a:rPr>
              <a:t>Taught at:</a:t>
            </a:r>
            <a:br>
              <a:rPr lang="en-US" sz="2800" dirty="0">
                <a:cs typeface="Arial" charset="0"/>
              </a:rPr>
            </a:br>
            <a:r>
              <a:rPr lang="en-US" sz="2800" dirty="0">
                <a:cs typeface="Arial" charset="0"/>
              </a:rPr>
              <a:t>The Center for Coastal  and Ocean Mapping / Joint Hydrographic Center; </a:t>
            </a:r>
            <a:r>
              <a:rPr lang="en-GB" sz="2800" dirty="0">
                <a:cs typeface="Arial" charset="0"/>
              </a:rPr>
              <a:t>University of New Hampshire, USA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927A08-955A-514E-9392-FEED9874694B}"/>
              </a:ext>
            </a:extLst>
          </p:cNvPr>
          <p:cNvSpPr txBox="1">
            <a:spLocks/>
          </p:cNvSpPr>
          <p:nvPr/>
        </p:nvSpPr>
        <p:spPr>
          <a:xfrm>
            <a:off x="410319" y="233323"/>
            <a:ext cx="1100660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Capacity-building Initiative: </a:t>
            </a:r>
          </a:p>
          <a:p>
            <a:r>
              <a:rPr lang="en-US" sz="3600" dirty="0">
                <a:solidFill>
                  <a:srgbClr val="3990E4"/>
                </a:solidFill>
              </a:rPr>
              <a:t>Postgraduate Certificate in Ocean Bathymetry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197E3-FE7E-FC4B-839C-D4855D9FF8C7}"/>
              </a:ext>
            </a:extLst>
          </p:cNvPr>
          <p:cNvSpPr/>
          <p:nvPr/>
        </p:nvSpPr>
        <p:spPr>
          <a:xfrm>
            <a:off x="6945443" y="5906715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192" lvl="1" indent="0" algn="ctr">
              <a:lnSpc>
                <a:spcPct val="90000"/>
              </a:lnSpc>
              <a:buNone/>
              <a:defRPr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www.gebco.net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data_and_products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C87F7-CD26-1F44-B6C3-E7B66FAC72D0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F5CCD9-1FDC-B84F-97D4-20B1452F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0339E1-EDBE-BE40-98D5-E6A22EF1DCB8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0F67E9-D6A1-0A44-BCF6-B47C13A44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C7C6344-3A9A-FB47-85D2-C6E670983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1B44080-3DF0-2E49-A270-4F033B365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252CE-4385-1941-9715-0B55AB4E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E4F6009-BE7A-6244-A016-393A99E6A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7846" y="373173"/>
            <a:ext cx="883997" cy="762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88E22-8D4D-2847-98A4-39ABC34E80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066" y="4682270"/>
            <a:ext cx="1586683" cy="10972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B0AD9B-7609-0C48-AE20-D46DE57165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66" r="6700"/>
          <a:stretch/>
        </p:blipFill>
        <p:spPr>
          <a:xfrm>
            <a:off x="7192699" y="4682270"/>
            <a:ext cx="158668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C2F623-CA45-C84A-AC22-F8597512E1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2837" y="4674782"/>
            <a:ext cx="1097280" cy="1112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0BEBCE-1B30-D440-9AED-D7E7B701B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6053" y="4682270"/>
            <a:ext cx="1903835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3A3DE-AE59-6043-B72F-5B41C5CE09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70"/>
          <a:stretch/>
        </p:blipFill>
        <p:spPr>
          <a:xfrm>
            <a:off x="269570" y="4682270"/>
            <a:ext cx="1763534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D5D88B-BB21-2E44-8FD1-CED78F06FB6A}"/>
              </a:ext>
            </a:extLst>
          </p:cNvPr>
          <p:cNvSpPr/>
          <p:nvPr/>
        </p:nvSpPr>
        <p:spPr>
          <a:xfrm>
            <a:off x="-1" y="4225773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i="1" dirty="0">
                <a:solidFill>
                  <a:srgbClr val="08A53A"/>
                </a:solidFill>
                <a:latin typeface="Arial" charset="0"/>
                <a:cs typeface="Arial" charset="0"/>
              </a:rPr>
              <a:t>Training a new generation of scientists and hydrographers in ocean bathymetry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1710AA-6D5D-FF4D-88AA-595C20DE2921}"/>
              </a:ext>
            </a:extLst>
          </p:cNvPr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801" y="1408243"/>
            <a:ext cx="4541734" cy="18715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C425A8-AAFD-E34F-BC82-9038EE375D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332" y="4682271"/>
            <a:ext cx="1463039" cy="1097279"/>
          </a:xfrm>
          <a:prstGeom prst="rect">
            <a:avLst/>
          </a:prstGeom>
          <a:ln w="1016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BA1CB4-4EC0-1C4C-8C24-21B7C0628F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321" y="4678812"/>
            <a:ext cx="1472261" cy="11041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7435E8-17E6-EE46-B5CF-3DAFE2295A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28321" y="284931"/>
            <a:ext cx="88399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6134" r="4197" b="15658"/>
          <a:stretch/>
        </p:blipFill>
        <p:spPr bwMode="auto">
          <a:xfrm>
            <a:off x="2102650" y="1281177"/>
            <a:ext cx="7913417" cy="42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3478176" y="5449546"/>
            <a:ext cx="540083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5A63A"/>
                </a:solidFill>
                <a:latin typeface="Arial" charset="0"/>
                <a:cs typeface="Arial" charset="0"/>
              </a:rPr>
              <a:t>90 Scholars from 40 coastal states over last 15 years!</a:t>
            </a:r>
            <a:endParaRPr lang="en-US" sz="1600" b="1" dirty="0">
              <a:solidFill>
                <a:srgbClr val="05A63A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78" y="6427698"/>
            <a:ext cx="9052560" cy="396151"/>
          </a:xfrm>
          <a:prstGeom prst="rect">
            <a:avLst/>
          </a:prstGeom>
        </p:spPr>
      </p:pic>
      <p:pic>
        <p:nvPicPr>
          <p:cNvPr id="2050" name="Picture 2" descr="Flag of Ire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78" y="6224588"/>
            <a:ext cx="268739" cy="1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LAG LATV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37" y="6216549"/>
            <a:ext cx="261330" cy="1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AAED80-DFC6-264F-8356-269A242D85F9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BBF7FA-2D8A-8C4A-8585-B547888A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BB552E-BBCE-4B41-9EB4-E09503FE146D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94D80D-C081-4B42-82FD-B2B986445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7D173B5-0380-8E4B-BF45-0D12F73A5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1FC4388-5B98-0343-896B-F2008330D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5D37CD-7BEE-3F48-8219-EB91CD01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C4AB9AAB-6378-EE4A-BD98-FBBFD9EEA56B}"/>
              </a:ext>
            </a:extLst>
          </p:cNvPr>
          <p:cNvSpPr txBox="1">
            <a:spLocks/>
          </p:cNvSpPr>
          <p:nvPr/>
        </p:nvSpPr>
        <p:spPr>
          <a:xfrm>
            <a:off x="410319" y="233323"/>
            <a:ext cx="1100660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Capacity-building Initiative: </a:t>
            </a:r>
          </a:p>
          <a:p>
            <a:r>
              <a:rPr lang="en-US" sz="3200" dirty="0">
                <a:solidFill>
                  <a:srgbClr val="3990E4"/>
                </a:solidFill>
              </a:rPr>
              <a:t>Nippon Foundation / GEBCO Alumni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9610E4-99BB-AE4B-B639-FB53E6295E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7846" y="373173"/>
            <a:ext cx="883997" cy="762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14340E-F562-5F45-B7D2-C95EB50D50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8321" y="284931"/>
            <a:ext cx="88399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60866" y="69961"/>
            <a:ext cx="11878733" cy="1242805"/>
          </a:xfrm>
          <a:prstGeom prst="rect">
            <a:avLst/>
          </a:prstGeom>
          <a:noFill/>
          <a:ln w="57150">
            <a:solidFill>
              <a:srgbClr val="238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908522" y="1363817"/>
            <a:ext cx="6149865" cy="3520279"/>
            <a:chOff x="2209800" y="1933724"/>
            <a:chExt cx="5771137" cy="317441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1933724"/>
              <a:ext cx="5771137" cy="317441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flipV="1">
              <a:off x="2315784" y="2340167"/>
              <a:ext cx="930119" cy="11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spcCol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79" y="156536"/>
            <a:ext cx="1342758" cy="10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180" y="225545"/>
            <a:ext cx="851321" cy="9316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35" y="761590"/>
            <a:ext cx="3172531" cy="430539"/>
          </a:xfrm>
          <a:prstGeom prst="rect">
            <a:avLst/>
          </a:prstGeom>
        </p:spPr>
      </p:pic>
      <p:pic>
        <p:nvPicPr>
          <p:cNvPr id="28" name="Picture 4" descr="C:\Users\Owner\Downloads\_MG_0056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654" y="4884096"/>
            <a:ext cx="2740532" cy="1346865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Owner\Downloads\20171120_0229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57"/>
          <a:stretch/>
        </p:blipFill>
        <p:spPr bwMode="auto">
          <a:xfrm>
            <a:off x="2242507" y="4875444"/>
            <a:ext cx="3190050" cy="1339354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239" y="1426288"/>
            <a:ext cx="2182261" cy="14566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6" y="3102478"/>
            <a:ext cx="2102775" cy="14639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0216" y="2977673"/>
            <a:ext cx="2182261" cy="17534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7" y="1451558"/>
            <a:ext cx="2102776" cy="15987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9"/>
          <a:stretch/>
        </p:blipFill>
        <p:spPr>
          <a:xfrm>
            <a:off x="6776379" y="4884096"/>
            <a:ext cx="2282008" cy="13468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2" descr="DSC_006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3648" y="4871688"/>
            <a:ext cx="1204931" cy="1346865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7"/>
          <a:stretch/>
        </p:blipFill>
        <p:spPr>
          <a:xfrm>
            <a:off x="95577" y="4618556"/>
            <a:ext cx="2102774" cy="15962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567200" y="52478"/>
            <a:ext cx="9100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GEBCO-NF Alumni Team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AB84E-EB6A-6D4E-873B-84223FDF41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9904" y="6296835"/>
            <a:ext cx="545145" cy="548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0AB0EE-1885-6542-ACE4-BA3CDED200D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" y="6266921"/>
            <a:ext cx="549195" cy="548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E7C989-D4FA-5A4E-B12A-0DF056BBAE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295" y="6317691"/>
            <a:ext cx="1059297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AC0421C-4CA2-9640-A071-EC0EB6985ED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44" y="6479715"/>
            <a:ext cx="644271" cy="3657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7B8A20-5AF7-3B4C-AF1C-768324310A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607" y="6300967"/>
            <a:ext cx="756629" cy="2743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90AFB2-2351-1B42-B579-2C50C1E2D18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33" y="6244753"/>
            <a:ext cx="2098334" cy="2964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EBB26C-3574-0D4E-BAC4-F8A29EAB636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4" t="-196" r="22274" b="24716"/>
          <a:stretch/>
        </p:blipFill>
        <p:spPr>
          <a:xfrm>
            <a:off x="5600420" y="6256882"/>
            <a:ext cx="407639" cy="5486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E29FF68-9FA6-6F46-A5FC-F7A838DC633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98" y="6555021"/>
            <a:ext cx="1067888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10D5E0-790D-904F-B85F-F9DD666FB52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860" y="6544643"/>
            <a:ext cx="716383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C15AB49-A562-4343-B797-BB6D9150DC1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392" y="6364970"/>
            <a:ext cx="699059" cy="33246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0C266D5-E8E3-5449-933C-A8C442D91C88}"/>
              </a:ext>
            </a:extLst>
          </p:cNvPr>
          <p:cNvGrpSpPr/>
          <p:nvPr/>
        </p:nvGrpSpPr>
        <p:grpSpPr>
          <a:xfrm>
            <a:off x="1211077" y="6536663"/>
            <a:ext cx="1834998" cy="296488"/>
            <a:chOff x="1746394" y="1259048"/>
            <a:chExt cx="2263730" cy="365760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B336FFD9-6772-5044-843A-A98E6D01D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394" y="1259048"/>
              <a:ext cx="1184339" cy="36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87B79ABD-03A8-D246-A6BB-F21341B1BD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09388" y="1259048"/>
              <a:ext cx="1100736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AB4120C-4292-C046-ADD3-0B5992430EC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91" y="6246365"/>
            <a:ext cx="639385" cy="6116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9EA59E-E1BF-6D4F-8C03-CC50951242F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965" y="6331470"/>
            <a:ext cx="1335489" cy="2930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E5F86B1-73A3-FB43-B829-D3FE1080E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5801" y="6363220"/>
            <a:ext cx="1103841" cy="4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3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69DE0-10AC-AD4F-9731-C3E24AF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5"/>
          <a:stretch/>
        </p:blipFill>
        <p:spPr>
          <a:xfrm>
            <a:off x="688947" y="2209917"/>
            <a:ext cx="3712572" cy="238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D7E91-1622-2B43-99E1-2DD17FF371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6" y="4873023"/>
            <a:ext cx="1898452" cy="909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2A323-A68F-7541-BDDE-286BB905A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627" y="4969234"/>
            <a:ext cx="2095487" cy="912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493AB-E782-0D4D-85AE-624C419103FA}"/>
              </a:ext>
            </a:extLst>
          </p:cNvPr>
          <p:cNvSpPr txBox="1"/>
          <p:nvPr/>
        </p:nvSpPr>
        <p:spPr>
          <a:xfrm>
            <a:off x="2042556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B617B-F2EA-AC4E-A851-CE69C01C507B}"/>
              </a:ext>
            </a:extLst>
          </p:cNvPr>
          <p:cNvSpPr txBox="1"/>
          <p:nvPr/>
        </p:nvSpPr>
        <p:spPr>
          <a:xfrm>
            <a:off x="1425039" y="154379"/>
            <a:ext cx="9201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Nippon Foundation – GEBCO Seabed 2030 Project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3BF44099-4E0C-B242-A999-4FBA2DF1B698}"/>
              </a:ext>
            </a:extLst>
          </p:cNvPr>
          <p:cNvSpPr txBox="1"/>
          <p:nvPr/>
        </p:nvSpPr>
        <p:spPr>
          <a:xfrm>
            <a:off x="7719055" y="1455045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Announced at 2017 UN Ocean Conference</a:t>
            </a:r>
            <a:r>
              <a:rPr lang="en-GB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2BF735-055F-6340-BEF4-95ADAD342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740" y="2241203"/>
            <a:ext cx="3495942" cy="2540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4BFF9-37A3-0143-A61A-A5AE5AF96C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639" y="3429757"/>
            <a:ext cx="1795033" cy="25413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rgbClr val="294671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6A900E-4626-204F-A318-4A619D25434B}"/>
              </a:ext>
            </a:extLst>
          </p:cNvPr>
          <p:cNvSpPr/>
          <p:nvPr/>
        </p:nvSpPr>
        <p:spPr>
          <a:xfrm>
            <a:off x="575451" y="2084622"/>
            <a:ext cx="549988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F7F2683-05DD-5241-8551-175EA5F12C18}"/>
              </a:ext>
            </a:extLst>
          </p:cNvPr>
          <p:cNvSpPr txBox="1"/>
          <p:nvPr/>
        </p:nvSpPr>
        <p:spPr>
          <a:xfrm>
            <a:off x="666428" y="1436965"/>
            <a:ext cx="494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Established through 2016 Forum for Future Ocean Floor Mapping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8C51D-0FED-1D40-B37D-91AE0B428BED}"/>
              </a:ext>
            </a:extLst>
          </p:cNvPr>
          <p:cNvSpPr/>
          <p:nvPr/>
        </p:nvSpPr>
        <p:spPr>
          <a:xfrm>
            <a:off x="7377193" y="2082039"/>
            <a:ext cx="439712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D763F5D-C8D3-7E42-948E-08D472A23073}"/>
              </a:ext>
            </a:extLst>
          </p:cNvPr>
          <p:cNvSpPr/>
          <p:nvPr/>
        </p:nvSpPr>
        <p:spPr>
          <a:xfrm>
            <a:off x="6075336" y="3735092"/>
            <a:ext cx="1286359" cy="604434"/>
          </a:xfrm>
          <a:prstGeom prst="rightArrow">
            <a:avLst/>
          </a:prstGeom>
          <a:solidFill>
            <a:srgbClr val="2946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0B23C-D61A-A744-B78F-695F1C8D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1"/>
            <a:ext cx="12192000" cy="68515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413E00-E93C-9E42-94DD-17B6BA85298A}"/>
              </a:ext>
            </a:extLst>
          </p:cNvPr>
          <p:cNvSpPr/>
          <p:nvPr/>
        </p:nvSpPr>
        <p:spPr>
          <a:xfrm>
            <a:off x="1539833" y="4839767"/>
            <a:ext cx="9765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A collaborative project between the Nippon Foundation and GEBCO to inspire the complete mapping of the world’s ocean by 2030, and to compile all bathymetric data into the freely-available GEBCO Ocean Map.</a:t>
            </a:r>
            <a:endParaRPr lang="en-US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87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10553</TotalTime>
  <Words>916</Words>
  <Application>Microsoft Macintosh PowerPoint</Application>
  <PresentationFormat>Widescreen</PresentationFormat>
  <Paragraphs>154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Verdana</vt:lpstr>
      <vt:lpstr>Wingdings</vt:lpstr>
      <vt:lpstr>Wingdings 2</vt:lpstr>
      <vt:lpstr>Office Theme</vt:lpstr>
      <vt:lpstr>PowerPoint Presentation</vt:lpstr>
      <vt:lpstr>What is GEBCO?</vt:lpstr>
      <vt:lpstr>What is GEBCO?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Seabed 2030</vt:lpstr>
      <vt:lpstr>PowerPoint Presentation</vt:lpstr>
      <vt:lpstr>PowerPoint Presentation</vt:lpstr>
      <vt:lpstr>PowerPoint Presentation</vt:lpstr>
      <vt:lpstr>Seabed 2030 Strategy </vt:lpstr>
      <vt:lpstr>Seabed 2030 Regional Data Assembly</vt:lpstr>
      <vt:lpstr>Seabed 2030: Data Centers</vt:lpstr>
      <vt:lpstr>ENC Data Contributions to GEBCO </vt:lpstr>
      <vt:lpstr>Coordinating with IBCs</vt:lpstr>
      <vt:lpstr>How much of the ocean is mapped?</vt:lpstr>
      <vt:lpstr>Completing the Map</vt:lpstr>
      <vt:lpstr>How to participate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Seabed 2030: Atlantic &amp; Indian Oceans Regional Mapping Meeting</dc:title>
  <dc:creator>Microsoft Office User</dc:creator>
  <cp:lastModifiedBy>Vicki Ferrini</cp:lastModifiedBy>
  <cp:revision>193</cp:revision>
  <dcterms:created xsi:type="dcterms:W3CDTF">2018-10-23T22:32:49Z</dcterms:created>
  <dcterms:modified xsi:type="dcterms:W3CDTF">2019-02-10T15:07:40Z</dcterms:modified>
</cp:coreProperties>
</file>