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8"/>
  </p:notesMasterIdLst>
  <p:sldIdLst>
    <p:sldId id="328" r:id="rId2"/>
    <p:sldId id="412" r:id="rId3"/>
    <p:sldId id="321" r:id="rId4"/>
    <p:sldId id="574" r:id="rId5"/>
    <p:sldId id="518" r:id="rId6"/>
    <p:sldId id="260" r:id="rId7"/>
    <p:sldId id="506" r:id="rId8"/>
    <p:sldId id="310" r:id="rId9"/>
    <p:sldId id="561" r:id="rId10"/>
    <p:sldId id="568" r:id="rId11"/>
    <p:sldId id="572" r:id="rId12"/>
    <p:sldId id="289" r:id="rId13"/>
    <p:sldId id="575" r:id="rId14"/>
    <p:sldId id="277" r:id="rId15"/>
    <p:sldId id="308" r:id="rId16"/>
    <p:sldId id="573" r:id="rId17"/>
    <p:sldId id="265" r:id="rId18"/>
    <p:sldId id="545" r:id="rId19"/>
    <p:sldId id="557" r:id="rId20"/>
    <p:sldId id="558" r:id="rId21"/>
    <p:sldId id="319" r:id="rId22"/>
    <p:sldId id="307" r:id="rId23"/>
    <p:sldId id="559" r:id="rId24"/>
    <p:sldId id="511" r:id="rId25"/>
    <p:sldId id="268" r:id="rId26"/>
    <p:sldId id="270" r:id="rId27"/>
  </p:sldIdLst>
  <p:sldSz cx="12192000" cy="6858000"/>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4772"/>
    <a:srgbClr val="2A4671"/>
    <a:srgbClr val="314C6E"/>
    <a:srgbClr val="3FDBFB"/>
    <a:srgbClr val="456490"/>
    <a:srgbClr val="3B5E8B"/>
    <a:srgbClr val="85516F"/>
    <a:srgbClr val="247371"/>
    <a:srgbClr val="3680BB"/>
    <a:srgbClr val="6A0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65" autoAdjust="0"/>
  </p:normalViewPr>
  <p:slideViewPr>
    <p:cSldViewPr snapToGrid="0" snapToObjects="1">
      <p:cViewPr>
        <p:scale>
          <a:sx n="48" d="100"/>
          <a:sy n="48" d="100"/>
        </p:scale>
        <p:origin x="1056" y="6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63D07C62-E722-9C45-A001-F629AE0E0ADA}" type="datetimeFigureOut">
              <a:rPr lang="en-US" smtClean="0"/>
              <a:t>12/11/2018</a:t>
            </a:fld>
            <a:endParaRPr lang="en-US"/>
          </a:p>
        </p:txBody>
      </p:sp>
      <p:sp>
        <p:nvSpPr>
          <p:cNvPr id="4" name="Slide Image Placeholder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8EE6DC77-1AD4-8A41-9D58-E4AB7E76E34E}" type="slidenum">
              <a:rPr lang="en-US" smtClean="0"/>
              <a:t>‹#›</a:t>
            </a:fld>
            <a:endParaRPr lang="en-US"/>
          </a:p>
        </p:txBody>
      </p:sp>
    </p:spTree>
    <p:extLst>
      <p:ext uri="{BB962C8B-B14F-4D97-AF65-F5344CB8AC3E}">
        <p14:creationId xmlns:p14="http://schemas.microsoft.com/office/powerpoint/2010/main" val="1574523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dirty="0"/>
              <a:t>“We’ve mapped Mars, the moon and other planets to a higher resolution … than we have mapped our ocean beds.”</a:t>
            </a:r>
          </a:p>
          <a:p>
            <a:r>
              <a:rPr lang="en-NZ" sz="1100" dirty="0"/>
              <a:t>Our understanding of the ocean and natural processes occurring at the seafloor is therefore quite limited due to the difficulties in operating in this environment. This has left the vast majority of our planet virtually unmapped, unobserved, and unexplored.</a:t>
            </a:r>
          </a:p>
          <a:p>
            <a:r>
              <a:rPr lang="en-NZ" sz="1100" dirty="0"/>
              <a:t>Our challenge – ‘Why don’t we know more?’ As this group knows solutions for the water are well and truly here, it is the effort and the funding…… and at times geopolitics…</a:t>
            </a:r>
          </a:p>
          <a:p>
            <a:r>
              <a:rPr lang="en-NZ" sz="1100" dirty="0"/>
              <a:t>Interestingly the funding of 1 Mars mission of US$3B would map 90% of the seafloor of our oceans.</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100" dirty="0"/>
              <a:t>- it is about time that we had better maps for the seventy percent of planet earth that is covered in water.</a:t>
            </a:r>
          </a:p>
          <a:p>
            <a:endParaRPr lang="en-NZ" sz="1100" dirty="0"/>
          </a:p>
        </p:txBody>
      </p:sp>
      <p:sp>
        <p:nvSpPr>
          <p:cNvPr id="4" name="Slide Number Placeholder 3"/>
          <p:cNvSpPr>
            <a:spLocks noGrp="1"/>
          </p:cNvSpPr>
          <p:nvPr>
            <p:ph type="sldNum" sz="quarter" idx="10"/>
          </p:nvPr>
        </p:nvSpPr>
        <p:spPr/>
        <p:txBody>
          <a:bodyPr/>
          <a:lstStyle/>
          <a:p>
            <a:fld id="{ABA220B1-B0A5-4EBB-B1EE-3234DA121E2D}" type="slidenum">
              <a:rPr lang="en-NZ" smtClean="0"/>
              <a:t>2</a:t>
            </a:fld>
            <a:endParaRPr lang="en-NZ"/>
          </a:p>
        </p:txBody>
      </p:sp>
    </p:spTree>
    <p:extLst>
      <p:ext uri="{BB962C8B-B14F-4D97-AF65-F5344CB8AC3E}">
        <p14:creationId xmlns:p14="http://schemas.microsoft.com/office/powerpoint/2010/main" val="1426774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DE6220-F64B-4065-BF93-ED90C57155D1}" type="slidenum">
              <a:rPr lang="sv-SE" smtClean="0"/>
              <a:pPr/>
              <a:t>20</a:t>
            </a:fld>
            <a:endParaRPr lang="sv-SE"/>
          </a:p>
        </p:txBody>
      </p:sp>
    </p:spTree>
    <p:extLst>
      <p:ext uri="{BB962C8B-B14F-4D97-AF65-F5344CB8AC3E}">
        <p14:creationId xmlns:p14="http://schemas.microsoft.com/office/powerpoint/2010/main" val="3475238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6EDC4A6A-F0CA-431D-A05F-9FDD3FAC3A7C}" type="slidenum">
              <a:rPr lang="en-NZ" smtClean="0"/>
              <a:t>22</a:t>
            </a:fld>
            <a:endParaRPr lang="en-NZ"/>
          </a:p>
        </p:txBody>
      </p:sp>
    </p:spTree>
    <p:extLst>
      <p:ext uri="{BB962C8B-B14F-4D97-AF65-F5344CB8AC3E}">
        <p14:creationId xmlns:p14="http://schemas.microsoft.com/office/powerpoint/2010/main" val="3367477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DE6220-F64B-4065-BF93-ED90C57155D1}" type="slidenum">
              <a:rPr lang="sv-SE" smtClean="0"/>
              <a:pPr/>
              <a:t>23</a:t>
            </a:fld>
            <a:endParaRPr lang="sv-SE"/>
          </a:p>
        </p:txBody>
      </p:sp>
    </p:spTree>
    <p:extLst>
      <p:ext uri="{BB962C8B-B14F-4D97-AF65-F5344CB8AC3E}">
        <p14:creationId xmlns:p14="http://schemas.microsoft.com/office/powerpoint/2010/main" val="3189873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Tree>
    <p:extLst>
      <p:ext uri="{BB962C8B-B14F-4D97-AF65-F5344CB8AC3E}">
        <p14:creationId xmlns:p14="http://schemas.microsoft.com/office/powerpoint/2010/main" val="2739847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kern="1200" dirty="0">
                <a:solidFill>
                  <a:schemeClr val="tx1"/>
                </a:solidFill>
                <a:effectLst/>
                <a:latin typeface="+mn-lt"/>
                <a:ea typeface="+mn-ea"/>
                <a:cs typeface="+mn-cs"/>
              </a:rPr>
              <a:t>Objectif de développement durable n°14 : vie aquatique - </a:t>
            </a:r>
            <a:r>
              <a:rPr lang="fr-FR" sz="1200" b="0" i="0" kern="1200" dirty="0">
                <a:solidFill>
                  <a:schemeClr val="tx1"/>
                </a:solidFill>
                <a:effectLst/>
                <a:latin typeface="+mn-lt"/>
                <a:ea typeface="+mn-ea"/>
                <a:cs typeface="+mn-cs"/>
              </a:rPr>
              <a:t>Conserver et exploiter de manière durable les océans, les mers et les ressources marines aux fins du développement durable.</a:t>
            </a:r>
            <a:endParaRPr lang="fr-FR" sz="1200" b="1" i="0" kern="1200" dirty="0">
              <a:solidFill>
                <a:schemeClr val="tx1"/>
              </a:solidFill>
              <a:effectLst/>
              <a:latin typeface="+mn-lt"/>
              <a:ea typeface="+mn-ea"/>
              <a:cs typeface="+mn-cs"/>
            </a:endParaRPr>
          </a:p>
          <a:p>
            <a:endParaRPr lang="en-NZ" dirty="0"/>
          </a:p>
        </p:txBody>
      </p:sp>
      <p:sp>
        <p:nvSpPr>
          <p:cNvPr id="4" name="Slide Number Placeholder 3"/>
          <p:cNvSpPr>
            <a:spLocks noGrp="1"/>
          </p:cNvSpPr>
          <p:nvPr>
            <p:ph type="sldNum" sz="quarter" idx="10"/>
          </p:nvPr>
        </p:nvSpPr>
        <p:spPr/>
        <p:txBody>
          <a:bodyPr/>
          <a:lstStyle/>
          <a:p>
            <a:fld id="{8EE6DC77-1AD4-8A41-9D58-E4AB7E76E34E}" type="slidenum">
              <a:rPr lang="en-US" smtClean="0"/>
              <a:t>3</a:t>
            </a:fld>
            <a:endParaRPr lang="en-US"/>
          </a:p>
        </p:txBody>
      </p:sp>
    </p:spTree>
    <p:extLst>
      <p:ext uri="{BB962C8B-B14F-4D97-AF65-F5344CB8AC3E}">
        <p14:creationId xmlns:p14="http://schemas.microsoft.com/office/powerpoint/2010/main" val="225777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xfrm>
            <a:off x="4483484" y="10494353"/>
            <a:ext cx="3437489" cy="551962"/>
          </a:xfrm>
          <a:prstGeom prst="rect">
            <a:avLst/>
          </a:prstGeom>
          <a:noFill/>
        </p:spPr>
        <p:txBody>
          <a:bodyPr/>
          <a:lstStyle/>
          <a:p>
            <a:fld id="{0E78A471-D789-41F3-8A64-F8CE717DD838}" type="slidenum">
              <a:rPr lang="en-GB"/>
              <a:t>4</a:t>
            </a:fld>
            <a:endParaRPr lang="en-GB"/>
          </a:p>
        </p:txBody>
      </p:sp>
      <p:sp>
        <p:nvSpPr>
          <p:cNvPr id="4099" name="Rectangle 1"/>
          <p:cNvSpPr txBox="1">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ln>
        </p:spPr>
      </p:sp>
      <p:sp>
        <p:nvSpPr>
          <p:cNvPr id="4100" name="Text Box 2"/>
          <p:cNvSpPr txBox="1">
            <a:spLocks noGrp="1" noChangeArrowheads="1"/>
          </p:cNvSpPr>
          <p:nvPr>
            <p:ph type="body" idx="1"/>
          </p:nvPr>
        </p:nvSpPr>
        <p:spPr>
          <a:xfrm>
            <a:off x="755650" y="5078413"/>
            <a:ext cx="6048375" cy="4811712"/>
          </a:xfrm>
          <a:prstGeom prst="rect">
            <a:avLst/>
          </a:prstGeom>
          <a:noFill/>
          <a:ln/>
        </p:spPr>
        <p:txBody>
          <a:bodyPr tIns="10584"/>
          <a:lstStyle/>
          <a:p>
            <a:pPr>
              <a:spcBef>
                <a:spcPts val="1200"/>
              </a:spcBef>
            </a:pPr>
            <a:r>
              <a:rPr lang="en-US" dirty="0">
                <a:solidFill>
                  <a:srgbClr val="3879AA"/>
                </a:solidFill>
              </a:rPr>
              <a:t>NF focuses on social innovation</a:t>
            </a:r>
          </a:p>
          <a:p>
            <a:pPr>
              <a:spcBef>
                <a:spcPts val="1200"/>
              </a:spcBef>
            </a:pPr>
            <a:r>
              <a:rPr lang="en-US" dirty="0">
                <a:solidFill>
                  <a:srgbClr val="3879AA"/>
                </a:solidFill>
              </a:rPr>
              <a:t>“Forum for the Future of Ocean Floor Mapping” in Monaco in June of 2016.  </a:t>
            </a:r>
          </a:p>
          <a:p>
            <a:pPr>
              <a:spcBef>
                <a:spcPts val="1200"/>
              </a:spcBef>
            </a:pPr>
            <a:r>
              <a:rPr lang="en-US" dirty="0">
                <a:solidFill>
                  <a:srgbClr val="3879AA"/>
                </a:solidFill>
              </a:rPr>
              <a:t>Launched in 2017 at the UN Ocean conference in NY</a:t>
            </a:r>
          </a:p>
          <a:p>
            <a:pPr>
              <a:spcBef>
                <a:spcPts val="1200"/>
              </a:spcBef>
            </a:pPr>
            <a:r>
              <a:rPr lang="en-US" dirty="0">
                <a:solidFill>
                  <a:srgbClr val="3879AA"/>
                </a:solidFill>
              </a:rPr>
              <a:t>Project begin in Feb 2018</a:t>
            </a:r>
          </a:p>
        </p:txBody>
      </p:sp>
    </p:spTree>
    <p:extLst>
      <p:ext uri="{BB962C8B-B14F-4D97-AF65-F5344CB8AC3E}">
        <p14:creationId xmlns:p14="http://schemas.microsoft.com/office/powerpoint/2010/main" val="1676804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u="none" strike="noStrike" kern="1200" baseline="0" dirty="0">
                <a:solidFill>
                  <a:schemeClr val="tx1"/>
                </a:solidFill>
                <a:latin typeface="+mn-lt"/>
                <a:ea typeface="+mn-ea"/>
                <a:cs typeface="+mn-cs"/>
              </a:rPr>
              <a:t>0-1500m: Mainly within EEZs. Strategy to work with hydrographic offices to provide data. Crowd source data from fishing, transport industry and recreational boating in shallower areas. Industry and scientific expedition will also provide data. . </a:t>
            </a:r>
          </a:p>
          <a:p>
            <a:r>
              <a:rPr lang="en-NZ" sz="1200" b="0" i="0" u="none" strike="noStrike" kern="1200" baseline="0" dirty="0">
                <a:solidFill>
                  <a:schemeClr val="tx1"/>
                </a:solidFill>
                <a:latin typeface="+mn-lt"/>
                <a:ea typeface="+mn-ea"/>
                <a:cs typeface="+mn-cs"/>
              </a:rPr>
              <a:t>1500-3000m: partly within EEZs. Crowd source from single beam will not play a major role due to resolution and less activity in deeper waters. Industry &amp; scientific community will play critical role. Map the gaps activities focus on AREA. </a:t>
            </a:r>
          </a:p>
          <a:p>
            <a:r>
              <a:rPr lang="en-NZ" sz="1200" b="0" i="0" u="none" strike="noStrike" kern="1200" baseline="0" dirty="0">
                <a:solidFill>
                  <a:schemeClr val="tx1"/>
                </a:solidFill>
                <a:latin typeface="+mn-lt"/>
                <a:ea typeface="+mn-ea"/>
                <a:cs typeface="+mn-cs"/>
              </a:rPr>
              <a:t>300-5750m: mainly outside of EEZs. Industry &amp; scientific community will play a major role and crowd source from single beam a minor. Map the gaps activities </a:t>
            </a:r>
          </a:p>
          <a:p>
            <a:r>
              <a:rPr lang="en-NZ" sz="1200" b="0" i="0" u="none" strike="noStrike" kern="1200" baseline="0" dirty="0">
                <a:solidFill>
                  <a:schemeClr val="tx1"/>
                </a:solidFill>
                <a:latin typeface="+mn-lt"/>
                <a:ea typeface="+mn-ea"/>
                <a:cs typeface="+mn-cs"/>
              </a:rPr>
              <a:t>5750-11000m: Mostly outside of EEZs. Industry and scientific community will play a major role and crowd source from single beam a minor. Map the gaps activities </a:t>
            </a:r>
            <a:endParaRPr lang="en-NZ" b="0" dirty="0"/>
          </a:p>
        </p:txBody>
      </p:sp>
      <p:sp>
        <p:nvSpPr>
          <p:cNvPr id="4" name="Slide Number Placeholder 3"/>
          <p:cNvSpPr>
            <a:spLocks noGrp="1"/>
          </p:cNvSpPr>
          <p:nvPr>
            <p:ph type="sldNum" sz="quarter" idx="10"/>
          </p:nvPr>
        </p:nvSpPr>
        <p:spPr/>
        <p:txBody>
          <a:bodyPr/>
          <a:lstStyle/>
          <a:p>
            <a:fld id="{8EE6DC77-1AD4-8A41-9D58-E4AB7E76E34E}" type="slidenum">
              <a:rPr lang="en-US" smtClean="0"/>
              <a:t>5</a:t>
            </a:fld>
            <a:endParaRPr lang="en-US"/>
          </a:p>
        </p:txBody>
      </p:sp>
    </p:spTree>
    <p:extLst>
      <p:ext uri="{BB962C8B-B14F-4D97-AF65-F5344CB8AC3E}">
        <p14:creationId xmlns:p14="http://schemas.microsoft.com/office/powerpoint/2010/main" val="3542067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9DE6220-F64B-4065-BF93-ED90C57155D1}" type="slidenum">
              <a:rPr kumimoji="0" lang="sv-SE"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sv-SE"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14574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3BE196-13EB-4736-BB8D-113E373EE348}" type="slidenum">
              <a:rPr lang="en-GB" smtClean="0"/>
              <a:t>9</a:t>
            </a:fld>
            <a:endParaRPr lang="en-GB"/>
          </a:p>
        </p:txBody>
      </p:sp>
    </p:spTree>
    <p:extLst>
      <p:ext uri="{BB962C8B-B14F-4D97-AF65-F5344CB8AC3E}">
        <p14:creationId xmlns:p14="http://schemas.microsoft.com/office/powerpoint/2010/main" val="452317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222 days old</a:t>
            </a:r>
          </a:p>
          <a:p>
            <a:endParaRPr lang="en-US" dirty="0"/>
          </a:p>
        </p:txBody>
      </p:sp>
      <p:sp>
        <p:nvSpPr>
          <p:cNvPr id="4" name="Slide Number Placeholder 3"/>
          <p:cNvSpPr>
            <a:spLocks noGrp="1"/>
          </p:cNvSpPr>
          <p:nvPr>
            <p:ph type="sldNum" sz="quarter" idx="10"/>
          </p:nvPr>
        </p:nvSpPr>
        <p:spPr/>
        <p:txBody>
          <a:bodyPr/>
          <a:lstStyle/>
          <a:p>
            <a:fld id="{99DE6220-F64B-4065-BF93-ED90C57155D1}" type="slidenum">
              <a:rPr lang="sv-SE" smtClean="0"/>
              <a:pPr/>
              <a:t>10</a:t>
            </a:fld>
            <a:endParaRPr lang="sv-SE"/>
          </a:p>
        </p:txBody>
      </p:sp>
    </p:spTree>
    <p:extLst>
      <p:ext uri="{BB962C8B-B14F-4D97-AF65-F5344CB8AC3E}">
        <p14:creationId xmlns:p14="http://schemas.microsoft.com/office/powerpoint/2010/main" val="925888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3BE196-13EB-4736-BB8D-113E373EE348}" type="slidenum">
              <a:rPr lang="en-GB" smtClean="0"/>
              <a:t>11</a:t>
            </a:fld>
            <a:endParaRPr lang="en-GB"/>
          </a:p>
        </p:txBody>
      </p:sp>
    </p:spTree>
    <p:extLst>
      <p:ext uri="{BB962C8B-B14F-4D97-AF65-F5344CB8AC3E}">
        <p14:creationId xmlns:p14="http://schemas.microsoft.com/office/powerpoint/2010/main" val="1200104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DE6220-F64B-4065-BF93-ED90C57155D1}" type="slidenum">
              <a:rPr lang="sv-SE" smtClean="0"/>
              <a:pPr/>
              <a:t>18</a:t>
            </a:fld>
            <a:endParaRPr lang="sv-SE"/>
          </a:p>
        </p:txBody>
      </p:sp>
    </p:spTree>
    <p:extLst>
      <p:ext uri="{BB962C8B-B14F-4D97-AF65-F5344CB8AC3E}">
        <p14:creationId xmlns:p14="http://schemas.microsoft.com/office/powerpoint/2010/main" val="1249731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1F917EA-967B-754A-A291-5C47FEA15CD9}" type="datetimeFigureOut">
              <a:rPr lang="en-US" smtClean="0"/>
              <a:t>12/11/2018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4372E49-3988-B043-A7E4-A0C7E69DDD4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1F917EA-967B-754A-A291-5C47FEA15CD9}" type="datetimeFigureOut">
              <a:rPr lang="en-US" smtClean="0"/>
              <a:t>12/11/2018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4372E49-3988-B043-A7E4-A0C7E69DDD4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Footer-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44F2B-D3E3-432F-A296-BA5AD44F0891}"/>
              </a:ext>
            </a:extLst>
          </p:cNvPr>
          <p:cNvSpPr>
            <a:spLocks noGrp="1"/>
          </p:cNvSpPr>
          <p:nvPr>
            <p:ph type="title"/>
          </p:nvPr>
        </p:nvSpPr>
        <p:spPr>
          <a:xfrm>
            <a:off x="1313793" y="325822"/>
            <a:ext cx="7924800" cy="1019502"/>
          </a:xfrm>
          <a:prstGeom prst="rect">
            <a:avLst/>
          </a:prstGeom>
        </p:spPr>
        <p:txBody>
          <a:bodyPr anchor="ctr">
            <a:normAutofit/>
          </a:bodyPr>
          <a:lstStyle>
            <a:lvl1pPr algn="l">
              <a:defRPr sz="3200" b="1">
                <a:solidFill>
                  <a:schemeClr val="bg1"/>
                </a:solidFill>
              </a:defRPr>
            </a:lvl1pPr>
          </a:lstStyle>
          <a:p>
            <a:r>
              <a:rPr lang="en-US" dirty="0"/>
              <a:t>Click to edit Master title style</a:t>
            </a:r>
            <a:endParaRPr lang="en-NZ" dirty="0"/>
          </a:p>
        </p:txBody>
      </p:sp>
    </p:spTree>
    <p:extLst>
      <p:ext uri="{BB962C8B-B14F-4D97-AF65-F5344CB8AC3E}">
        <p14:creationId xmlns:p14="http://schemas.microsoft.com/office/powerpoint/2010/main" val="3332081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hank You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05620" y="978323"/>
            <a:ext cx="6643294" cy="636951"/>
          </a:xfrm>
        </p:spPr>
        <p:txBody>
          <a:bodyPr>
            <a:noAutofit/>
          </a:bodyPr>
          <a:lstStyle>
            <a:lvl1pPr>
              <a:defRPr sz="2200" b="1">
                <a:solidFill>
                  <a:schemeClr val="bg1"/>
                </a:solidFill>
              </a:defRPr>
            </a:lvl1pPr>
          </a:lstStyle>
          <a:p>
            <a:r>
              <a:rPr lang="en-US" dirty="0"/>
              <a:t>Click to edit Master title style</a:t>
            </a:r>
            <a:endParaRPr lang="en-NZ"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239" y="6259488"/>
            <a:ext cx="2276861" cy="137160"/>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23863" y="4713474"/>
            <a:ext cx="1042418" cy="1642875"/>
          </a:xfrm>
          <a:prstGeom prst="rect">
            <a:avLst/>
          </a:prstGeom>
        </p:spPr>
      </p:pic>
      <p:sp>
        <p:nvSpPr>
          <p:cNvPr id="11" name="Text Placeholder 10"/>
          <p:cNvSpPr>
            <a:spLocks noGrp="1"/>
          </p:cNvSpPr>
          <p:nvPr>
            <p:ph type="body" sz="quarter" idx="10"/>
          </p:nvPr>
        </p:nvSpPr>
        <p:spPr>
          <a:xfrm>
            <a:off x="490342" y="1588219"/>
            <a:ext cx="6673850" cy="1000125"/>
          </a:xfrm>
        </p:spPr>
        <p:txBody>
          <a:bodyPr>
            <a:normAutofit/>
          </a:bodyPr>
          <a:lstStyle>
            <a:lvl1pPr marL="0" indent="0">
              <a:spcBef>
                <a:spcPts val="200"/>
              </a:spcBef>
              <a:buNone/>
              <a:defRPr sz="1800" b="1" baseline="0">
                <a:solidFill>
                  <a:schemeClr val="bg1"/>
                </a:solidFill>
                <a:latin typeface="+mn-lt"/>
              </a:defRPr>
            </a:lvl1pPr>
            <a:lvl2pPr marL="0" indent="0">
              <a:spcBef>
                <a:spcPts val="200"/>
              </a:spcBef>
              <a:buNone/>
              <a:defRPr sz="1800" b="0">
                <a:solidFill>
                  <a:schemeClr val="bg1"/>
                </a:solidFill>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29280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Footer-Title-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44F2B-D3E3-432F-A296-BA5AD44F0891}"/>
              </a:ext>
            </a:extLst>
          </p:cNvPr>
          <p:cNvSpPr>
            <a:spLocks noGrp="1"/>
          </p:cNvSpPr>
          <p:nvPr>
            <p:ph type="title"/>
          </p:nvPr>
        </p:nvSpPr>
        <p:spPr>
          <a:xfrm>
            <a:off x="1372778" y="303460"/>
            <a:ext cx="7781731" cy="920502"/>
          </a:xfrm>
          <a:prstGeom prst="rect">
            <a:avLst/>
          </a:prstGeom>
        </p:spPr>
        <p:txBody>
          <a:bodyPr>
            <a:normAutofit/>
          </a:bodyPr>
          <a:lstStyle>
            <a:lvl1pPr>
              <a:defRPr sz="3200" b="1">
                <a:solidFill>
                  <a:schemeClr val="bg1"/>
                </a:solidFill>
              </a:defRPr>
            </a:lvl1pPr>
          </a:lstStyle>
          <a:p>
            <a:r>
              <a:rPr lang="en-US"/>
              <a:t>Click to edit Master title style</a:t>
            </a:r>
            <a:endParaRPr lang="en-NZ" dirty="0"/>
          </a:p>
        </p:txBody>
      </p:sp>
      <p:sp>
        <p:nvSpPr>
          <p:cNvPr id="4" name="Text Placeholder 3">
            <a:extLst>
              <a:ext uri="{FF2B5EF4-FFF2-40B4-BE49-F238E27FC236}">
                <a16:creationId xmlns:a16="http://schemas.microsoft.com/office/drawing/2014/main" id="{78FFC237-E535-4268-A4E4-91954A9273D3}"/>
              </a:ext>
            </a:extLst>
          </p:cNvPr>
          <p:cNvSpPr>
            <a:spLocks noGrp="1"/>
          </p:cNvSpPr>
          <p:nvPr>
            <p:ph type="body" sz="quarter" idx="10"/>
          </p:nvPr>
        </p:nvSpPr>
        <p:spPr>
          <a:xfrm>
            <a:off x="898525" y="1935163"/>
            <a:ext cx="10455275" cy="3698875"/>
          </a:xfrm>
          <a:prstGeom prst="rect">
            <a:avLst/>
          </a:prstGeom>
        </p:spPr>
        <p:txBody>
          <a:bodyPr/>
          <a:lstStyle>
            <a:lvl1pPr>
              <a:defRPr sz="2000">
                <a:solidFill>
                  <a:schemeClr val="accent1">
                    <a:lumMod val="75000"/>
                  </a:schemeClr>
                </a:solidFill>
                <a:latin typeface="Calibri" panose="020F0502020204030204" pitchFamily="34" charset="0"/>
              </a:defRPr>
            </a:lvl1pPr>
            <a:lvl2pPr>
              <a:defRPr sz="2000">
                <a:solidFill>
                  <a:schemeClr val="accent1">
                    <a:lumMod val="75000"/>
                  </a:schemeClr>
                </a:solidFill>
                <a:latin typeface="Calibri" panose="020F0502020204030204" pitchFamily="34" charset="0"/>
              </a:defRPr>
            </a:lvl2pPr>
            <a:lvl3pPr>
              <a:defRPr sz="2000">
                <a:solidFill>
                  <a:schemeClr val="accent1">
                    <a:lumMod val="75000"/>
                  </a:schemeClr>
                </a:solidFill>
                <a:latin typeface="Calibri" panose="020F0502020204030204" pitchFamily="34" charset="0"/>
              </a:defRPr>
            </a:lvl3pPr>
            <a:lvl4pPr>
              <a:defRPr sz="2000">
                <a:solidFill>
                  <a:srgbClr val="0070C0"/>
                </a:solidFill>
              </a:defRPr>
            </a:lvl4pPr>
            <a:lvl5pPr>
              <a:defRPr sz="2000">
                <a:solidFill>
                  <a:srgbClr val="0070C0"/>
                </a:solidFill>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91964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tiff"/><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2096911"/>
          </a:xfrm>
          <a:prstGeom prst="rect">
            <a:avLst/>
          </a:prstGeom>
        </p:spPr>
      </p:pic>
      <p:sp>
        <p:nvSpPr>
          <p:cNvPr id="2" name="Title Placeholder 1"/>
          <p:cNvSpPr>
            <a:spLocks noGrp="1"/>
          </p:cNvSpPr>
          <p:nvPr>
            <p:ph type="title"/>
          </p:nvPr>
        </p:nvSpPr>
        <p:spPr>
          <a:xfrm>
            <a:off x="1288402" y="136525"/>
            <a:ext cx="8013254" cy="133985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911" y="183296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oup 6"/>
          <p:cNvGrpSpPr/>
          <p:nvPr userDrawn="1"/>
        </p:nvGrpSpPr>
        <p:grpSpPr>
          <a:xfrm>
            <a:off x="18286" y="18288"/>
            <a:ext cx="1255667" cy="558209"/>
            <a:chOff x="-2" y="0"/>
            <a:chExt cx="1131516" cy="558209"/>
          </a:xfrm>
        </p:grpSpPr>
        <p:pic>
          <p:nvPicPr>
            <p:cNvPr id="9" name="Picture 8"/>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2" y="0"/>
              <a:ext cx="563265" cy="558209"/>
            </a:xfrm>
            <a:prstGeom prst="rect">
              <a:avLst/>
            </a:prstGeom>
          </p:spPr>
        </p:pic>
        <p:pic>
          <p:nvPicPr>
            <p:cNvPr id="10" name="Picture 9"/>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576283" y="0"/>
              <a:ext cx="555231" cy="558209"/>
            </a:xfrm>
            <a:prstGeom prst="rect">
              <a:avLst/>
            </a:prstGeom>
          </p:spPr>
        </p:pic>
      </p:grpSp>
    </p:spTree>
    <p:extLst>
      <p:ext uri="{BB962C8B-B14F-4D97-AF65-F5344CB8AC3E}">
        <p14:creationId xmlns:p14="http://schemas.microsoft.com/office/powerpoint/2010/main" val="471738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8" r:id="rId3"/>
    <p:sldLayoutId id="2147483679" r:id="rId4"/>
    <p:sldLayoutId id="2147483684" r:id="rId5"/>
    <p:sldLayoutId id="2147483685" r:id="rId6"/>
    <p:sldLayoutId id="2147483686" r:id="rId7"/>
  </p:sldLayoutIdLst>
  <p:txStyles>
    <p:title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2.xml"/><Relationship Id="rId6" Type="http://schemas.openxmlformats.org/officeDocument/2006/relationships/image" Target="../media/image3.tiff"/><Relationship Id="rId5" Type="http://schemas.openxmlformats.org/officeDocument/2006/relationships/image" Target="../media/image2.pn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seabed2030.gebco.net/"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hyperlink" Target="mailto:pacific@seabed2030.org"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seabed2030.gebco.net/" TargetMode="External"/><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dx.doi.org/10.3390/geosciences8020063"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3.png"/><Relationship Id="rId7" Type="http://schemas.openxmlformats.org/officeDocument/2006/relationships/image" Target="../media/image45.gif"/><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9.jpg"/><Relationship Id="rId4" Type="http://schemas.openxmlformats.org/officeDocument/2006/relationships/image" Target="../media/image44.jpeg"/><Relationship Id="rId9" Type="http://schemas.openxmlformats.org/officeDocument/2006/relationships/hyperlink" Target="mailto:pacific@seabed2030.org"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seabed2030.gebco.net/" TargetMode="External"/><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7000"/>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08B5CC-E180-D34E-8A5C-4C7239963504}"/>
              </a:ext>
            </a:extLst>
          </p:cNvPr>
          <p:cNvSpPr/>
          <p:nvPr/>
        </p:nvSpPr>
        <p:spPr>
          <a:xfrm>
            <a:off x="783360" y="1269573"/>
            <a:ext cx="10671832" cy="2246769"/>
          </a:xfrm>
          <a:prstGeom prst="rect">
            <a:avLst/>
          </a:prstGeom>
          <a:effectLst>
            <a:outerShdw blurRad="152400" dist="38100" dir="2700000" algn="tl" rotWithShape="0">
              <a:schemeClr val="bg1"/>
            </a:outerShdw>
          </a:effectLst>
        </p:spPr>
        <p:txBody>
          <a:bodyPr wrap="none">
            <a:spAutoFit/>
          </a:bodyPr>
          <a:lstStyle/>
          <a:p>
            <a:r>
              <a:rPr lang="en-US" sz="6000" b="1" dirty="0">
                <a:solidFill>
                  <a:srgbClr val="314C6E"/>
                </a:solidFill>
              </a:rPr>
              <a:t>The Nippon Foundation – GEBCO</a:t>
            </a:r>
          </a:p>
          <a:p>
            <a:pPr algn="ctr"/>
            <a:r>
              <a:rPr lang="en-US" sz="8000" b="1" dirty="0">
                <a:solidFill>
                  <a:srgbClr val="314C6E"/>
                </a:solidFill>
              </a:rPr>
              <a:t>SEABED 2030</a:t>
            </a:r>
            <a:endParaRPr lang="en-US" sz="8000" dirty="0">
              <a:solidFill>
                <a:srgbClr val="314C6E"/>
              </a:solidFill>
            </a:endParaRPr>
          </a:p>
        </p:txBody>
      </p:sp>
      <p:pic>
        <p:nvPicPr>
          <p:cNvPr id="5" name="Picture 4">
            <a:extLst>
              <a:ext uri="{FF2B5EF4-FFF2-40B4-BE49-F238E27FC236}">
                <a16:creationId xmlns:a16="http://schemas.microsoft.com/office/drawing/2014/main" id="{4E35B20D-D607-434C-99DD-3E875D07010E}"/>
              </a:ext>
            </a:extLst>
          </p:cNvPr>
          <p:cNvPicPr>
            <a:picLocks noChangeAspect="1"/>
          </p:cNvPicPr>
          <p:nvPr/>
        </p:nvPicPr>
        <p:blipFill rotWithShape="1">
          <a:blip r:embed="rId3"/>
          <a:srcRect t="1" b="5609"/>
          <a:stretch/>
        </p:blipFill>
        <p:spPr>
          <a:xfrm>
            <a:off x="7212120" y="4784515"/>
            <a:ext cx="2504721" cy="1235285"/>
          </a:xfrm>
          <a:prstGeom prst="rect">
            <a:avLst/>
          </a:prstGeom>
        </p:spPr>
      </p:pic>
      <p:pic>
        <p:nvPicPr>
          <p:cNvPr id="6" name="Picture 5">
            <a:extLst>
              <a:ext uri="{FF2B5EF4-FFF2-40B4-BE49-F238E27FC236}">
                <a16:creationId xmlns:a16="http://schemas.microsoft.com/office/drawing/2014/main" id="{C9D2A0E9-6146-7A4A-B2FC-CFCDB04ED0C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21400" y="4783479"/>
            <a:ext cx="890151" cy="1236321"/>
          </a:xfrm>
          <a:prstGeom prst="rect">
            <a:avLst/>
          </a:prstGeom>
        </p:spPr>
      </p:pic>
      <p:grpSp>
        <p:nvGrpSpPr>
          <p:cNvPr id="7" name="Group 6">
            <a:extLst>
              <a:ext uri="{FF2B5EF4-FFF2-40B4-BE49-F238E27FC236}">
                <a16:creationId xmlns:a16="http://schemas.microsoft.com/office/drawing/2014/main" id="{60CE656F-8ECC-CD47-9467-A85C7899641A}"/>
              </a:ext>
            </a:extLst>
          </p:cNvPr>
          <p:cNvGrpSpPr/>
          <p:nvPr/>
        </p:nvGrpSpPr>
        <p:grpSpPr>
          <a:xfrm>
            <a:off x="2659886" y="4749800"/>
            <a:ext cx="3239492" cy="1338497"/>
            <a:chOff x="-2" y="0"/>
            <a:chExt cx="1217426" cy="558209"/>
          </a:xfrm>
        </p:grpSpPr>
        <p:pic>
          <p:nvPicPr>
            <p:cNvPr id="8" name="Picture 7">
              <a:extLst>
                <a:ext uri="{FF2B5EF4-FFF2-40B4-BE49-F238E27FC236}">
                  <a16:creationId xmlns:a16="http://schemas.microsoft.com/office/drawing/2014/main" id="{7ACFDE37-8211-5D48-8735-B99D7E20EF3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 y="0"/>
              <a:ext cx="563265" cy="558209"/>
            </a:xfrm>
            <a:prstGeom prst="rect">
              <a:avLst/>
            </a:prstGeom>
          </p:spPr>
        </p:pic>
        <p:pic>
          <p:nvPicPr>
            <p:cNvPr id="9" name="Picture 8">
              <a:extLst>
                <a:ext uri="{FF2B5EF4-FFF2-40B4-BE49-F238E27FC236}">
                  <a16:creationId xmlns:a16="http://schemas.microsoft.com/office/drawing/2014/main" id="{216CA5BD-00A9-3F41-B9D8-B983956AF6A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62193" y="0"/>
              <a:ext cx="555231" cy="558209"/>
            </a:xfrm>
            <a:prstGeom prst="rect">
              <a:avLst/>
            </a:prstGeom>
          </p:spPr>
        </p:pic>
      </p:grpSp>
      <p:sp>
        <p:nvSpPr>
          <p:cNvPr id="10" name="Rectangle 9">
            <a:extLst>
              <a:ext uri="{FF2B5EF4-FFF2-40B4-BE49-F238E27FC236}">
                <a16:creationId xmlns:a16="http://schemas.microsoft.com/office/drawing/2014/main" id="{833DE859-F96F-4DCB-9782-76AACB5179D9}"/>
              </a:ext>
            </a:extLst>
          </p:cNvPr>
          <p:cNvSpPr/>
          <p:nvPr/>
        </p:nvSpPr>
        <p:spPr>
          <a:xfrm>
            <a:off x="2202153" y="3663538"/>
            <a:ext cx="8428383" cy="646331"/>
          </a:xfrm>
          <a:prstGeom prst="rect">
            <a:avLst/>
          </a:prstGeom>
        </p:spPr>
        <p:txBody>
          <a:bodyPr wrap="square">
            <a:spAutoFit/>
          </a:bodyPr>
          <a:lstStyle/>
          <a:p>
            <a:r>
              <a:rPr lang="en-US" sz="3600" b="1" dirty="0">
                <a:solidFill>
                  <a:schemeClr val="bg1"/>
                </a:solidFill>
              </a:rPr>
              <a:t>100% of the Ocean Floor Mapped by 2030</a:t>
            </a:r>
          </a:p>
        </p:txBody>
      </p:sp>
    </p:spTree>
    <p:extLst>
      <p:ext uri="{BB962C8B-B14F-4D97-AF65-F5344CB8AC3E}">
        <p14:creationId xmlns:p14="http://schemas.microsoft.com/office/powerpoint/2010/main" val="2337353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66"/>
          <p:cNvSpPr txBox="1"/>
          <p:nvPr/>
        </p:nvSpPr>
        <p:spPr>
          <a:xfrm>
            <a:off x="1261296" y="343109"/>
            <a:ext cx="8037013" cy="1077218"/>
          </a:xfrm>
          <a:prstGeom prst="rect">
            <a:avLst/>
          </a:prstGeom>
          <a:noFill/>
        </p:spPr>
        <p:txBody>
          <a:bodyPr wrap="square" rtlCol="0">
            <a:spAutoFit/>
          </a:bodyPr>
          <a:lstStyle/>
          <a:p>
            <a:pPr algn="ctr" fontAlgn="base">
              <a:spcBef>
                <a:spcPct val="0"/>
              </a:spcBef>
              <a:spcAft>
                <a:spcPct val="0"/>
              </a:spcAft>
              <a:defRPr/>
            </a:pPr>
            <a:r>
              <a:rPr lang="en-US" sz="3200" dirty="0">
                <a:solidFill>
                  <a:schemeClr val="bg1"/>
                </a:solidFill>
              </a:rPr>
              <a:t>Seabed 2030 Governance &amp; Operations</a:t>
            </a:r>
          </a:p>
          <a:p>
            <a:pPr algn="ctr" fontAlgn="base">
              <a:spcBef>
                <a:spcPct val="0"/>
              </a:spcBef>
              <a:spcAft>
                <a:spcPct val="0"/>
              </a:spcAft>
              <a:defRPr/>
            </a:pPr>
            <a:r>
              <a:rPr lang="en-US" sz="3200" b="1" dirty="0">
                <a:solidFill>
                  <a:schemeClr val="bg1"/>
                </a:solidFill>
              </a:rPr>
              <a:t>Leader Team</a:t>
            </a:r>
          </a:p>
        </p:txBody>
      </p:sp>
      <p:sp>
        <p:nvSpPr>
          <p:cNvPr id="75" name="TextBox 74"/>
          <p:cNvSpPr txBox="1"/>
          <p:nvPr/>
        </p:nvSpPr>
        <p:spPr>
          <a:xfrm>
            <a:off x="1528226" y="6458034"/>
            <a:ext cx="2643672" cy="338554"/>
          </a:xfrm>
          <a:prstGeom prst="rect">
            <a:avLst/>
          </a:prstGeom>
          <a:noFill/>
        </p:spPr>
        <p:txBody>
          <a:bodyPr wrap="none" rtlCol="0">
            <a:spAutoFit/>
          </a:bodyPr>
          <a:lstStyle/>
          <a:p>
            <a:pPr fontAlgn="base">
              <a:spcBef>
                <a:spcPct val="0"/>
              </a:spcBef>
              <a:spcAft>
                <a:spcPct val="0"/>
              </a:spcAft>
              <a:defRPr/>
            </a:pPr>
            <a:r>
              <a:rPr lang="en-US" sz="1600" dirty="0">
                <a:solidFill>
                  <a:prstClr val="white"/>
                </a:solidFill>
                <a:latin typeface="Arial" charset="0"/>
              </a:rPr>
              <a:t>New mapping technologies</a:t>
            </a:r>
          </a:p>
        </p:txBody>
      </p:sp>
      <p:sp>
        <p:nvSpPr>
          <p:cNvPr id="83" name="TextBox 82"/>
          <p:cNvSpPr txBox="1"/>
          <p:nvPr/>
        </p:nvSpPr>
        <p:spPr>
          <a:xfrm rot="16200000">
            <a:off x="9125587" y="1435716"/>
            <a:ext cx="2754067" cy="215444"/>
          </a:xfrm>
          <a:prstGeom prst="rect">
            <a:avLst/>
          </a:prstGeom>
          <a:noFill/>
        </p:spPr>
        <p:txBody>
          <a:bodyPr wrap="square" rtlCol="0">
            <a:spAutoFit/>
          </a:bodyPr>
          <a:lstStyle/>
          <a:p>
            <a:pPr fontAlgn="base">
              <a:spcBef>
                <a:spcPct val="0"/>
              </a:spcBef>
              <a:spcAft>
                <a:spcPct val="0"/>
              </a:spcAft>
              <a:defRPr/>
            </a:pPr>
            <a:r>
              <a:rPr lang="en-US" sz="800" dirty="0">
                <a:solidFill>
                  <a:prstClr val="white"/>
                </a:solidFill>
                <a:latin typeface="Arial" charset="0"/>
              </a:rPr>
              <a:t>Illustration: Marine Dep. Malaysia</a:t>
            </a:r>
          </a:p>
        </p:txBody>
      </p:sp>
      <p:sp>
        <p:nvSpPr>
          <p:cNvPr id="2" name="TextBox 1"/>
          <p:cNvSpPr txBox="1"/>
          <p:nvPr/>
        </p:nvSpPr>
        <p:spPr>
          <a:xfrm>
            <a:off x="485068" y="1706054"/>
            <a:ext cx="5281318" cy="523220"/>
          </a:xfrm>
          <a:prstGeom prst="rect">
            <a:avLst/>
          </a:prstGeom>
          <a:noFill/>
        </p:spPr>
        <p:txBody>
          <a:bodyPr wrap="none" rtlCol="0">
            <a:spAutoFit/>
          </a:bodyPr>
          <a:lstStyle/>
          <a:p>
            <a:r>
              <a:rPr lang="en-GB" sz="2800" dirty="0"/>
              <a:t>Operational since1</a:t>
            </a:r>
            <a:r>
              <a:rPr lang="en-GB" sz="2800" baseline="30000" dirty="0"/>
              <a:t>st</a:t>
            </a:r>
            <a:r>
              <a:rPr lang="en-GB" sz="2800" dirty="0"/>
              <a:t> February 2018</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6291" y="2221459"/>
            <a:ext cx="5760641" cy="3653916"/>
          </a:xfrm>
          <a:prstGeom prst="rect">
            <a:avLst/>
          </a:prstGeom>
        </p:spPr>
      </p:pic>
      <p:sp>
        <p:nvSpPr>
          <p:cNvPr id="9" name="TextBox 8"/>
          <p:cNvSpPr txBox="1"/>
          <p:nvPr/>
        </p:nvSpPr>
        <p:spPr>
          <a:xfrm>
            <a:off x="485068" y="2539222"/>
            <a:ext cx="5213462" cy="3139321"/>
          </a:xfrm>
          <a:prstGeom prst="rect">
            <a:avLst/>
          </a:prstGeom>
          <a:noFill/>
        </p:spPr>
        <p:txBody>
          <a:bodyPr wrap="square" rtlCol="0">
            <a:spAutoFit/>
          </a:bodyPr>
          <a:lstStyle/>
          <a:p>
            <a:r>
              <a:rPr lang="en-GB" dirty="0"/>
              <a:t>From left to right: </a:t>
            </a:r>
          </a:p>
          <a:p>
            <a:pPr marL="715963" indent="-171450">
              <a:buFontTx/>
              <a:buChar char="-"/>
            </a:pPr>
            <a:r>
              <a:rPr lang="en-GB" dirty="0"/>
              <a:t>Graham Allen (Establishment Team)</a:t>
            </a:r>
          </a:p>
          <a:p>
            <a:pPr marL="715963" indent="-171450">
              <a:buFontTx/>
              <a:buChar char="-"/>
            </a:pPr>
            <a:r>
              <a:rPr lang="en-GB" dirty="0"/>
              <a:t>Vicki Ferrini (Regional Centre Lead)</a:t>
            </a:r>
          </a:p>
          <a:p>
            <a:pPr marL="715963" indent="-171450">
              <a:buFontTx/>
              <a:buChar char="-"/>
            </a:pPr>
            <a:r>
              <a:rPr lang="en-GB" dirty="0"/>
              <a:t>Larry Mayer (Regional </a:t>
            </a:r>
            <a:r>
              <a:rPr lang="en-GB" dirty="0" err="1"/>
              <a:t>Center</a:t>
            </a:r>
            <a:r>
              <a:rPr lang="en-GB" dirty="0"/>
              <a:t> co-Lead)</a:t>
            </a:r>
          </a:p>
          <a:p>
            <a:pPr marL="715963" indent="-171450">
              <a:buFontTx/>
              <a:buChar char="-"/>
            </a:pPr>
            <a:r>
              <a:rPr lang="en-GB" dirty="0"/>
              <a:t>Helen Snaith (Global </a:t>
            </a:r>
            <a:r>
              <a:rPr lang="en-GB" dirty="0" err="1"/>
              <a:t>Center</a:t>
            </a:r>
            <a:r>
              <a:rPr lang="en-GB" dirty="0"/>
              <a:t> Lead)</a:t>
            </a:r>
          </a:p>
          <a:p>
            <a:pPr marL="715963" indent="-171450">
              <a:buFontTx/>
              <a:buChar char="-"/>
            </a:pPr>
            <a:r>
              <a:rPr lang="en-US" dirty="0"/>
              <a:t>Boris Dorschel (</a:t>
            </a:r>
            <a:r>
              <a:rPr lang="en-GB" dirty="0"/>
              <a:t>Regional </a:t>
            </a:r>
            <a:r>
              <a:rPr lang="en-GB" dirty="0" err="1"/>
              <a:t>Center</a:t>
            </a:r>
            <a:r>
              <a:rPr lang="en-GB" dirty="0"/>
              <a:t> Lead)</a:t>
            </a:r>
          </a:p>
          <a:p>
            <a:pPr marL="715963" indent="-171450">
              <a:buFontTx/>
              <a:buChar char="-"/>
            </a:pPr>
            <a:r>
              <a:rPr lang="en-US" dirty="0"/>
              <a:t>Pauline Weatherall (Digital Atlas Manager)</a:t>
            </a:r>
          </a:p>
          <a:p>
            <a:pPr marL="715963" indent="-171450">
              <a:buFontTx/>
              <a:buChar char="-"/>
            </a:pPr>
            <a:r>
              <a:rPr lang="en-US" dirty="0"/>
              <a:t>Martin Jakobsson </a:t>
            </a:r>
            <a:r>
              <a:rPr lang="en-GB" dirty="0"/>
              <a:t>(Regional </a:t>
            </a:r>
            <a:r>
              <a:rPr lang="en-GB" dirty="0" err="1"/>
              <a:t>Center</a:t>
            </a:r>
            <a:r>
              <a:rPr lang="en-GB" dirty="0"/>
              <a:t> co-Lead)</a:t>
            </a:r>
          </a:p>
          <a:p>
            <a:pPr marL="715963" indent="-171450">
              <a:buFontTx/>
              <a:buChar char="-"/>
            </a:pPr>
            <a:r>
              <a:rPr lang="en-US" dirty="0"/>
              <a:t>Geoffroy Lamarche (Regional Center Lead)</a:t>
            </a:r>
          </a:p>
          <a:p>
            <a:pPr marL="715963" indent="-171450">
              <a:buFontTx/>
              <a:buChar char="-"/>
            </a:pPr>
            <a:r>
              <a:rPr lang="en-US" dirty="0"/>
              <a:t>Patrick Orr (</a:t>
            </a:r>
            <a:r>
              <a:rPr lang="en-US" dirty="0" err="1"/>
              <a:t>Comms</a:t>
            </a:r>
            <a:r>
              <a:rPr lang="en-US" dirty="0"/>
              <a:t>)</a:t>
            </a:r>
          </a:p>
          <a:p>
            <a:pPr marL="715963" indent="-171450">
              <a:buFontTx/>
              <a:buChar char="-"/>
            </a:pPr>
            <a:r>
              <a:rPr lang="en-US" dirty="0"/>
              <a:t>Henry Gilliver (</a:t>
            </a:r>
            <a:r>
              <a:rPr lang="en-US" dirty="0" err="1"/>
              <a:t>Comms</a:t>
            </a:r>
            <a:r>
              <a:rPr lang="en-US" dirty="0"/>
              <a:t>)</a:t>
            </a:r>
          </a:p>
        </p:txBody>
      </p:sp>
    </p:spTree>
    <p:extLst>
      <p:ext uri="{BB962C8B-B14F-4D97-AF65-F5344CB8AC3E}">
        <p14:creationId xmlns:p14="http://schemas.microsoft.com/office/powerpoint/2010/main" val="3154327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75" name="Group 100"/>
          <p:cNvGrpSpPr>
            <a:grpSpLocks noChangeAspect="1"/>
          </p:cNvGrpSpPr>
          <p:nvPr/>
        </p:nvGrpSpPr>
        <p:grpSpPr bwMode="auto">
          <a:xfrm>
            <a:off x="1431875" y="1243875"/>
            <a:ext cx="1774495" cy="1839891"/>
            <a:chOff x="3376909" y="1136175"/>
            <a:chExt cx="1802028" cy="1801525"/>
          </a:xfrm>
        </p:grpSpPr>
        <p:sp>
          <p:nvSpPr>
            <p:cNvPr id="102" name="Oval 101"/>
            <p:cNvSpPr>
              <a:spLocks noChangeAspect="1"/>
            </p:cNvSpPr>
            <p:nvPr/>
          </p:nvSpPr>
          <p:spPr>
            <a:xfrm>
              <a:off x="3376909" y="1136175"/>
              <a:ext cx="1802028" cy="1801525"/>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grpSp>
          <p:nvGrpSpPr>
            <p:cNvPr id="19526" name="Group 102"/>
            <p:cNvGrpSpPr>
              <a:grpSpLocks/>
            </p:cNvGrpSpPr>
            <p:nvPr/>
          </p:nvGrpSpPr>
          <p:grpSpPr bwMode="auto">
            <a:xfrm>
              <a:off x="3770872" y="1376972"/>
              <a:ext cx="1027202" cy="755617"/>
              <a:chOff x="3622535" y="1694180"/>
              <a:chExt cx="1237226" cy="910114"/>
            </a:xfrm>
          </p:grpSpPr>
          <p:sp>
            <p:nvSpPr>
              <p:cNvPr id="105" name="Freeform 104"/>
              <p:cNvSpPr/>
              <p:nvPr/>
            </p:nvSpPr>
            <p:spPr>
              <a:xfrm>
                <a:off x="4438465" y="2239220"/>
                <a:ext cx="421296" cy="259666"/>
              </a:xfrm>
              <a:custGeom>
                <a:avLst/>
                <a:gdLst>
                  <a:gd name="connsiteX0" fmla="*/ 119269 w 626165"/>
                  <a:gd name="connsiteY0" fmla="*/ 0 h 496956"/>
                  <a:gd name="connsiteX1" fmla="*/ 0 w 626165"/>
                  <a:gd name="connsiteY1" fmla="*/ 496956 h 496956"/>
                  <a:gd name="connsiteX2" fmla="*/ 626165 w 626165"/>
                  <a:gd name="connsiteY2" fmla="*/ 496956 h 496956"/>
                  <a:gd name="connsiteX3" fmla="*/ 526774 w 626165"/>
                  <a:gd name="connsiteY3" fmla="*/ 19878 h 496956"/>
                  <a:gd name="connsiteX4" fmla="*/ 119269 w 626165"/>
                  <a:gd name="connsiteY4" fmla="*/ 0 h 496956"/>
                  <a:gd name="connsiteX0" fmla="*/ 119269 w 659725"/>
                  <a:gd name="connsiteY0" fmla="*/ 0 h 496956"/>
                  <a:gd name="connsiteX1" fmla="*/ 0 w 659725"/>
                  <a:gd name="connsiteY1" fmla="*/ 496956 h 496956"/>
                  <a:gd name="connsiteX2" fmla="*/ 626165 w 659725"/>
                  <a:gd name="connsiteY2" fmla="*/ 496956 h 496956"/>
                  <a:gd name="connsiteX3" fmla="*/ 526774 w 659725"/>
                  <a:gd name="connsiteY3" fmla="*/ 19878 h 496956"/>
                  <a:gd name="connsiteX4" fmla="*/ 119269 w 659725"/>
                  <a:gd name="connsiteY4" fmla="*/ 0 h 496956"/>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689087"/>
                  <a:gd name="connsiteY0" fmla="*/ 51699 h 548655"/>
                  <a:gd name="connsiteX1" fmla="*/ 29362 w 689087"/>
                  <a:gd name="connsiteY1" fmla="*/ 548655 h 548655"/>
                  <a:gd name="connsiteX2" fmla="*/ 655527 w 689087"/>
                  <a:gd name="connsiteY2" fmla="*/ 548655 h 548655"/>
                  <a:gd name="connsiteX3" fmla="*/ 556136 w 689087"/>
                  <a:gd name="connsiteY3" fmla="*/ 71577 h 548655"/>
                  <a:gd name="connsiteX4" fmla="*/ 148631 w 689087"/>
                  <a:gd name="connsiteY4" fmla="*/ 51699 h 548655"/>
                  <a:gd name="connsiteX0" fmla="*/ 148631 w 689087"/>
                  <a:gd name="connsiteY0" fmla="*/ 23116 h 520072"/>
                  <a:gd name="connsiteX1" fmla="*/ 29362 w 689087"/>
                  <a:gd name="connsiteY1" fmla="*/ 520072 h 520072"/>
                  <a:gd name="connsiteX2" fmla="*/ 655527 w 689087"/>
                  <a:gd name="connsiteY2" fmla="*/ 520072 h 520072"/>
                  <a:gd name="connsiteX3" fmla="*/ 556136 w 689087"/>
                  <a:gd name="connsiteY3" fmla="*/ 42994 h 520072"/>
                  <a:gd name="connsiteX4" fmla="*/ 148631 w 689087"/>
                  <a:gd name="connsiteY4" fmla="*/ 23116 h 520072"/>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717424"/>
                  <a:gd name="connsiteY0" fmla="*/ 0 h 496956"/>
                  <a:gd name="connsiteX1" fmla="*/ 29362 w 717424"/>
                  <a:gd name="connsiteY1" fmla="*/ 496956 h 496956"/>
                  <a:gd name="connsiteX2" fmla="*/ 655527 w 717424"/>
                  <a:gd name="connsiteY2" fmla="*/ 496956 h 496956"/>
                  <a:gd name="connsiteX3" fmla="*/ 556136 w 717424"/>
                  <a:gd name="connsiteY3" fmla="*/ 19878 h 496956"/>
                  <a:gd name="connsiteX4" fmla="*/ 148631 w 717424"/>
                  <a:gd name="connsiteY4" fmla="*/ 0 h 496956"/>
                  <a:gd name="connsiteX0" fmla="*/ 148631 w 764511"/>
                  <a:gd name="connsiteY0" fmla="*/ 0 h 496956"/>
                  <a:gd name="connsiteX1" fmla="*/ 29362 w 764511"/>
                  <a:gd name="connsiteY1" fmla="*/ 496956 h 496956"/>
                  <a:gd name="connsiteX2" fmla="*/ 655527 w 764511"/>
                  <a:gd name="connsiteY2" fmla="*/ 496956 h 496956"/>
                  <a:gd name="connsiteX3" fmla="*/ 556136 w 764511"/>
                  <a:gd name="connsiteY3" fmla="*/ 19878 h 496956"/>
                  <a:gd name="connsiteX4" fmla="*/ 148631 w 764511"/>
                  <a:gd name="connsiteY4" fmla="*/ 0 h 496956"/>
                  <a:gd name="connsiteX0" fmla="*/ 195740 w 811620"/>
                  <a:gd name="connsiteY0" fmla="*/ 0 h 496956"/>
                  <a:gd name="connsiteX1" fmla="*/ 76471 w 811620"/>
                  <a:gd name="connsiteY1" fmla="*/ 496956 h 496956"/>
                  <a:gd name="connsiteX2" fmla="*/ 702636 w 811620"/>
                  <a:gd name="connsiteY2" fmla="*/ 496956 h 496956"/>
                  <a:gd name="connsiteX3" fmla="*/ 603245 w 811620"/>
                  <a:gd name="connsiteY3" fmla="*/ 19878 h 496956"/>
                  <a:gd name="connsiteX4" fmla="*/ 195740 w 811620"/>
                  <a:gd name="connsiteY4" fmla="*/ 0 h 496956"/>
                  <a:gd name="connsiteX0" fmla="*/ 209459 w 825339"/>
                  <a:gd name="connsiteY0" fmla="*/ 0 h 496956"/>
                  <a:gd name="connsiteX1" fmla="*/ 90190 w 825339"/>
                  <a:gd name="connsiteY1" fmla="*/ 496956 h 496956"/>
                  <a:gd name="connsiteX2" fmla="*/ 716355 w 825339"/>
                  <a:gd name="connsiteY2" fmla="*/ 496956 h 496956"/>
                  <a:gd name="connsiteX3" fmla="*/ 616964 w 825339"/>
                  <a:gd name="connsiteY3" fmla="*/ 19878 h 496956"/>
                  <a:gd name="connsiteX4" fmla="*/ 209459 w 825339"/>
                  <a:gd name="connsiteY4" fmla="*/ 0 h 496956"/>
                  <a:gd name="connsiteX0" fmla="*/ 209459 w 838912"/>
                  <a:gd name="connsiteY0" fmla="*/ 0 h 506895"/>
                  <a:gd name="connsiteX1" fmla="*/ 90190 w 838912"/>
                  <a:gd name="connsiteY1" fmla="*/ 496956 h 506895"/>
                  <a:gd name="connsiteX2" fmla="*/ 736233 w 838912"/>
                  <a:gd name="connsiteY2" fmla="*/ 506895 h 506895"/>
                  <a:gd name="connsiteX3" fmla="*/ 616964 w 838912"/>
                  <a:gd name="connsiteY3" fmla="*/ 19878 h 506895"/>
                  <a:gd name="connsiteX4" fmla="*/ 209459 w 838912"/>
                  <a:gd name="connsiteY4" fmla="*/ 0 h 506895"/>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5199"/>
                  <a:gd name="connsiteY0" fmla="*/ 0 h 508862"/>
                  <a:gd name="connsiteX1" fmla="*/ 89579 w 835199"/>
                  <a:gd name="connsiteY1" fmla="*/ 508862 h 508862"/>
                  <a:gd name="connsiteX2" fmla="*/ 738004 w 835199"/>
                  <a:gd name="connsiteY2" fmla="*/ 506895 h 508862"/>
                  <a:gd name="connsiteX3" fmla="*/ 613973 w 835199"/>
                  <a:gd name="connsiteY3" fmla="*/ 7972 h 508862"/>
                  <a:gd name="connsiteX4" fmla="*/ 211230 w 83519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3171"/>
                  <a:gd name="connsiteY0" fmla="*/ 0 h 508862"/>
                  <a:gd name="connsiteX1" fmla="*/ 89579 w 833171"/>
                  <a:gd name="connsiteY1" fmla="*/ 508862 h 508862"/>
                  <a:gd name="connsiteX2" fmla="*/ 738004 w 833171"/>
                  <a:gd name="connsiteY2" fmla="*/ 506895 h 508862"/>
                  <a:gd name="connsiteX3" fmla="*/ 613973 w 833171"/>
                  <a:gd name="connsiteY3" fmla="*/ 7972 h 508862"/>
                  <a:gd name="connsiteX4" fmla="*/ 211230 w 833171"/>
                  <a:gd name="connsiteY4" fmla="*/ 0 h 508862"/>
                  <a:gd name="connsiteX0" fmla="*/ 211230 w 832302"/>
                  <a:gd name="connsiteY0" fmla="*/ 0 h 508862"/>
                  <a:gd name="connsiteX1" fmla="*/ 89579 w 832302"/>
                  <a:gd name="connsiteY1" fmla="*/ 508862 h 508862"/>
                  <a:gd name="connsiteX2" fmla="*/ 738004 w 832302"/>
                  <a:gd name="connsiteY2" fmla="*/ 506895 h 508862"/>
                  <a:gd name="connsiteX3" fmla="*/ 610904 w 832302"/>
                  <a:gd name="connsiteY3" fmla="*/ 7972 h 508862"/>
                  <a:gd name="connsiteX4" fmla="*/ 211230 w 832302"/>
                  <a:gd name="connsiteY4" fmla="*/ 0 h 508862"/>
                  <a:gd name="connsiteX0" fmla="*/ 211230 w 834527"/>
                  <a:gd name="connsiteY0" fmla="*/ 0 h 508862"/>
                  <a:gd name="connsiteX1" fmla="*/ 89579 w 834527"/>
                  <a:gd name="connsiteY1" fmla="*/ 508862 h 508862"/>
                  <a:gd name="connsiteX2" fmla="*/ 738004 w 834527"/>
                  <a:gd name="connsiteY2" fmla="*/ 506895 h 508862"/>
                  <a:gd name="connsiteX3" fmla="*/ 610904 w 834527"/>
                  <a:gd name="connsiteY3" fmla="*/ 7972 h 508862"/>
                  <a:gd name="connsiteX4" fmla="*/ 211230 w 834527"/>
                  <a:gd name="connsiteY4" fmla="*/ 0 h 50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527" h="508862">
                    <a:moveTo>
                      <a:pt x="211230" y="0"/>
                    </a:moveTo>
                    <a:cubicBezTo>
                      <a:pt x="53860" y="55701"/>
                      <a:pt x="-104235" y="247132"/>
                      <a:pt x="89579" y="508862"/>
                    </a:cubicBezTo>
                    <a:lnTo>
                      <a:pt x="738004" y="506895"/>
                    </a:lnTo>
                    <a:cubicBezTo>
                      <a:pt x="927987" y="296931"/>
                      <a:pt x="811956" y="36622"/>
                      <a:pt x="610904" y="7972"/>
                    </a:cubicBezTo>
                    <a:cubicBezTo>
                      <a:pt x="442871" y="73819"/>
                      <a:pt x="380506" y="71956"/>
                      <a:pt x="211230" y="0"/>
                    </a:cubicBezTo>
                    <a:close/>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06" name="Oval 105"/>
              <p:cNvSpPr/>
              <p:nvPr/>
            </p:nvSpPr>
            <p:spPr>
              <a:xfrm>
                <a:off x="4502461" y="1925565"/>
                <a:ext cx="295975" cy="295659"/>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07" name="Freeform 106"/>
              <p:cNvSpPr/>
              <p:nvPr/>
            </p:nvSpPr>
            <p:spPr>
              <a:xfrm>
                <a:off x="3622535" y="2241790"/>
                <a:ext cx="418631" cy="257094"/>
              </a:xfrm>
              <a:custGeom>
                <a:avLst/>
                <a:gdLst>
                  <a:gd name="connsiteX0" fmla="*/ 119269 w 626165"/>
                  <a:gd name="connsiteY0" fmla="*/ 0 h 496956"/>
                  <a:gd name="connsiteX1" fmla="*/ 0 w 626165"/>
                  <a:gd name="connsiteY1" fmla="*/ 496956 h 496956"/>
                  <a:gd name="connsiteX2" fmla="*/ 626165 w 626165"/>
                  <a:gd name="connsiteY2" fmla="*/ 496956 h 496956"/>
                  <a:gd name="connsiteX3" fmla="*/ 526774 w 626165"/>
                  <a:gd name="connsiteY3" fmla="*/ 19878 h 496956"/>
                  <a:gd name="connsiteX4" fmla="*/ 119269 w 626165"/>
                  <a:gd name="connsiteY4" fmla="*/ 0 h 496956"/>
                  <a:gd name="connsiteX0" fmla="*/ 119269 w 659725"/>
                  <a:gd name="connsiteY0" fmla="*/ 0 h 496956"/>
                  <a:gd name="connsiteX1" fmla="*/ 0 w 659725"/>
                  <a:gd name="connsiteY1" fmla="*/ 496956 h 496956"/>
                  <a:gd name="connsiteX2" fmla="*/ 626165 w 659725"/>
                  <a:gd name="connsiteY2" fmla="*/ 496956 h 496956"/>
                  <a:gd name="connsiteX3" fmla="*/ 526774 w 659725"/>
                  <a:gd name="connsiteY3" fmla="*/ 19878 h 496956"/>
                  <a:gd name="connsiteX4" fmla="*/ 119269 w 659725"/>
                  <a:gd name="connsiteY4" fmla="*/ 0 h 496956"/>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689087"/>
                  <a:gd name="connsiteY0" fmla="*/ 51699 h 548655"/>
                  <a:gd name="connsiteX1" fmla="*/ 29362 w 689087"/>
                  <a:gd name="connsiteY1" fmla="*/ 548655 h 548655"/>
                  <a:gd name="connsiteX2" fmla="*/ 655527 w 689087"/>
                  <a:gd name="connsiteY2" fmla="*/ 548655 h 548655"/>
                  <a:gd name="connsiteX3" fmla="*/ 556136 w 689087"/>
                  <a:gd name="connsiteY3" fmla="*/ 71577 h 548655"/>
                  <a:gd name="connsiteX4" fmla="*/ 148631 w 689087"/>
                  <a:gd name="connsiteY4" fmla="*/ 51699 h 548655"/>
                  <a:gd name="connsiteX0" fmla="*/ 148631 w 689087"/>
                  <a:gd name="connsiteY0" fmla="*/ 23116 h 520072"/>
                  <a:gd name="connsiteX1" fmla="*/ 29362 w 689087"/>
                  <a:gd name="connsiteY1" fmla="*/ 520072 h 520072"/>
                  <a:gd name="connsiteX2" fmla="*/ 655527 w 689087"/>
                  <a:gd name="connsiteY2" fmla="*/ 520072 h 520072"/>
                  <a:gd name="connsiteX3" fmla="*/ 556136 w 689087"/>
                  <a:gd name="connsiteY3" fmla="*/ 42994 h 520072"/>
                  <a:gd name="connsiteX4" fmla="*/ 148631 w 689087"/>
                  <a:gd name="connsiteY4" fmla="*/ 23116 h 520072"/>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717424"/>
                  <a:gd name="connsiteY0" fmla="*/ 0 h 496956"/>
                  <a:gd name="connsiteX1" fmla="*/ 29362 w 717424"/>
                  <a:gd name="connsiteY1" fmla="*/ 496956 h 496956"/>
                  <a:gd name="connsiteX2" fmla="*/ 655527 w 717424"/>
                  <a:gd name="connsiteY2" fmla="*/ 496956 h 496956"/>
                  <a:gd name="connsiteX3" fmla="*/ 556136 w 717424"/>
                  <a:gd name="connsiteY3" fmla="*/ 19878 h 496956"/>
                  <a:gd name="connsiteX4" fmla="*/ 148631 w 717424"/>
                  <a:gd name="connsiteY4" fmla="*/ 0 h 496956"/>
                  <a:gd name="connsiteX0" fmla="*/ 148631 w 764511"/>
                  <a:gd name="connsiteY0" fmla="*/ 0 h 496956"/>
                  <a:gd name="connsiteX1" fmla="*/ 29362 w 764511"/>
                  <a:gd name="connsiteY1" fmla="*/ 496956 h 496956"/>
                  <a:gd name="connsiteX2" fmla="*/ 655527 w 764511"/>
                  <a:gd name="connsiteY2" fmla="*/ 496956 h 496956"/>
                  <a:gd name="connsiteX3" fmla="*/ 556136 w 764511"/>
                  <a:gd name="connsiteY3" fmla="*/ 19878 h 496956"/>
                  <a:gd name="connsiteX4" fmla="*/ 148631 w 764511"/>
                  <a:gd name="connsiteY4" fmla="*/ 0 h 496956"/>
                  <a:gd name="connsiteX0" fmla="*/ 195740 w 811620"/>
                  <a:gd name="connsiteY0" fmla="*/ 0 h 496956"/>
                  <a:gd name="connsiteX1" fmla="*/ 76471 w 811620"/>
                  <a:gd name="connsiteY1" fmla="*/ 496956 h 496956"/>
                  <a:gd name="connsiteX2" fmla="*/ 702636 w 811620"/>
                  <a:gd name="connsiteY2" fmla="*/ 496956 h 496956"/>
                  <a:gd name="connsiteX3" fmla="*/ 603245 w 811620"/>
                  <a:gd name="connsiteY3" fmla="*/ 19878 h 496956"/>
                  <a:gd name="connsiteX4" fmla="*/ 195740 w 811620"/>
                  <a:gd name="connsiteY4" fmla="*/ 0 h 496956"/>
                  <a:gd name="connsiteX0" fmla="*/ 209459 w 825339"/>
                  <a:gd name="connsiteY0" fmla="*/ 0 h 496956"/>
                  <a:gd name="connsiteX1" fmla="*/ 90190 w 825339"/>
                  <a:gd name="connsiteY1" fmla="*/ 496956 h 496956"/>
                  <a:gd name="connsiteX2" fmla="*/ 716355 w 825339"/>
                  <a:gd name="connsiteY2" fmla="*/ 496956 h 496956"/>
                  <a:gd name="connsiteX3" fmla="*/ 616964 w 825339"/>
                  <a:gd name="connsiteY3" fmla="*/ 19878 h 496956"/>
                  <a:gd name="connsiteX4" fmla="*/ 209459 w 825339"/>
                  <a:gd name="connsiteY4" fmla="*/ 0 h 496956"/>
                  <a:gd name="connsiteX0" fmla="*/ 209459 w 838912"/>
                  <a:gd name="connsiteY0" fmla="*/ 0 h 506895"/>
                  <a:gd name="connsiteX1" fmla="*/ 90190 w 838912"/>
                  <a:gd name="connsiteY1" fmla="*/ 496956 h 506895"/>
                  <a:gd name="connsiteX2" fmla="*/ 736233 w 838912"/>
                  <a:gd name="connsiteY2" fmla="*/ 506895 h 506895"/>
                  <a:gd name="connsiteX3" fmla="*/ 616964 w 838912"/>
                  <a:gd name="connsiteY3" fmla="*/ 19878 h 506895"/>
                  <a:gd name="connsiteX4" fmla="*/ 209459 w 838912"/>
                  <a:gd name="connsiteY4" fmla="*/ 0 h 506895"/>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5199"/>
                  <a:gd name="connsiteY0" fmla="*/ 0 h 508862"/>
                  <a:gd name="connsiteX1" fmla="*/ 89579 w 835199"/>
                  <a:gd name="connsiteY1" fmla="*/ 508862 h 508862"/>
                  <a:gd name="connsiteX2" fmla="*/ 738004 w 835199"/>
                  <a:gd name="connsiteY2" fmla="*/ 506895 h 508862"/>
                  <a:gd name="connsiteX3" fmla="*/ 613973 w 835199"/>
                  <a:gd name="connsiteY3" fmla="*/ 7972 h 508862"/>
                  <a:gd name="connsiteX4" fmla="*/ 211230 w 83519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3171"/>
                  <a:gd name="connsiteY0" fmla="*/ 0 h 508862"/>
                  <a:gd name="connsiteX1" fmla="*/ 89579 w 833171"/>
                  <a:gd name="connsiteY1" fmla="*/ 508862 h 508862"/>
                  <a:gd name="connsiteX2" fmla="*/ 738004 w 833171"/>
                  <a:gd name="connsiteY2" fmla="*/ 506895 h 508862"/>
                  <a:gd name="connsiteX3" fmla="*/ 613973 w 833171"/>
                  <a:gd name="connsiteY3" fmla="*/ 7972 h 508862"/>
                  <a:gd name="connsiteX4" fmla="*/ 211230 w 833171"/>
                  <a:gd name="connsiteY4" fmla="*/ 0 h 508862"/>
                  <a:gd name="connsiteX0" fmla="*/ 211230 w 832302"/>
                  <a:gd name="connsiteY0" fmla="*/ 0 h 508862"/>
                  <a:gd name="connsiteX1" fmla="*/ 89579 w 832302"/>
                  <a:gd name="connsiteY1" fmla="*/ 508862 h 508862"/>
                  <a:gd name="connsiteX2" fmla="*/ 738004 w 832302"/>
                  <a:gd name="connsiteY2" fmla="*/ 506895 h 508862"/>
                  <a:gd name="connsiteX3" fmla="*/ 610904 w 832302"/>
                  <a:gd name="connsiteY3" fmla="*/ 7972 h 508862"/>
                  <a:gd name="connsiteX4" fmla="*/ 211230 w 832302"/>
                  <a:gd name="connsiteY4" fmla="*/ 0 h 508862"/>
                  <a:gd name="connsiteX0" fmla="*/ 211230 w 834527"/>
                  <a:gd name="connsiteY0" fmla="*/ 0 h 508862"/>
                  <a:gd name="connsiteX1" fmla="*/ 89579 w 834527"/>
                  <a:gd name="connsiteY1" fmla="*/ 508862 h 508862"/>
                  <a:gd name="connsiteX2" fmla="*/ 738004 w 834527"/>
                  <a:gd name="connsiteY2" fmla="*/ 506895 h 508862"/>
                  <a:gd name="connsiteX3" fmla="*/ 610904 w 834527"/>
                  <a:gd name="connsiteY3" fmla="*/ 7972 h 508862"/>
                  <a:gd name="connsiteX4" fmla="*/ 211230 w 834527"/>
                  <a:gd name="connsiteY4" fmla="*/ 0 h 50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527" h="508862">
                    <a:moveTo>
                      <a:pt x="211230" y="0"/>
                    </a:moveTo>
                    <a:cubicBezTo>
                      <a:pt x="53860" y="55701"/>
                      <a:pt x="-104235" y="247132"/>
                      <a:pt x="89579" y="508862"/>
                    </a:cubicBezTo>
                    <a:lnTo>
                      <a:pt x="738004" y="506895"/>
                    </a:lnTo>
                    <a:cubicBezTo>
                      <a:pt x="927987" y="296931"/>
                      <a:pt x="811956" y="36622"/>
                      <a:pt x="610904" y="7972"/>
                    </a:cubicBezTo>
                    <a:cubicBezTo>
                      <a:pt x="442871" y="73819"/>
                      <a:pt x="380506" y="71956"/>
                      <a:pt x="211230" y="0"/>
                    </a:cubicBezTo>
                    <a:close/>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08" name="Oval 107"/>
              <p:cNvSpPr/>
              <p:nvPr/>
            </p:nvSpPr>
            <p:spPr>
              <a:xfrm>
                <a:off x="3681196" y="1928138"/>
                <a:ext cx="295975" cy="293088"/>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09" name="Freeform 108"/>
              <p:cNvSpPr/>
              <p:nvPr/>
            </p:nvSpPr>
            <p:spPr>
              <a:xfrm>
                <a:off x="3918510" y="2120957"/>
                <a:ext cx="642609" cy="483337"/>
              </a:xfrm>
              <a:custGeom>
                <a:avLst/>
                <a:gdLst>
                  <a:gd name="connsiteX0" fmla="*/ 119269 w 626165"/>
                  <a:gd name="connsiteY0" fmla="*/ 0 h 496956"/>
                  <a:gd name="connsiteX1" fmla="*/ 0 w 626165"/>
                  <a:gd name="connsiteY1" fmla="*/ 496956 h 496956"/>
                  <a:gd name="connsiteX2" fmla="*/ 626165 w 626165"/>
                  <a:gd name="connsiteY2" fmla="*/ 496956 h 496956"/>
                  <a:gd name="connsiteX3" fmla="*/ 526774 w 626165"/>
                  <a:gd name="connsiteY3" fmla="*/ 19878 h 496956"/>
                  <a:gd name="connsiteX4" fmla="*/ 119269 w 626165"/>
                  <a:gd name="connsiteY4" fmla="*/ 0 h 496956"/>
                  <a:gd name="connsiteX0" fmla="*/ 119269 w 659725"/>
                  <a:gd name="connsiteY0" fmla="*/ 0 h 496956"/>
                  <a:gd name="connsiteX1" fmla="*/ 0 w 659725"/>
                  <a:gd name="connsiteY1" fmla="*/ 496956 h 496956"/>
                  <a:gd name="connsiteX2" fmla="*/ 626165 w 659725"/>
                  <a:gd name="connsiteY2" fmla="*/ 496956 h 496956"/>
                  <a:gd name="connsiteX3" fmla="*/ 526774 w 659725"/>
                  <a:gd name="connsiteY3" fmla="*/ 19878 h 496956"/>
                  <a:gd name="connsiteX4" fmla="*/ 119269 w 659725"/>
                  <a:gd name="connsiteY4" fmla="*/ 0 h 496956"/>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689087"/>
                  <a:gd name="connsiteY0" fmla="*/ 51699 h 548655"/>
                  <a:gd name="connsiteX1" fmla="*/ 29362 w 689087"/>
                  <a:gd name="connsiteY1" fmla="*/ 548655 h 548655"/>
                  <a:gd name="connsiteX2" fmla="*/ 655527 w 689087"/>
                  <a:gd name="connsiteY2" fmla="*/ 548655 h 548655"/>
                  <a:gd name="connsiteX3" fmla="*/ 556136 w 689087"/>
                  <a:gd name="connsiteY3" fmla="*/ 71577 h 548655"/>
                  <a:gd name="connsiteX4" fmla="*/ 148631 w 689087"/>
                  <a:gd name="connsiteY4" fmla="*/ 51699 h 548655"/>
                  <a:gd name="connsiteX0" fmla="*/ 148631 w 689087"/>
                  <a:gd name="connsiteY0" fmla="*/ 23116 h 520072"/>
                  <a:gd name="connsiteX1" fmla="*/ 29362 w 689087"/>
                  <a:gd name="connsiteY1" fmla="*/ 520072 h 520072"/>
                  <a:gd name="connsiteX2" fmla="*/ 655527 w 689087"/>
                  <a:gd name="connsiteY2" fmla="*/ 520072 h 520072"/>
                  <a:gd name="connsiteX3" fmla="*/ 556136 w 689087"/>
                  <a:gd name="connsiteY3" fmla="*/ 42994 h 520072"/>
                  <a:gd name="connsiteX4" fmla="*/ 148631 w 689087"/>
                  <a:gd name="connsiteY4" fmla="*/ 23116 h 520072"/>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717424"/>
                  <a:gd name="connsiteY0" fmla="*/ 0 h 496956"/>
                  <a:gd name="connsiteX1" fmla="*/ 29362 w 717424"/>
                  <a:gd name="connsiteY1" fmla="*/ 496956 h 496956"/>
                  <a:gd name="connsiteX2" fmla="*/ 655527 w 717424"/>
                  <a:gd name="connsiteY2" fmla="*/ 496956 h 496956"/>
                  <a:gd name="connsiteX3" fmla="*/ 556136 w 717424"/>
                  <a:gd name="connsiteY3" fmla="*/ 19878 h 496956"/>
                  <a:gd name="connsiteX4" fmla="*/ 148631 w 717424"/>
                  <a:gd name="connsiteY4" fmla="*/ 0 h 496956"/>
                  <a:gd name="connsiteX0" fmla="*/ 148631 w 764511"/>
                  <a:gd name="connsiteY0" fmla="*/ 0 h 496956"/>
                  <a:gd name="connsiteX1" fmla="*/ 29362 w 764511"/>
                  <a:gd name="connsiteY1" fmla="*/ 496956 h 496956"/>
                  <a:gd name="connsiteX2" fmla="*/ 655527 w 764511"/>
                  <a:gd name="connsiteY2" fmla="*/ 496956 h 496956"/>
                  <a:gd name="connsiteX3" fmla="*/ 556136 w 764511"/>
                  <a:gd name="connsiteY3" fmla="*/ 19878 h 496956"/>
                  <a:gd name="connsiteX4" fmla="*/ 148631 w 764511"/>
                  <a:gd name="connsiteY4" fmla="*/ 0 h 496956"/>
                  <a:gd name="connsiteX0" fmla="*/ 195740 w 811620"/>
                  <a:gd name="connsiteY0" fmla="*/ 0 h 496956"/>
                  <a:gd name="connsiteX1" fmla="*/ 76471 w 811620"/>
                  <a:gd name="connsiteY1" fmla="*/ 496956 h 496956"/>
                  <a:gd name="connsiteX2" fmla="*/ 702636 w 811620"/>
                  <a:gd name="connsiteY2" fmla="*/ 496956 h 496956"/>
                  <a:gd name="connsiteX3" fmla="*/ 603245 w 811620"/>
                  <a:gd name="connsiteY3" fmla="*/ 19878 h 496956"/>
                  <a:gd name="connsiteX4" fmla="*/ 195740 w 811620"/>
                  <a:gd name="connsiteY4" fmla="*/ 0 h 496956"/>
                  <a:gd name="connsiteX0" fmla="*/ 209459 w 825339"/>
                  <a:gd name="connsiteY0" fmla="*/ 0 h 496956"/>
                  <a:gd name="connsiteX1" fmla="*/ 90190 w 825339"/>
                  <a:gd name="connsiteY1" fmla="*/ 496956 h 496956"/>
                  <a:gd name="connsiteX2" fmla="*/ 716355 w 825339"/>
                  <a:gd name="connsiteY2" fmla="*/ 496956 h 496956"/>
                  <a:gd name="connsiteX3" fmla="*/ 616964 w 825339"/>
                  <a:gd name="connsiteY3" fmla="*/ 19878 h 496956"/>
                  <a:gd name="connsiteX4" fmla="*/ 209459 w 825339"/>
                  <a:gd name="connsiteY4" fmla="*/ 0 h 496956"/>
                  <a:gd name="connsiteX0" fmla="*/ 209459 w 838912"/>
                  <a:gd name="connsiteY0" fmla="*/ 0 h 506895"/>
                  <a:gd name="connsiteX1" fmla="*/ 90190 w 838912"/>
                  <a:gd name="connsiteY1" fmla="*/ 496956 h 506895"/>
                  <a:gd name="connsiteX2" fmla="*/ 736233 w 838912"/>
                  <a:gd name="connsiteY2" fmla="*/ 506895 h 506895"/>
                  <a:gd name="connsiteX3" fmla="*/ 616964 w 838912"/>
                  <a:gd name="connsiteY3" fmla="*/ 19878 h 506895"/>
                  <a:gd name="connsiteX4" fmla="*/ 209459 w 838912"/>
                  <a:gd name="connsiteY4" fmla="*/ 0 h 506895"/>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5199"/>
                  <a:gd name="connsiteY0" fmla="*/ 0 h 508862"/>
                  <a:gd name="connsiteX1" fmla="*/ 89579 w 835199"/>
                  <a:gd name="connsiteY1" fmla="*/ 508862 h 508862"/>
                  <a:gd name="connsiteX2" fmla="*/ 738004 w 835199"/>
                  <a:gd name="connsiteY2" fmla="*/ 506895 h 508862"/>
                  <a:gd name="connsiteX3" fmla="*/ 613973 w 835199"/>
                  <a:gd name="connsiteY3" fmla="*/ 7972 h 508862"/>
                  <a:gd name="connsiteX4" fmla="*/ 211230 w 83519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3171"/>
                  <a:gd name="connsiteY0" fmla="*/ 0 h 508862"/>
                  <a:gd name="connsiteX1" fmla="*/ 89579 w 833171"/>
                  <a:gd name="connsiteY1" fmla="*/ 508862 h 508862"/>
                  <a:gd name="connsiteX2" fmla="*/ 738004 w 833171"/>
                  <a:gd name="connsiteY2" fmla="*/ 506895 h 508862"/>
                  <a:gd name="connsiteX3" fmla="*/ 613973 w 833171"/>
                  <a:gd name="connsiteY3" fmla="*/ 7972 h 508862"/>
                  <a:gd name="connsiteX4" fmla="*/ 211230 w 833171"/>
                  <a:gd name="connsiteY4" fmla="*/ 0 h 508862"/>
                  <a:gd name="connsiteX0" fmla="*/ 211230 w 832302"/>
                  <a:gd name="connsiteY0" fmla="*/ 0 h 508862"/>
                  <a:gd name="connsiteX1" fmla="*/ 89579 w 832302"/>
                  <a:gd name="connsiteY1" fmla="*/ 508862 h 508862"/>
                  <a:gd name="connsiteX2" fmla="*/ 738004 w 832302"/>
                  <a:gd name="connsiteY2" fmla="*/ 506895 h 508862"/>
                  <a:gd name="connsiteX3" fmla="*/ 610904 w 832302"/>
                  <a:gd name="connsiteY3" fmla="*/ 7972 h 508862"/>
                  <a:gd name="connsiteX4" fmla="*/ 211230 w 832302"/>
                  <a:gd name="connsiteY4" fmla="*/ 0 h 508862"/>
                  <a:gd name="connsiteX0" fmla="*/ 211230 w 834527"/>
                  <a:gd name="connsiteY0" fmla="*/ 0 h 508862"/>
                  <a:gd name="connsiteX1" fmla="*/ 89579 w 834527"/>
                  <a:gd name="connsiteY1" fmla="*/ 508862 h 508862"/>
                  <a:gd name="connsiteX2" fmla="*/ 738004 w 834527"/>
                  <a:gd name="connsiteY2" fmla="*/ 506895 h 508862"/>
                  <a:gd name="connsiteX3" fmla="*/ 610904 w 834527"/>
                  <a:gd name="connsiteY3" fmla="*/ 7972 h 508862"/>
                  <a:gd name="connsiteX4" fmla="*/ 211230 w 834527"/>
                  <a:gd name="connsiteY4" fmla="*/ 0 h 508862"/>
                  <a:gd name="connsiteX0" fmla="*/ 211230 w 828716"/>
                  <a:gd name="connsiteY0" fmla="*/ 0 h 508862"/>
                  <a:gd name="connsiteX1" fmla="*/ 89579 w 828716"/>
                  <a:gd name="connsiteY1" fmla="*/ 508862 h 508862"/>
                  <a:gd name="connsiteX2" fmla="*/ 738004 w 828716"/>
                  <a:gd name="connsiteY2" fmla="*/ 506895 h 508862"/>
                  <a:gd name="connsiteX3" fmla="*/ 589864 w 828716"/>
                  <a:gd name="connsiteY3" fmla="*/ 3165 h 508862"/>
                  <a:gd name="connsiteX4" fmla="*/ 211230 w 828716"/>
                  <a:gd name="connsiteY4" fmla="*/ 0 h 508862"/>
                  <a:gd name="connsiteX0" fmla="*/ 239458 w 820127"/>
                  <a:gd name="connsiteY0" fmla="*/ 1640 h 505697"/>
                  <a:gd name="connsiteX1" fmla="*/ 80990 w 820127"/>
                  <a:gd name="connsiteY1" fmla="*/ 505697 h 505697"/>
                  <a:gd name="connsiteX2" fmla="*/ 729415 w 820127"/>
                  <a:gd name="connsiteY2" fmla="*/ 503730 h 505697"/>
                  <a:gd name="connsiteX3" fmla="*/ 581275 w 820127"/>
                  <a:gd name="connsiteY3" fmla="*/ 0 h 505697"/>
                  <a:gd name="connsiteX4" fmla="*/ 239458 w 820127"/>
                  <a:gd name="connsiteY4" fmla="*/ 1640 h 505697"/>
                  <a:gd name="connsiteX0" fmla="*/ 239458 w 816266"/>
                  <a:gd name="connsiteY0" fmla="*/ 1640 h 505697"/>
                  <a:gd name="connsiteX1" fmla="*/ 80990 w 816266"/>
                  <a:gd name="connsiteY1" fmla="*/ 505697 h 505697"/>
                  <a:gd name="connsiteX2" fmla="*/ 724156 w 816266"/>
                  <a:gd name="connsiteY2" fmla="*/ 479705 h 505697"/>
                  <a:gd name="connsiteX3" fmla="*/ 581275 w 816266"/>
                  <a:gd name="connsiteY3" fmla="*/ 0 h 505697"/>
                  <a:gd name="connsiteX4" fmla="*/ 239458 w 816266"/>
                  <a:gd name="connsiteY4" fmla="*/ 1640 h 505697"/>
                  <a:gd name="connsiteX0" fmla="*/ 235335 w 812143"/>
                  <a:gd name="connsiteY0" fmla="*/ 1640 h 481672"/>
                  <a:gd name="connsiteX1" fmla="*/ 82127 w 812143"/>
                  <a:gd name="connsiteY1" fmla="*/ 481672 h 481672"/>
                  <a:gd name="connsiteX2" fmla="*/ 720033 w 812143"/>
                  <a:gd name="connsiteY2" fmla="*/ 479705 h 481672"/>
                  <a:gd name="connsiteX3" fmla="*/ 577152 w 812143"/>
                  <a:gd name="connsiteY3" fmla="*/ 0 h 481672"/>
                  <a:gd name="connsiteX4" fmla="*/ 235335 w 812143"/>
                  <a:gd name="connsiteY4" fmla="*/ 1640 h 481672"/>
                  <a:gd name="connsiteX0" fmla="*/ 235335 w 810745"/>
                  <a:gd name="connsiteY0" fmla="*/ 0 h 480032"/>
                  <a:gd name="connsiteX1" fmla="*/ 82127 w 810745"/>
                  <a:gd name="connsiteY1" fmla="*/ 480032 h 480032"/>
                  <a:gd name="connsiteX2" fmla="*/ 720033 w 810745"/>
                  <a:gd name="connsiteY2" fmla="*/ 478065 h 480032"/>
                  <a:gd name="connsiteX3" fmla="*/ 571891 w 810745"/>
                  <a:gd name="connsiteY3" fmla="*/ 36800 h 480032"/>
                  <a:gd name="connsiteX4" fmla="*/ 235335 w 810745"/>
                  <a:gd name="connsiteY4" fmla="*/ 0 h 480032"/>
                  <a:gd name="connsiteX0" fmla="*/ 231238 w 811908"/>
                  <a:gd name="connsiteY0" fmla="*/ 0 h 456007"/>
                  <a:gd name="connsiteX1" fmla="*/ 83290 w 811908"/>
                  <a:gd name="connsiteY1" fmla="*/ 456007 h 456007"/>
                  <a:gd name="connsiteX2" fmla="*/ 721196 w 811908"/>
                  <a:gd name="connsiteY2" fmla="*/ 454040 h 456007"/>
                  <a:gd name="connsiteX3" fmla="*/ 573054 w 811908"/>
                  <a:gd name="connsiteY3" fmla="*/ 12775 h 456007"/>
                  <a:gd name="connsiteX4" fmla="*/ 231238 w 811908"/>
                  <a:gd name="connsiteY4" fmla="*/ 0 h 456007"/>
                  <a:gd name="connsiteX0" fmla="*/ 222373 w 814567"/>
                  <a:gd name="connsiteY0" fmla="*/ 0 h 445478"/>
                  <a:gd name="connsiteX1" fmla="*/ 85949 w 814567"/>
                  <a:gd name="connsiteY1" fmla="*/ 445478 h 445478"/>
                  <a:gd name="connsiteX2" fmla="*/ 723855 w 814567"/>
                  <a:gd name="connsiteY2" fmla="*/ 443511 h 445478"/>
                  <a:gd name="connsiteX3" fmla="*/ 575713 w 814567"/>
                  <a:gd name="connsiteY3" fmla="*/ 2246 h 445478"/>
                  <a:gd name="connsiteX4" fmla="*/ 222373 w 814567"/>
                  <a:gd name="connsiteY4" fmla="*/ 0 h 445478"/>
                  <a:gd name="connsiteX0" fmla="*/ 222373 w 816622"/>
                  <a:gd name="connsiteY0" fmla="*/ 0 h 445478"/>
                  <a:gd name="connsiteX1" fmla="*/ 85949 w 816622"/>
                  <a:gd name="connsiteY1" fmla="*/ 445478 h 445478"/>
                  <a:gd name="connsiteX2" fmla="*/ 723855 w 816622"/>
                  <a:gd name="connsiteY2" fmla="*/ 443511 h 445478"/>
                  <a:gd name="connsiteX3" fmla="*/ 583396 w 816622"/>
                  <a:gd name="connsiteY3" fmla="*/ 2246 h 445478"/>
                  <a:gd name="connsiteX4" fmla="*/ 222373 w 81662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62" h="445478">
                    <a:moveTo>
                      <a:pt x="222373" y="0"/>
                    </a:moveTo>
                    <a:cubicBezTo>
                      <a:pt x="65003" y="55701"/>
                      <a:pt x="-107865" y="183748"/>
                      <a:pt x="85949" y="445478"/>
                    </a:cubicBezTo>
                    <a:lnTo>
                      <a:pt x="723855" y="443511"/>
                    </a:lnTo>
                    <a:cubicBezTo>
                      <a:pt x="913838" y="233547"/>
                      <a:pt x="761397" y="41425"/>
                      <a:pt x="583396" y="2246"/>
                    </a:cubicBezTo>
                    <a:cubicBezTo>
                      <a:pt x="441468" y="48973"/>
                      <a:pt x="361817" y="50104"/>
                      <a:pt x="222373" y="0"/>
                    </a:cubicBezTo>
                    <a:close/>
                  </a:path>
                </a:pathLst>
              </a:custGeom>
              <a:solidFill>
                <a:schemeClr val="bg1"/>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10" name="Oval 109"/>
              <p:cNvSpPr/>
              <p:nvPr/>
            </p:nvSpPr>
            <p:spPr>
              <a:xfrm>
                <a:off x="4019834" y="1694180"/>
                <a:ext cx="439960" cy="437060"/>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grpSp>
        <p:sp>
          <p:nvSpPr>
            <p:cNvPr id="19527" name="Rectangle 103"/>
            <p:cNvSpPr>
              <a:spLocks noChangeArrowheads="1"/>
            </p:cNvSpPr>
            <p:nvPr/>
          </p:nvSpPr>
          <p:spPr bwMode="auto">
            <a:xfrm>
              <a:off x="3593080" y="2054711"/>
              <a:ext cx="1326048" cy="703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GB" altLang="en-US" sz="1400" b="1" dirty="0">
                  <a:solidFill>
                    <a:schemeClr val="bg1"/>
                  </a:solidFill>
                </a:rPr>
                <a:t>Advisory</a:t>
              </a:r>
            </a:p>
            <a:p>
              <a:pPr algn="ctr" eaLnBrk="1" hangingPunct="1"/>
              <a:r>
                <a:rPr lang="en-GB" altLang="en-US" sz="1400" b="1" dirty="0">
                  <a:solidFill>
                    <a:schemeClr val="bg1"/>
                  </a:solidFill>
                </a:rPr>
                <a:t>Group</a:t>
              </a:r>
            </a:p>
          </p:txBody>
        </p:sp>
      </p:grpSp>
      <p:pic>
        <p:nvPicPr>
          <p:cNvPr id="22" name="Picture 21">
            <a:extLst>
              <a:ext uri="{FF2B5EF4-FFF2-40B4-BE49-F238E27FC236}">
                <a16:creationId xmlns:a16="http://schemas.microsoft.com/office/drawing/2014/main" id="{F4391E65-C564-45A4-9E11-FBECEC76017E}"/>
              </a:ext>
            </a:extLst>
          </p:cNvPr>
          <p:cNvPicPr>
            <a:picLocks noChangeAspect="1"/>
          </p:cNvPicPr>
          <p:nvPr/>
        </p:nvPicPr>
        <p:blipFill>
          <a:blip r:embed="rId3"/>
          <a:stretch>
            <a:fillRect/>
          </a:stretch>
        </p:blipFill>
        <p:spPr>
          <a:xfrm>
            <a:off x="814025" y="3278741"/>
            <a:ext cx="2011588" cy="1772113"/>
          </a:xfrm>
          <a:prstGeom prst="rect">
            <a:avLst/>
          </a:prstGeom>
        </p:spPr>
      </p:pic>
      <p:pic>
        <p:nvPicPr>
          <p:cNvPr id="23" name="Picture 22">
            <a:extLst>
              <a:ext uri="{FF2B5EF4-FFF2-40B4-BE49-F238E27FC236}">
                <a16:creationId xmlns:a16="http://schemas.microsoft.com/office/drawing/2014/main" id="{635405D1-FF20-4647-80F3-C6D8652B2881}"/>
              </a:ext>
            </a:extLst>
          </p:cNvPr>
          <p:cNvPicPr>
            <a:picLocks noChangeAspect="1"/>
          </p:cNvPicPr>
          <p:nvPr/>
        </p:nvPicPr>
        <p:blipFill>
          <a:blip r:embed="rId4"/>
          <a:stretch>
            <a:fillRect/>
          </a:stretch>
        </p:blipFill>
        <p:spPr>
          <a:xfrm>
            <a:off x="3910874" y="3115649"/>
            <a:ext cx="1765526" cy="2098296"/>
          </a:xfrm>
          <a:prstGeom prst="rect">
            <a:avLst/>
          </a:prstGeom>
        </p:spPr>
      </p:pic>
      <p:pic>
        <p:nvPicPr>
          <p:cNvPr id="24" name="Picture 23">
            <a:extLst>
              <a:ext uri="{FF2B5EF4-FFF2-40B4-BE49-F238E27FC236}">
                <a16:creationId xmlns:a16="http://schemas.microsoft.com/office/drawing/2014/main" id="{7F61BAF8-E56B-4418-B41E-C96E3EBF5975}"/>
              </a:ext>
            </a:extLst>
          </p:cNvPr>
          <p:cNvPicPr>
            <a:picLocks noChangeAspect="1"/>
          </p:cNvPicPr>
          <p:nvPr/>
        </p:nvPicPr>
        <p:blipFill>
          <a:blip r:embed="rId5"/>
          <a:stretch>
            <a:fillRect/>
          </a:stretch>
        </p:blipFill>
        <p:spPr>
          <a:xfrm>
            <a:off x="6761661" y="3083767"/>
            <a:ext cx="1765526" cy="2162061"/>
          </a:xfrm>
          <a:prstGeom prst="rect">
            <a:avLst/>
          </a:prstGeom>
        </p:spPr>
      </p:pic>
      <p:pic>
        <p:nvPicPr>
          <p:cNvPr id="25" name="Picture 24">
            <a:extLst>
              <a:ext uri="{FF2B5EF4-FFF2-40B4-BE49-F238E27FC236}">
                <a16:creationId xmlns:a16="http://schemas.microsoft.com/office/drawing/2014/main" id="{ADD6A20E-7151-4DE0-9EFE-83279252E53F}"/>
              </a:ext>
            </a:extLst>
          </p:cNvPr>
          <p:cNvPicPr>
            <a:picLocks noChangeAspect="1"/>
          </p:cNvPicPr>
          <p:nvPr/>
        </p:nvPicPr>
        <p:blipFill>
          <a:blip r:embed="rId6"/>
          <a:stretch>
            <a:fillRect/>
          </a:stretch>
        </p:blipFill>
        <p:spPr>
          <a:xfrm>
            <a:off x="9612449" y="3111918"/>
            <a:ext cx="1765526" cy="2105758"/>
          </a:xfrm>
          <a:prstGeom prst="rect">
            <a:avLst/>
          </a:prstGeom>
        </p:spPr>
      </p:pic>
      <p:sp>
        <p:nvSpPr>
          <p:cNvPr id="26" name="TextBox 25">
            <a:extLst>
              <a:ext uri="{FF2B5EF4-FFF2-40B4-BE49-F238E27FC236}">
                <a16:creationId xmlns:a16="http://schemas.microsoft.com/office/drawing/2014/main" id="{7AD6FC0A-A487-40A6-A0DF-8419E3B7C3C6}"/>
              </a:ext>
            </a:extLst>
          </p:cNvPr>
          <p:cNvSpPr txBox="1"/>
          <p:nvPr/>
        </p:nvSpPr>
        <p:spPr>
          <a:xfrm>
            <a:off x="1166079" y="5383292"/>
            <a:ext cx="1403397" cy="461665"/>
          </a:xfrm>
          <a:prstGeom prst="rect">
            <a:avLst/>
          </a:prstGeom>
          <a:noFill/>
        </p:spPr>
        <p:txBody>
          <a:bodyPr wrap="none" rtlCol="0">
            <a:spAutoFit/>
          </a:bodyPr>
          <a:lstStyle/>
          <a:p>
            <a:pPr algn="ctr"/>
            <a:r>
              <a:rPr lang="en-GB" sz="1200" dirty="0"/>
              <a:t>Dawn Wright</a:t>
            </a:r>
          </a:p>
          <a:p>
            <a:pPr algn="ctr"/>
            <a:r>
              <a:rPr lang="en-GB" sz="1200" dirty="0"/>
              <a:t>Chief Scientist, ESRI</a:t>
            </a:r>
          </a:p>
        </p:txBody>
      </p:sp>
      <p:sp>
        <p:nvSpPr>
          <p:cNvPr id="27" name="TextBox 26">
            <a:extLst>
              <a:ext uri="{FF2B5EF4-FFF2-40B4-BE49-F238E27FC236}">
                <a16:creationId xmlns:a16="http://schemas.microsoft.com/office/drawing/2014/main" id="{8BABAD19-4A28-4649-9E8C-77138280C908}"/>
              </a:ext>
            </a:extLst>
          </p:cNvPr>
          <p:cNvSpPr txBox="1"/>
          <p:nvPr/>
        </p:nvSpPr>
        <p:spPr>
          <a:xfrm>
            <a:off x="3678909" y="5387276"/>
            <a:ext cx="2229456" cy="461665"/>
          </a:xfrm>
          <a:prstGeom prst="rect">
            <a:avLst/>
          </a:prstGeom>
          <a:noFill/>
        </p:spPr>
        <p:txBody>
          <a:bodyPr wrap="none" rtlCol="0">
            <a:spAutoFit/>
          </a:bodyPr>
          <a:lstStyle/>
          <a:p>
            <a:pPr algn="ctr"/>
            <a:r>
              <a:rPr lang="en-GB" sz="1200" dirty="0"/>
              <a:t>Bjorn </a:t>
            </a:r>
            <a:r>
              <a:rPr lang="en-GB" sz="1200" dirty="0" err="1"/>
              <a:t>Jalving</a:t>
            </a:r>
            <a:endParaRPr lang="en-GB" sz="1200" dirty="0"/>
          </a:p>
          <a:p>
            <a:pPr algn="ctr"/>
            <a:r>
              <a:rPr lang="en-GB" sz="1200" dirty="0"/>
              <a:t>Executive VP, </a:t>
            </a:r>
            <a:r>
              <a:rPr lang="en-GB" sz="1200" dirty="0" err="1"/>
              <a:t>Konsberg</a:t>
            </a:r>
            <a:r>
              <a:rPr lang="en-GB" sz="1200" dirty="0"/>
              <a:t> Maritime</a:t>
            </a:r>
          </a:p>
        </p:txBody>
      </p:sp>
      <p:sp>
        <p:nvSpPr>
          <p:cNvPr id="28" name="TextBox 27">
            <a:extLst>
              <a:ext uri="{FF2B5EF4-FFF2-40B4-BE49-F238E27FC236}">
                <a16:creationId xmlns:a16="http://schemas.microsoft.com/office/drawing/2014/main" id="{5FA8061F-BC15-44AC-8525-5F682A7D9854}"/>
              </a:ext>
            </a:extLst>
          </p:cNvPr>
          <p:cNvSpPr txBox="1"/>
          <p:nvPr/>
        </p:nvSpPr>
        <p:spPr>
          <a:xfrm>
            <a:off x="6316362" y="5387276"/>
            <a:ext cx="2558842" cy="461665"/>
          </a:xfrm>
          <a:prstGeom prst="rect">
            <a:avLst/>
          </a:prstGeom>
          <a:noFill/>
        </p:spPr>
        <p:txBody>
          <a:bodyPr wrap="none" rtlCol="0">
            <a:spAutoFit/>
          </a:bodyPr>
          <a:lstStyle/>
          <a:p>
            <a:pPr algn="ctr"/>
            <a:r>
              <a:rPr lang="en-GB" sz="1200" dirty="0" err="1"/>
              <a:t>Dr.</a:t>
            </a:r>
            <a:r>
              <a:rPr lang="en-GB" sz="1200" dirty="0"/>
              <a:t> </a:t>
            </a:r>
            <a:r>
              <a:rPr lang="en-GB" sz="1200" dirty="0" err="1"/>
              <a:t>Kilaparti</a:t>
            </a:r>
            <a:r>
              <a:rPr lang="en-GB" sz="1200" dirty="0"/>
              <a:t> Ramakrishna</a:t>
            </a:r>
          </a:p>
          <a:p>
            <a:pPr algn="ctr"/>
            <a:r>
              <a:rPr lang="en-GB" sz="1200" dirty="0"/>
              <a:t>Head of Strategy,  Green Climate Fund</a:t>
            </a:r>
          </a:p>
        </p:txBody>
      </p:sp>
      <p:sp>
        <p:nvSpPr>
          <p:cNvPr id="29" name="TextBox 28">
            <a:extLst>
              <a:ext uri="{FF2B5EF4-FFF2-40B4-BE49-F238E27FC236}">
                <a16:creationId xmlns:a16="http://schemas.microsoft.com/office/drawing/2014/main" id="{00511B5A-3B22-497C-A9E4-FB2267A7EBDC}"/>
              </a:ext>
            </a:extLst>
          </p:cNvPr>
          <p:cNvSpPr txBox="1"/>
          <p:nvPr/>
        </p:nvSpPr>
        <p:spPr>
          <a:xfrm>
            <a:off x="9275583" y="5383292"/>
            <a:ext cx="2439257" cy="461665"/>
          </a:xfrm>
          <a:prstGeom prst="rect">
            <a:avLst/>
          </a:prstGeom>
          <a:noFill/>
        </p:spPr>
        <p:txBody>
          <a:bodyPr wrap="none" rtlCol="0">
            <a:spAutoFit/>
          </a:bodyPr>
          <a:lstStyle/>
          <a:p>
            <a:pPr algn="ctr"/>
            <a:r>
              <a:rPr lang="en-GB" sz="1200" dirty="0"/>
              <a:t>Yulia  Zarayskaya</a:t>
            </a:r>
          </a:p>
          <a:p>
            <a:pPr algn="ctr"/>
            <a:r>
              <a:rPr lang="en-GB" sz="1200" dirty="0"/>
              <a:t>NF-GEBCO Alumni Team Lead </a:t>
            </a:r>
            <a:r>
              <a:rPr lang="en-GB" sz="1200" dirty="0" err="1"/>
              <a:t>XPrize</a:t>
            </a:r>
            <a:endParaRPr lang="en-GB" sz="1200" dirty="0"/>
          </a:p>
        </p:txBody>
      </p:sp>
      <p:sp>
        <p:nvSpPr>
          <p:cNvPr id="21" name="TextBox 20">
            <a:extLst>
              <a:ext uri="{FF2B5EF4-FFF2-40B4-BE49-F238E27FC236}">
                <a16:creationId xmlns:a16="http://schemas.microsoft.com/office/drawing/2014/main" id="{1398CD75-AE5F-4CB3-AB62-75CFD913133F}"/>
              </a:ext>
            </a:extLst>
          </p:cNvPr>
          <p:cNvSpPr txBox="1"/>
          <p:nvPr/>
        </p:nvSpPr>
        <p:spPr>
          <a:xfrm>
            <a:off x="1347021" y="184619"/>
            <a:ext cx="8037013" cy="1077218"/>
          </a:xfrm>
          <a:prstGeom prst="rect">
            <a:avLst/>
          </a:prstGeom>
          <a:noFill/>
        </p:spPr>
        <p:txBody>
          <a:bodyPr wrap="square" rtlCol="0">
            <a:spAutoFit/>
          </a:bodyPr>
          <a:lstStyle/>
          <a:p>
            <a:pPr algn="ctr" fontAlgn="base">
              <a:spcBef>
                <a:spcPct val="0"/>
              </a:spcBef>
              <a:spcAft>
                <a:spcPct val="0"/>
              </a:spcAft>
              <a:defRPr/>
            </a:pPr>
            <a:r>
              <a:rPr lang="en-US" sz="3200" dirty="0">
                <a:solidFill>
                  <a:schemeClr val="bg1"/>
                </a:solidFill>
              </a:rPr>
              <a:t>Seabed 2030 Governance &amp; Operations</a:t>
            </a:r>
          </a:p>
          <a:p>
            <a:pPr algn="ctr" fontAlgn="base">
              <a:spcBef>
                <a:spcPct val="0"/>
              </a:spcBef>
              <a:spcAft>
                <a:spcPct val="0"/>
              </a:spcAft>
              <a:defRPr/>
            </a:pPr>
            <a:r>
              <a:rPr lang="en-US" sz="3200" b="1" dirty="0">
                <a:solidFill>
                  <a:schemeClr val="bg1"/>
                </a:solidFill>
              </a:rPr>
              <a:t>Strategic </a:t>
            </a:r>
            <a:r>
              <a:rPr lang="en-US" sz="3200" b="1" dirty="0" err="1">
                <a:solidFill>
                  <a:schemeClr val="bg1"/>
                </a:solidFill>
              </a:rPr>
              <a:t>Advisroy</a:t>
            </a:r>
            <a:r>
              <a:rPr lang="en-US" sz="3200" b="1" dirty="0">
                <a:solidFill>
                  <a:schemeClr val="bg1"/>
                </a:solidFill>
              </a:rPr>
              <a:t> Group </a:t>
            </a:r>
          </a:p>
        </p:txBody>
      </p:sp>
    </p:spTree>
    <p:extLst>
      <p:ext uri="{BB962C8B-B14F-4D97-AF65-F5344CB8AC3E}">
        <p14:creationId xmlns:p14="http://schemas.microsoft.com/office/powerpoint/2010/main" val="4219593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4883" y="150813"/>
            <a:ext cx="10130391" cy="1325563"/>
          </a:xfrm>
        </p:spPr>
        <p:txBody>
          <a:bodyPr>
            <a:normAutofit/>
          </a:bodyPr>
          <a:lstStyle/>
          <a:p>
            <a:r>
              <a:rPr lang="en-US" sz="5400" b="1" dirty="0">
                <a:solidFill>
                  <a:schemeClr val="bg1"/>
                </a:solidFill>
              </a:rPr>
              <a:t>Regional Approach</a:t>
            </a:r>
          </a:p>
        </p:txBody>
      </p:sp>
      <p:grpSp>
        <p:nvGrpSpPr>
          <p:cNvPr id="4" name="Group 3">
            <a:extLst>
              <a:ext uri="{FF2B5EF4-FFF2-40B4-BE49-F238E27FC236}">
                <a16:creationId xmlns:a16="http://schemas.microsoft.com/office/drawing/2014/main" id="{7DD3F2BF-8246-422F-AFA8-F26B1EFBB62B}"/>
              </a:ext>
            </a:extLst>
          </p:cNvPr>
          <p:cNvGrpSpPr/>
          <p:nvPr/>
        </p:nvGrpSpPr>
        <p:grpSpPr>
          <a:xfrm>
            <a:off x="186270" y="1875447"/>
            <a:ext cx="6725179" cy="4381118"/>
            <a:chOff x="1394350" y="1248652"/>
            <a:chExt cx="8293763" cy="5402973"/>
          </a:xfrm>
          <a:effectLst>
            <a:outerShdw blurRad="50800" dist="76200" dir="2700000" algn="tl" rotWithShape="0">
              <a:prstClr val="black">
                <a:alpha val="40000"/>
              </a:prstClr>
            </a:outerShdw>
          </a:effectLst>
        </p:grpSpPr>
        <p:pic>
          <p:nvPicPr>
            <p:cNvPr id="5" name="Picture 4">
              <a:extLst>
                <a:ext uri="{FF2B5EF4-FFF2-40B4-BE49-F238E27FC236}">
                  <a16:creationId xmlns:a16="http://schemas.microsoft.com/office/drawing/2014/main" id="{F5275523-225B-42C8-8463-438DC29AC052}"/>
                </a:ext>
              </a:extLst>
            </p:cNvPr>
            <p:cNvPicPr>
              <a:picLocks noChangeAspect="1"/>
            </p:cNvPicPr>
            <p:nvPr/>
          </p:nvPicPr>
          <p:blipFill>
            <a:blip r:embed="rId2"/>
            <a:stretch>
              <a:fillRect/>
            </a:stretch>
          </p:blipFill>
          <p:spPr>
            <a:xfrm>
              <a:off x="1447096" y="1248652"/>
              <a:ext cx="8241017" cy="5402973"/>
            </a:xfrm>
            <a:prstGeom prst="rect">
              <a:avLst/>
            </a:prstGeom>
          </p:spPr>
        </p:pic>
        <p:sp>
          <p:nvSpPr>
            <p:cNvPr id="6" name="Oval 5">
              <a:extLst>
                <a:ext uri="{FF2B5EF4-FFF2-40B4-BE49-F238E27FC236}">
                  <a16:creationId xmlns:a16="http://schemas.microsoft.com/office/drawing/2014/main" id="{2C045862-25C2-4CF6-A73C-2D098E9D3516}"/>
                </a:ext>
              </a:extLst>
            </p:cNvPr>
            <p:cNvSpPr/>
            <p:nvPr/>
          </p:nvSpPr>
          <p:spPr>
            <a:xfrm>
              <a:off x="5850429" y="5222875"/>
              <a:ext cx="91948" cy="9194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7" name="Oval 6">
              <a:extLst>
                <a:ext uri="{FF2B5EF4-FFF2-40B4-BE49-F238E27FC236}">
                  <a16:creationId xmlns:a16="http://schemas.microsoft.com/office/drawing/2014/main" id="{73C4E8AA-1DF8-4CA2-8C29-3359524FF7A8}"/>
                </a:ext>
              </a:extLst>
            </p:cNvPr>
            <p:cNvSpPr/>
            <p:nvPr/>
          </p:nvSpPr>
          <p:spPr>
            <a:xfrm>
              <a:off x="8394306" y="3242040"/>
              <a:ext cx="91948" cy="9194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8" name="Oval 7">
              <a:extLst>
                <a:ext uri="{FF2B5EF4-FFF2-40B4-BE49-F238E27FC236}">
                  <a16:creationId xmlns:a16="http://schemas.microsoft.com/office/drawing/2014/main" id="{AC58A14B-A7B2-4CC8-BE7E-160E3FC46238}"/>
                </a:ext>
              </a:extLst>
            </p:cNvPr>
            <p:cNvSpPr/>
            <p:nvPr/>
          </p:nvSpPr>
          <p:spPr>
            <a:xfrm>
              <a:off x="2183304" y="2679700"/>
              <a:ext cx="91948" cy="9194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9" name="Oval 8">
              <a:extLst>
                <a:ext uri="{FF2B5EF4-FFF2-40B4-BE49-F238E27FC236}">
                  <a16:creationId xmlns:a16="http://schemas.microsoft.com/office/drawing/2014/main" id="{EAF90A91-14F4-4D54-B991-9FAEA0EB0F0B}"/>
                </a:ext>
              </a:extLst>
            </p:cNvPr>
            <p:cNvSpPr/>
            <p:nvPr/>
          </p:nvSpPr>
          <p:spPr>
            <a:xfrm>
              <a:off x="1824529" y="2927350"/>
              <a:ext cx="91948" cy="9194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0" name="Oval 9">
              <a:extLst>
                <a:ext uri="{FF2B5EF4-FFF2-40B4-BE49-F238E27FC236}">
                  <a16:creationId xmlns:a16="http://schemas.microsoft.com/office/drawing/2014/main" id="{2161C637-DA93-4995-84BB-A9B3CE6E3910}"/>
                </a:ext>
              </a:extLst>
            </p:cNvPr>
            <p:cNvSpPr/>
            <p:nvPr/>
          </p:nvSpPr>
          <p:spPr>
            <a:xfrm>
              <a:off x="2025818" y="2881376"/>
              <a:ext cx="91948" cy="9194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1" name="TextBox 10">
              <a:extLst>
                <a:ext uri="{FF2B5EF4-FFF2-40B4-BE49-F238E27FC236}">
                  <a16:creationId xmlns:a16="http://schemas.microsoft.com/office/drawing/2014/main" id="{5CF1D836-A47A-49C2-B8EA-3768D07CB28A}"/>
                </a:ext>
              </a:extLst>
            </p:cNvPr>
            <p:cNvSpPr txBox="1"/>
            <p:nvPr/>
          </p:nvSpPr>
          <p:spPr>
            <a:xfrm>
              <a:off x="7826867" y="3228579"/>
              <a:ext cx="647550" cy="341606"/>
            </a:xfrm>
            <a:prstGeom prst="rect">
              <a:avLst/>
            </a:prstGeom>
            <a:noFill/>
          </p:spPr>
          <p:txBody>
            <a:bodyPr wrap="none" rtlCol="0">
              <a:spAutoFit/>
            </a:bodyPr>
            <a:lstStyle/>
            <a:p>
              <a:r>
                <a:rPr lang="en-NZ" sz="1200" b="1" dirty="0"/>
                <a:t>LDEO</a:t>
              </a:r>
            </a:p>
          </p:txBody>
        </p:sp>
        <p:sp>
          <p:nvSpPr>
            <p:cNvPr id="12" name="TextBox 11">
              <a:extLst>
                <a:ext uri="{FF2B5EF4-FFF2-40B4-BE49-F238E27FC236}">
                  <a16:creationId xmlns:a16="http://schemas.microsoft.com/office/drawing/2014/main" id="{696B6DE9-ADEE-431B-89C9-6F2F2F2043C5}"/>
                </a:ext>
              </a:extLst>
            </p:cNvPr>
            <p:cNvSpPr txBox="1"/>
            <p:nvPr/>
          </p:nvSpPr>
          <p:spPr>
            <a:xfrm>
              <a:off x="5850429" y="4991850"/>
              <a:ext cx="1475471" cy="341606"/>
            </a:xfrm>
            <a:prstGeom prst="rect">
              <a:avLst/>
            </a:prstGeom>
            <a:noFill/>
          </p:spPr>
          <p:txBody>
            <a:bodyPr wrap="none" rtlCol="0">
              <a:spAutoFit/>
            </a:bodyPr>
            <a:lstStyle/>
            <a:p>
              <a:r>
                <a:rPr lang="en-NZ" sz="1200" b="1" dirty="0">
                  <a:solidFill>
                    <a:schemeClr val="bg1"/>
                  </a:solidFill>
                </a:rPr>
                <a:t>NIWA-GNS-LINZ</a:t>
              </a:r>
            </a:p>
          </p:txBody>
        </p:sp>
        <p:sp>
          <p:nvSpPr>
            <p:cNvPr id="13" name="TextBox 12">
              <a:extLst>
                <a:ext uri="{FF2B5EF4-FFF2-40B4-BE49-F238E27FC236}">
                  <a16:creationId xmlns:a16="http://schemas.microsoft.com/office/drawing/2014/main" id="{7E4DC88C-756D-4238-9B0A-7435D3B4FBB7}"/>
                </a:ext>
              </a:extLst>
            </p:cNvPr>
            <p:cNvSpPr txBox="1"/>
            <p:nvPr/>
          </p:nvSpPr>
          <p:spPr>
            <a:xfrm>
              <a:off x="2102641" y="2441104"/>
              <a:ext cx="441241" cy="341606"/>
            </a:xfrm>
            <a:prstGeom prst="rect">
              <a:avLst/>
            </a:prstGeom>
            <a:noFill/>
          </p:spPr>
          <p:txBody>
            <a:bodyPr wrap="none" rtlCol="0">
              <a:spAutoFit/>
            </a:bodyPr>
            <a:lstStyle/>
            <a:p>
              <a:r>
                <a:rPr lang="en-NZ" sz="1200" b="1" dirty="0"/>
                <a:t>SU</a:t>
              </a:r>
            </a:p>
          </p:txBody>
        </p:sp>
        <p:sp>
          <p:nvSpPr>
            <p:cNvPr id="14" name="TextBox 13">
              <a:extLst>
                <a:ext uri="{FF2B5EF4-FFF2-40B4-BE49-F238E27FC236}">
                  <a16:creationId xmlns:a16="http://schemas.microsoft.com/office/drawing/2014/main" id="{8A06A2D3-6796-4C0E-9582-3B08FF4E7F71}"/>
                </a:ext>
              </a:extLst>
            </p:cNvPr>
            <p:cNvSpPr txBox="1"/>
            <p:nvPr/>
          </p:nvSpPr>
          <p:spPr>
            <a:xfrm>
              <a:off x="2057885" y="2833588"/>
              <a:ext cx="558353" cy="341606"/>
            </a:xfrm>
            <a:prstGeom prst="rect">
              <a:avLst/>
            </a:prstGeom>
            <a:noFill/>
          </p:spPr>
          <p:txBody>
            <a:bodyPr wrap="none" rtlCol="0">
              <a:spAutoFit/>
            </a:bodyPr>
            <a:lstStyle/>
            <a:p>
              <a:r>
                <a:rPr lang="en-NZ" sz="1200" b="1" dirty="0"/>
                <a:t>AWI</a:t>
              </a:r>
            </a:p>
          </p:txBody>
        </p:sp>
        <p:sp>
          <p:nvSpPr>
            <p:cNvPr id="15" name="TextBox 14">
              <a:extLst>
                <a:ext uri="{FF2B5EF4-FFF2-40B4-BE49-F238E27FC236}">
                  <a16:creationId xmlns:a16="http://schemas.microsoft.com/office/drawing/2014/main" id="{36239CAD-19C5-4008-A184-5C80E72BF01B}"/>
                </a:ext>
              </a:extLst>
            </p:cNvPr>
            <p:cNvSpPr txBox="1"/>
            <p:nvPr/>
          </p:nvSpPr>
          <p:spPr>
            <a:xfrm>
              <a:off x="1394350" y="3019298"/>
              <a:ext cx="684399" cy="341606"/>
            </a:xfrm>
            <a:prstGeom prst="rect">
              <a:avLst/>
            </a:prstGeom>
            <a:noFill/>
          </p:spPr>
          <p:txBody>
            <a:bodyPr wrap="none" rtlCol="0">
              <a:spAutoFit/>
            </a:bodyPr>
            <a:lstStyle/>
            <a:p>
              <a:r>
                <a:rPr lang="en-NZ" sz="1200" b="1" dirty="0">
                  <a:solidFill>
                    <a:schemeClr val="bg1"/>
                  </a:solidFill>
                </a:rPr>
                <a:t>BODC</a:t>
              </a:r>
            </a:p>
          </p:txBody>
        </p:sp>
        <p:sp>
          <p:nvSpPr>
            <p:cNvPr id="16" name="Oval 15">
              <a:extLst>
                <a:ext uri="{FF2B5EF4-FFF2-40B4-BE49-F238E27FC236}">
                  <a16:creationId xmlns:a16="http://schemas.microsoft.com/office/drawing/2014/main" id="{8A466D5C-54C0-4EC1-9D9F-61A380EEB729}"/>
                </a:ext>
              </a:extLst>
            </p:cNvPr>
            <p:cNvSpPr/>
            <p:nvPr/>
          </p:nvSpPr>
          <p:spPr>
            <a:xfrm>
              <a:off x="8440280" y="3182605"/>
              <a:ext cx="91948" cy="9194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7" name="TextBox 16">
              <a:extLst>
                <a:ext uri="{FF2B5EF4-FFF2-40B4-BE49-F238E27FC236}">
                  <a16:creationId xmlns:a16="http://schemas.microsoft.com/office/drawing/2014/main" id="{F46227F5-3FDF-4726-A712-769870FFF35E}"/>
                </a:ext>
              </a:extLst>
            </p:cNvPr>
            <p:cNvSpPr txBox="1"/>
            <p:nvPr/>
          </p:nvSpPr>
          <p:spPr>
            <a:xfrm>
              <a:off x="8440280" y="2973507"/>
              <a:ext cx="597416" cy="341606"/>
            </a:xfrm>
            <a:prstGeom prst="rect">
              <a:avLst/>
            </a:prstGeom>
            <a:noFill/>
          </p:spPr>
          <p:txBody>
            <a:bodyPr wrap="none" rtlCol="0">
              <a:spAutoFit/>
            </a:bodyPr>
            <a:lstStyle/>
            <a:p>
              <a:r>
                <a:rPr lang="en-NZ" sz="1200" b="1" dirty="0"/>
                <a:t>UNH</a:t>
              </a:r>
            </a:p>
          </p:txBody>
        </p:sp>
      </p:grpSp>
      <p:sp>
        <p:nvSpPr>
          <p:cNvPr id="29" name="Content Placeholder 2">
            <a:extLst>
              <a:ext uri="{FF2B5EF4-FFF2-40B4-BE49-F238E27FC236}">
                <a16:creationId xmlns:a16="http://schemas.microsoft.com/office/drawing/2014/main" id="{8271E3B6-DA13-CA46-A186-6315FAC24C07}"/>
              </a:ext>
            </a:extLst>
          </p:cNvPr>
          <p:cNvSpPr>
            <a:spLocks noGrp="1"/>
          </p:cNvSpPr>
          <p:nvPr>
            <p:ph idx="1"/>
          </p:nvPr>
        </p:nvSpPr>
        <p:spPr>
          <a:xfrm>
            <a:off x="7037705" y="2635547"/>
            <a:ext cx="5046921" cy="3621018"/>
          </a:xfrm>
        </p:spPr>
        <p:txBody>
          <a:bodyPr>
            <a:noAutofit/>
          </a:bodyPr>
          <a:lstStyle/>
          <a:p>
            <a:r>
              <a:rPr lang="en-US" sz="2400" dirty="0">
                <a:solidFill>
                  <a:schemeClr val="accent1">
                    <a:lumMod val="50000"/>
                  </a:schemeClr>
                </a:solidFill>
              </a:rPr>
              <a:t>Regional stakeholders</a:t>
            </a:r>
          </a:p>
          <a:p>
            <a:r>
              <a:rPr lang="en-US" sz="2400" dirty="0">
                <a:solidFill>
                  <a:schemeClr val="accent1">
                    <a:lumMod val="50000"/>
                  </a:schemeClr>
                </a:solidFill>
              </a:rPr>
              <a:t>Regional data assembly &amp; coordination</a:t>
            </a:r>
          </a:p>
          <a:p>
            <a:r>
              <a:rPr lang="en-US" sz="2400" dirty="0">
                <a:solidFill>
                  <a:schemeClr val="accent1">
                    <a:lumMod val="50000"/>
                  </a:schemeClr>
                </a:solidFill>
              </a:rPr>
              <a:t>Regional products feed into global GEBCO products</a:t>
            </a:r>
          </a:p>
          <a:p>
            <a:r>
              <a:rPr lang="en-US" sz="2400" dirty="0">
                <a:solidFill>
                  <a:schemeClr val="accent1">
                    <a:lumMod val="50000"/>
                  </a:schemeClr>
                </a:solidFill>
              </a:rPr>
              <a:t>Follows successful model of GEBCO Regional Mapping approach </a:t>
            </a:r>
          </a:p>
          <a:p>
            <a:pPr marL="0" indent="0">
              <a:buNone/>
            </a:pPr>
            <a:endParaRPr lang="en-US" sz="2400" dirty="0">
              <a:solidFill>
                <a:schemeClr val="accent1">
                  <a:lumMod val="50000"/>
                </a:schemeClr>
              </a:solidFill>
            </a:endParaRPr>
          </a:p>
        </p:txBody>
      </p:sp>
    </p:spTree>
    <p:extLst>
      <p:ext uri="{BB962C8B-B14F-4D97-AF65-F5344CB8AC3E}">
        <p14:creationId xmlns:p14="http://schemas.microsoft.com/office/powerpoint/2010/main" val="1382758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5F36C4-45BC-4E91-8C5B-3508E8CF7DFF}"/>
              </a:ext>
            </a:extLst>
          </p:cNvPr>
          <p:cNvSpPr>
            <a:spLocks noGrp="1"/>
          </p:cNvSpPr>
          <p:nvPr>
            <p:ph type="title"/>
          </p:nvPr>
        </p:nvSpPr>
        <p:spPr/>
        <p:txBody>
          <a:bodyPr/>
          <a:lstStyle/>
          <a:p>
            <a:r>
              <a:rPr lang="en-NZ" dirty="0"/>
              <a:t>Data Sources</a:t>
            </a:r>
          </a:p>
        </p:txBody>
      </p:sp>
      <p:graphicFrame>
        <p:nvGraphicFramePr>
          <p:cNvPr id="2" name="Content Placeholder 1"/>
          <p:cNvGraphicFramePr>
            <a:graphicFrameLocks noGrp="1"/>
          </p:cNvGraphicFramePr>
          <p:nvPr>
            <p:ph idx="4294967295"/>
            <p:extLst>
              <p:ext uri="{D42A27DB-BD31-4B8C-83A1-F6EECF244321}">
                <p14:modId xmlns:p14="http://schemas.microsoft.com/office/powerpoint/2010/main" val="1251046842"/>
              </p:ext>
            </p:extLst>
          </p:nvPr>
        </p:nvGraphicFramePr>
        <p:xfrm>
          <a:off x="1997765" y="2794654"/>
          <a:ext cx="8573982" cy="3718440"/>
        </p:xfrm>
        <a:graphic>
          <a:graphicData uri="http://schemas.openxmlformats.org/drawingml/2006/table">
            <a:tbl>
              <a:tblPr firstRow="1" bandRow="1">
                <a:tableStyleId>{B301B821-A1FF-4177-AEE7-76D212191A09}</a:tableStyleId>
              </a:tblPr>
              <a:tblGrid>
                <a:gridCol w="5730154">
                  <a:extLst>
                    <a:ext uri="{9D8B030D-6E8A-4147-A177-3AD203B41FA5}">
                      <a16:colId xmlns:a16="http://schemas.microsoft.com/office/drawing/2014/main" val="2195528292"/>
                    </a:ext>
                  </a:extLst>
                </a:gridCol>
                <a:gridCol w="1661316">
                  <a:extLst>
                    <a:ext uri="{9D8B030D-6E8A-4147-A177-3AD203B41FA5}">
                      <a16:colId xmlns:a16="http://schemas.microsoft.com/office/drawing/2014/main" val="2207159414"/>
                    </a:ext>
                  </a:extLst>
                </a:gridCol>
                <a:gridCol w="1182512">
                  <a:extLst>
                    <a:ext uri="{9D8B030D-6E8A-4147-A177-3AD203B41FA5}">
                      <a16:colId xmlns:a16="http://schemas.microsoft.com/office/drawing/2014/main" val="4204111275"/>
                    </a:ext>
                  </a:extLst>
                </a:gridCol>
              </a:tblGrid>
              <a:tr h="413160">
                <a:tc>
                  <a:txBody>
                    <a:bodyPr/>
                    <a:lstStyle/>
                    <a:p>
                      <a:r>
                        <a:rPr lang="en-GB" dirty="0"/>
                        <a:t>Grid cell type (30 arc-second)</a:t>
                      </a:r>
                      <a:endParaRPr lang="en-GB" b="1" dirty="0"/>
                    </a:p>
                  </a:txBody>
                  <a:tcPr anchor="ctr"/>
                </a:tc>
                <a:tc>
                  <a:txBody>
                    <a:bodyPr/>
                    <a:lstStyle/>
                    <a:p>
                      <a:r>
                        <a:rPr lang="en-GB" dirty="0"/>
                        <a:t>GEBCO_2014</a:t>
                      </a:r>
                      <a:endParaRPr lang="en-GB" b="1" dirty="0"/>
                    </a:p>
                  </a:txBody>
                  <a:tcPr anchor="ctr"/>
                </a:tc>
                <a:tc>
                  <a:txBody>
                    <a:bodyPr/>
                    <a:lstStyle/>
                    <a:p>
                      <a:r>
                        <a:rPr lang="en-GB" dirty="0"/>
                        <a:t>New grid</a:t>
                      </a:r>
                      <a:endParaRPr lang="en-GB" b="1" dirty="0"/>
                    </a:p>
                  </a:txBody>
                  <a:tcPr anchor="ctr"/>
                </a:tc>
                <a:extLst>
                  <a:ext uri="{0D108BD9-81ED-4DB2-BD59-A6C34878D82A}">
                    <a16:rowId xmlns:a16="http://schemas.microsoft.com/office/drawing/2014/main" val="677255578"/>
                  </a:ext>
                </a:extLst>
              </a:tr>
              <a:tr h="413160">
                <a:tc>
                  <a:txBody>
                    <a:bodyPr/>
                    <a:lstStyle/>
                    <a:p>
                      <a:r>
                        <a:rPr lang="en-GB" dirty="0"/>
                        <a:t>Interpolation</a:t>
                      </a:r>
                      <a:r>
                        <a:rPr lang="en-GB" baseline="0" dirty="0"/>
                        <a:t> guided by satellite-derived gravity data</a:t>
                      </a:r>
                      <a:endParaRPr lang="en-GB" dirty="0"/>
                    </a:p>
                  </a:txBody>
                  <a:tcPr anchor="ctr"/>
                </a:tc>
                <a:tc>
                  <a:txBody>
                    <a:bodyPr/>
                    <a:lstStyle/>
                    <a:p>
                      <a:r>
                        <a:rPr lang="en-GB" dirty="0"/>
                        <a:t>66.5%</a:t>
                      </a:r>
                    </a:p>
                  </a:txBody>
                  <a:tcPr anchor="ctr"/>
                </a:tc>
                <a:tc>
                  <a:txBody>
                    <a:bodyPr/>
                    <a:lstStyle/>
                    <a:p>
                      <a:r>
                        <a:rPr lang="en-GB" dirty="0"/>
                        <a:t>62.4%</a:t>
                      </a:r>
                    </a:p>
                  </a:txBody>
                  <a:tcPr anchor="ctr"/>
                </a:tc>
                <a:extLst>
                  <a:ext uri="{0D108BD9-81ED-4DB2-BD59-A6C34878D82A}">
                    <a16:rowId xmlns:a16="http://schemas.microsoft.com/office/drawing/2014/main" val="2440856192"/>
                  </a:ext>
                </a:extLst>
              </a:tr>
              <a:tr h="413160">
                <a:tc>
                  <a:txBody>
                    <a:bodyPr/>
                    <a:lstStyle/>
                    <a:p>
                      <a:r>
                        <a:rPr lang="en-GB" dirty="0"/>
                        <a:t>Interpolation guided by computer programme,</a:t>
                      </a:r>
                      <a:r>
                        <a:rPr lang="en-GB" baseline="0" dirty="0"/>
                        <a:t> e.g. GMT</a:t>
                      </a:r>
                      <a:endParaRPr lang="en-GB" dirty="0"/>
                    </a:p>
                  </a:txBody>
                  <a:tcPr anchor="ctr"/>
                </a:tc>
                <a:tc>
                  <a:txBody>
                    <a:bodyPr/>
                    <a:lstStyle/>
                    <a:p>
                      <a:r>
                        <a:rPr lang="en-GB" dirty="0"/>
                        <a:t>14%</a:t>
                      </a:r>
                    </a:p>
                  </a:txBody>
                  <a:tcPr anchor="ctr"/>
                </a:tc>
                <a:tc>
                  <a:txBody>
                    <a:bodyPr/>
                    <a:lstStyle/>
                    <a:p>
                      <a:r>
                        <a:rPr lang="en-GB" dirty="0"/>
                        <a:t>14.3%</a:t>
                      </a:r>
                    </a:p>
                  </a:txBody>
                  <a:tcPr anchor="ctr"/>
                </a:tc>
                <a:extLst>
                  <a:ext uri="{0D108BD9-81ED-4DB2-BD59-A6C34878D82A}">
                    <a16:rowId xmlns:a16="http://schemas.microsoft.com/office/drawing/2014/main" val="376498376"/>
                  </a:ext>
                </a:extLst>
              </a:tr>
              <a:tr h="413160">
                <a:tc>
                  <a:txBody>
                    <a:bodyPr/>
                    <a:lstStyle/>
                    <a:p>
                      <a:r>
                        <a:rPr lang="en-GB" dirty="0" err="1"/>
                        <a:t>Multibeam</a:t>
                      </a:r>
                      <a:endParaRPr lang="en-GB" dirty="0"/>
                    </a:p>
                  </a:txBody>
                  <a:tcPr anchor="ctr"/>
                </a:tc>
                <a:tc>
                  <a:txBody>
                    <a:bodyPr/>
                    <a:lstStyle/>
                    <a:p>
                      <a:r>
                        <a:rPr lang="en-GB" dirty="0"/>
                        <a:t>9%</a:t>
                      </a:r>
                    </a:p>
                  </a:txBody>
                  <a:tcPr anchor="ctr"/>
                </a:tc>
                <a:tc>
                  <a:txBody>
                    <a:bodyPr/>
                    <a:lstStyle/>
                    <a:p>
                      <a:r>
                        <a:rPr lang="en-GB" dirty="0"/>
                        <a:t>12.4%</a:t>
                      </a:r>
                    </a:p>
                  </a:txBody>
                  <a:tcPr anchor="ctr"/>
                </a:tc>
                <a:extLst>
                  <a:ext uri="{0D108BD9-81ED-4DB2-BD59-A6C34878D82A}">
                    <a16:rowId xmlns:a16="http://schemas.microsoft.com/office/drawing/2014/main" val="2735415102"/>
                  </a:ext>
                </a:extLst>
              </a:tr>
              <a:tr h="413160">
                <a:tc>
                  <a:txBody>
                    <a:bodyPr/>
                    <a:lstStyle/>
                    <a:p>
                      <a:r>
                        <a:rPr lang="en-GB" dirty="0"/>
                        <a:t>Single beam</a:t>
                      </a:r>
                    </a:p>
                  </a:txBody>
                  <a:tcPr anchor="ctr"/>
                </a:tc>
                <a:tc>
                  <a:txBody>
                    <a:bodyPr/>
                    <a:lstStyle/>
                    <a:p>
                      <a:r>
                        <a:rPr lang="en-GB" dirty="0"/>
                        <a:t>1.9%</a:t>
                      </a:r>
                    </a:p>
                  </a:txBody>
                  <a:tcPr anchor="ctr"/>
                </a:tc>
                <a:tc>
                  <a:txBody>
                    <a:bodyPr/>
                    <a:lstStyle/>
                    <a:p>
                      <a:r>
                        <a:rPr lang="en-GB" dirty="0"/>
                        <a:t>1.8%</a:t>
                      </a:r>
                    </a:p>
                  </a:txBody>
                  <a:tcPr anchor="ctr"/>
                </a:tc>
                <a:extLst>
                  <a:ext uri="{0D108BD9-81ED-4DB2-BD59-A6C34878D82A}">
                    <a16:rowId xmlns:a16="http://schemas.microsoft.com/office/drawing/2014/main" val="558241863"/>
                  </a:ext>
                </a:extLst>
              </a:tr>
              <a:tr h="413160">
                <a:tc>
                  <a:txBody>
                    <a:bodyPr/>
                    <a:lstStyle/>
                    <a:p>
                      <a:r>
                        <a:rPr lang="en-GB" dirty="0"/>
                        <a:t>Pre-generated grid</a:t>
                      </a:r>
                    </a:p>
                  </a:txBody>
                  <a:tcPr anchor="ctr"/>
                </a:tc>
                <a:tc>
                  <a:txBody>
                    <a:bodyPr/>
                    <a:lstStyle/>
                    <a:p>
                      <a:r>
                        <a:rPr lang="en-GB" dirty="0"/>
                        <a:t>2.7%</a:t>
                      </a:r>
                    </a:p>
                  </a:txBody>
                  <a:tcPr anchor="ctr"/>
                </a:tc>
                <a:tc>
                  <a:txBody>
                    <a:bodyPr/>
                    <a:lstStyle/>
                    <a:p>
                      <a:r>
                        <a:rPr lang="en-GB" dirty="0"/>
                        <a:t>4.3%</a:t>
                      </a:r>
                    </a:p>
                  </a:txBody>
                  <a:tcPr anchor="ctr"/>
                </a:tc>
                <a:extLst>
                  <a:ext uri="{0D108BD9-81ED-4DB2-BD59-A6C34878D82A}">
                    <a16:rowId xmlns:a16="http://schemas.microsoft.com/office/drawing/2014/main" val="1833282564"/>
                  </a:ext>
                </a:extLst>
              </a:tr>
              <a:tr h="413160">
                <a:tc>
                  <a:txBody>
                    <a:bodyPr/>
                    <a:lstStyle/>
                    <a:p>
                      <a:r>
                        <a:rPr lang="en-GB" dirty="0"/>
                        <a:t>Unidentified</a:t>
                      </a:r>
                      <a:r>
                        <a:rPr lang="en-GB" baseline="0" dirty="0"/>
                        <a:t> track type</a:t>
                      </a:r>
                      <a:endParaRPr lang="en-GB" dirty="0"/>
                    </a:p>
                  </a:txBody>
                  <a:tcPr anchor="ctr"/>
                </a:tc>
                <a:tc>
                  <a:txBody>
                    <a:bodyPr/>
                    <a:lstStyle/>
                    <a:p>
                      <a:r>
                        <a:rPr lang="en-GB" dirty="0"/>
                        <a:t>3.9%</a:t>
                      </a:r>
                    </a:p>
                  </a:txBody>
                  <a:tcPr anchor="ctr"/>
                </a:tc>
                <a:tc>
                  <a:txBody>
                    <a:bodyPr/>
                    <a:lstStyle/>
                    <a:p>
                      <a:r>
                        <a:rPr lang="en-GB" dirty="0"/>
                        <a:t>2.8%</a:t>
                      </a:r>
                    </a:p>
                  </a:txBody>
                  <a:tcPr anchor="ctr"/>
                </a:tc>
                <a:extLst>
                  <a:ext uri="{0D108BD9-81ED-4DB2-BD59-A6C34878D82A}">
                    <a16:rowId xmlns:a16="http://schemas.microsoft.com/office/drawing/2014/main" val="3859297639"/>
                  </a:ext>
                </a:extLst>
              </a:tr>
              <a:tr h="413160">
                <a:tc>
                  <a:txBody>
                    <a:bodyPr/>
                    <a:lstStyle/>
                    <a:p>
                      <a:r>
                        <a:rPr lang="en-GB" dirty="0"/>
                        <a:t>Isolated soundings,</a:t>
                      </a:r>
                      <a:r>
                        <a:rPr lang="en-GB" baseline="0" dirty="0"/>
                        <a:t> e.g. ENC soundings</a:t>
                      </a:r>
                      <a:endParaRPr lang="en-GB" dirty="0"/>
                    </a:p>
                  </a:txBody>
                  <a:tcPr anchor="ctr"/>
                </a:tc>
                <a:tc>
                  <a:txBody>
                    <a:bodyPr/>
                    <a:lstStyle/>
                    <a:p>
                      <a:r>
                        <a:rPr lang="en-GB" dirty="0"/>
                        <a:t>0.1%</a:t>
                      </a:r>
                    </a:p>
                  </a:txBody>
                  <a:tcPr anchor="ctr"/>
                </a:tc>
                <a:tc>
                  <a:txBody>
                    <a:bodyPr/>
                    <a:lstStyle/>
                    <a:p>
                      <a:r>
                        <a:rPr lang="en-GB" dirty="0"/>
                        <a:t>0.1%</a:t>
                      </a:r>
                    </a:p>
                  </a:txBody>
                  <a:tcPr anchor="ctr"/>
                </a:tc>
                <a:extLst>
                  <a:ext uri="{0D108BD9-81ED-4DB2-BD59-A6C34878D82A}">
                    <a16:rowId xmlns:a16="http://schemas.microsoft.com/office/drawing/2014/main" val="788136845"/>
                  </a:ext>
                </a:extLst>
              </a:tr>
              <a:tr h="413160">
                <a:tc>
                  <a:txBody>
                    <a:bodyPr/>
                    <a:lstStyle/>
                    <a:p>
                      <a:r>
                        <a:rPr lang="en-GB" dirty="0"/>
                        <a:t>Contours</a:t>
                      </a:r>
                    </a:p>
                  </a:txBody>
                  <a:tcPr anchor="ctr"/>
                </a:tc>
                <a:tc>
                  <a:txBody>
                    <a:bodyPr/>
                    <a:lstStyle/>
                    <a:p>
                      <a:r>
                        <a:rPr lang="en-GB" dirty="0"/>
                        <a:t>1.9%</a:t>
                      </a:r>
                    </a:p>
                  </a:txBody>
                  <a:tcPr anchor="ctr"/>
                </a:tc>
                <a:tc>
                  <a:txBody>
                    <a:bodyPr/>
                    <a:lstStyle/>
                    <a:p>
                      <a:r>
                        <a:rPr lang="en-GB" dirty="0"/>
                        <a:t>1.9%</a:t>
                      </a:r>
                    </a:p>
                  </a:txBody>
                  <a:tcPr anchor="ctr"/>
                </a:tc>
                <a:extLst>
                  <a:ext uri="{0D108BD9-81ED-4DB2-BD59-A6C34878D82A}">
                    <a16:rowId xmlns:a16="http://schemas.microsoft.com/office/drawing/2014/main" val="4235702856"/>
                  </a:ext>
                </a:extLst>
              </a:tr>
            </a:tbl>
          </a:graphicData>
        </a:graphic>
      </p:graphicFrame>
      <p:sp>
        <p:nvSpPr>
          <p:cNvPr id="4" name="TextBox 3"/>
          <p:cNvSpPr txBox="1"/>
          <p:nvPr/>
        </p:nvSpPr>
        <p:spPr>
          <a:xfrm>
            <a:off x="588911" y="2210185"/>
            <a:ext cx="8196470" cy="369332"/>
          </a:xfrm>
          <a:prstGeom prst="rect">
            <a:avLst/>
          </a:prstGeom>
          <a:noFill/>
        </p:spPr>
        <p:txBody>
          <a:bodyPr wrap="square" rtlCol="0">
            <a:spAutoFit/>
          </a:bodyPr>
          <a:lstStyle/>
          <a:p>
            <a:r>
              <a:rPr lang="en-GB" b="1" dirty="0"/>
              <a:t>Break down of the source of data types that the GEBCO grid is based on</a:t>
            </a:r>
          </a:p>
        </p:txBody>
      </p:sp>
    </p:spTree>
    <p:extLst>
      <p:ext uri="{BB962C8B-B14F-4D97-AF65-F5344CB8AC3E}">
        <p14:creationId xmlns:p14="http://schemas.microsoft.com/office/powerpoint/2010/main" val="712754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DB605-FF58-422C-979A-E52D67435B77}"/>
              </a:ext>
            </a:extLst>
          </p:cNvPr>
          <p:cNvSpPr>
            <a:spLocks noGrp="1"/>
          </p:cNvSpPr>
          <p:nvPr>
            <p:ph type="title"/>
          </p:nvPr>
        </p:nvSpPr>
        <p:spPr>
          <a:xfrm>
            <a:off x="1209675" y="150813"/>
            <a:ext cx="8357112" cy="1325563"/>
          </a:xfrm>
        </p:spPr>
        <p:txBody>
          <a:bodyPr>
            <a:normAutofit/>
          </a:bodyPr>
          <a:lstStyle/>
          <a:p>
            <a:pPr algn="ctr"/>
            <a:r>
              <a:rPr lang="en-NZ" sz="3200" b="1" dirty="0">
                <a:latin typeface="+mn-lt"/>
              </a:rPr>
              <a:t>The South and West Pacific Centre</a:t>
            </a:r>
          </a:p>
        </p:txBody>
      </p:sp>
      <p:pic>
        <p:nvPicPr>
          <p:cNvPr id="5" name="Content Placeholder 4">
            <a:extLst>
              <a:ext uri="{FF2B5EF4-FFF2-40B4-BE49-F238E27FC236}">
                <a16:creationId xmlns:a16="http://schemas.microsoft.com/office/drawing/2014/main" id="{8E49BFCE-6B80-4AF3-BA15-E0EFA58DD00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843" b="7614"/>
          <a:stretch/>
        </p:blipFill>
        <p:spPr>
          <a:xfrm>
            <a:off x="200797" y="2917827"/>
            <a:ext cx="6780461" cy="3165474"/>
          </a:xfrm>
        </p:spPr>
      </p:pic>
      <p:pic>
        <p:nvPicPr>
          <p:cNvPr id="4" name="Picture 3" descr="O:\COPR1604\Working\Poster\Kapiti_Geoscience_2015 EJM_Folder\Links\LINZ_Logo.jpg">
            <a:extLst>
              <a:ext uri="{FF2B5EF4-FFF2-40B4-BE49-F238E27FC236}">
                <a16:creationId xmlns:a16="http://schemas.microsoft.com/office/drawing/2014/main" id="{C2E3A001-E060-493A-A57C-FFA82BE5F01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7279" y="1960776"/>
            <a:ext cx="2260253" cy="643125"/>
          </a:xfrm>
          <a:prstGeom prst="rect">
            <a:avLst/>
          </a:prstGeom>
          <a:noFill/>
          <a:ln>
            <a:noFill/>
          </a:ln>
        </p:spPr>
      </p:pic>
      <p:pic>
        <p:nvPicPr>
          <p:cNvPr id="6" name="Picture 5">
            <a:extLst>
              <a:ext uri="{FF2B5EF4-FFF2-40B4-BE49-F238E27FC236}">
                <a16:creationId xmlns:a16="http://schemas.microsoft.com/office/drawing/2014/main" id="{865242E1-8406-4723-977F-1F479683F6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497" y="1870724"/>
            <a:ext cx="2260252" cy="823229"/>
          </a:xfrm>
          <a:prstGeom prst="rect">
            <a:avLst/>
          </a:prstGeom>
        </p:spPr>
      </p:pic>
      <p:pic>
        <p:nvPicPr>
          <p:cNvPr id="7" name="Picture 6">
            <a:extLst>
              <a:ext uri="{FF2B5EF4-FFF2-40B4-BE49-F238E27FC236}">
                <a16:creationId xmlns:a16="http://schemas.microsoft.com/office/drawing/2014/main" id="{062CCDA8-5A88-41D0-81B7-1CC6B5C023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7062" y="1863399"/>
            <a:ext cx="508938" cy="837879"/>
          </a:xfrm>
          <a:prstGeom prst="rect">
            <a:avLst/>
          </a:prstGeom>
        </p:spPr>
      </p:pic>
      <p:sp>
        <p:nvSpPr>
          <p:cNvPr id="8" name="TextBox 7">
            <a:extLst>
              <a:ext uri="{FF2B5EF4-FFF2-40B4-BE49-F238E27FC236}">
                <a16:creationId xmlns:a16="http://schemas.microsoft.com/office/drawing/2014/main" id="{868A1FA2-EEF5-4D64-AB76-75E81DA18A28}"/>
              </a:ext>
            </a:extLst>
          </p:cNvPr>
          <p:cNvSpPr txBox="1"/>
          <p:nvPr/>
        </p:nvSpPr>
        <p:spPr>
          <a:xfrm>
            <a:off x="7141089" y="2819801"/>
            <a:ext cx="5337814" cy="2849782"/>
          </a:xfrm>
          <a:prstGeom prst="rect">
            <a:avLst/>
          </a:prstGeom>
          <a:noFill/>
        </p:spPr>
        <p:txBody>
          <a:bodyPr wrap="square" rtlCol="0">
            <a:spAutoFit/>
          </a:bodyPr>
          <a:lstStyle/>
          <a:p>
            <a:pPr marR="0" lvl="0" algn="l" defTabSz="914400" rtl="0" eaLnBrk="1" fontAlgn="auto" latinLnBrk="0" hangingPunct="1">
              <a:lnSpc>
                <a:spcPct val="100000"/>
              </a:lnSpc>
              <a:spcBef>
                <a:spcPts val="1000"/>
              </a:spcBef>
              <a:spcAft>
                <a:spcPts val="0"/>
              </a:spcAft>
              <a:buClrTx/>
              <a:buSzTx/>
              <a:tabLst/>
              <a:defRPr/>
            </a:pPr>
            <a:r>
              <a:rPr kumimoji="0" lang="en-NZ" sz="2000" b="0" i="0" u="none" strike="noStrike" kern="1200" cap="none" spc="0" normalizeH="0" baseline="0" noProof="0" dirty="0">
                <a:ln>
                  <a:noFill/>
                </a:ln>
                <a:solidFill>
                  <a:srgbClr val="1F497D"/>
                </a:solidFill>
                <a:effectLst/>
                <a:uLnTx/>
                <a:uFillTx/>
                <a:ea typeface="DejaVu Sans"/>
                <a:cs typeface="DejaVu Sans"/>
              </a:rPr>
              <a:t>123,515,000 km</a:t>
            </a:r>
            <a:r>
              <a:rPr kumimoji="0" lang="en-NZ" sz="2000" b="0" i="0" u="none" strike="noStrike" kern="1200" cap="none" spc="0" normalizeH="0" baseline="30000" noProof="0" dirty="0">
                <a:ln>
                  <a:noFill/>
                </a:ln>
                <a:solidFill>
                  <a:srgbClr val="1F497D"/>
                </a:solidFill>
                <a:effectLst/>
                <a:uLnTx/>
                <a:uFillTx/>
                <a:ea typeface="DejaVu Sans"/>
                <a:cs typeface="DejaVu Sans"/>
              </a:rPr>
              <a:t>2 </a:t>
            </a:r>
            <a:r>
              <a:rPr kumimoji="0" lang="en-NZ" sz="2000" b="0" i="0" u="none" strike="noStrike" kern="1200" cap="none" spc="0" normalizeH="0" baseline="0" noProof="0" dirty="0">
                <a:ln>
                  <a:noFill/>
                </a:ln>
                <a:solidFill>
                  <a:srgbClr val="1F497D"/>
                </a:solidFill>
                <a:effectLst/>
                <a:uLnTx/>
                <a:uFillTx/>
                <a:ea typeface="DejaVu Sans"/>
                <a:cs typeface="DejaVu Sans"/>
              </a:rPr>
              <a:t>of ocean</a:t>
            </a:r>
          </a:p>
          <a:p>
            <a:pPr marR="0" lvl="0" algn="l" defTabSz="914400" rtl="0" eaLnBrk="1" fontAlgn="auto" latinLnBrk="0" hangingPunct="1">
              <a:lnSpc>
                <a:spcPct val="100000"/>
              </a:lnSpc>
              <a:spcBef>
                <a:spcPts val="1000"/>
              </a:spcBef>
              <a:spcAft>
                <a:spcPts val="0"/>
              </a:spcAft>
              <a:buClrTx/>
              <a:buSzTx/>
              <a:tabLst/>
              <a:defRPr/>
            </a:pPr>
            <a:r>
              <a:rPr kumimoji="0" lang="en-NZ" sz="2000" b="0" i="0" u="none" strike="noStrike" kern="1200" cap="none" spc="0" normalizeH="0" baseline="0" noProof="0" dirty="0">
                <a:ln>
                  <a:noFill/>
                </a:ln>
                <a:solidFill>
                  <a:srgbClr val="1F497D"/>
                </a:solidFill>
                <a:effectLst/>
                <a:uLnTx/>
                <a:uFillTx/>
                <a:ea typeface="DejaVu Sans"/>
                <a:cs typeface="DejaVu Sans"/>
              </a:rPr>
              <a:t>67,000,000 km</a:t>
            </a:r>
            <a:r>
              <a:rPr kumimoji="0" lang="en-NZ" sz="2000" b="0" i="0" u="none" strike="noStrike" kern="1200" cap="none" spc="0" normalizeH="0" baseline="30000" noProof="0" dirty="0">
                <a:ln>
                  <a:noFill/>
                </a:ln>
                <a:solidFill>
                  <a:srgbClr val="1F497D"/>
                </a:solidFill>
                <a:effectLst/>
                <a:uLnTx/>
                <a:uFillTx/>
                <a:ea typeface="DejaVu Sans"/>
                <a:cs typeface="DejaVu Sans"/>
              </a:rPr>
              <a:t>2</a:t>
            </a:r>
            <a:r>
              <a:rPr kumimoji="0" lang="en-NZ" sz="2000" b="0" i="0" u="none" strike="noStrike" kern="1200" cap="none" spc="0" normalizeH="0" baseline="0" noProof="0" dirty="0">
                <a:ln>
                  <a:noFill/>
                </a:ln>
                <a:solidFill>
                  <a:srgbClr val="1F497D"/>
                </a:solidFill>
                <a:effectLst/>
                <a:uLnTx/>
                <a:uFillTx/>
                <a:ea typeface="DejaVu Sans"/>
                <a:cs typeface="DejaVu Sans"/>
              </a:rPr>
              <a:t> outside national jurisdiction</a:t>
            </a:r>
          </a:p>
          <a:p>
            <a:pPr>
              <a:spcBef>
                <a:spcPts val="1000"/>
              </a:spcBef>
              <a:defRPr/>
            </a:pPr>
            <a:r>
              <a:rPr lang="en-NZ" sz="2000" dirty="0">
                <a:solidFill>
                  <a:srgbClr val="1F497D"/>
                </a:solidFill>
              </a:rPr>
              <a:t>39 countries and territories</a:t>
            </a:r>
            <a:endParaRPr kumimoji="0" lang="en-NZ" sz="2000" b="0" i="0" u="none" strike="noStrike" kern="1200" cap="none" spc="0" normalizeH="0" baseline="0" noProof="0" dirty="0">
              <a:ln>
                <a:noFill/>
              </a:ln>
              <a:solidFill>
                <a:srgbClr val="1F497D"/>
              </a:solidFill>
              <a:effectLst/>
              <a:uLnTx/>
              <a:uFillTx/>
              <a:ea typeface="DejaVu Sans"/>
              <a:cs typeface="DejaVu Sans"/>
            </a:endParaRPr>
          </a:p>
          <a:p>
            <a:pPr marR="0" lvl="0" algn="l" defTabSz="914400" rtl="0" eaLnBrk="1" fontAlgn="auto" latinLnBrk="0" hangingPunct="1">
              <a:lnSpc>
                <a:spcPct val="100000"/>
              </a:lnSpc>
              <a:spcBef>
                <a:spcPts val="1000"/>
              </a:spcBef>
              <a:spcAft>
                <a:spcPts val="0"/>
              </a:spcAft>
              <a:buClrTx/>
              <a:buSzTx/>
              <a:tabLst/>
              <a:defRPr/>
            </a:pPr>
            <a:r>
              <a:rPr kumimoji="0" lang="en-NZ" sz="2000" b="0" i="0" u="none" strike="noStrike" kern="1200" cap="none" spc="0" normalizeH="0" baseline="0" noProof="0" dirty="0">
                <a:ln>
                  <a:noFill/>
                </a:ln>
                <a:solidFill>
                  <a:srgbClr val="1F497D"/>
                </a:solidFill>
                <a:effectLst/>
                <a:uLnTx/>
                <a:uFillTx/>
                <a:ea typeface="DejaVu Sans"/>
                <a:cs typeface="DejaVu Sans"/>
              </a:rPr>
              <a:t>~80% deeper than 3000 m</a:t>
            </a:r>
          </a:p>
          <a:p>
            <a:pPr marR="0" lvl="0" algn="l" defTabSz="914400" rtl="0" eaLnBrk="1" fontAlgn="auto" latinLnBrk="0" hangingPunct="1">
              <a:lnSpc>
                <a:spcPct val="100000"/>
              </a:lnSpc>
              <a:spcBef>
                <a:spcPts val="1000"/>
              </a:spcBef>
              <a:spcAft>
                <a:spcPts val="0"/>
              </a:spcAft>
              <a:buClrTx/>
              <a:buSzTx/>
              <a:tabLst/>
              <a:defRPr/>
            </a:pPr>
            <a:r>
              <a:rPr kumimoji="0" lang="en-NZ" sz="2000" b="0" i="0" u="none" strike="noStrike" kern="1200" cap="none" spc="0" normalizeH="0" baseline="0" noProof="0" dirty="0">
                <a:ln>
                  <a:noFill/>
                </a:ln>
                <a:solidFill>
                  <a:srgbClr val="1F497D"/>
                </a:solidFill>
                <a:effectLst/>
                <a:uLnTx/>
                <a:uFillTx/>
                <a:ea typeface="DejaVu Sans"/>
                <a:cs typeface="DejaVu Sans"/>
              </a:rPr>
              <a:t>Includes the two deepest ocean trenches: </a:t>
            </a:r>
            <a:br>
              <a:rPr kumimoji="0" lang="en-NZ" sz="2000" b="0" i="0" u="none" strike="noStrike" kern="1200" cap="none" spc="0" normalizeH="0" baseline="0" noProof="0" dirty="0">
                <a:ln>
                  <a:noFill/>
                </a:ln>
                <a:solidFill>
                  <a:srgbClr val="1F497D"/>
                </a:solidFill>
                <a:effectLst/>
                <a:uLnTx/>
                <a:uFillTx/>
                <a:ea typeface="DejaVu Sans"/>
                <a:cs typeface="DejaVu Sans"/>
              </a:rPr>
            </a:br>
            <a:r>
              <a:rPr kumimoji="0" lang="en-NZ" sz="2000" b="0" i="0" u="none" strike="noStrike" kern="1200" cap="none" spc="0" normalizeH="0" baseline="0" noProof="0" dirty="0">
                <a:ln>
                  <a:noFill/>
                </a:ln>
                <a:solidFill>
                  <a:srgbClr val="1F497D"/>
                </a:solidFill>
                <a:effectLst/>
                <a:uLnTx/>
                <a:uFillTx/>
                <a:ea typeface="DejaVu Sans"/>
                <a:cs typeface="DejaVu Sans"/>
              </a:rPr>
              <a:t>	Mariana Trench (10,994 m)</a:t>
            </a:r>
            <a:br>
              <a:rPr kumimoji="0" lang="en-NZ" sz="2000" b="0" i="0" u="none" strike="noStrike" kern="1200" cap="none" spc="0" normalizeH="0" baseline="0" noProof="0" dirty="0">
                <a:ln>
                  <a:noFill/>
                </a:ln>
                <a:solidFill>
                  <a:srgbClr val="1F497D"/>
                </a:solidFill>
                <a:effectLst/>
                <a:uLnTx/>
                <a:uFillTx/>
                <a:ea typeface="DejaVu Sans"/>
                <a:cs typeface="DejaVu Sans"/>
              </a:rPr>
            </a:br>
            <a:r>
              <a:rPr kumimoji="0" lang="en-NZ" sz="2000" b="0" i="0" u="none" strike="noStrike" kern="1200" cap="none" spc="0" normalizeH="0" baseline="0" noProof="0" dirty="0">
                <a:ln>
                  <a:noFill/>
                </a:ln>
                <a:solidFill>
                  <a:srgbClr val="1F497D"/>
                </a:solidFill>
                <a:effectLst/>
                <a:uLnTx/>
                <a:uFillTx/>
                <a:ea typeface="DejaVu Sans"/>
                <a:cs typeface="DejaVu Sans"/>
              </a:rPr>
              <a:t>	</a:t>
            </a:r>
            <a:r>
              <a:rPr kumimoji="0" lang="en-NZ" sz="2000" b="0" i="0" u="none" strike="noStrike" kern="1200" cap="none" spc="0" normalizeH="0" baseline="0" noProof="0" dirty="0" err="1">
                <a:ln>
                  <a:noFill/>
                </a:ln>
                <a:solidFill>
                  <a:srgbClr val="1F497D"/>
                </a:solidFill>
                <a:effectLst/>
                <a:uLnTx/>
                <a:uFillTx/>
                <a:ea typeface="DejaVu Sans"/>
                <a:cs typeface="DejaVu Sans"/>
              </a:rPr>
              <a:t>Kermadec</a:t>
            </a:r>
            <a:r>
              <a:rPr kumimoji="0" lang="en-NZ" sz="2000" b="0" i="0" u="none" strike="noStrike" kern="1200" cap="none" spc="0" normalizeH="0" baseline="0" noProof="0" dirty="0">
                <a:ln>
                  <a:noFill/>
                </a:ln>
                <a:solidFill>
                  <a:srgbClr val="1F497D"/>
                </a:solidFill>
                <a:effectLst/>
                <a:uLnTx/>
                <a:uFillTx/>
                <a:ea typeface="DejaVu Sans"/>
                <a:cs typeface="DejaVu Sans"/>
              </a:rPr>
              <a:t> Trench (10,047 m)</a:t>
            </a:r>
          </a:p>
        </p:txBody>
      </p:sp>
    </p:spTree>
    <p:extLst>
      <p:ext uri="{BB962C8B-B14F-4D97-AF65-F5344CB8AC3E}">
        <p14:creationId xmlns:p14="http://schemas.microsoft.com/office/powerpoint/2010/main" val="385419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15AE7-85BE-4A4E-AB41-34684B78B0E1}"/>
              </a:ext>
            </a:extLst>
          </p:cNvPr>
          <p:cNvSpPr>
            <a:spLocks noGrp="1"/>
          </p:cNvSpPr>
          <p:nvPr>
            <p:ph type="title"/>
          </p:nvPr>
        </p:nvSpPr>
        <p:spPr>
          <a:xfrm>
            <a:off x="1691148" y="187845"/>
            <a:ext cx="6700183" cy="1349093"/>
          </a:xfrm>
        </p:spPr>
        <p:txBody>
          <a:bodyPr>
            <a:normAutofit/>
          </a:bodyPr>
          <a:lstStyle/>
          <a:p>
            <a:pPr algn="ctr"/>
            <a:r>
              <a:rPr lang="en-NZ" sz="3200" dirty="0">
                <a:latin typeface="+mn-lt"/>
              </a:rPr>
              <a:t>The South and West Pacific Centre</a:t>
            </a:r>
            <a:br>
              <a:rPr lang="en-NZ" sz="3200" dirty="0">
                <a:latin typeface="+mn-lt"/>
              </a:rPr>
            </a:br>
            <a:r>
              <a:rPr lang="en-US" sz="3200" dirty="0">
                <a:latin typeface="+mn-lt"/>
              </a:rPr>
              <a:t>Data coverage</a:t>
            </a:r>
            <a:endParaRPr lang="en-NZ" sz="3200" dirty="0">
              <a:latin typeface="+mn-lt"/>
            </a:endParaRPr>
          </a:p>
        </p:txBody>
      </p:sp>
      <p:sp>
        <p:nvSpPr>
          <p:cNvPr id="3" name="Text Placeholder 2">
            <a:extLst>
              <a:ext uri="{FF2B5EF4-FFF2-40B4-BE49-F238E27FC236}">
                <a16:creationId xmlns:a16="http://schemas.microsoft.com/office/drawing/2014/main" id="{934A3B47-9C6D-4FB1-834C-184E6EC8A5A1}"/>
              </a:ext>
            </a:extLst>
          </p:cNvPr>
          <p:cNvSpPr>
            <a:spLocks noGrp="1"/>
          </p:cNvSpPr>
          <p:nvPr>
            <p:ph type="body" sz="quarter" idx="10"/>
          </p:nvPr>
        </p:nvSpPr>
        <p:spPr>
          <a:xfrm>
            <a:off x="556366" y="1952446"/>
            <a:ext cx="10455275" cy="606392"/>
          </a:xfrm>
        </p:spPr>
        <p:txBody>
          <a:bodyPr/>
          <a:lstStyle/>
          <a:p>
            <a:pPr marL="0" indent="0">
              <a:buNone/>
            </a:pPr>
            <a:r>
              <a:rPr lang="en-US" dirty="0">
                <a:latin typeface="+mn-lt"/>
              </a:rPr>
              <a:t>Based on Oct 2018 Gap analysis </a:t>
            </a:r>
            <a:endParaRPr lang="en-NZ" dirty="0">
              <a:latin typeface="+mn-lt"/>
            </a:endParaRPr>
          </a:p>
        </p:txBody>
      </p:sp>
      <p:graphicFrame>
        <p:nvGraphicFramePr>
          <p:cNvPr id="4" name="Table 3">
            <a:extLst>
              <a:ext uri="{FF2B5EF4-FFF2-40B4-BE49-F238E27FC236}">
                <a16:creationId xmlns:a16="http://schemas.microsoft.com/office/drawing/2014/main" id="{4BE0763A-E84D-4269-B378-430817BA4EB7}"/>
              </a:ext>
            </a:extLst>
          </p:cNvPr>
          <p:cNvGraphicFramePr>
            <a:graphicFrameLocks noGrp="1"/>
          </p:cNvGraphicFramePr>
          <p:nvPr>
            <p:extLst>
              <p:ext uri="{D42A27DB-BD31-4B8C-83A1-F6EECF244321}">
                <p14:modId xmlns:p14="http://schemas.microsoft.com/office/powerpoint/2010/main" val="3446627741"/>
              </p:ext>
            </p:extLst>
          </p:nvPr>
        </p:nvGraphicFramePr>
        <p:xfrm>
          <a:off x="4185681" y="2505673"/>
          <a:ext cx="7449953" cy="3696102"/>
        </p:xfrm>
        <a:graphic>
          <a:graphicData uri="http://schemas.openxmlformats.org/drawingml/2006/table">
            <a:tbl>
              <a:tblPr/>
              <a:tblGrid>
                <a:gridCol w="1477973">
                  <a:extLst>
                    <a:ext uri="{9D8B030D-6E8A-4147-A177-3AD203B41FA5}">
                      <a16:colId xmlns:a16="http://schemas.microsoft.com/office/drawing/2014/main" val="126135912"/>
                    </a:ext>
                  </a:extLst>
                </a:gridCol>
                <a:gridCol w="1408674">
                  <a:extLst>
                    <a:ext uri="{9D8B030D-6E8A-4147-A177-3AD203B41FA5}">
                      <a16:colId xmlns:a16="http://schemas.microsoft.com/office/drawing/2014/main" val="1375807361"/>
                    </a:ext>
                  </a:extLst>
                </a:gridCol>
                <a:gridCol w="1011863">
                  <a:extLst>
                    <a:ext uri="{9D8B030D-6E8A-4147-A177-3AD203B41FA5}">
                      <a16:colId xmlns:a16="http://schemas.microsoft.com/office/drawing/2014/main" val="1726045331"/>
                    </a:ext>
                  </a:extLst>
                </a:gridCol>
                <a:gridCol w="297607">
                  <a:extLst>
                    <a:ext uri="{9D8B030D-6E8A-4147-A177-3AD203B41FA5}">
                      <a16:colId xmlns:a16="http://schemas.microsoft.com/office/drawing/2014/main" val="2520313438"/>
                    </a:ext>
                  </a:extLst>
                </a:gridCol>
                <a:gridCol w="1607077">
                  <a:extLst>
                    <a:ext uri="{9D8B030D-6E8A-4147-A177-3AD203B41FA5}">
                      <a16:colId xmlns:a16="http://schemas.microsoft.com/office/drawing/2014/main" val="1267109036"/>
                    </a:ext>
                  </a:extLst>
                </a:gridCol>
                <a:gridCol w="1646759">
                  <a:extLst>
                    <a:ext uri="{9D8B030D-6E8A-4147-A177-3AD203B41FA5}">
                      <a16:colId xmlns:a16="http://schemas.microsoft.com/office/drawing/2014/main" val="1992301204"/>
                    </a:ext>
                  </a:extLst>
                </a:gridCol>
              </a:tblGrid>
              <a:tr h="760962">
                <a:tc>
                  <a:txBody>
                    <a:bodyPr/>
                    <a:lstStyle/>
                    <a:p>
                      <a:pPr algn="l" fontAlgn="ctr"/>
                      <a:r>
                        <a:rPr lang="en-NZ" sz="1600" b="1" i="0" u="none" strike="noStrike" dirty="0">
                          <a:solidFill>
                            <a:srgbClr val="000000"/>
                          </a:solidFill>
                          <a:effectLst/>
                          <a:latin typeface="Arial" panose="020B0604020202020204" pitchFamily="34" charset="0"/>
                        </a:rPr>
                        <a:t> </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FFFFFF"/>
                    </a:solidFill>
                  </a:tcPr>
                </a:tc>
                <a:tc>
                  <a:txBody>
                    <a:bodyPr/>
                    <a:lstStyle/>
                    <a:p>
                      <a:pPr algn="ctr" fontAlgn="ctr"/>
                      <a:r>
                        <a:rPr lang="en-NZ" sz="1600" b="1" i="0" u="none" strike="noStrike" dirty="0">
                          <a:solidFill>
                            <a:srgbClr val="000000"/>
                          </a:solidFill>
                          <a:effectLst/>
                          <a:latin typeface="Arial" panose="020B0604020202020204" pitchFamily="34" charset="0"/>
                        </a:rPr>
                        <a:t>Area</a:t>
                      </a:r>
                    </a:p>
                    <a:p>
                      <a:pPr algn="ctr" fontAlgn="ctr"/>
                      <a:r>
                        <a:rPr lang="en-NZ" sz="1600" b="1" i="0" u="none" strike="noStrike" dirty="0">
                          <a:solidFill>
                            <a:srgbClr val="000000"/>
                          </a:solidFill>
                          <a:effectLst/>
                          <a:latin typeface="Arial" panose="020B0604020202020204" pitchFamily="34" charset="0"/>
                        </a:rPr>
                        <a:t>(km</a:t>
                      </a:r>
                      <a:r>
                        <a:rPr lang="en-NZ" sz="1600" b="1" i="0" u="none" strike="noStrike" baseline="30000" dirty="0">
                          <a:solidFill>
                            <a:srgbClr val="000000"/>
                          </a:solidFill>
                          <a:effectLst/>
                          <a:latin typeface="Arial" panose="020B0604020202020204" pitchFamily="34" charset="0"/>
                        </a:rPr>
                        <a:t>2</a:t>
                      </a:r>
                      <a:r>
                        <a:rPr lang="en-NZ" sz="1600" b="1" i="0" u="none" strike="noStrike" dirty="0">
                          <a:solidFill>
                            <a:srgbClr val="000000"/>
                          </a:solidFill>
                          <a:effectLst/>
                          <a:latin typeface="Arial" panose="020B0604020202020204" pitchFamily="34" charset="0"/>
                        </a:rPr>
                        <a:t>)</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A9D08E"/>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FFFFFF"/>
                    </a:solidFill>
                  </a:tcPr>
                </a:tc>
                <a:tc>
                  <a:txBody>
                    <a:bodyPr/>
                    <a:lstStyle/>
                    <a:p>
                      <a:pPr algn="l" fontAlgn="ctr"/>
                      <a:r>
                        <a:rPr lang="en-NZ" sz="1600" b="1" i="0" u="none" strike="noStrike" dirty="0">
                          <a:solidFill>
                            <a:srgbClr val="000000"/>
                          </a:solidFill>
                          <a:effectLst/>
                          <a:latin typeface="Arial" panose="020B0604020202020204" pitchFamily="34" charset="0"/>
                        </a:rPr>
                        <a:t>% of area</a:t>
                      </a:r>
                    </a:p>
                  </a:txBody>
                  <a:tcPr marL="6350" marR="6350" marT="6350" marB="0" anchor="ctr">
                    <a:lnL w="6350" cap="flat" cmpd="sng" algn="ctr">
                      <a:solidFill>
                        <a:srgbClr val="A9D08E"/>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FFFFFF"/>
                    </a:solidFill>
                  </a:tcPr>
                </a:tc>
                <a:tc>
                  <a:txBody>
                    <a:bodyPr/>
                    <a:lstStyle/>
                    <a:p>
                      <a:pPr algn="l" fontAlgn="ctr"/>
                      <a:r>
                        <a:rPr lang="en-NZ" sz="1600" b="1" i="0" u="none" strike="noStrike">
                          <a:solidFill>
                            <a:srgbClr val="000000"/>
                          </a:solidFill>
                          <a:effectLst/>
                          <a:latin typeface="Arial" panose="020B0604020202020204" pitchFamily="34" charset="0"/>
                        </a:rPr>
                        <a:t> </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FFFFFF"/>
                    </a:solidFill>
                  </a:tcPr>
                </a:tc>
                <a:tc>
                  <a:txBody>
                    <a:bodyPr/>
                    <a:lstStyle/>
                    <a:p>
                      <a:pPr algn="ctr" fontAlgn="ctr"/>
                      <a:r>
                        <a:rPr lang="en-NZ" sz="1600" b="1" i="0" u="none" strike="noStrike" dirty="0">
                          <a:solidFill>
                            <a:srgbClr val="000000"/>
                          </a:solidFill>
                          <a:effectLst/>
                          <a:latin typeface="Arial" panose="020B0604020202020204" pitchFamily="34" charset="0"/>
                        </a:rPr>
                        <a:t>Available Data (km</a:t>
                      </a:r>
                      <a:r>
                        <a:rPr lang="en-NZ" sz="1600" b="1" i="0" u="none" strike="noStrike" baseline="30000" dirty="0">
                          <a:solidFill>
                            <a:srgbClr val="000000"/>
                          </a:solidFill>
                          <a:effectLst/>
                          <a:latin typeface="Arial" panose="020B0604020202020204" pitchFamily="34" charset="0"/>
                        </a:rPr>
                        <a:t>2</a:t>
                      </a:r>
                      <a:r>
                        <a:rPr lang="en-NZ" sz="1600" b="1" i="0" u="none" strike="noStrike" dirty="0">
                          <a:solidFill>
                            <a:srgbClr val="000000"/>
                          </a:solidFill>
                          <a:effectLst/>
                          <a:latin typeface="Arial" panose="020B0604020202020204" pitchFamily="34" charset="0"/>
                        </a:rPr>
                        <a:t>)</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A9D08E"/>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FFFFFF"/>
                    </a:solidFill>
                  </a:tcPr>
                </a:tc>
                <a:tc>
                  <a:txBody>
                    <a:bodyPr/>
                    <a:lstStyle/>
                    <a:p>
                      <a:pPr algn="ctr" fontAlgn="ctr"/>
                      <a:r>
                        <a:rPr lang="en-NZ" sz="1600" b="1" i="0" u="none" strike="noStrike" dirty="0">
                          <a:solidFill>
                            <a:srgbClr val="000000"/>
                          </a:solidFill>
                          <a:effectLst/>
                          <a:latin typeface="Arial" panose="020B0604020202020204" pitchFamily="34" charset="0"/>
                        </a:rPr>
                        <a:t>Available Data (% of area)</a:t>
                      </a:r>
                    </a:p>
                  </a:txBody>
                  <a:tcPr marL="6350" marR="6350" marT="6350" marB="0" anchor="ctr">
                    <a:lnL w="6350" cap="flat" cmpd="sng" algn="ctr">
                      <a:solidFill>
                        <a:srgbClr val="A9D08E"/>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FFFFFF"/>
                    </a:solidFill>
                  </a:tcPr>
                </a:tc>
                <a:extLst>
                  <a:ext uri="{0D108BD9-81ED-4DB2-BD59-A6C34878D82A}">
                    <a16:rowId xmlns:a16="http://schemas.microsoft.com/office/drawing/2014/main" val="1980247043"/>
                  </a:ext>
                </a:extLst>
              </a:tr>
              <a:tr h="489190">
                <a:tc>
                  <a:txBody>
                    <a:bodyPr/>
                    <a:lstStyle/>
                    <a:p>
                      <a:pPr algn="l" fontAlgn="b"/>
                      <a:r>
                        <a:rPr lang="en-NZ" sz="1600" b="1" i="0" u="none" strike="noStrike" dirty="0">
                          <a:solidFill>
                            <a:srgbClr val="000000"/>
                          </a:solidFill>
                          <a:effectLst/>
                          <a:latin typeface="Arial" panose="020B0604020202020204" pitchFamily="34" charset="0"/>
                        </a:rPr>
                        <a:t>0 - 200 m</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F8F9FC"/>
                    </a:solidFill>
                  </a:tcPr>
                </a:tc>
                <a:tc>
                  <a:txBody>
                    <a:bodyPr/>
                    <a:lstStyle/>
                    <a:p>
                      <a:pPr algn="l" fontAlgn="b"/>
                      <a:r>
                        <a:rPr lang="en-NZ" sz="1600" b="0" i="0" u="none" strike="noStrike" dirty="0">
                          <a:solidFill>
                            <a:srgbClr val="000000"/>
                          </a:solidFill>
                          <a:effectLst/>
                          <a:latin typeface="Arial" panose="020B0604020202020204" pitchFamily="34" charset="0"/>
                        </a:rPr>
                        <a:t>     4,989,826 </a:t>
                      </a:r>
                    </a:p>
                  </a:txBody>
                  <a:tcPr marL="6350" marR="6350" marT="6350" marB="0" anchor="b">
                    <a:lnL w="12700" cap="flat" cmpd="sng" algn="ctr">
                      <a:solidFill>
                        <a:srgbClr val="000000"/>
                      </a:solidFill>
                      <a:prstDash val="solid"/>
                      <a:round/>
                      <a:headEnd type="none" w="med" len="med"/>
                      <a:tailEnd type="none" w="med" len="med"/>
                    </a:lnL>
                    <a:lnR>
                      <a:noFill/>
                    </a:lnR>
                    <a:lnT w="6350" cap="flat" cmpd="sng" algn="ctr">
                      <a:solidFill>
                        <a:srgbClr val="A9D08E"/>
                      </a:solidFill>
                      <a:prstDash val="solid"/>
                      <a:round/>
                      <a:headEnd type="none" w="med" len="med"/>
                      <a:tailEnd type="none" w="med" len="med"/>
                    </a:lnT>
                    <a:lnB>
                      <a:noFill/>
                    </a:lnB>
                    <a:solidFill>
                      <a:srgbClr val="F8F9FC"/>
                    </a:solidFill>
                  </a:tcPr>
                </a:tc>
                <a:tc>
                  <a:txBody>
                    <a:bodyPr/>
                    <a:lstStyle/>
                    <a:p>
                      <a:pPr algn="r" fontAlgn="b"/>
                      <a:r>
                        <a:rPr lang="en-NZ" sz="1600" b="0" i="0" u="none" strike="noStrike" dirty="0">
                          <a:solidFill>
                            <a:srgbClr val="000000"/>
                          </a:solidFill>
                          <a:effectLst/>
                          <a:latin typeface="Arial" panose="020B0604020202020204" pitchFamily="34" charset="0"/>
                        </a:rPr>
                        <a:t>4%</a:t>
                      </a:r>
                    </a:p>
                  </a:txBody>
                  <a:tcPr marL="6350" marR="6350" marT="6350" marB="0" anchor="b">
                    <a:lnL>
                      <a:noFill/>
                    </a:lnL>
                    <a:lnR w="12700" cap="flat" cmpd="sng" algn="ctr">
                      <a:solidFill>
                        <a:srgbClr val="000000"/>
                      </a:solidFill>
                      <a:prstDash val="solid"/>
                      <a:round/>
                      <a:headEnd type="none" w="med" len="med"/>
                      <a:tailEnd type="none" w="med" len="med"/>
                    </a:lnR>
                    <a:lnT w="6350" cap="flat" cmpd="sng" algn="ctr">
                      <a:solidFill>
                        <a:srgbClr val="A9D08E"/>
                      </a:solidFill>
                      <a:prstDash val="solid"/>
                      <a:round/>
                      <a:headEnd type="none" w="med" len="med"/>
                      <a:tailEnd type="none" w="med" len="med"/>
                    </a:lnT>
                    <a:lnB>
                      <a:noFill/>
                    </a:lnB>
                    <a:solidFill>
                      <a:srgbClr val="F8F9FC"/>
                    </a:solidFill>
                  </a:tcPr>
                </a:tc>
                <a:tc>
                  <a:txBody>
                    <a:bodyPr/>
                    <a:lstStyle/>
                    <a:p>
                      <a:pPr algn="l" fontAlgn="b"/>
                      <a:r>
                        <a:rPr lang="en-NZ" sz="1600" b="0" i="0" u="none" strike="noStrike">
                          <a:solidFill>
                            <a:srgbClr val="000000"/>
                          </a:solidFill>
                          <a:effectLst/>
                          <a:latin typeface="Arial" panose="020B0604020202020204" pitchFamily="34"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A9D08E"/>
                      </a:solidFill>
                      <a:prstDash val="solid"/>
                      <a:round/>
                      <a:headEnd type="none" w="med" len="med"/>
                      <a:tailEnd type="none" w="med" len="med"/>
                    </a:lnT>
                    <a:lnB>
                      <a:noFill/>
                    </a:lnB>
                    <a:solidFill>
                      <a:srgbClr val="FFFFFF"/>
                    </a:solidFill>
                  </a:tcPr>
                </a:tc>
                <a:tc>
                  <a:txBody>
                    <a:bodyPr/>
                    <a:lstStyle/>
                    <a:p>
                      <a:pPr algn="l" fontAlgn="b"/>
                      <a:r>
                        <a:rPr lang="en-NZ" sz="1600" b="0" i="0" u="none" strike="noStrike">
                          <a:solidFill>
                            <a:srgbClr val="000000"/>
                          </a:solidFill>
                          <a:effectLst/>
                          <a:latin typeface="Arial" panose="020B0604020202020204" pitchFamily="34" charset="0"/>
                        </a:rPr>
                        <a:t>        1,342,377 </a:t>
                      </a:r>
                    </a:p>
                  </a:txBody>
                  <a:tcPr marL="6350" marR="6350" marT="6350" marB="0" anchor="b">
                    <a:lnL w="12700" cap="flat" cmpd="sng" algn="ctr">
                      <a:solidFill>
                        <a:srgbClr val="000000"/>
                      </a:solidFill>
                      <a:prstDash val="solid"/>
                      <a:round/>
                      <a:headEnd type="none" w="med" len="med"/>
                      <a:tailEnd type="none" w="med" len="med"/>
                    </a:lnL>
                    <a:lnR>
                      <a:noFill/>
                    </a:lnR>
                    <a:lnT w="6350" cap="flat" cmpd="sng" algn="ctr">
                      <a:solidFill>
                        <a:srgbClr val="A9D08E"/>
                      </a:solidFill>
                      <a:prstDash val="solid"/>
                      <a:round/>
                      <a:headEnd type="none" w="med" len="med"/>
                      <a:tailEnd type="none" w="med" len="med"/>
                    </a:lnT>
                    <a:lnB>
                      <a:noFill/>
                    </a:lnB>
                    <a:solidFill>
                      <a:srgbClr val="F8F9FC"/>
                    </a:solidFill>
                  </a:tcPr>
                </a:tc>
                <a:tc>
                  <a:txBody>
                    <a:bodyPr/>
                    <a:lstStyle/>
                    <a:p>
                      <a:pPr algn="r" fontAlgn="b"/>
                      <a:r>
                        <a:rPr lang="en-NZ" sz="1600" b="0" i="0" u="none" strike="noStrike" dirty="0">
                          <a:solidFill>
                            <a:srgbClr val="000000"/>
                          </a:solidFill>
                          <a:effectLst/>
                          <a:latin typeface="Arial" panose="020B0604020202020204" pitchFamily="34" charset="0"/>
                        </a:rPr>
                        <a:t>27%</a:t>
                      </a:r>
                    </a:p>
                  </a:txBody>
                  <a:tcPr marL="6350" marR="6350" marT="6350" marB="0" anchor="b">
                    <a:lnL>
                      <a:noFill/>
                    </a:lnL>
                    <a:lnR w="12700" cap="flat" cmpd="sng" algn="ctr">
                      <a:solidFill>
                        <a:srgbClr val="000000"/>
                      </a:solidFill>
                      <a:prstDash val="solid"/>
                      <a:round/>
                      <a:headEnd type="none" w="med" len="med"/>
                      <a:tailEnd type="none" w="med" len="med"/>
                    </a:lnR>
                    <a:lnT w="6350" cap="flat" cmpd="sng" algn="ctr">
                      <a:solidFill>
                        <a:srgbClr val="A9D08E"/>
                      </a:solidFill>
                      <a:prstDash val="solid"/>
                      <a:round/>
                      <a:headEnd type="none" w="med" len="med"/>
                      <a:tailEnd type="none" w="med" len="med"/>
                    </a:lnT>
                    <a:lnB>
                      <a:noFill/>
                    </a:lnB>
                    <a:solidFill>
                      <a:srgbClr val="F8F9FC"/>
                    </a:solidFill>
                  </a:tcPr>
                </a:tc>
                <a:extLst>
                  <a:ext uri="{0D108BD9-81ED-4DB2-BD59-A6C34878D82A}">
                    <a16:rowId xmlns:a16="http://schemas.microsoft.com/office/drawing/2014/main" val="2092588225"/>
                  </a:ext>
                </a:extLst>
              </a:tr>
              <a:tr h="489190">
                <a:tc>
                  <a:txBody>
                    <a:bodyPr/>
                    <a:lstStyle/>
                    <a:p>
                      <a:pPr algn="l" fontAlgn="b"/>
                      <a:r>
                        <a:rPr lang="en-NZ" sz="1600" b="1" i="0" u="none" strike="noStrike" dirty="0">
                          <a:solidFill>
                            <a:srgbClr val="000000"/>
                          </a:solidFill>
                          <a:effectLst/>
                          <a:latin typeface="Arial" panose="020B0604020202020204" pitchFamily="34" charset="0"/>
                        </a:rPr>
                        <a:t>200 - 1500 m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9EDF7"/>
                    </a:solidFill>
                  </a:tcPr>
                </a:tc>
                <a:tc>
                  <a:txBody>
                    <a:bodyPr/>
                    <a:lstStyle/>
                    <a:p>
                      <a:pPr algn="l" fontAlgn="b"/>
                      <a:r>
                        <a:rPr lang="en-NZ" sz="1600" b="0" i="0" u="none" strike="noStrike" dirty="0">
                          <a:solidFill>
                            <a:srgbClr val="000000"/>
                          </a:solidFill>
                          <a:effectLst/>
                          <a:latin typeface="Arial" panose="020B0604020202020204" pitchFamily="34" charset="0"/>
                        </a:rPr>
                        <a:t>     5,258,836 </a:t>
                      </a:r>
                    </a:p>
                  </a:txBody>
                  <a:tcPr marL="6350" marR="6350" marT="6350" marB="0" anchor="b">
                    <a:lnL w="12700" cap="flat" cmpd="sng" algn="ctr">
                      <a:solidFill>
                        <a:srgbClr val="000000"/>
                      </a:solidFill>
                      <a:prstDash val="solid"/>
                      <a:round/>
                      <a:headEnd type="none" w="med" len="med"/>
                      <a:tailEnd type="none" w="med" len="med"/>
                    </a:lnL>
                    <a:lnR>
                      <a:noFill/>
                    </a:lnR>
                    <a:lnT>
                      <a:noFill/>
                    </a:lnT>
                    <a:lnB>
                      <a:noFill/>
                    </a:lnB>
                    <a:solidFill>
                      <a:srgbClr val="E9EDF7"/>
                    </a:solidFill>
                  </a:tcPr>
                </a:tc>
                <a:tc>
                  <a:txBody>
                    <a:bodyPr/>
                    <a:lstStyle/>
                    <a:p>
                      <a:pPr algn="r" fontAlgn="b"/>
                      <a:r>
                        <a:rPr lang="en-NZ" sz="1600" b="0" i="0" u="none" strike="noStrike">
                          <a:solidFill>
                            <a:srgbClr val="000000"/>
                          </a:solidFill>
                          <a:effectLst/>
                          <a:latin typeface="Arial" panose="020B0604020202020204" pitchFamily="34" charset="0"/>
                        </a:rPr>
                        <a:t>4%</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solidFill>
                      <a:srgbClr val="E9EDF7"/>
                    </a:solidFill>
                  </a:tcPr>
                </a:tc>
                <a:tc>
                  <a:txBody>
                    <a:bodyPr/>
                    <a:lstStyle/>
                    <a:p>
                      <a:pPr algn="l" fontAlgn="b"/>
                      <a:r>
                        <a:rPr lang="en-NZ" sz="1600" b="0" i="0" u="none" strike="noStrike">
                          <a:solidFill>
                            <a:srgbClr val="000000"/>
                          </a:solidFill>
                          <a:effectLst/>
                          <a:latin typeface="Arial" panose="020B0604020202020204" pitchFamily="34"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NZ" sz="1600" b="0" i="0" u="none" strike="noStrike" dirty="0">
                          <a:solidFill>
                            <a:srgbClr val="000000"/>
                          </a:solidFill>
                          <a:effectLst/>
                          <a:latin typeface="Arial" panose="020B0604020202020204" pitchFamily="34" charset="0"/>
                        </a:rPr>
                        <a:t>        2,156,631 </a:t>
                      </a:r>
                    </a:p>
                  </a:txBody>
                  <a:tcPr marL="6350" marR="6350" marT="6350" marB="0" anchor="b">
                    <a:lnL w="12700" cap="flat" cmpd="sng" algn="ctr">
                      <a:solidFill>
                        <a:srgbClr val="000000"/>
                      </a:solidFill>
                      <a:prstDash val="solid"/>
                      <a:round/>
                      <a:headEnd type="none" w="med" len="med"/>
                      <a:tailEnd type="none" w="med" len="med"/>
                    </a:lnL>
                    <a:lnR>
                      <a:noFill/>
                    </a:lnR>
                    <a:lnT>
                      <a:noFill/>
                    </a:lnT>
                    <a:lnB>
                      <a:noFill/>
                    </a:lnB>
                    <a:solidFill>
                      <a:srgbClr val="E9EDF7"/>
                    </a:solidFill>
                  </a:tcPr>
                </a:tc>
                <a:tc>
                  <a:txBody>
                    <a:bodyPr/>
                    <a:lstStyle/>
                    <a:p>
                      <a:pPr algn="r" fontAlgn="b"/>
                      <a:r>
                        <a:rPr lang="en-NZ" sz="1600" b="0" i="0" u="none" strike="noStrike" dirty="0">
                          <a:solidFill>
                            <a:srgbClr val="000000"/>
                          </a:solidFill>
                          <a:effectLst/>
                          <a:latin typeface="Arial" panose="020B0604020202020204" pitchFamily="34" charset="0"/>
                        </a:rPr>
                        <a:t>41%</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solidFill>
                      <a:srgbClr val="E9EDF7"/>
                    </a:solidFill>
                  </a:tcPr>
                </a:tc>
                <a:extLst>
                  <a:ext uri="{0D108BD9-81ED-4DB2-BD59-A6C34878D82A}">
                    <a16:rowId xmlns:a16="http://schemas.microsoft.com/office/drawing/2014/main" val="3631321647"/>
                  </a:ext>
                </a:extLst>
              </a:tr>
              <a:tr h="489190">
                <a:tc>
                  <a:txBody>
                    <a:bodyPr/>
                    <a:lstStyle/>
                    <a:p>
                      <a:pPr algn="l" fontAlgn="b"/>
                      <a:r>
                        <a:rPr lang="en-NZ" sz="1600" b="1" i="0" u="none" strike="noStrike" dirty="0">
                          <a:solidFill>
                            <a:srgbClr val="000000"/>
                          </a:solidFill>
                          <a:effectLst/>
                          <a:latin typeface="Arial" panose="020B0604020202020204" pitchFamily="34" charset="0"/>
                        </a:rPr>
                        <a:t>1500 - 3000 m</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D9E1F2"/>
                    </a:solidFill>
                  </a:tcPr>
                </a:tc>
                <a:tc>
                  <a:txBody>
                    <a:bodyPr/>
                    <a:lstStyle/>
                    <a:p>
                      <a:pPr algn="l" fontAlgn="b"/>
                      <a:r>
                        <a:rPr lang="en-NZ" sz="1600" b="0" i="0" u="none" strike="noStrike" dirty="0">
                          <a:solidFill>
                            <a:srgbClr val="000000"/>
                          </a:solidFill>
                          <a:effectLst/>
                          <a:latin typeface="Arial" panose="020B0604020202020204" pitchFamily="34" charset="0"/>
                        </a:rPr>
                        <a:t>   13,068,933 </a:t>
                      </a:r>
                    </a:p>
                  </a:txBody>
                  <a:tcPr marL="6350" marR="6350" marT="6350"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r" fontAlgn="b"/>
                      <a:r>
                        <a:rPr lang="en-NZ" sz="1600" b="0" i="0" u="none" strike="noStrike" dirty="0">
                          <a:solidFill>
                            <a:srgbClr val="000000"/>
                          </a:solidFill>
                          <a:effectLst/>
                          <a:latin typeface="Arial" panose="020B0604020202020204" pitchFamily="34" charset="0"/>
                        </a:rPr>
                        <a:t>11%</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r>
                        <a:rPr lang="en-NZ" sz="1600" b="0" i="0" u="none" strike="noStrike">
                          <a:solidFill>
                            <a:srgbClr val="000000"/>
                          </a:solidFill>
                          <a:effectLst/>
                          <a:latin typeface="Arial" panose="020B0604020202020204" pitchFamily="34"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NZ" sz="1600" b="0" i="0" u="none" strike="noStrike">
                          <a:solidFill>
                            <a:srgbClr val="000000"/>
                          </a:solidFill>
                          <a:effectLst/>
                          <a:latin typeface="Arial" panose="020B0604020202020204" pitchFamily="34" charset="0"/>
                        </a:rPr>
                        <a:t>        4,600,667 </a:t>
                      </a:r>
                    </a:p>
                  </a:txBody>
                  <a:tcPr marL="6350" marR="6350" marT="6350"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r" fontAlgn="b"/>
                      <a:r>
                        <a:rPr lang="en-NZ" sz="1600" b="0" i="0" u="none" strike="noStrike" dirty="0">
                          <a:solidFill>
                            <a:srgbClr val="000000"/>
                          </a:solidFill>
                          <a:effectLst/>
                          <a:latin typeface="Arial" panose="020B0604020202020204" pitchFamily="34" charset="0"/>
                        </a:rPr>
                        <a:t>35%</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4037639828"/>
                  </a:ext>
                </a:extLst>
              </a:tr>
              <a:tr h="489190">
                <a:tc>
                  <a:txBody>
                    <a:bodyPr/>
                    <a:lstStyle/>
                    <a:p>
                      <a:pPr algn="l" fontAlgn="b"/>
                      <a:r>
                        <a:rPr lang="en-NZ" sz="1600" b="1" i="0" u="none" strike="noStrike" dirty="0">
                          <a:solidFill>
                            <a:srgbClr val="000000"/>
                          </a:solidFill>
                          <a:effectLst/>
                          <a:latin typeface="Arial" panose="020B0604020202020204" pitchFamily="34" charset="0"/>
                        </a:rPr>
                        <a:t>3000 - 5750 m</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C4D2EC"/>
                    </a:solidFill>
                  </a:tcPr>
                </a:tc>
                <a:tc>
                  <a:txBody>
                    <a:bodyPr/>
                    <a:lstStyle/>
                    <a:p>
                      <a:pPr algn="l" fontAlgn="b"/>
                      <a:r>
                        <a:rPr lang="en-NZ" sz="1600" b="0" i="0" u="none" strike="noStrike">
                          <a:solidFill>
                            <a:srgbClr val="000000"/>
                          </a:solidFill>
                          <a:effectLst/>
                          <a:latin typeface="Arial" panose="020B0604020202020204" pitchFamily="34" charset="0"/>
                        </a:rPr>
                        <a:t>   93,198,225 </a:t>
                      </a:r>
                    </a:p>
                  </a:txBody>
                  <a:tcPr marL="6350" marR="6350" marT="6350" marB="0" anchor="b">
                    <a:lnL w="12700" cap="flat" cmpd="sng" algn="ctr">
                      <a:solidFill>
                        <a:srgbClr val="000000"/>
                      </a:solidFill>
                      <a:prstDash val="solid"/>
                      <a:round/>
                      <a:headEnd type="none" w="med" len="med"/>
                      <a:tailEnd type="none" w="med" len="med"/>
                    </a:lnL>
                    <a:lnR>
                      <a:noFill/>
                    </a:lnR>
                    <a:lnT>
                      <a:noFill/>
                    </a:lnT>
                    <a:lnB>
                      <a:noFill/>
                    </a:lnB>
                    <a:solidFill>
                      <a:srgbClr val="C4D2EC"/>
                    </a:solidFill>
                  </a:tcPr>
                </a:tc>
                <a:tc>
                  <a:txBody>
                    <a:bodyPr/>
                    <a:lstStyle/>
                    <a:p>
                      <a:pPr algn="r" fontAlgn="b"/>
                      <a:r>
                        <a:rPr lang="en-NZ" sz="1600" b="0" i="0" u="none" strike="noStrike" dirty="0">
                          <a:solidFill>
                            <a:srgbClr val="000000"/>
                          </a:solidFill>
                          <a:effectLst/>
                          <a:latin typeface="Arial" panose="020B0604020202020204" pitchFamily="34" charset="0"/>
                        </a:rPr>
                        <a:t>75%</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solidFill>
                      <a:srgbClr val="C4D2EC"/>
                    </a:solidFill>
                  </a:tcPr>
                </a:tc>
                <a:tc>
                  <a:txBody>
                    <a:bodyPr/>
                    <a:lstStyle/>
                    <a:p>
                      <a:pPr algn="l" fontAlgn="b"/>
                      <a:r>
                        <a:rPr lang="en-NZ" sz="1600" b="0" i="0" u="none" strike="noStrike">
                          <a:solidFill>
                            <a:srgbClr val="000000"/>
                          </a:solidFill>
                          <a:effectLst/>
                          <a:latin typeface="Arial" panose="020B0604020202020204" pitchFamily="34"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NZ" sz="1600" b="0" i="0" u="none" strike="noStrike">
                          <a:solidFill>
                            <a:srgbClr val="000000"/>
                          </a:solidFill>
                          <a:effectLst/>
                          <a:latin typeface="Arial" panose="020B0604020202020204" pitchFamily="34" charset="0"/>
                        </a:rPr>
                        <a:t>      19,692,187 </a:t>
                      </a:r>
                    </a:p>
                  </a:txBody>
                  <a:tcPr marL="6350" marR="6350" marT="6350" marB="0" anchor="b">
                    <a:lnL w="12700" cap="flat" cmpd="sng" algn="ctr">
                      <a:solidFill>
                        <a:srgbClr val="000000"/>
                      </a:solidFill>
                      <a:prstDash val="solid"/>
                      <a:round/>
                      <a:headEnd type="none" w="med" len="med"/>
                      <a:tailEnd type="none" w="med" len="med"/>
                    </a:lnL>
                    <a:lnR>
                      <a:noFill/>
                    </a:lnR>
                    <a:lnT>
                      <a:noFill/>
                    </a:lnT>
                    <a:lnB>
                      <a:noFill/>
                    </a:lnB>
                    <a:solidFill>
                      <a:srgbClr val="C4D2EC"/>
                    </a:solidFill>
                  </a:tcPr>
                </a:tc>
                <a:tc>
                  <a:txBody>
                    <a:bodyPr/>
                    <a:lstStyle/>
                    <a:p>
                      <a:pPr algn="r" fontAlgn="b"/>
                      <a:r>
                        <a:rPr lang="en-NZ" sz="1600" b="0" i="0" u="none" strike="noStrike" dirty="0">
                          <a:solidFill>
                            <a:srgbClr val="000000"/>
                          </a:solidFill>
                          <a:effectLst/>
                          <a:latin typeface="Arial" panose="020B0604020202020204" pitchFamily="34" charset="0"/>
                        </a:rPr>
                        <a:t>21%</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solidFill>
                      <a:srgbClr val="C4D2EC"/>
                    </a:solidFill>
                  </a:tcPr>
                </a:tc>
                <a:extLst>
                  <a:ext uri="{0D108BD9-81ED-4DB2-BD59-A6C34878D82A}">
                    <a16:rowId xmlns:a16="http://schemas.microsoft.com/office/drawing/2014/main" val="2680888507"/>
                  </a:ext>
                </a:extLst>
              </a:tr>
              <a:tr h="489190">
                <a:tc>
                  <a:txBody>
                    <a:bodyPr/>
                    <a:lstStyle/>
                    <a:p>
                      <a:pPr algn="l" fontAlgn="b"/>
                      <a:r>
                        <a:rPr lang="en-NZ" sz="1600" b="1" i="0" u="none" strike="noStrike" dirty="0">
                          <a:solidFill>
                            <a:srgbClr val="000000"/>
                          </a:solidFill>
                          <a:effectLst/>
                          <a:latin typeface="Arial" panose="020B0604020202020204" pitchFamily="34" charset="0"/>
                        </a:rPr>
                        <a:t>5750 - 11000 m</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B4C6E7"/>
                    </a:solidFill>
                  </a:tcPr>
                </a:tc>
                <a:tc>
                  <a:txBody>
                    <a:bodyPr/>
                    <a:lstStyle/>
                    <a:p>
                      <a:pPr algn="l" fontAlgn="b"/>
                      <a:r>
                        <a:rPr lang="en-NZ" sz="1600" b="0" i="0" u="none" strike="noStrike">
                          <a:solidFill>
                            <a:srgbClr val="000000"/>
                          </a:solidFill>
                          <a:effectLst/>
                          <a:latin typeface="Arial" panose="020B0604020202020204" pitchFamily="34" charset="0"/>
                        </a:rPr>
                        <a:t>     6,999,943 </a:t>
                      </a:r>
                    </a:p>
                  </a:txBody>
                  <a:tcPr marL="6350" marR="6350" marT="6350" marB="0" anchor="b">
                    <a:lnL w="12700" cap="flat" cmpd="sng" algn="ctr">
                      <a:solidFill>
                        <a:srgbClr val="000000"/>
                      </a:solidFill>
                      <a:prstDash val="solid"/>
                      <a:round/>
                      <a:headEnd type="none" w="med" len="med"/>
                      <a:tailEnd type="none" w="med" len="med"/>
                    </a:lnL>
                    <a:lnR>
                      <a:noFill/>
                    </a:lnR>
                    <a:lnT>
                      <a:noFill/>
                    </a:lnT>
                    <a:lnB>
                      <a:noFill/>
                    </a:lnB>
                    <a:solidFill>
                      <a:srgbClr val="B4C6E7"/>
                    </a:solidFill>
                  </a:tcPr>
                </a:tc>
                <a:tc>
                  <a:txBody>
                    <a:bodyPr/>
                    <a:lstStyle/>
                    <a:p>
                      <a:pPr algn="r" fontAlgn="b"/>
                      <a:r>
                        <a:rPr lang="en-NZ" sz="1600" b="0" i="0" u="none" strike="noStrike" dirty="0">
                          <a:solidFill>
                            <a:srgbClr val="000000"/>
                          </a:solidFill>
                          <a:effectLst/>
                          <a:latin typeface="Arial" panose="020B0604020202020204" pitchFamily="34" charset="0"/>
                        </a:rPr>
                        <a:t>6%</a:t>
                      </a:r>
                    </a:p>
                  </a:txBody>
                  <a:tcPr marL="6350" marR="6350" marT="6350" marB="0" anchor="b">
                    <a:lnL>
                      <a:noFill/>
                    </a:lnL>
                    <a:lnR w="12700" cap="flat" cmpd="sng" algn="ctr">
                      <a:solidFill>
                        <a:srgbClr val="000000"/>
                      </a:solidFill>
                      <a:prstDash val="solid"/>
                      <a:round/>
                      <a:headEnd type="none" w="med" len="med"/>
                      <a:tailEnd type="none" w="med" len="med"/>
                    </a:lnR>
                    <a:lnT>
                      <a:noFill/>
                    </a:lnT>
                    <a:lnB w="6350" cap="flat" cmpd="sng" algn="ctr">
                      <a:solidFill>
                        <a:srgbClr val="A9D08E"/>
                      </a:solidFill>
                      <a:prstDash val="solid"/>
                      <a:round/>
                      <a:headEnd type="none" w="med" len="med"/>
                      <a:tailEnd type="none" w="med" len="med"/>
                    </a:lnB>
                    <a:solidFill>
                      <a:srgbClr val="B4C6E7"/>
                    </a:solidFill>
                  </a:tcPr>
                </a:tc>
                <a:tc>
                  <a:txBody>
                    <a:bodyPr/>
                    <a:lstStyle/>
                    <a:p>
                      <a:pPr algn="l" fontAlgn="b"/>
                      <a:r>
                        <a:rPr lang="en-NZ" sz="1600" b="0" i="0" u="none" strike="noStrike" dirty="0">
                          <a:solidFill>
                            <a:srgbClr val="000000"/>
                          </a:solidFill>
                          <a:effectLst/>
                          <a:latin typeface="Arial" panose="020B0604020202020204" pitchFamily="34"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NZ" sz="1600" b="0" i="0" u="none" strike="noStrike" dirty="0">
                          <a:solidFill>
                            <a:srgbClr val="000000"/>
                          </a:solidFill>
                          <a:effectLst/>
                          <a:latin typeface="Arial" panose="020B0604020202020204" pitchFamily="34" charset="0"/>
                        </a:rPr>
                        <a:t>        2,919,090 </a:t>
                      </a:r>
                    </a:p>
                  </a:txBody>
                  <a:tcPr marL="6350" marR="6350" marT="6350" marB="0" anchor="b">
                    <a:lnL w="12700" cap="flat" cmpd="sng" algn="ctr">
                      <a:solidFill>
                        <a:srgbClr val="000000"/>
                      </a:solidFill>
                      <a:prstDash val="solid"/>
                      <a:round/>
                      <a:headEnd type="none" w="med" len="med"/>
                      <a:tailEnd type="none" w="med" len="med"/>
                    </a:lnL>
                    <a:lnR>
                      <a:noFill/>
                    </a:lnR>
                    <a:lnT>
                      <a:noFill/>
                    </a:lnT>
                    <a:lnB>
                      <a:noFill/>
                    </a:lnB>
                    <a:solidFill>
                      <a:srgbClr val="B4C6E7"/>
                    </a:solidFill>
                  </a:tcPr>
                </a:tc>
                <a:tc>
                  <a:txBody>
                    <a:bodyPr/>
                    <a:lstStyle/>
                    <a:p>
                      <a:pPr algn="r" fontAlgn="b"/>
                      <a:r>
                        <a:rPr lang="en-NZ" sz="1600" b="0" i="0" u="none" strike="noStrike" dirty="0">
                          <a:solidFill>
                            <a:srgbClr val="000000"/>
                          </a:solidFill>
                          <a:effectLst/>
                          <a:latin typeface="Arial" panose="020B0604020202020204" pitchFamily="34" charset="0"/>
                        </a:rPr>
                        <a:t>42%</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solidFill>
                      <a:srgbClr val="B4C6E7"/>
                    </a:solidFill>
                  </a:tcPr>
                </a:tc>
                <a:extLst>
                  <a:ext uri="{0D108BD9-81ED-4DB2-BD59-A6C34878D82A}">
                    <a16:rowId xmlns:a16="http://schemas.microsoft.com/office/drawing/2014/main" val="3777848519"/>
                  </a:ext>
                </a:extLst>
              </a:tr>
              <a:tr h="489190">
                <a:tc>
                  <a:txBody>
                    <a:bodyPr/>
                    <a:lstStyle/>
                    <a:p>
                      <a:pPr algn="l" fontAlgn="b"/>
                      <a:r>
                        <a:rPr lang="en-NZ" sz="1600" b="1" i="0" u="none" strike="noStrike">
                          <a:solidFill>
                            <a:srgbClr val="000000"/>
                          </a:solidFill>
                          <a:effectLst/>
                          <a:latin typeface="Arial" panose="020B0604020202020204" pitchFamily="34" charset="0"/>
                        </a:rPr>
                        <a:t>Total</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A9D08E"/>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NZ" sz="1600" b="1" i="0" u="none" strike="noStrike">
                          <a:solidFill>
                            <a:srgbClr val="000000"/>
                          </a:solidFill>
                          <a:effectLst/>
                          <a:latin typeface="Arial" panose="020B0604020202020204" pitchFamily="34" charset="0"/>
                        </a:rPr>
                        <a:t> 123,515,763 </a:t>
                      </a:r>
                    </a:p>
                  </a:txBody>
                  <a:tcPr marL="6350" marR="6350" marT="635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NZ" sz="1600" b="1" i="0" u="none" strike="noStrike">
                          <a:solidFill>
                            <a:srgbClr val="000000"/>
                          </a:solidFill>
                          <a:effectLst/>
                          <a:latin typeface="Arial" panose="020B0604020202020204" pitchFamily="34" charset="0"/>
                        </a:rPr>
                        <a:t> </a:t>
                      </a:r>
                    </a:p>
                  </a:txBody>
                  <a:tcPr marL="6350" marR="6350" marT="6350" marB="0" anchor="b">
                    <a:lnL>
                      <a:noFill/>
                    </a:lnL>
                    <a:lnR w="12700" cap="flat" cmpd="sng" algn="ctr">
                      <a:solidFill>
                        <a:srgbClr val="000000"/>
                      </a:solidFill>
                      <a:prstDash val="solid"/>
                      <a:round/>
                      <a:headEnd type="none" w="med" len="med"/>
                      <a:tailEnd type="none" w="med" len="med"/>
                    </a:lnR>
                    <a:lnT w="6350" cap="flat" cmpd="sng" algn="ctr">
                      <a:solidFill>
                        <a:srgbClr val="A9D08E"/>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NZ" sz="1600" b="1" i="0" u="none" strike="noStrike">
                          <a:solidFill>
                            <a:srgbClr val="000000"/>
                          </a:solidFill>
                          <a:effectLst/>
                          <a:latin typeface="Arial" panose="020B0604020202020204" pitchFamily="34"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NZ" sz="1600" b="1" i="0" u="none" strike="noStrike" dirty="0">
                          <a:solidFill>
                            <a:srgbClr val="000000"/>
                          </a:solidFill>
                          <a:effectLst/>
                          <a:latin typeface="Arial" panose="020B0604020202020204" pitchFamily="34" charset="0"/>
                        </a:rPr>
                        <a:t>      30,710,952 </a:t>
                      </a:r>
                    </a:p>
                  </a:txBody>
                  <a:tcPr marL="6350" marR="6350" marT="635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NZ" sz="1600" b="1" i="0" u="none" strike="noStrike" dirty="0">
                          <a:solidFill>
                            <a:srgbClr val="000000"/>
                          </a:solidFill>
                          <a:effectLst/>
                          <a:latin typeface="Arial" panose="020B0604020202020204" pitchFamily="34" charset="0"/>
                        </a:rPr>
                        <a:t>25%</a:t>
                      </a:r>
                    </a:p>
                  </a:txBody>
                  <a:tcPr marL="6350" marR="6350" marT="635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83995390"/>
                  </a:ext>
                </a:extLst>
              </a:tr>
            </a:tbl>
          </a:graphicData>
        </a:graphic>
      </p:graphicFrame>
      <p:sp>
        <p:nvSpPr>
          <p:cNvPr id="5" name="Text Placeholder 2">
            <a:extLst>
              <a:ext uri="{FF2B5EF4-FFF2-40B4-BE49-F238E27FC236}">
                <a16:creationId xmlns:a16="http://schemas.microsoft.com/office/drawing/2014/main" id="{3C56E368-D29B-4ADF-9214-997BD646416A}"/>
              </a:ext>
            </a:extLst>
          </p:cNvPr>
          <p:cNvSpPr txBox="1">
            <a:spLocks/>
          </p:cNvSpPr>
          <p:nvPr/>
        </p:nvSpPr>
        <p:spPr>
          <a:xfrm>
            <a:off x="793526" y="4905554"/>
            <a:ext cx="3751340" cy="60639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accent1">
                    <a:lumMod val="75000"/>
                  </a:schemeClr>
                </a:solidFill>
                <a:latin typeface="Calibri" panose="020F050202020403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accent1">
                    <a:lumMod val="75000"/>
                  </a:schemeClr>
                </a:solidFill>
                <a:latin typeface="Calibri" panose="020F05020202040302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accent1">
                    <a:lumMod val="75000"/>
                  </a:schemeClr>
                </a:solidFill>
                <a:latin typeface="Calibri" panose="020F050202020403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2000" kern="1200">
                <a:solidFill>
                  <a:srgbClr val="0070C0"/>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2000" kern="1200">
                <a:solidFill>
                  <a:srgbClr val="0070C0"/>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err="1">
                <a:latin typeface="+mn-lt"/>
              </a:rPr>
              <a:t>SaWPaC</a:t>
            </a:r>
            <a:r>
              <a:rPr lang="en-US" dirty="0">
                <a:latin typeface="+mn-lt"/>
              </a:rPr>
              <a:t> mainly deep water -&gt;</a:t>
            </a:r>
            <a:endParaRPr lang="en-NZ" dirty="0">
              <a:latin typeface="+mn-lt"/>
            </a:endParaRPr>
          </a:p>
        </p:txBody>
      </p:sp>
    </p:spTree>
    <p:extLst>
      <p:ext uri="{BB962C8B-B14F-4D97-AF65-F5344CB8AC3E}">
        <p14:creationId xmlns:p14="http://schemas.microsoft.com/office/powerpoint/2010/main" val="1174436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9675" y="150813"/>
            <a:ext cx="8494020" cy="1325563"/>
          </a:xfrm>
        </p:spPr>
        <p:txBody>
          <a:bodyPr/>
          <a:lstStyle/>
          <a:p>
            <a:pPr algn="ctr"/>
            <a:r>
              <a:rPr lang="en-GB" b="1" dirty="0"/>
              <a:t>Seabed 2030 Phases</a:t>
            </a:r>
          </a:p>
        </p:txBody>
      </p:sp>
      <p:sp>
        <p:nvSpPr>
          <p:cNvPr id="4" name="TextBox 3"/>
          <p:cNvSpPr txBox="1"/>
          <p:nvPr/>
        </p:nvSpPr>
        <p:spPr>
          <a:xfrm>
            <a:off x="1209675" y="2887997"/>
            <a:ext cx="10181967" cy="923330"/>
          </a:xfrm>
          <a:prstGeom prst="rect">
            <a:avLst/>
          </a:prstGeom>
          <a:noFill/>
          <a:ln>
            <a:solidFill>
              <a:schemeClr val="bg1">
                <a:lumMod val="75000"/>
              </a:schemeClr>
            </a:solidFill>
          </a:ln>
          <a:effectLst>
            <a:outerShdw blurRad="50800" dist="38100" dir="8100000" algn="tr" rotWithShape="0">
              <a:prstClr val="black">
                <a:alpha val="40000"/>
              </a:prstClr>
            </a:outerShdw>
          </a:effectLst>
        </p:spPr>
        <p:txBody>
          <a:bodyPr wrap="square" rtlCol="0">
            <a:spAutoFit/>
          </a:bodyPr>
          <a:lstStyle/>
          <a:p>
            <a:r>
              <a:rPr lang="en-GB" sz="5400" dirty="0"/>
              <a:t>       X     +     Y      +     Z         = 100% </a:t>
            </a:r>
          </a:p>
        </p:txBody>
      </p:sp>
      <p:grpSp>
        <p:nvGrpSpPr>
          <p:cNvPr id="13" name="Group 12">
            <a:extLst>
              <a:ext uri="{FF2B5EF4-FFF2-40B4-BE49-F238E27FC236}">
                <a16:creationId xmlns:a16="http://schemas.microsoft.com/office/drawing/2014/main" id="{6EF1D8A5-4E94-4D31-BB54-0AF4C4F3B931}"/>
              </a:ext>
            </a:extLst>
          </p:cNvPr>
          <p:cNvGrpSpPr/>
          <p:nvPr/>
        </p:nvGrpSpPr>
        <p:grpSpPr>
          <a:xfrm>
            <a:off x="1209675" y="4328922"/>
            <a:ext cx="2636184" cy="833718"/>
            <a:chOff x="1209675" y="4204447"/>
            <a:chExt cx="2636184" cy="833718"/>
          </a:xfrm>
        </p:grpSpPr>
        <p:sp>
          <p:nvSpPr>
            <p:cNvPr id="3" name="Rectangle: Rounded Corners 2">
              <a:extLst>
                <a:ext uri="{FF2B5EF4-FFF2-40B4-BE49-F238E27FC236}">
                  <a16:creationId xmlns:a16="http://schemas.microsoft.com/office/drawing/2014/main" id="{BD2DAAA2-06B0-4C5F-8985-A20929006576}"/>
                </a:ext>
              </a:extLst>
            </p:cNvPr>
            <p:cNvSpPr/>
            <p:nvPr/>
          </p:nvSpPr>
          <p:spPr>
            <a:xfrm>
              <a:off x="1209675" y="4204447"/>
              <a:ext cx="2636184" cy="83371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TextBox 4"/>
            <p:cNvSpPr txBox="1"/>
            <p:nvPr/>
          </p:nvSpPr>
          <p:spPr>
            <a:xfrm>
              <a:off x="1316397" y="4328922"/>
              <a:ext cx="2394823" cy="584775"/>
            </a:xfrm>
            <a:prstGeom prst="rect">
              <a:avLst/>
            </a:prstGeom>
            <a:noFill/>
          </p:spPr>
          <p:txBody>
            <a:bodyPr wrap="none" rtlCol="0">
              <a:spAutoFit/>
            </a:bodyPr>
            <a:lstStyle/>
            <a:p>
              <a:pPr algn="ctr"/>
              <a:r>
                <a:rPr lang="en-GB" sz="3200" dirty="0"/>
                <a:t>GEBCO_2014</a:t>
              </a:r>
            </a:p>
          </p:txBody>
        </p:sp>
      </p:grpSp>
      <p:grpSp>
        <p:nvGrpSpPr>
          <p:cNvPr id="15" name="Group 14">
            <a:extLst>
              <a:ext uri="{FF2B5EF4-FFF2-40B4-BE49-F238E27FC236}">
                <a16:creationId xmlns:a16="http://schemas.microsoft.com/office/drawing/2014/main" id="{C17FA4C5-C0D3-4320-9FAC-A5B00CBC7F78}"/>
              </a:ext>
            </a:extLst>
          </p:cNvPr>
          <p:cNvGrpSpPr/>
          <p:nvPr/>
        </p:nvGrpSpPr>
        <p:grpSpPr>
          <a:xfrm>
            <a:off x="6300658" y="3960955"/>
            <a:ext cx="1776025" cy="1655019"/>
            <a:chOff x="6300658" y="3836480"/>
            <a:chExt cx="1776025" cy="1655019"/>
          </a:xfrm>
        </p:grpSpPr>
        <p:sp>
          <p:nvSpPr>
            <p:cNvPr id="12" name="Rectangle: Rounded Corners 11">
              <a:extLst>
                <a:ext uri="{FF2B5EF4-FFF2-40B4-BE49-F238E27FC236}">
                  <a16:creationId xmlns:a16="http://schemas.microsoft.com/office/drawing/2014/main" id="{C8DF3FEE-39F9-485C-8EFB-89A481B070B2}"/>
                </a:ext>
              </a:extLst>
            </p:cNvPr>
            <p:cNvSpPr/>
            <p:nvPr/>
          </p:nvSpPr>
          <p:spPr>
            <a:xfrm>
              <a:off x="6529624" y="3836480"/>
              <a:ext cx="1318092" cy="1655019"/>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TextBox 5"/>
            <p:cNvSpPr txBox="1"/>
            <p:nvPr/>
          </p:nvSpPr>
          <p:spPr>
            <a:xfrm>
              <a:off x="6300658" y="3836480"/>
              <a:ext cx="1776025" cy="1569660"/>
            </a:xfrm>
            <a:prstGeom prst="rect">
              <a:avLst/>
            </a:prstGeom>
            <a:noFill/>
          </p:spPr>
          <p:txBody>
            <a:bodyPr wrap="square" rtlCol="0">
              <a:spAutoFit/>
            </a:bodyPr>
            <a:lstStyle/>
            <a:p>
              <a:pPr algn="ctr"/>
              <a:r>
                <a:rPr lang="en-GB" sz="3200" dirty="0"/>
                <a:t>Map </a:t>
              </a:r>
            </a:p>
            <a:p>
              <a:pPr algn="ctr"/>
              <a:r>
                <a:rPr lang="en-GB" sz="3200" dirty="0"/>
                <a:t>the </a:t>
              </a:r>
            </a:p>
            <a:p>
              <a:pPr algn="ctr"/>
              <a:r>
                <a:rPr lang="en-GB" sz="3200" dirty="0"/>
                <a:t>Gaps</a:t>
              </a:r>
            </a:p>
          </p:txBody>
        </p:sp>
      </p:grpSp>
      <p:grpSp>
        <p:nvGrpSpPr>
          <p:cNvPr id="14" name="Group 13">
            <a:extLst>
              <a:ext uri="{FF2B5EF4-FFF2-40B4-BE49-F238E27FC236}">
                <a16:creationId xmlns:a16="http://schemas.microsoft.com/office/drawing/2014/main" id="{D822E627-D42D-4D88-B997-E0FE803301CE}"/>
              </a:ext>
            </a:extLst>
          </p:cNvPr>
          <p:cNvGrpSpPr/>
          <p:nvPr/>
        </p:nvGrpSpPr>
        <p:grpSpPr>
          <a:xfrm>
            <a:off x="4191430" y="3954536"/>
            <a:ext cx="1318092" cy="1655019"/>
            <a:chOff x="4191430" y="3830061"/>
            <a:chExt cx="1318092" cy="1655019"/>
          </a:xfrm>
        </p:grpSpPr>
        <p:sp>
          <p:nvSpPr>
            <p:cNvPr id="11" name="Rectangle: Rounded Corners 10">
              <a:extLst>
                <a:ext uri="{FF2B5EF4-FFF2-40B4-BE49-F238E27FC236}">
                  <a16:creationId xmlns:a16="http://schemas.microsoft.com/office/drawing/2014/main" id="{5E3CBDD2-6177-44A9-88AD-6DCA34A32AF6}"/>
                </a:ext>
              </a:extLst>
            </p:cNvPr>
            <p:cNvSpPr/>
            <p:nvPr/>
          </p:nvSpPr>
          <p:spPr>
            <a:xfrm>
              <a:off x="4191430" y="3830061"/>
              <a:ext cx="1318092" cy="165501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TextBox 6"/>
            <p:cNvSpPr txBox="1"/>
            <p:nvPr/>
          </p:nvSpPr>
          <p:spPr>
            <a:xfrm>
              <a:off x="4191430" y="3836480"/>
              <a:ext cx="1301958" cy="1569660"/>
            </a:xfrm>
            <a:prstGeom prst="rect">
              <a:avLst/>
            </a:prstGeom>
            <a:noFill/>
          </p:spPr>
          <p:txBody>
            <a:bodyPr wrap="none" rtlCol="0">
              <a:spAutoFit/>
            </a:bodyPr>
            <a:lstStyle/>
            <a:p>
              <a:pPr algn="ctr"/>
              <a:r>
                <a:rPr lang="en-GB" sz="3200" dirty="0"/>
                <a:t>Data</a:t>
              </a:r>
            </a:p>
            <a:p>
              <a:pPr algn="ctr"/>
              <a:r>
                <a:rPr lang="en-GB" sz="3200" dirty="0"/>
                <a:t>NOT</a:t>
              </a:r>
              <a:br>
                <a:rPr lang="en-GB" sz="3200" dirty="0"/>
              </a:br>
              <a:r>
                <a:rPr lang="en-GB" sz="3200" dirty="0"/>
                <a:t>in Grid</a:t>
              </a:r>
            </a:p>
          </p:txBody>
        </p:sp>
      </p:grpSp>
    </p:spTree>
    <p:extLst>
      <p:ext uri="{BB962C8B-B14F-4D97-AF65-F5344CB8AC3E}">
        <p14:creationId xmlns:p14="http://schemas.microsoft.com/office/powerpoint/2010/main" val="1793093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C4C12-894C-48BC-9FC5-6FE6912A2D24}"/>
              </a:ext>
            </a:extLst>
          </p:cNvPr>
          <p:cNvSpPr>
            <a:spLocks noGrp="1"/>
          </p:cNvSpPr>
          <p:nvPr>
            <p:ph type="ctrTitle"/>
          </p:nvPr>
        </p:nvSpPr>
        <p:spPr/>
        <p:txBody>
          <a:bodyPr/>
          <a:lstStyle/>
          <a:p>
            <a:endParaRPr lang="en-NZ"/>
          </a:p>
        </p:txBody>
      </p:sp>
      <p:sp>
        <p:nvSpPr>
          <p:cNvPr id="3" name="Subtitle 2">
            <a:extLst>
              <a:ext uri="{FF2B5EF4-FFF2-40B4-BE49-F238E27FC236}">
                <a16:creationId xmlns:a16="http://schemas.microsoft.com/office/drawing/2014/main" id="{4CBB9E05-95D0-42D4-95E6-048F0C96744A}"/>
              </a:ext>
            </a:extLst>
          </p:cNvPr>
          <p:cNvSpPr>
            <a:spLocks noGrp="1"/>
          </p:cNvSpPr>
          <p:nvPr>
            <p:ph type="subTitle" idx="1"/>
          </p:nvPr>
        </p:nvSpPr>
        <p:spPr/>
        <p:txBody>
          <a:bodyPr/>
          <a:lstStyle/>
          <a:p>
            <a:endParaRPr lang="en-NZ"/>
          </a:p>
        </p:txBody>
      </p:sp>
      <p:pic>
        <p:nvPicPr>
          <p:cNvPr id="4" name="Picture 3">
            <a:extLst>
              <a:ext uri="{FF2B5EF4-FFF2-40B4-BE49-F238E27FC236}">
                <a16:creationId xmlns:a16="http://schemas.microsoft.com/office/drawing/2014/main" id="{A2A2500E-DB6B-4E39-96EF-953CEFA4006C}"/>
              </a:ext>
            </a:extLst>
          </p:cNvPr>
          <p:cNvPicPr>
            <a:picLocks noChangeAspect="1"/>
          </p:cNvPicPr>
          <p:nvPr/>
        </p:nvPicPr>
        <p:blipFill>
          <a:blip r:embed="rId2"/>
          <a:stretch>
            <a:fillRect/>
          </a:stretch>
        </p:blipFill>
        <p:spPr>
          <a:xfrm>
            <a:off x="0" y="0"/>
            <a:ext cx="12224508" cy="6858000"/>
          </a:xfrm>
          <a:prstGeom prst="rect">
            <a:avLst/>
          </a:prstGeom>
        </p:spPr>
      </p:pic>
    </p:spTree>
    <p:extLst>
      <p:ext uri="{BB962C8B-B14F-4D97-AF65-F5344CB8AC3E}">
        <p14:creationId xmlns:p14="http://schemas.microsoft.com/office/powerpoint/2010/main" val="2636554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66"/>
          <p:cNvSpPr txBox="1"/>
          <p:nvPr/>
        </p:nvSpPr>
        <p:spPr>
          <a:xfrm>
            <a:off x="1701220" y="478413"/>
            <a:ext cx="6872030" cy="646331"/>
          </a:xfrm>
          <a:prstGeom prst="rect">
            <a:avLst/>
          </a:prstGeom>
          <a:noFill/>
        </p:spPr>
        <p:txBody>
          <a:bodyPr wrap="square" rtlCol="0">
            <a:spAutoFit/>
          </a:bodyPr>
          <a:lstStyle/>
          <a:p>
            <a:pPr fontAlgn="base">
              <a:spcBef>
                <a:spcPct val="0"/>
              </a:spcBef>
              <a:spcAft>
                <a:spcPct val="0"/>
              </a:spcAft>
              <a:defRPr/>
            </a:pPr>
            <a:r>
              <a:rPr lang="en-US" sz="3600" b="1" dirty="0">
                <a:solidFill>
                  <a:schemeClr val="bg1"/>
                </a:solidFill>
                <a:latin typeface="+mj-lt"/>
              </a:rPr>
              <a:t>How to complete the GEBCO Grid?</a:t>
            </a:r>
          </a:p>
        </p:txBody>
      </p:sp>
      <p:sp>
        <p:nvSpPr>
          <p:cNvPr id="74" name="TextBox 73"/>
          <p:cNvSpPr txBox="1"/>
          <p:nvPr/>
        </p:nvSpPr>
        <p:spPr>
          <a:xfrm>
            <a:off x="1528226" y="4386590"/>
            <a:ext cx="2825316" cy="338554"/>
          </a:xfrm>
          <a:prstGeom prst="rect">
            <a:avLst/>
          </a:prstGeom>
          <a:noFill/>
        </p:spPr>
        <p:txBody>
          <a:bodyPr wrap="square" rtlCol="0">
            <a:spAutoFit/>
          </a:bodyPr>
          <a:lstStyle/>
          <a:p>
            <a:pPr fontAlgn="base">
              <a:spcBef>
                <a:spcPct val="0"/>
              </a:spcBef>
              <a:spcAft>
                <a:spcPct val="0"/>
              </a:spcAft>
              <a:defRPr/>
            </a:pPr>
            <a:r>
              <a:rPr lang="en-US" sz="1600" dirty="0">
                <a:solidFill>
                  <a:prstClr val="white"/>
                </a:solidFill>
                <a:latin typeface="Arial" charset="0"/>
              </a:rPr>
              <a:t>Facilitate crowd sourced data</a:t>
            </a:r>
          </a:p>
        </p:txBody>
      </p:sp>
      <p:sp>
        <p:nvSpPr>
          <p:cNvPr id="75" name="TextBox 74"/>
          <p:cNvSpPr txBox="1"/>
          <p:nvPr/>
        </p:nvSpPr>
        <p:spPr>
          <a:xfrm>
            <a:off x="1528226" y="6458034"/>
            <a:ext cx="2643672" cy="338554"/>
          </a:xfrm>
          <a:prstGeom prst="rect">
            <a:avLst/>
          </a:prstGeom>
          <a:noFill/>
        </p:spPr>
        <p:txBody>
          <a:bodyPr wrap="none" rtlCol="0">
            <a:spAutoFit/>
          </a:bodyPr>
          <a:lstStyle/>
          <a:p>
            <a:pPr fontAlgn="base">
              <a:spcBef>
                <a:spcPct val="0"/>
              </a:spcBef>
              <a:spcAft>
                <a:spcPct val="0"/>
              </a:spcAft>
              <a:defRPr/>
            </a:pPr>
            <a:r>
              <a:rPr lang="en-US" sz="1600" dirty="0">
                <a:solidFill>
                  <a:prstClr val="white"/>
                </a:solidFill>
                <a:latin typeface="Arial" charset="0"/>
              </a:rPr>
              <a:t>New mapping technologies</a:t>
            </a:r>
          </a:p>
        </p:txBody>
      </p:sp>
      <p:sp>
        <p:nvSpPr>
          <p:cNvPr id="76" name="TextBox 75"/>
          <p:cNvSpPr txBox="1"/>
          <p:nvPr/>
        </p:nvSpPr>
        <p:spPr>
          <a:xfrm>
            <a:off x="813643" y="2043332"/>
            <a:ext cx="11106509" cy="3913059"/>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US" sz="2400" dirty="0"/>
              <a:t>Coordinate and inspire mapping expeditions/surveys</a:t>
            </a:r>
          </a:p>
          <a:p>
            <a:pPr marL="285750" indent="-285750">
              <a:lnSpc>
                <a:spcPct val="150000"/>
              </a:lnSpc>
              <a:buFont typeface="Wingdings" panose="05000000000000000000" pitchFamily="2" charset="2"/>
              <a:buChar char="ü"/>
            </a:pPr>
            <a:r>
              <a:rPr lang="en-GB" sz="2400" dirty="0"/>
              <a:t>Global ocean mapping </a:t>
            </a:r>
            <a:r>
              <a:rPr lang="en-GB" sz="2400" b="1" dirty="0"/>
              <a:t>community</a:t>
            </a:r>
            <a:endParaRPr lang="en-GB" sz="2400" dirty="0"/>
          </a:p>
          <a:p>
            <a:pPr marL="285750" indent="-285750">
              <a:lnSpc>
                <a:spcPct val="150000"/>
              </a:lnSpc>
              <a:buFont typeface="Wingdings" panose="05000000000000000000" pitchFamily="2" charset="2"/>
              <a:buChar char="ü"/>
            </a:pPr>
            <a:r>
              <a:rPr lang="en-GB" sz="2400" dirty="0"/>
              <a:t>Vast amounts of </a:t>
            </a:r>
            <a:r>
              <a:rPr lang="en-GB" sz="2400" b="1" dirty="0"/>
              <a:t>data collected </a:t>
            </a:r>
            <a:r>
              <a:rPr lang="en-GB" sz="2400" dirty="0"/>
              <a:t>but yet NOT available for the GEBCO Grid (Y)</a:t>
            </a:r>
          </a:p>
          <a:p>
            <a:pPr marL="285750" indent="-285750">
              <a:lnSpc>
                <a:spcPct val="150000"/>
              </a:lnSpc>
              <a:buFont typeface="Wingdings" panose="05000000000000000000" pitchFamily="2" charset="2"/>
              <a:buChar char="ü"/>
            </a:pPr>
            <a:r>
              <a:rPr lang="en-GB" sz="2400" dirty="0"/>
              <a:t>Build on </a:t>
            </a:r>
            <a:r>
              <a:rPr lang="en-GB" sz="2400" b="1" dirty="0"/>
              <a:t>SCRUM</a:t>
            </a:r>
            <a:r>
              <a:rPr lang="en-GB" sz="2400" dirty="0"/>
              <a:t> as GEBCO regional mapping model</a:t>
            </a:r>
          </a:p>
          <a:p>
            <a:pPr marL="285750" indent="-285750">
              <a:lnSpc>
                <a:spcPct val="150000"/>
              </a:lnSpc>
              <a:buFont typeface="Wingdings" panose="05000000000000000000" pitchFamily="2" charset="2"/>
              <a:buChar char="ü"/>
            </a:pPr>
            <a:r>
              <a:rPr lang="en-GB" sz="2400" dirty="0"/>
              <a:t>Build on </a:t>
            </a:r>
            <a:r>
              <a:rPr lang="en-GB" sz="2400" b="1" dirty="0"/>
              <a:t>TSCOM</a:t>
            </a:r>
            <a:r>
              <a:rPr lang="en-GB" sz="2400" dirty="0"/>
              <a:t> for technical advances</a:t>
            </a:r>
          </a:p>
          <a:p>
            <a:pPr marL="285750" indent="-285750">
              <a:lnSpc>
                <a:spcPct val="150000"/>
              </a:lnSpc>
              <a:buFont typeface="Wingdings" panose="05000000000000000000" pitchFamily="2" charset="2"/>
              <a:buChar char="ü"/>
            </a:pPr>
            <a:r>
              <a:rPr lang="en-GB" sz="2400" b="1" dirty="0"/>
              <a:t>Technology innovation</a:t>
            </a:r>
            <a:endParaRPr lang="en-GB" sz="2400" dirty="0"/>
          </a:p>
          <a:p>
            <a:pPr marL="285750" indent="-285750">
              <a:lnSpc>
                <a:spcPct val="150000"/>
              </a:lnSpc>
              <a:buFont typeface="Wingdings" panose="05000000000000000000" pitchFamily="2" charset="2"/>
              <a:buChar char="ü"/>
            </a:pPr>
            <a:r>
              <a:rPr lang="en-GB" sz="2400" dirty="0"/>
              <a:t>Human </a:t>
            </a:r>
            <a:r>
              <a:rPr lang="en-GB" sz="2400" b="1" dirty="0"/>
              <a:t>capacity development</a:t>
            </a:r>
            <a:endParaRPr lang="en-US" sz="2400" dirty="0"/>
          </a:p>
        </p:txBody>
      </p:sp>
      <p:sp>
        <p:nvSpPr>
          <p:cNvPr id="83" name="TextBox 82"/>
          <p:cNvSpPr txBox="1"/>
          <p:nvPr/>
        </p:nvSpPr>
        <p:spPr>
          <a:xfrm rot="16200000">
            <a:off x="9125587" y="1435716"/>
            <a:ext cx="2754067" cy="215444"/>
          </a:xfrm>
          <a:prstGeom prst="rect">
            <a:avLst/>
          </a:prstGeom>
          <a:noFill/>
        </p:spPr>
        <p:txBody>
          <a:bodyPr wrap="square" rtlCol="0">
            <a:spAutoFit/>
          </a:bodyPr>
          <a:lstStyle/>
          <a:p>
            <a:pPr fontAlgn="base">
              <a:spcBef>
                <a:spcPct val="0"/>
              </a:spcBef>
              <a:spcAft>
                <a:spcPct val="0"/>
              </a:spcAft>
              <a:defRPr/>
            </a:pPr>
            <a:r>
              <a:rPr lang="en-US" sz="800" dirty="0">
                <a:solidFill>
                  <a:prstClr val="white"/>
                </a:solidFill>
                <a:latin typeface="Arial" charset="0"/>
              </a:rPr>
              <a:t>Illustration: Marine Dep. Malaysia</a:t>
            </a:r>
          </a:p>
        </p:txBody>
      </p:sp>
    </p:spTree>
    <p:extLst>
      <p:ext uri="{BB962C8B-B14F-4D97-AF65-F5344CB8AC3E}">
        <p14:creationId xmlns:p14="http://schemas.microsoft.com/office/powerpoint/2010/main" val="188823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53565" y="528089"/>
            <a:ext cx="7238009" cy="584775"/>
          </a:xfrm>
          <a:prstGeom prst="rect">
            <a:avLst/>
          </a:prstGeom>
          <a:noFill/>
        </p:spPr>
        <p:txBody>
          <a:bodyPr wrap="square" rtlCol="0">
            <a:spAutoFit/>
          </a:bodyPr>
          <a:lstStyle/>
          <a:p>
            <a:pPr algn="ctr" fontAlgn="base">
              <a:spcBef>
                <a:spcPct val="0"/>
              </a:spcBef>
              <a:spcAft>
                <a:spcPct val="0"/>
              </a:spcAft>
              <a:defRPr/>
            </a:pPr>
            <a:r>
              <a:rPr lang="en-GB" sz="3200" b="1" dirty="0">
                <a:solidFill>
                  <a:schemeClr val="bg1"/>
                </a:solidFill>
              </a:rPr>
              <a:t>Seabed 2030  Preferred Data Flow</a:t>
            </a:r>
            <a:endParaRPr lang="en-US" sz="3200" b="1" dirty="0">
              <a:solidFill>
                <a:schemeClr val="bg1"/>
              </a:solidFill>
            </a:endParaRPr>
          </a:p>
        </p:txBody>
      </p:sp>
      <p:grpSp>
        <p:nvGrpSpPr>
          <p:cNvPr id="7" name="Group 6">
            <a:extLst>
              <a:ext uri="{FF2B5EF4-FFF2-40B4-BE49-F238E27FC236}">
                <a16:creationId xmlns:a16="http://schemas.microsoft.com/office/drawing/2014/main" id="{D61A3170-2A9E-4231-9C03-3209F618554A}"/>
              </a:ext>
            </a:extLst>
          </p:cNvPr>
          <p:cNvGrpSpPr/>
          <p:nvPr/>
        </p:nvGrpSpPr>
        <p:grpSpPr>
          <a:xfrm>
            <a:off x="1068757" y="1805040"/>
            <a:ext cx="7432696" cy="4796814"/>
            <a:chOff x="1511325" y="1818170"/>
            <a:chExt cx="7432696" cy="4796814"/>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b="9433"/>
            <a:stretch/>
          </p:blipFill>
          <p:spPr>
            <a:xfrm>
              <a:off x="1511325" y="1818170"/>
              <a:ext cx="7432696" cy="4722673"/>
            </a:xfrm>
            <a:prstGeom prst="rect">
              <a:avLst/>
            </a:prstGeom>
          </p:spPr>
        </p:pic>
        <p:sp>
          <p:nvSpPr>
            <p:cNvPr id="10" name="Right Arrow 9"/>
            <p:cNvSpPr/>
            <p:nvPr/>
          </p:nvSpPr>
          <p:spPr>
            <a:xfrm>
              <a:off x="2231405" y="3666522"/>
              <a:ext cx="648072" cy="36004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3542140" y="3638902"/>
              <a:ext cx="648072" cy="36004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ADD2439-D473-44D4-A64F-6BC355019778}"/>
                </a:ext>
              </a:extLst>
            </p:cNvPr>
            <p:cNvSpPr/>
            <p:nvPr/>
          </p:nvSpPr>
          <p:spPr>
            <a:xfrm>
              <a:off x="6466703" y="5189838"/>
              <a:ext cx="2477318" cy="1425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t>n</a:t>
              </a:r>
            </a:p>
          </p:txBody>
        </p:sp>
      </p:grpSp>
      <p:pic>
        <p:nvPicPr>
          <p:cNvPr id="16" name="Picture 15">
            <a:extLst>
              <a:ext uri="{FF2B5EF4-FFF2-40B4-BE49-F238E27FC236}">
                <a16:creationId xmlns:a16="http://schemas.microsoft.com/office/drawing/2014/main" id="{3E8F43F4-BB95-4A1C-AC90-FC72320FD5FD}"/>
              </a:ext>
            </a:extLst>
          </p:cNvPr>
          <p:cNvPicPr>
            <a:picLocks noChangeAspect="1"/>
          </p:cNvPicPr>
          <p:nvPr/>
        </p:nvPicPr>
        <p:blipFill rotWithShape="1">
          <a:blip r:embed="rId2">
            <a:extLst>
              <a:ext uri="{28A0092B-C50C-407E-A947-70E740481C1C}">
                <a14:useLocalDpi xmlns:a14="http://schemas.microsoft.com/office/drawing/2010/main" val="0"/>
              </a:ext>
            </a:extLst>
          </a:blip>
          <a:srcRect l="66647" t="64745"/>
          <a:stretch/>
        </p:blipFill>
        <p:spPr>
          <a:xfrm>
            <a:off x="8912891" y="4431087"/>
            <a:ext cx="2479009" cy="1838421"/>
          </a:xfrm>
          <a:prstGeom prst="rect">
            <a:avLst/>
          </a:prstGeom>
        </p:spPr>
      </p:pic>
    </p:spTree>
    <p:extLst>
      <p:ext uri="{BB962C8B-B14F-4D97-AF65-F5344CB8AC3E}">
        <p14:creationId xmlns:p14="http://schemas.microsoft.com/office/powerpoint/2010/main" val="754435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7BAAB2-E3BF-40CD-A2AB-444F816C2A29}"/>
              </a:ext>
            </a:extLst>
          </p:cNvPr>
          <p:cNvPicPr/>
          <p:nvPr/>
        </p:nvPicPr>
        <p:blipFill rotWithShape="1">
          <a:blip r:embed="rId3"/>
          <a:srcRect r="-2" b="-2"/>
          <a:stretch/>
        </p:blipFill>
        <p:spPr>
          <a:xfrm>
            <a:off x="886524" y="1819094"/>
            <a:ext cx="4944107" cy="4944110"/>
          </a:xfrm>
          <a:custGeom>
            <a:avLst/>
            <a:gdLst>
              <a:gd name="connsiteX0" fmla="*/ 2313823 w 4627646"/>
              <a:gd name="connsiteY0" fmla="*/ 0 h 4627648"/>
              <a:gd name="connsiteX1" fmla="*/ 4627646 w 4627646"/>
              <a:gd name="connsiteY1" fmla="*/ 2313824 h 4627648"/>
              <a:gd name="connsiteX2" fmla="*/ 2313823 w 4627646"/>
              <a:gd name="connsiteY2" fmla="*/ 4627648 h 4627648"/>
              <a:gd name="connsiteX3" fmla="*/ 0 w 4627646"/>
              <a:gd name="connsiteY3" fmla="*/ 2313824 h 4627648"/>
              <a:gd name="connsiteX4" fmla="*/ 2313823 w 4627646"/>
              <a:gd name="connsiteY4" fmla="*/ 0 h 4627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1026" name="Picture 2" descr="A photo of one full lit side of Mars showing several white splotches that are water-ice clouds and ice on the ground.">
            <a:extLst>
              <a:ext uri="{FF2B5EF4-FFF2-40B4-BE49-F238E27FC236}">
                <a16:creationId xmlns:a16="http://schemas.microsoft.com/office/drawing/2014/main" id="{CD54C3BF-FBD0-49D1-BD25-A15F98E940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656" r="16345" b="1"/>
          <a:stretch/>
        </p:blipFill>
        <p:spPr bwMode="auto">
          <a:xfrm>
            <a:off x="6256867" y="1727653"/>
            <a:ext cx="4944107" cy="4944110"/>
          </a:xfrm>
          <a:custGeom>
            <a:avLst/>
            <a:gdLst>
              <a:gd name="connsiteX0" fmla="*/ 2313823 w 4627646"/>
              <a:gd name="connsiteY0" fmla="*/ 0 h 4627648"/>
              <a:gd name="connsiteX1" fmla="*/ 4627646 w 4627646"/>
              <a:gd name="connsiteY1" fmla="*/ 2313824 h 4627648"/>
              <a:gd name="connsiteX2" fmla="*/ 2313823 w 4627646"/>
              <a:gd name="connsiteY2" fmla="*/ 4627648 h 4627648"/>
              <a:gd name="connsiteX3" fmla="*/ 0 w 4627646"/>
              <a:gd name="connsiteY3" fmla="*/ 2313824 h 4627648"/>
              <a:gd name="connsiteX4" fmla="*/ 2313823 w 4627646"/>
              <a:gd name="connsiteY4" fmla="*/ 0 h 4627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258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09054" y="2199243"/>
            <a:ext cx="8387978" cy="400110"/>
          </a:xfrm>
          <a:prstGeom prst="rect">
            <a:avLst/>
          </a:prstGeom>
          <a:noFill/>
        </p:spPr>
        <p:txBody>
          <a:bodyPr wrap="square" rtlCol="0">
            <a:spAutoFit/>
          </a:bodyPr>
          <a:lstStyle/>
          <a:p>
            <a:r>
              <a:rPr lang="en-GB" sz="2000" dirty="0"/>
              <a:t>Options to submitting data directly to Regional or Global </a:t>
            </a:r>
            <a:r>
              <a:rPr lang="en-GB" sz="2000" dirty="0" err="1"/>
              <a:t>Centers</a:t>
            </a:r>
            <a:r>
              <a:rPr lang="en-GB" sz="2000" dirty="0"/>
              <a:t>:</a:t>
            </a:r>
          </a:p>
        </p:txBody>
      </p:sp>
      <p:sp>
        <p:nvSpPr>
          <p:cNvPr id="5" name="TextBox 4">
            <a:extLst>
              <a:ext uri="{FF2B5EF4-FFF2-40B4-BE49-F238E27FC236}">
                <a16:creationId xmlns:a16="http://schemas.microsoft.com/office/drawing/2014/main" id="{1D6BDC90-FC43-4C73-908B-2BB516050369}"/>
              </a:ext>
            </a:extLst>
          </p:cNvPr>
          <p:cNvSpPr txBox="1"/>
          <p:nvPr/>
        </p:nvSpPr>
        <p:spPr>
          <a:xfrm>
            <a:off x="4265038" y="2875296"/>
            <a:ext cx="8573729" cy="3785652"/>
          </a:xfrm>
          <a:prstGeom prst="rect">
            <a:avLst/>
          </a:prstGeom>
          <a:noFill/>
        </p:spPr>
        <p:txBody>
          <a:bodyPr wrap="square" rtlCol="0">
            <a:spAutoFit/>
          </a:bodyPr>
          <a:lstStyle/>
          <a:p>
            <a:pPr marL="457200" indent="-457200">
              <a:buFont typeface="+mj-lt"/>
              <a:buAutoNum type="arabicParenR"/>
            </a:pPr>
            <a:r>
              <a:rPr lang="en-GB" sz="2000" b="1" dirty="0"/>
              <a:t>Public data access </a:t>
            </a:r>
            <a:r>
              <a:rPr lang="en-GB" sz="2000" b="1" i="1" dirty="0"/>
              <a:t>(preferred)</a:t>
            </a:r>
          </a:p>
          <a:p>
            <a:r>
              <a:rPr lang="en-GB" sz="2000" dirty="0"/>
              <a:t>Data forwarded to IHO-DCDB for archive and public access</a:t>
            </a:r>
          </a:p>
          <a:p>
            <a:endParaRPr lang="en-GB" sz="2000" b="1" dirty="0"/>
          </a:p>
          <a:p>
            <a:pPr marL="457200" indent="-457200">
              <a:buFont typeface="+mj-lt"/>
              <a:buAutoNum type="arabicParenR" startAt="2"/>
            </a:pPr>
            <a:r>
              <a:rPr lang="en-GB" sz="2000" b="1" dirty="0"/>
              <a:t>Restricted data access</a:t>
            </a:r>
          </a:p>
          <a:p>
            <a:r>
              <a:rPr lang="en-GB" sz="2000" dirty="0"/>
              <a:t>Data forwarded to IHO-DCDB for archive and restricted access</a:t>
            </a:r>
          </a:p>
          <a:p>
            <a:endParaRPr lang="en-GB" sz="2000" b="1" dirty="0"/>
          </a:p>
          <a:p>
            <a:pPr marL="457200" indent="-457200">
              <a:buFont typeface="+mj-lt"/>
              <a:buAutoNum type="arabicParenR" startAt="3"/>
            </a:pPr>
            <a:r>
              <a:rPr lang="en-GB" sz="2000" b="1" dirty="0"/>
              <a:t>Private data access</a:t>
            </a:r>
          </a:p>
          <a:p>
            <a:r>
              <a:rPr lang="en-GB" sz="2000" dirty="0"/>
              <a:t>Data not forwarded to IHO-DCDB, archived at Seabed 2030 </a:t>
            </a:r>
            <a:r>
              <a:rPr lang="en-GB" sz="2000" dirty="0" err="1"/>
              <a:t>Center</a:t>
            </a:r>
            <a:endParaRPr lang="en-GB" sz="2000" dirty="0"/>
          </a:p>
          <a:p>
            <a:r>
              <a:rPr lang="en-GB" sz="2000" dirty="0"/>
              <a:t>Usage restricted to only inclusion in GEBCO Products; </a:t>
            </a:r>
          </a:p>
          <a:p>
            <a:r>
              <a:rPr lang="en-GB" sz="2000" dirty="0"/>
              <a:t>no distribution of data</a:t>
            </a:r>
          </a:p>
          <a:p>
            <a:endParaRPr lang="en-GB" sz="2000" dirty="0"/>
          </a:p>
          <a:p>
            <a:pPr marL="742950" lvl="1" indent="-285750">
              <a:buFontTx/>
              <a:buChar char="-"/>
            </a:pPr>
            <a:endParaRPr lang="en-US" sz="2000" dirty="0"/>
          </a:p>
        </p:txBody>
      </p:sp>
      <p:sp>
        <p:nvSpPr>
          <p:cNvPr id="9" name="Title 8">
            <a:extLst>
              <a:ext uri="{FF2B5EF4-FFF2-40B4-BE49-F238E27FC236}">
                <a16:creationId xmlns:a16="http://schemas.microsoft.com/office/drawing/2014/main" id="{866DFFAE-AFAE-458F-9ECA-84CD71023D1F}"/>
              </a:ext>
            </a:extLst>
          </p:cNvPr>
          <p:cNvSpPr>
            <a:spLocks noGrp="1"/>
          </p:cNvSpPr>
          <p:nvPr>
            <p:ph type="title"/>
          </p:nvPr>
        </p:nvSpPr>
        <p:spPr/>
        <p:txBody>
          <a:bodyPr>
            <a:normAutofit/>
          </a:bodyPr>
          <a:lstStyle/>
          <a:p>
            <a:r>
              <a:rPr lang="en-GB" sz="3200" b="1" dirty="0">
                <a:latin typeface="+mn-lt"/>
              </a:rPr>
              <a:t>Other supported data flows</a:t>
            </a:r>
            <a:endParaRPr lang="en-NZ" sz="3200" dirty="0">
              <a:latin typeface="+mn-lt"/>
            </a:endParaRPr>
          </a:p>
        </p:txBody>
      </p:sp>
      <p:sp>
        <p:nvSpPr>
          <p:cNvPr id="10" name="Google Shape;90;p13">
            <a:extLst>
              <a:ext uri="{FF2B5EF4-FFF2-40B4-BE49-F238E27FC236}">
                <a16:creationId xmlns:a16="http://schemas.microsoft.com/office/drawing/2014/main" id="{096FFB26-841A-4EBA-8A8D-8EAFBD05A495}"/>
              </a:ext>
            </a:extLst>
          </p:cNvPr>
          <p:cNvSpPr/>
          <p:nvPr/>
        </p:nvSpPr>
        <p:spPr>
          <a:xfrm>
            <a:off x="294968" y="1673588"/>
            <a:ext cx="2920180" cy="5033599"/>
          </a:xfrm>
          <a:prstGeom prst="rect">
            <a:avLst/>
          </a:prstGeom>
          <a:solidFill>
            <a:srgbClr val="E1EFD8"/>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1" name="Google Shape;96;p13">
            <a:extLst>
              <a:ext uri="{FF2B5EF4-FFF2-40B4-BE49-F238E27FC236}">
                <a16:creationId xmlns:a16="http://schemas.microsoft.com/office/drawing/2014/main" id="{3DFBA09E-6E25-4633-B012-C3F657DCEB70}"/>
              </a:ext>
            </a:extLst>
          </p:cNvPr>
          <p:cNvPicPr preferRelativeResize="0"/>
          <p:nvPr/>
        </p:nvPicPr>
        <p:blipFill rotWithShape="1">
          <a:blip r:embed="rId3">
            <a:alphaModFix/>
          </a:blip>
          <a:srcRect/>
          <a:stretch/>
        </p:blipFill>
        <p:spPr>
          <a:xfrm>
            <a:off x="799520" y="5703907"/>
            <a:ext cx="997226" cy="997226"/>
          </a:xfrm>
          <a:prstGeom prst="rect">
            <a:avLst/>
          </a:prstGeom>
          <a:noFill/>
          <a:ln>
            <a:noFill/>
          </a:ln>
        </p:spPr>
      </p:pic>
      <p:pic>
        <p:nvPicPr>
          <p:cNvPr id="12" name="Google Shape;97;p13" descr="arc_bad.png">
            <a:extLst>
              <a:ext uri="{FF2B5EF4-FFF2-40B4-BE49-F238E27FC236}">
                <a16:creationId xmlns:a16="http://schemas.microsoft.com/office/drawing/2014/main" id="{45A16431-53BF-452F-9474-CD59C193EEBD}"/>
              </a:ext>
            </a:extLst>
          </p:cNvPr>
          <p:cNvPicPr preferRelativeResize="0"/>
          <p:nvPr/>
        </p:nvPicPr>
        <p:blipFill rotWithShape="1">
          <a:blip r:embed="rId4">
            <a:alphaModFix/>
          </a:blip>
          <a:srcRect/>
          <a:stretch/>
        </p:blipFill>
        <p:spPr>
          <a:xfrm>
            <a:off x="380947" y="2316444"/>
            <a:ext cx="1415799" cy="983974"/>
          </a:xfrm>
          <a:prstGeom prst="rect">
            <a:avLst/>
          </a:prstGeom>
          <a:noFill/>
          <a:ln>
            <a:noFill/>
          </a:ln>
        </p:spPr>
      </p:pic>
      <p:sp>
        <p:nvSpPr>
          <p:cNvPr id="13" name="Google Shape;100;p13">
            <a:extLst>
              <a:ext uri="{FF2B5EF4-FFF2-40B4-BE49-F238E27FC236}">
                <a16:creationId xmlns:a16="http://schemas.microsoft.com/office/drawing/2014/main" id="{219572E6-DA57-4B7C-9747-4EE0AC2D3E97}"/>
              </a:ext>
            </a:extLst>
          </p:cNvPr>
          <p:cNvSpPr txBox="1"/>
          <p:nvPr/>
        </p:nvSpPr>
        <p:spPr>
          <a:xfrm>
            <a:off x="1956034" y="2331817"/>
            <a:ext cx="1662956" cy="914571"/>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1600" dirty="0">
                <a:solidFill>
                  <a:schemeClr val="dk1"/>
                </a:solidFill>
                <a:ea typeface="Calibri"/>
                <a:cs typeface="Calibri"/>
                <a:sym typeface="Calibri"/>
              </a:rPr>
              <a:t>Raw &amp; </a:t>
            </a:r>
            <a:br>
              <a:rPr lang="en-US" sz="1600" dirty="0">
                <a:solidFill>
                  <a:schemeClr val="dk1"/>
                </a:solidFill>
                <a:ea typeface="Calibri"/>
                <a:cs typeface="Calibri"/>
                <a:sym typeface="Calibri"/>
              </a:rPr>
            </a:br>
            <a:r>
              <a:rPr lang="en-US" sz="1600" dirty="0">
                <a:solidFill>
                  <a:schemeClr val="dk1"/>
                </a:solidFill>
                <a:ea typeface="Calibri"/>
                <a:cs typeface="Calibri"/>
                <a:sym typeface="Calibri"/>
              </a:rPr>
              <a:t>Processed </a:t>
            </a:r>
            <a:endParaRPr sz="1600" dirty="0"/>
          </a:p>
          <a:p>
            <a:pPr marL="0" marR="0" lvl="0" indent="0" rtl="0">
              <a:spcBef>
                <a:spcPts val="0"/>
              </a:spcBef>
              <a:spcAft>
                <a:spcPts val="0"/>
              </a:spcAft>
              <a:buNone/>
            </a:pPr>
            <a:r>
              <a:rPr lang="en-US" sz="1600" dirty="0">
                <a:solidFill>
                  <a:schemeClr val="dk1"/>
                </a:solidFill>
                <a:ea typeface="Calibri"/>
                <a:cs typeface="Calibri"/>
                <a:sym typeface="Calibri"/>
              </a:rPr>
              <a:t>Swath Files</a:t>
            </a:r>
            <a:endParaRPr sz="1600" dirty="0"/>
          </a:p>
        </p:txBody>
      </p:sp>
      <p:sp>
        <p:nvSpPr>
          <p:cNvPr id="14" name="Google Shape;101;p13">
            <a:extLst>
              <a:ext uri="{FF2B5EF4-FFF2-40B4-BE49-F238E27FC236}">
                <a16:creationId xmlns:a16="http://schemas.microsoft.com/office/drawing/2014/main" id="{E7958233-5B57-4047-A850-9A1FC1F7202C}"/>
              </a:ext>
            </a:extLst>
          </p:cNvPr>
          <p:cNvSpPr txBox="1"/>
          <p:nvPr/>
        </p:nvSpPr>
        <p:spPr>
          <a:xfrm>
            <a:off x="1956034" y="5963854"/>
            <a:ext cx="1412566" cy="369332"/>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1600" dirty="0">
                <a:solidFill>
                  <a:schemeClr val="dk1"/>
                </a:solidFill>
                <a:ea typeface="Calibri"/>
                <a:cs typeface="Calibri"/>
                <a:sym typeface="Calibri"/>
              </a:rPr>
              <a:t>Gridded data</a:t>
            </a:r>
            <a:endParaRPr sz="1600" dirty="0"/>
          </a:p>
        </p:txBody>
      </p:sp>
      <p:sp>
        <p:nvSpPr>
          <p:cNvPr id="16" name="Google Shape;104;p13">
            <a:extLst>
              <a:ext uri="{FF2B5EF4-FFF2-40B4-BE49-F238E27FC236}">
                <a16:creationId xmlns:a16="http://schemas.microsoft.com/office/drawing/2014/main" id="{F9258F50-867D-44B5-A9FC-7B3E952F25B3}"/>
              </a:ext>
            </a:extLst>
          </p:cNvPr>
          <p:cNvSpPr/>
          <p:nvPr/>
        </p:nvSpPr>
        <p:spPr>
          <a:xfrm>
            <a:off x="1956034" y="4918201"/>
            <a:ext cx="1212191" cy="338554"/>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1600" dirty="0">
                <a:solidFill>
                  <a:schemeClr val="dk1"/>
                </a:solidFill>
                <a:ea typeface="Calibri"/>
                <a:cs typeface="Calibri"/>
                <a:sym typeface="Calibri"/>
              </a:rPr>
              <a:t>Single-beam</a:t>
            </a:r>
            <a:endParaRPr sz="1600" dirty="0">
              <a:solidFill>
                <a:schemeClr val="dk1"/>
              </a:solidFill>
              <a:ea typeface="Calibri"/>
              <a:cs typeface="Calibri"/>
              <a:sym typeface="Calibri"/>
            </a:endParaRPr>
          </a:p>
        </p:txBody>
      </p:sp>
      <p:sp>
        <p:nvSpPr>
          <p:cNvPr id="17" name="Google Shape;108;p13">
            <a:extLst>
              <a:ext uri="{FF2B5EF4-FFF2-40B4-BE49-F238E27FC236}">
                <a16:creationId xmlns:a16="http://schemas.microsoft.com/office/drawing/2014/main" id="{6C0D8B6F-57E0-4AD2-9594-3FE91FFE920C}"/>
              </a:ext>
            </a:extLst>
          </p:cNvPr>
          <p:cNvSpPr/>
          <p:nvPr/>
        </p:nvSpPr>
        <p:spPr>
          <a:xfrm>
            <a:off x="-375915" y="1792600"/>
            <a:ext cx="4414200"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a:solidFill>
                  <a:schemeClr val="dk1"/>
                </a:solidFill>
                <a:latin typeface="Calibri"/>
                <a:ea typeface="Calibri"/>
                <a:cs typeface="Calibri"/>
                <a:sym typeface="Calibri"/>
              </a:rPr>
              <a:t>Data Sources</a:t>
            </a:r>
            <a:endParaRPr dirty="0"/>
          </a:p>
        </p:txBody>
      </p:sp>
      <p:pic>
        <p:nvPicPr>
          <p:cNvPr id="18" name="Google Shape;117;p13">
            <a:extLst>
              <a:ext uri="{FF2B5EF4-FFF2-40B4-BE49-F238E27FC236}">
                <a16:creationId xmlns:a16="http://schemas.microsoft.com/office/drawing/2014/main" id="{9A2E20CB-9E12-4986-BE76-A75864E2B3FB}"/>
              </a:ext>
            </a:extLst>
          </p:cNvPr>
          <p:cNvPicPr preferRelativeResize="0"/>
          <p:nvPr/>
        </p:nvPicPr>
        <p:blipFill rotWithShape="1">
          <a:blip r:embed="rId5">
            <a:alphaModFix/>
          </a:blip>
          <a:srcRect/>
          <a:stretch/>
        </p:blipFill>
        <p:spPr>
          <a:xfrm>
            <a:off x="448368" y="3422665"/>
            <a:ext cx="1280956" cy="997226"/>
          </a:xfrm>
          <a:prstGeom prst="rect">
            <a:avLst/>
          </a:prstGeom>
          <a:noFill/>
          <a:ln>
            <a:noFill/>
          </a:ln>
        </p:spPr>
      </p:pic>
      <p:sp>
        <p:nvSpPr>
          <p:cNvPr id="19" name="Google Shape;118;p13">
            <a:extLst>
              <a:ext uri="{FF2B5EF4-FFF2-40B4-BE49-F238E27FC236}">
                <a16:creationId xmlns:a16="http://schemas.microsoft.com/office/drawing/2014/main" id="{3F1BE460-E78F-44D5-B9CA-04829D862D18}"/>
              </a:ext>
            </a:extLst>
          </p:cNvPr>
          <p:cNvSpPr txBox="1"/>
          <p:nvPr/>
        </p:nvSpPr>
        <p:spPr>
          <a:xfrm>
            <a:off x="1956034" y="3669634"/>
            <a:ext cx="835422" cy="338554"/>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1600" dirty="0">
                <a:solidFill>
                  <a:schemeClr val="dk1"/>
                </a:solidFill>
                <a:ea typeface="Calibri"/>
                <a:cs typeface="Calibri"/>
                <a:sym typeface="Calibri"/>
              </a:rPr>
              <a:t>ENC </a:t>
            </a:r>
            <a:r>
              <a:rPr lang="en-US" sz="1600" dirty="0" err="1">
                <a:solidFill>
                  <a:schemeClr val="dk1"/>
                </a:solidFill>
                <a:ea typeface="Calibri"/>
                <a:cs typeface="Calibri"/>
                <a:sym typeface="Calibri"/>
              </a:rPr>
              <a:t>xyz</a:t>
            </a:r>
            <a:endParaRPr sz="1600" dirty="0">
              <a:solidFill>
                <a:schemeClr val="dk1"/>
              </a:solidFill>
              <a:ea typeface="Calibri"/>
              <a:cs typeface="Calibri"/>
              <a:sym typeface="Calibri"/>
            </a:endParaRPr>
          </a:p>
        </p:txBody>
      </p:sp>
      <p:grpSp>
        <p:nvGrpSpPr>
          <p:cNvPr id="22" name="Group 21">
            <a:extLst>
              <a:ext uri="{FF2B5EF4-FFF2-40B4-BE49-F238E27FC236}">
                <a16:creationId xmlns:a16="http://schemas.microsoft.com/office/drawing/2014/main" id="{0A68EAF0-6E93-443B-B5D1-3F40F14A9440}"/>
              </a:ext>
            </a:extLst>
          </p:cNvPr>
          <p:cNvGrpSpPr/>
          <p:nvPr/>
        </p:nvGrpSpPr>
        <p:grpSpPr>
          <a:xfrm>
            <a:off x="303288" y="4542138"/>
            <a:ext cx="1989690" cy="1272372"/>
            <a:chOff x="4010512" y="6473771"/>
            <a:chExt cx="1989690" cy="1272372"/>
          </a:xfrm>
        </p:grpSpPr>
        <p:pic>
          <p:nvPicPr>
            <p:cNvPr id="15" name="Google Shape;102;p13">
              <a:extLst>
                <a:ext uri="{FF2B5EF4-FFF2-40B4-BE49-F238E27FC236}">
                  <a16:creationId xmlns:a16="http://schemas.microsoft.com/office/drawing/2014/main" id="{8CF7CF28-E3C4-4570-9492-49D674F12AD2}"/>
                </a:ext>
              </a:extLst>
            </p:cNvPr>
            <p:cNvPicPr preferRelativeResize="0"/>
            <p:nvPr/>
          </p:nvPicPr>
          <p:blipFill rotWithShape="1">
            <a:blip r:embed="rId6">
              <a:alphaModFix/>
            </a:blip>
            <a:srcRect/>
            <a:stretch/>
          </p:blipFill>
          <p:spPr>
            <a:xfrm>
              <a:off x="4531051" y="6603143"/>
              <a:ext cx="1088136" cy="1143000"/>
            </a:xfrm>
            <a:prstGeom prst="rect">
              <a:avLst/>
            </a:prstGeom>
            <a:noFill/>
            <a:ln>
              <a:noFill/>
            </a:ln>
          </p:spPr>
        </p:pic>
        <p:pic>
          <p:nvPicPr>
            <p:cNvPr id="20" name="Google Shape;119;p13">
              <a:extLst>
                <a:ext uri="{FF2B5EF4-FFF2-40B4-BE49-F238E27FC236}">
                  <a16:creationId xmlns:a16="http://schemas.microsoft.com/office/drawing/2014/main" id="{8563C10C-D0AE-4831-B79A-A542F9EE07B7}"/>
                </a:ext>
              </a:extLst>
            </p:cNvPr>
            <p:cNvPicPr preferRelativeResize="0"/>
            <p:nvPr/>
          </p:nvPicPr>
          <p:blipFill rotWithShape="1">
            <a:blip r:embed="rId7">
              <a:alphaModFix/>
            </a:blip>
            <a:srcRect/>
            <a:stretch/>
          </p:blipFill>
          <p:spPr>
            <a:xfrm>
              <a:off x="4010512" y="6584982"/>
              <a:ext cx="939800" cy="660400"/>
            </a:xfrm>
            <a:prstGeom prst="rect">
              <a:avLst/>
            </a:prstGeom>
            <a:noFill/>
            <a:ln>
              <a:noFill/>
            </a:ln>
          </p:spPr>
        </p:pic>
        <p:pic>
          <p:nvPicPr>
            <p:cNvPr id="21" name="Google Shape;120;p13">
              <a:extLst>
                <a:ext uri="{FF2B5EF4-FFF2-40B4-BE49-F238E27FC236}">
                  <a16:creationId xmlns:a16="http://schemas.microsoft.com/office/drawing/2014/main" id="{FC26F6B0-2966-4BD2-A4C5-E072AE006F03}"/>
                </a:ext>
              </a:extLst>
            </p:cNvPr>
            <p:cNvPicPr preferRelativeResize="0"/>
            <p:nvPr/>
          </p:nvPicPr>
          <p:blipFill rotWithShape="1">
            <a:blip r:embed="rId8">
              <a:alphaModFix/>
            </a:blip>
            <a:srcRect/>
            <a:stretch/>
          </p:blipFill>
          <p:spPr>
            <a:xfrm>
              <a:off x="4996902" y="6473771"/>
              <a:ext cx="1003300" cy="482600"/>
            </a:xfrm>
            <a:prstGeom prst="rect">
              <a:avLst/>
            </a:prstGeom>
            <a:noFill/>
            <a:ln>
              <a:noFill/>
            </a:ln>
          </p:spPr>
        </p:pic>
      </p:grpSp>
    </p:spTree>
    <p:extLst>
      <p:ext uri="{BB962C8B-B14F-4D97-AF65-F5344CB8AC3E}">
        <p14:creationId xmlns:p14="http://schemas.microsoft.com/office/powerpoint/2010/main" val="8341921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C7F92-8DBF-0E45-B819-3E3BA51EA527}"/>
              </a:ext>
            </a:extLst>
          </p:cNvPr>
          <p:cNvSpPr>
            <a:spLocks noGrp="1"/>
          </p:cNvSpPr>
          <p:nvPr>
            <p:ph type="title"/>
          </p:nvPr>
        </p:nvSpPr>
        <p:spPr/>
        <p:txBody>
          <a:bodyPr>
            <a:normAutofit/>
          </a:bodyPr>
          <a:lstStyle/>
          <a:p>
            <a:r>
              <a:rPr lang="en-US" sz="4800" b="1" dirty="0"/>
              <a:t>How you can get involved</a:t>
            </a:r>
          </a:p>
        </p:txBody>
      </p:sp>
      <p:sp>
        <p:nvSpPr>
          <p:cNvPr id="3" name="Content Placeholder 2">
            <a:extLst>
              <a:ext uri="{FF2B5EF4-FFF2-40B4-BE49-F238E27FC236}">
                <a16:creationId xmlns:a16="http://schemas.microsoft.com/office/drawing/2014/main" id="{52BB94B8-269E-624D-B75B-587B4C41BE28}"/>
              </a:ext>
            </a:extLst>
          </p:cNvPr>
          <p:cNvSpPr>
            <a:spLocks noGrp="1"/>
          </p:cNvSpPr>
          <p:nvPr>
            <p:ph idx="1"/>
          </p:nvPr>
        </p:nvSpPr>
        <p:spPr>
          <a:xfrm>
            <a:off x="804334" y="2082799"/>
            <a:ext cx="10515600" cy="3890963"/>
          </a:xfrm>
        </p:spPr>
        <p:txBody>
          <a:bodyPr>
            <a:normAutofit/>
          </a:bodyPr>
          <a:lstStyle/>
          <a:p>
            <a:r>
              <a:rPr lang="en-US" sz="3600" dirty="0"/>
              <a:t>Contribute data</a:t>
            </a:r>
          </a:p>
          <a:p>
            <a:r>
              <a:rPr lang="en-US" sz="3600" dirty="0"/>
              <a:t>Acquire data to fill gaps in coverage</a:t>
            </a:r>
          </a:p>
          <a:p>
            <a:r>
              <a:rPr lang="en-US" sz="3600" dirty="0"/>
              <a:t>Regional Mapping Committees</a:t>
            </a:r>
          </a:p>
          <a:p>
            <a:r>
              <a:rPr lang="en-US" sz="3600" dirty="0"/>
              <a:t>GEBCO Meetings</a:t>
            </a:r>
          </a:p>
          <a:p>
            <a:r>
              <a:rPr lang="en-US" sz="3600" dirty="0"/>
              <a:t>Spread the word!</a:t>
            </a:r>
          </a:p>
        </p:txBody>
      </p:sp>
      <p:grpSp>
        <p:nvGrpSpPr>
          <p:cNvPr id="4" name="Group 3">
            <a:extLst>
              <a:ext uri="{FF2B5EF4-FFF2-40B4-BE49-F238E27FC236}">
                <a16:creationId xmlns:a16="http://schemas.microsoft.com/office/drawing/2014/main" id="{C6D29211-EEC8-EB4A-9559-5DE538D5AB1F}"/>
              </a:ext>
            </a:extLst>
          </p:cNvPr>
          <p:cNvGrpSpPr/>
          <p:nvPr/>
        </p:nvGrpSpPr>
        <p:grpSpPr>
          <a:xfrm>
            <a:off x="1471673" y="5437882"/>
            <a:ext cx="5566244" cy="1077218"/>
            <a:chOff x="7508438" y="3483865"/>
            <a:chExt cx="5566244" cy="1077218"/>
          </a:xfrm>
        </p:grpSpPr>
        <p:sp>
          <p:nvSpPr>
            <p:cNvPr id="5" name="Rectangle 4">
              <a:extLst>
                <a:ext uri="{FF2B5EF4-FFF2-40B4-BE49-F238E27FC236}">
                  <a16:creationId xmlns:a16="http://schemas.microsoft.com/office/drawing/2014/main" id="{B09D2E01-CAE7-1A49-9590-AB7B802BF915}"/>
                </a:ext>
              </a:extLst>
            </p:cNvPr>
            <p:cNvSpPr/>
            <p:nvPr/>
          </p:nvSpPr>
          <p:spPr>
            <a:xfrm>
              <a:off x="7508438" y="3483865"/>
              <a:ext cx="5566244" cy="1077218"/>
            </a:xfrm>
            <a:prstGeom prst="rect">
              <a:avLst/>
            </a:prstGeom>
          </p:spPr>
          <p:txBody>
            <a:bodyPr wrap="square">
              <a:spAutoFit/>
            </a:bodyPr>
            <a:lstStyle/>
            <a:p>
              <a:pPr lvl="0" algn="ctr"/>
              <a:r>
                <a:rPr lang="en-US" sz="3200" dirty="0">
                  <a:hlinkClick r:id="rId2"/>
                </a:rPr>
                <a:t>https://seabed2030.gebco.net</a:t>
              </a:r>
              <a:endParaRPr lang="en-US" sz="3200" dirty="0"/>
            </a:p>
            <a:p>
              <a:pPr lvl="0" algn="ctr"/>
              <a:r>
                <a:rPr lang="en-US" sz="3200" dirty="0"/>
                <a:t>@seabed2030</a:t>
              </a:r>
            </a:p>
          </p:txBody>
        </p:sp>
        <p:pic>
          <p:nvPicPr>
            <p:cNvPr id="6" name="Picture 5">
              <a:extLst>
                <a:ext uri="{FF2B5EF4-FFF2-40B4-BE49-F238E27FC236}">
                  <a16:creationId xmlns:a16="http://schemas.microsoft.com/office/drawing/2014/main" id="{7B4E6F70-BF35-EA4E-8BEE-37CD8FB1839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591902" y="4063145"/>
              <a:ext cx="374904" cy="374904"/>
            </a:xfrm>
            <a:prstGeom prst="rect">
              <a:avLst/>
            </a:prstGeom>
          </p:spPr>
        </p:pic>
      </p:grpSp>
      <p:pic>
        <p:nvPicPr>
          <p:cNvPr id="7" name="Content Placeholder 5">
            <a:extLst>
              <a:ext uri="{FF2B5EF4-FFF2-40B4-BE49-F238E27FC236}">
                <a16:creationId xmlns:a16="http://schemas.microsoft.com/office/drawing/2014/main" id="{018084BD-F7B8-D540-BB60-259D810BE3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8169" y="2288488"/>
            <a:ext cx="4049234" cy="3371641"/>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27439942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0D189-B366-4175-910D-4147745BF30C}"/>
              </a:ext>
            </a:extLst>
          </p:cNvPr>
          <p:cNvSpPr>
            <a:spLocks noGrp="1"/>
          </p:cNvSpPr>
          <p:nvPr>
            <p:ph type="title"/>
          </p:nvPr>
        </p:nvSpPr>
        <p:spPr>
          <a:xfrm>
            <a:off x="1384300" y="292102"/>
            <a:ext cx="7810500" cy="1282698"/>
          </a:xfrm>
        </p:spPr>
        <p:txBody>
          <a:bodyPr>
            <a:normAutofit/>
          </a:bodyPr>
          <a:lstStyle/>
          <a:p>
            <a:r>
              <a:rPr lang="en-NZ" dirty="0">
                <a:latin typeface="+mn-lt"/>
              </a:rPr>
              <a:t>South and West Pacific Regional </a:t>
            </a:r>
            <a:r>
              <a:rPr lang="en-NZ" dirty="0" err="1">
                <a:latin typeface="+mn-lt"/>
              </a:rPr>
              <a:t>Center</a:t>
            </a:r>
            <a:br>
              <a:rPr lang="en-NZ" dirty="0">
                <a:latin typeface="+mn-lt"/>
              </a:rPr>
            </a:br>
            <a:r>
              <a:rPr lang="en-NZ" dirty="0">
                <a:latin typeface="+mn-lt"/>
              </a:rPr>
              <a:t>Mapping Committee Inaugural Workshop</a:t>
            </a:r>
          </a:p>
        </p:txBody>
      </p:sp>
      <p:sp>
        <p:nvSpPr>
          <p:cNvPr id="3" name="TextBox 2">
            <a:extLst>
              <a:ext uri="{FF2B5EF4-FFF2-40B4-BE49-F238E27FC236}">
                <a16:creationId xmlns:a16="http://schemas.microsoft.com/office/drawing/2014/main" id="{49B9469E-6CD8-4855-82ED-BE83F7CEBCEC}"/>
              </a:ext>
            </a:extLst>
          </p:cNvPr>
          <p:cNvSpPr txBox="1"/>
          <p:nvPr/>
        </p:nvSpPr>
        <p:spPr>
          <a:xfrm>
            <a:off x="513202" y="1259245"/>
            <a:ext cx="6909535" cy="4154984"/>
          </a:xfrm>
          <a:prstGeom prst="rect">
            <a:avLst/>
          </a:prstGeom>
          <a:noFill/>
        </p:spPr>
        <p:txBody>
          <a:bodyPr wrap="square" rtlCol="0">
            <a:spAutoFit/>
          </a:bodyPr>
          <a:lstStyle/>
          <a:p>
            <a:r>
              <a:rPr lang="en-NZ" sz="2000" b="1" dirty="0">
                <a:solidFill>
                  <a:srgbClr val="1F497D"/>
                </a:solidFill>
              </a:rPr>
              <a:t>Inaugural Seabed 2030 South and West Pacific Meeting</a:t>
            </a:r>
          </a:p>
          <a:p>
            <a:endParaRPr lang="en-US" sz="2000" b="1" dirty="0">
              <a:solidFill>
                <a:srgbClr val="1F497D"/>
              </a:solidFill>
            </a:endParaRPr>
          </a:p>
          <a:p>
            <a:r>
              <a:rPr lang="en-US" sz="2400" b="1" dirty="0">
                <a:solidFill>
                  <a:srgbClr val="1F497D"/>
                </a:solidFill>
              </a:rPr>
              <a:t>4-6 March </a:t>
            </a:r>
            <a:r>
              <a:rPr lang="en-NZ" sz="2400" b="1" dirty="0">
                <a:solidFill>
                  <a:srgbClr val="1F497D"/>
                </a:solidFill>
              </a:rPr>
              <a:t>2019  - Wellington, New Zealand</a:t>
            </a:r>
          </a:p>
          <a:p>
            <a:endParaRPr lang="en-NZ" sz="2000" dirty="0">
              <a:solidFill>
                <a:srgbClr val="1F497D"/>
              </a:solidFill>
            </a:endParaRPr>
          </a:p>
          <a:p>
            <a:pPr lvl="1"/>
            <a:endParaRPr lang="en-US" sz="2000" dirty="0">
              <a:solidFill>
                <a:srgbClr val="1F497D"/>
              </a:solidFill>
            </a:endParaRPr>
          </a:p>
          <a:p>
            <a:r>
              <a:rPr lang="en-US" sz="2000" dirty="0">
                <a:solidFill>
                  <a:srgbClr val="1F497D"/>
                </a:solidFill>
              </a:rPr>
              <a:t>All</a:t>
            </a:r>
            <a:r>
              <a:rPr lang="en-NZ" sz="2000" dirty="0">
                <a:solidFill>
                  <a:srgbClr val="1F497D"/>
                </a:solidFill>
              </a:rPr>
              <a:t> welcome!  </a:t>
            </a:r>
            <a:endParaRPr lang="en-US" sz="2000" u="sng" dirty="0"/>
          </a:p>
          <a:p>
            <a:endParaRPr lang="en-NZ" sz="2000" u="sng" dirty="0"/>
          </a:p>
          <a:p>
            <a:pPr marL="285750" indent="-285750">
              <a:buFont typeface="Arial" panose="020B0604020202020204" pitchFamily="34" charset="0"/>
              <a:buChar char="•"/>
            </a:pPr>
            <a:r>
              <a:rPr lang="en-US" sz="2000" dirty="0">
                <a:solidFill>
                  <a:srgbClr val="1F497D"/>
                </a:solidFill>
              </a:rPr>
              <a:t>E</a:t>
            </a:r>
            <a:r>
              <a:rPr lang="en-NZ" sz="2000" dirty="0">
                <a:solidFill>
                  <a:srgbClr val="1F497D"/>
                </a:solidFill>
              </a:rPr>
              <a:t>stablish Regional Mapping Committee</a:t>
            </a:r>
          </a:p>
          <a:p>
            <a:pPr marL="285750" indent="-285750">
              <a:buFont typeface="Arial" panose="020B0604020202020204" pitchFamily="34" charset="0"/>
              <a:buChar char="•"/>
            </a:pPr>
            <a:r>
              <a:rPr lang="en-US" sz="2000" dirty="0">
                <a:solidFill>
                  <a:srgbClr val="1F497D"/>
                </a:solidFill>
              </a:rPr>
              <a:t>Identify</a:t>
            </a:r>
            <a:r>
              <a:rPr lang="en-NZ" sz="2000" dirty="0">
                <a:solidFill>
                  <a:srgbClr val="1F497D"/>
                </a:solidFill>
              </a:rPr>
              <a:t> sources of bathymetric data</a:t>
            </a:r>
          </a:p>
          <a:p>
            <a:pPr marL="285750" indent="-285750">
              <a:buFont typeface="Arial" panose="020B0604020202020204" pitchFamily="34" charset="0"/>
              <a:buChar char="•"/>
            </a:pPr>
            <a:r>
              <a:rPr lang="en-US" sz="2000" dirty="0">
                <a:solidFill>
                  <a:srgbClr val="1F497D"/>
                </a:solidFill>
              </a:rPr>
              <a:t>Methods for data sharing and management</a:t>
            </a:r>
          </a:p>
          <a:p>
            <a:pPr marL="285750" indent="-285750">
              <a:buFont typeface="Arial" panose="020B0604020202020204" pitchFamily="34" charset="0"/>
              <a:buChar char="•"/>
            </a:pPr>
            <a:r>
              <a:rPr lang="en-US" sz="2000" dirty="0">
                <a:solidFill>
                  <a:srgbClr val="1F497D"/>
                </a:solidFill>
              </a:rPr>
              <a:t>Identify upcoming voyages</a:t>
            </a:r>
          </a:p>
          <a:p>
            <a:endParaRPr lang="en-NZ" sz="2000" u="sng" dirty="0"/>
          </a:p>
          <a:p>
            <a:pPr lvl="1"/>
            <a:endParaRPr lang="en-NZ" sz="2000" dirty="0"/>
          </a:p>
        </p:txBody>
      </p:sp>
      <p:pic>
        <p:nvPicPr>
          <p:cNvPr id="5" name="Picture 4">
            <a:extLst>
              <a:ext uri="{FF2B5EF4-FFF2-40B4-BE49-F238E27FC236}">
                <a16:creationId xmlns:a16="http://schemas.microsoft.com/office/drawing/2014/main" id="{0F9882CB-AA64-408B-AB94-AC2CA2DA9506}"/>
              </a:ext>
            </a:extLst>
          </p:cNvPr>
          <p:cNvPicPr>
            <a:picLocks noChangeAspect="1"/>
          </p:cNvPicPr>
          <p:nvPr/>
        </p:nvPicPr>
        <p:blipFill rotWithShape="1">
          <a:blip r:embed="rId3">
            <a:extLst>
              <a:ext uri="{28A0092B-C50C-407E-A947-70E740481C1C}">
                <a14:useLocalDpi xmlns:a14="http://schemas.microsoft.com/office/drawing/2010/main" val="0"/>
              </a:ext>
            </a:extLst>
          </a:blip>
          <a:srcRect l="16594" t="8659" r="20612" b="11478"/>
          <a:stretch/>
        </p:blipFill>
        <p:spPr>
          <a:xfrm>
            <a:off x="6893438" y="1739305"/>
            <a:ext cx="5094042" cy="4581485"/>
          </a:xfrm>
          <a:prstGeom prst="rect">
            <a:avLst/>
          </a:prstGeom>
        </p:spPr>
      </p:pic>
      <p:sp>
        <p:nvSpPr>
          <p:cNvPr id="8" name="Rectangle 7">
            <a:extLst>
              <a:ext uri="{FF2B5EF4-FFF2-40B4-BE49-F238E27FC236}">
                <a16:creationId xmlns:a16="http://schemas.microsoft.com/office/drawing/2014/main" id="{67B10741-04DD-41A1-B606-C839924C2B40}"/>
              </a:ext>
            </a:extLst>
          </p:cNvPr>
          <p:cNvSpPr/>
          <p:nvPr/>
        </p:nvSpPr>
        <p:spPr>
          <a:xfrm>
            <a:off x="36763" y="5082680"/>
            <a:ext cx="6893438" cy="1569660"/>
          </a:xfrm>
          <a:prstGeom prst="rect">
            <a:avLst/>
          </a:prstGeom>
        </p:spPr>
        <p:txBody>
          <a:bodyPr wrap="square">
            <a:spAutoFit/>
          </a:bodyPr>
          <a:lstStyle/>
          <a:p>
            <a:pPr algn="ctr"/>
            <a:r>
              <a:rPr lang="en-NZ" sz="2400" b="1" dirty="0">
                <a:solidFill>
                  <a:srgbClr val="C00000"/>
                </a:solidFill>
              </a:rPr>
              <a:t>Register on seabed2030.gebco.net/pacific/</a:t>
            </a:r>
          </a:p>
          <a:p>
            <a:pPr algn="ctr"/>
            <a:endParaRPr lang="en-NZ" sz="2400" b="1" dirty="0">
              <a:solidFill>
                <a:srgbClr val="C00000"/>
              </a:solidFill>
            </a:endParaRPr>
          </a:p>
          <a:p>
            <a:pPr algn="ctr"/>
            <a:r>
              <a:rPr lang="en-NZ" sz="2400" dirty="0">
                <a:solidFill>
                  <a:srgbClr val="2B4772"/>
                </a:solidFill>
              </a:rPr>
              <a:t>Contact me on </a:t>
            </a:r>
            <a:r>
              <a:rPr lang="en-NZ" sz="2400" u="sng" dirty="0">
                <a:solidFill>
                  <a:srgbClr val="2B4772"/>
                </a:solidFill>
                <a:hlinkClick r:id="rId4"/>
              </a:rPr>
              <a:t>pacific@seabed2030.org</a:t>
            </a:r>
            <a:endParaRPr lang="en-NZ" sz="2400" u="sng" dirty="0">
              <a:solidFill>
                <a:srgbClr val="2B4772"/>
              </a:solidFill>
            </a:endParaRPr>
          </a:p>
          <a:p>
            <a:pPr algn="ctr"/>
            <a:endParaRPr lang="en-NZ" sz="2400" b="1" dirty="0">
              <a:solidFill>
                <a:srgbClr val="C00000"/>
              </a:solidFill>
            </a:endParaRPr>
          </a:p>
        </p:txBody>
      </p:sp>
    </p:spTree>
    <p:extLst>
      <p:ext uri="{BB962C8B-B14F-4D97-AF65-F5344CB8AC3E}">
        <p14:creationId xmlns:p14="http://schemas.microsoft.com/office/powerpoint/2010/main" val="2667398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016344" y="591955"/>
            <a:ext cx="3456384" cy="646331"/>
          </a:xfrm>
          <a:prstGeom prst="rect">
            <a:avLst/>
          </a:prstGeom>
          <a:noFill/>
        </p:spPr>
        <p:txBody>
          <a:bodyPr wrap="square" rtlCol="0">
            <a:spAutoFit/>
          </a:bodyPr>
          <a:lstStyle/>
          <a:p>
            <a:r>
              <a:rPr lang="en-PH" sz="3600" b="1" dirty="0">
                <a:solidFill>
                  <a:schemeClr val="bg1"/>
                </a:solidFill>
                <a:latin typeface="+mj-lt"/>
              </a:rPr>
              <a:t>Call to Action</a:t>
            </a:r>
          </a:p>
        </p:txBody>
      </p:sp>
      <p:sp>
        <p:nvSpPr>
          <p:cNvPr id="5" name="TextBox 4"/>
          <p:cNvSpPr txBox="1"/>
          <p:nvPr/>
        </p:nvSpPr>
        <p:spPr>
          <a:xfrm>
            <a:off x="695755" y="2403449"/>
            <a:ext cx="11224396" cy="3539430"/>
          </a:xfrm>
          <a:prstGeom prst="rect">
            <a:avLst/>
          </a:prstGeom>
          <a:noFill/>
        </p:spPr>
        <p:txBody>
          <a:bodyPr wrap="square" rtlCol="0">
            <a:spAutoFit/>
          </a:bodyPr>
          <a:lstStyle/>
          <a:p>
            <a:pPr marL="457200" indent="-457200">
              <a:buFont typeface="Wingdings" panose="05000000000000000000" pitchFamily="2" charset="2"/>
              <a:buChar char="Ø"/>
            </a:pPr>
            <a:r>
              <a:rPr lang="en-GB" sz="3200" dirty="0"/>
              <a:t>Support data availability at Seabed 2030 target resolution</a:t>
            </a:r>
          </a:p>
          <a:p>
            <a:pPr marL="914400" lvl="1" indent="-457200">
              <a:buFont typeface="Wingdings" panose="05000000000000000000" pitchFamily="2" charset="2"/>
              <a:buChar char="Ø"/>
            </a:pPr>
            <a:endParaRPr lang="en-GB" sz="3200" dirty="0"/>
          </a:p>
          <a:p>
            <a:pPr marL="457200" indent="-457200">
              <a:buFont typeface="Wingdings" panose="05000000000000000000" pitchFamily="2" charset="2"/>
              <a:buChar char="Ø"/>
            </a:pPr>
            <a:r>
              <a:rPr lang="en-GB" sz="3200" dirty="0"/>
              <a:t>Facilitate legal availability at Seabed 2030 target resolution</a:t>
            </a:r>
          </a:p>
          <a:p>
            <a:pPr lvl="1"/>
            <a:endParaRPr lang="en-GB" sz="3200" dirty="0"/>
          </a:p>
          <a:p>
            <a:pPr marL="457200" indent="-457200">
              <a:buFont typeface="Wingdings" panose="05000000000000000000" pitchFamily="2" charset="2"/>
              <a:buChar char="Ø"/>
            </a:pPr>
            <a:r>
              <a:rPr lang="en-GB" sz="3200" dirty="0"/>
              <a:t>Engage with Regional </a:t>
            </a:r>
            <a:r>
              <a:rPr lang="en-GB" sz="3200" dirty="0" err="1"/>
              <a:t>Centers</a:t>
            </a:r>
            <a:r>
              <a:rPr lang="en-GB" sz="3200" dirty="0"/>
              <a:t> or Global </a:t>
            </a:r>
            <a:r>
              <a:rPr lang="en-GB" sz="3200" dirty="0" err="1"/>
              <a:t>Center</a:t>
            </a:r>
            <a:endParaRPr lang="en-GB" sz="3200" dirty="0"/>
          </a:p>
          <a:p>
            <a:pPr marL="457200" indent="-457200">
              <a:buFont typeface="Wingdings" panose="05000000000000000000" pitchFamily="2" charset="2"/>
              <a:buChar char="Ø"/>
            </a:pPr>
            <a:endParaRPr lang="en-GB" sz="3200" dirty="0"/>
          </a:p>
          <a:p>
            <a:pPr marL="457200" indent="-457200">
              <a:buFont typeface="Wingdings" panose="05000000000000000000" pitchFamily="2" charset="2"/>
              <a:buChar char="Ø"/>
            </a:pPr>
            <a:r>
              <a:rPr lang="en-GB" sz="3200" dirty="0"/>
              <a:t>Support &amp; promote GEBCO activities &amp; products</a:t>
            </a:r>
            <a:r>
              <a:rPr lang="en-US" sz="3200" dirty="0">
                <a:solidFill>
                  <a:srgbClr val="2A4772"/>
                </a:solidFill>
              </a:rPr>
              <a:t>		</a:t>
            </a:r>
            <a:endParaRPr lang="en-US" sz="3200" dirty="0"/>
          </a:p>
        </p:txBody>
      </p:sp>
    </p:spTree>
    <p:extLst>
      <p:ext uri="{BB962C8B-B14F-4D97-AF65-F5344CB8AC3E}">
        <p14:creationId xmlns:p14="http://schemas.microsoft.com/office/powerpoint/2010/main" val="3813845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mdpi.com/data/covers/geosciences/cover-geosciences-v8-i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0441" y="2682359"/>
            <a:ext cx="2892890" cy="409826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762923" y="102022"/>
            <a:ext cx="4018083" cy="914400"/>
          </a:xfrm>
        </p:spPr>
        <p:txBody>
          <a:bodyPr>
            <a:normAutofit/>
          </a:bodyPr>
          <a:lstStyle/>
          <a:p>
            <a:r>
              <a:rPr lang="en-US" dirty="0"/>
              <a:t>Key Documents</a:t>
            </a:r>
          </a:p>
        </p:txBody>
      </p:sp>
      <p:sp>
        <p:nvSpPr>
          <p:cNvPr id="22" name="Rectangle 21"/>
          <p:cNvSpPr/>
          <p:nvPr/>
        </p:nvSpPr>
        <p:spPr>
          <a:xfrm>
            <a:off x="-57665" y="5588004"/>
            <a:ext cx="3960440" cy="646331"/>
          </a:xfrm>
          <a:prstGeom prst="rect">
            <a:avLst/>
          </a:prstGeom>
        </p:spPr>
        <p:txBody>
          <a:bodyPr wrap="square">
            <a:spAutoFit/>
          </a:bodyPr>
          <a:lstStyle/>
          <a:p>
            <a:pPr algn="ctr"/>
            <a:r>
              <a:rPr lang="en-US" b="1" dirty="0">
                <a:solidFill>
                  <a:prstClr val="black"/>
                </a:solidFill>
              </a:rPr>
              <a:t>Roadmap</a:t>
            </a:r>
          </a:p>
          <a:p>
            <a:pPr algn="ctr"/>
            <a:r>
              <a:rPr lang="en-US" dirty="0">
                <a:solidFill>
                  <a:prstClr val="black"/>
                </a:solidFill>
              </a:rPr>
              <a:t>https://seabed2030.gebco.net/</a:t>
            </a:r>
          </a:p>
        </p:txBody>
      </p:sp>
      <p:sp>
        <p:nvSpPr>
          <p:cNvPr id="26" name="Rectangle 25"/>
          <p:cNvSpPr/>
          <p:nvPr/>
        </p:nvSpPr>
        <p:spPr>
          <a:xfrm>
            <a:off x="7938458" y="1759029"/>
            <a:ext cx="3960440" cy="923330"/>
          </a:xfrm>
          <a:prstGeom prst="rect">
            <a:avLst/>
          </a:prstGeom>
        </p:spPr>
        <p:txBody>
          <a:bodyPr wrap="square">
            <a:spAutoFit/>
          </a:bodyPr>
          <a:lstStyle/>
          <a:p>
            <a:r>
              <a:rPr lang="en-US" b="1" dirty="0">
                <a:solidFill>
                  <a:prstClr val="black"/>
                </a:solidFill>
              </a:rPr>
              <a:t>Technical paper</a:t>
            </a:r>
          </a:p>
          <a:p>
            <a:r>
              <a:rPr lang="en-US" dirty="0">
                <a:solidFill>
                  <a:prstClr val="black"/>
                </a:solidFill>
                <a:hlinkClick r:id="rId3"/>
              </a:rPr>
              <a:t>https://seabed2030.gebco.net/</a:t>
            </a:r>
            <a:endParaRPr lang="en-US" dirty="0">
              <a:solidFill>
                <a:prstClr val="black"/>
              </a:solidFill>
            </a:endParaRPr>
          </a:p>
          <a:p>
            <a:r>
              <a:rPr lang="en-GB" dirty="0"/>
              <a:t>doi:</a:t>
            </a:r>
            <a:r>
              <a:rPr lang="en-GB" dirty="0">
                <a:hlinkClick r:id="rId4"/>
              </a:rPr>
              <a:t>10.3390/geosciences8020063</a:t>
            </a:r>
            <a:endParaRPr lang="en-GB" dirty="0"/>
          </a:p>
        </p:txBody>
      </p:sp>
      <p:pic>
        <p:nvPicPr>
          <p:cNvPr id="7" name="Picture 6"/>
          <p:cNvPicPr>
            <a:picLocks noChangeAspect="1"/>
          </p:cNvPicPr>
          <p:nvPr/>
        </p:nvPicPr>
        <p:blipFill>
          <a:blip r:embed="rId5"/>
          <a:stretch>
            <a:fillRect/>
          </a:stretch>
        </p:blipFill>
        <p:spPr>
          <a:xfrm>
            <a:off x="4379330" y="2275768"/>
            <a:ext cx="2736303" cy="4197118"/>
          </a:xfrm>
          <a:prstGeom prst="rect">
            <a:avLst/>
          </a:prstGeom>
          <a:ln>
            <a:solidFill>
              <a:schemeClr val="tx1"/>
            </a:solidFill>
          </a:ln>
        </p:spPr>
      </p:pic>
      <p:sp>
        <p:nvSpPr>
          <p:cNvPr id="8" name="Rectangle 7"/>
          <p:cNvSpPr/>
          <p:nvPr/>
        </p:nvSpPr>
        <p:spPr>
          <a:xfrm>
            <a:off x="4527980" y="1833171"/>
            <a:ext cx="3960440" cy="646331"/>
          </a:xfrm>
          <a:prstGeom prst="rect">
            <a:avLst/>
          </a:prstGeom>
        </p:spPr>
        <p:txBody>
          <a:bodyPr wrap="square">
            <a:spAutoFit/>
          </a:bodyPr>
          <a:lstStyle/>
          <a:p>
            <a:r>
              <a:rPr lang="en-US" b="1" dirty="0">
                <a:solidFill>
                  <a:prstClr val="black"/>
                </a:solidFill>
              </a:rPr>
              <a:t>10 year Business Plan</a:t>
            </a:r>
          </a:p>
          <a:p>
            <a:endParaRPr lang="en-US" dirty="0">
              <a:solidFill>
                <a:prstClr val="black"/>
              </a:solidFill>
            </a:endParaRPr>
          </a:p>
        </p:txBody>
      </p:sp>
      <p:sp>
        <p:nvSpPr>
          <p:cNvPr id="4" name="Rectangle 3">
            <a:extLst>
              <a:ext uri="{FF2B5EF4-FFF2-40B4-BE49-F238E27FC236}">
                <a16:creationId xmlns:a16="http://schemas.microsoft.com/office/drawing/2014/main" id="{093842F5-2343-4B46-9A12-9D66ACF8377A}"/>
              </a:ext>
            </a:extLst>
          </p:cNvPr>
          <p:cNvSpPr/>
          <p:nvPr/>
        </p:nvSpPr>
        <p:spPr>
          <a:xfrm>
            <a:off x="494270" y="1090564"/>
            <a:ext cx="3268653" cy="7426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0" name="Picture 19"/>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553611" y="1121627"/>
            <a:ext cx="3149971" cy="4466377"/>
          </a:xfrm>
          <a:prstGeom prst="rect">
            <a:avLst/>
          </a:prstGeom>
          <a:solidFill>
            <a:schemeClr val="tx1"/>
          </a:solidFill>
          <a:ln>
            <a:solidFill>
              <a:schemeClr val="tx1"/>
            </a:solidFill>
          </a:ln>
        </p:spPr>
      </p:pic>
    </p:spTree>
    <p:extLst>
      <p:ext uri="{BB962C8B-B14F-4D97-AF65-F5344CB8AC3E}">
        <p14:creationId xmlns:p14="http://schemas.microsoft.com/office/powerpoint/2010/main" val="33779168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NZ" dirty="0"/>
              <a:t>Thank you!</a:t>
            </a:r>
          </a:p>
        </p:txBody>
      </p:sp>
      <p:sp>
        <p:nvSpPr>
          <p:cNvPr id="5" name="Text Placeholder 4"/>
          <p:cNvSpPr>
            <a:spLocks noGrp="1"/>
          </p:cNvSpPr>
          <p:nvPr>
            <p:ph type="body" sz="quarter" idx="10"/>
          </p:nvPr>
        </p:nvSpPr>
        <p:spPr>
          <a:xfrm>
            <a:off x="490342" y="1588219"/>
            <a:ext cx="6673850" cy="3147410"/>
          </a:xfrm>
        </p:spPr>
        <p:txBody>
          <a:bodyPr/>
          <a:lstStyle/>
          <a:p>
            <a:endParaRPr lang="en-NZ" dirty="0"/>
          </a:p>
          <a:p>
            <a:endParaRPr lang="en-NZ" dirty="0"/>
          </a:p>
          <a:p>
            <a:r>
              <a:rPr lang="en-US" dirty="0"/>
              <a:t>Centre Head:</a:t>
            </a:r>
            <a:endParaRPr lang="en-NZ" dirty="0"/>
          </a:p>
          <a:p>
            <a:r>
              <a:rPr lang="en-NZ" b="0" dirty="0"/>
              <a:t>Geoffroy Lamarche</a:t>
            </a:r>
          </a:p>
          <a:p>
            <a:pPr lvl="1"/>
            <a:r>
              <a:rPr lang="en-NZ" dirty="0"/>
              <a:t>+64 21 1895 732</a:t>
            </a:r>
          </a:p>
          <a:p>
            <a:pPr lvl="1"/>
            <a:r>
              <a:rPr lang="en-NZ" dirty="0"/>
              <a:t>geoffroy.lamarche@niwa.co.nz</a:t>
            </a:r>
          </a:p>
        </p:txBody>
      </p:sp>
      <p:grpSp>
        <p:nvGrpSpPr>
          <p:cNvPr id="9" name="Group 8">
            <a:extLst>
              <a:ext uri="{FF2B5EF4-FFF2-40B4-BE49-F238E27FC236}">
                <a16:creationId xmlns:a16="http://schemas.microsoft.com/office/drawing/2014/main" id="{BD925D51-8084-410F-8687-EC9E7E6CD4EB}"/>
              </a:ext>
            </a:extLst>
          </p:cNvPr>
          <p:cNvGrpSpPr/>
          <p:nvPr/>
        </p:nvGrpSpPr>
        <p:grpSpPr>
          <a:xfrm>
            <a:off x="2843017" y="5094847"/>
            <a:ext cx="7301108" cy="761313"/>
            <a:chOff x="265794" y="5783868"/>
            <a:chExt cx="9303920" cy="970153"/>
          </a:xfrm>
        </p:grpSpPr>
        <p:pic>
          <p:nvPicPr>
            <p:cNvPr id="10" name="Picture 9">
              <a:extLst>
                <a:ext uri="{FF2B5EF4-FFF2-40B4-BE49-F238E27FC236}">
                  <a16:creationId xmlns:a16="http://schemas.microsoft.com/office/drawing/2014/main" id="{1130C7D0-5606-4B55-A8DC-5020AFDEA71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5794" y="5783868"/>
              <a:ext cx="964447" cy="970153"/>
            </a:xfrm>
            <a:prstGeom prst="rect">
              <a:avLst/>
            </a:prstGeom>
          </p:spPr>
        </p:pic>
        <p:pic>
          <p:nvPicPr>
            <p:cNvPr id="11" name="Picture 10">
              <a:extLst>
                <a:ext uri="{FF2B5EF4-FFF2-40B4-BE49-F238E27FC236}">
                  <a16:creationId xmlns:a16="http://schemas.microsoft.com/office/drawing/2014/main" id="{DF9194F5-8BA6-468F-B246-6CAC2AB218D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648301" y="5783868"/>
              <a:ext cx="970153" cy="970153"/>
            </a:xfrm>
            <a:prstGeom prst="rect">
              <a:avLst/>
            </a:prstGeom>
          </p:spPr>
        </p:pic>
        <p:pic>
          <p:nvPicPr>
            <p:cNvPr id="12" name="Picture 11">
              <a:extLst>
                <a:ext uri="{FF2B5EF4-FFF2-40B4-BE49-F238E27FC236}">
                  <a16:creationId xmlns:a16="http://schemas.microsoft.com/office/drawing/2014/main" id="{B18544F1-944D-4326-8EAA-3BA83365098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036514" y="5783868"/>
              <a:ext cx="698511" cy="970153"/>
            </a:xfrm>
            <a:prstGeom prst="rect">
              <a:avLst/>
            </a:prstGeom>
          </p:spPr>
        </p:pic>
        <p:pic>
          <p:nvPicPr>
            <p:cNvPr id="13" name="Picture 12">
              <a:extLst>
                <a:ext uri="{FF2B5EF4-FFF2-40B4-BE49-F238E27FC236}">
                  <a16:creationId xmlns:a16="http://schemas.microsoft.com/office/drawing/2014/main" id="{9D0E88CF-BAA6-4102-B3B8-A38A3D948EE6}"/>
                </a:ext>
              </a:extLst>
            </p:cNvPr>
            <p:cNvPicPr>
              <a:picLocks noChangeAspect="1"/>
            </p:cNvPicPr>
            <p:nvPr/>
          </p:nvPicPr>
          <p:blipFill>
            <a:blip r:embed="rId6"/>
            <a:stretch>
              <a:fillRect/>
            </a:stretch>
          </p:blipFill>
          <p:spPr>
            <a:xfrm>
              <a:off x="4153085" y="5790739"/>
              <a:ext cx="1830483" cy="956411"/>
            </a:xfrm>
            <a:prstGeom prst="rect">
              <a:avLst/>
            </a:prstGeom>
          </p:spPr>
        </p:pic>
        <p:pic>
          <p:nvPicPr>
            <p:cNvPr id="14" name="Picture 13">
              <a:extLst>
                <a:ext uri="{FF2B5EF4-FFF2-40B4-BE49-F238E27FC236}">
                  <a16:creationId xmlns:a16="http://schemas.microsoft.com/office/drawing/2014/main" id="{0E9777BC-6203-4EAC-A95D-77036BE48DA8}"/>
                </a:ext>
              </a:extLst>
            </p:cNvPr>
            <p:cNvPicPr>
              <a:picLocks noChangeAspect="1"/>
            </p:cNvPicPr>
            <p:nvPr/>
          </p:nvPicPr>
          <p:blipFill>
            <a:blip r:embed="rId7"/>
            <a:stretch>
              <a:fillRect/>
            </a:stretch>
          </p:blipFill>
          <p:spPr>
            <a:xfrm>
              <a:off x="6333662" y="5832285"/>
              <a:ext cx="549589" cy="873318"/>
            </a:xfrm>
            <a:prstGeom prst="rect">
              <a:avLst/>
            </a:prstGeom>
          </p:spPr>
        </p:pic>
        <p:pic>
          <p:nvPicPr>
            <p:cNvPr id="15" name="Picture 14">
              <a:extLst>
                <a:ext uri="{FF2B5EF4-FFF2-40B4-BE49-F238E27FC236}">
                  <a16:creationId xmlns:a16="http://schemas.microsoft.com/office/drawing/2014/main" id="{8F80D65E-7BE9-40CE-A447-A6176B469A11}"/>
                </a:ext>
              </a:extLst>
            </p:cNvPr>
            <p:cNvPicPr>
              <a:picLocks noChangeAspect="1"/>
            </p:cNvPicPr>
            <p:nvPr/>
          </p:nvPicPr>
          <p:blipFill>
            <a:blip r:embed="rId8"/>
            <a:stretch>
              <a:fillRect/>
            </a:stretch>
          </p:blipFill>
          <p:spPr>
            <a:xfrm>
              <a:off x="7301314" y="5946012"/>
              <a:ext cx="2268400" cy="645865"/>
            </a:xfrm>
            <a:prstGeom prst="rect">
              <a:avLst/>
            </a:prstGeom>
          </p:spPr>
        </p:pic>
      </p:grpSp>
      <p:sp>
        <p:nvSpPr>
          <p:cNvPr id="17" name="Rectangle: Rounded Corners 16">
            <a:extLst>
              <a:ext uri="{FF2B5EF4-FFF2-40B4-BE49-F238E27FC236}">
                <a16:creationId xmlns:a16="http://schemas.microsoft.com/office/drawing/2014/main" id="{2FCDE016-4E7E-4B7F-9A59-18BB04BC092F}"/>
              </a:ext>
            </a:extLst>
          </p:cNvPr>
          <p:cNvSpPr/>
          <p:nvPr/>
        </p:nvSpPr>
        <p:spPr>
          <a:xfrm>
            <a:off x="7148914" y="978323"/>
            <a:ext cx="3791935" cy="1075316"/>
          </a:xfrm>
          <a:prstGeom prst="roundRect">
            <a:avLst/>
          </a:prstGeom>
          <a:solidFill>
            <a:srgbClr val="FFFFFF">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Arial"/>
              <a:ea typeface="DejaVu Sans"/>
              <a:cs typeface="DejaVu Sans"/>
            </a:endParaRPr>
          </a:p>
        </p:txBody>
      </p:sp>
      <p:sp>
        <p:nvSpPr>
          <p:cNvPr id="19" name="Rectangle 18">
            <a:extLst>
              <a:ext uri="{FF2B5EF4-FFF2-40B4-BE49-F238E27FC236}">
                <a16:creationId xmlns:a16="http://schemas.microsoft.com/office/drawing/2014/main" id="{759F3E7E-551E-4E43-9073-5FC605513ABC}"/>
              </a:ext>
            </a:extLst>
          </p:cNvPr>
          <p:cNvSpPr/>
          <p:nvPr/>
        </p:nvSpPr>
        <p:spPr>
          <a:xfrm>
            <a:off x="7179470" y="1327166"/>
            <a:ext cx="3323981" cy="369332"/>
          </a:xfrm>
          <a:prstGeom prst="rect">
            <a:avLst/>
          </a:prstGeom>
        </p:spPr>
        <p:txBody>
          <a:bodyPr wrap="square">
            <a:spAutoFit/>
          </a:bodyPr>
          <a:lstStyle/>
          <a:p>
            <a:pPr lvl="1" algn="ctr"/>
            <a:r>
              <a:rPr lang="en-NZ" u="sng" dirty="0">
                <a:hlinkClick r:id="rId9"/>
              </a:rPr>
              <a:t>pacific@seabed2030.org</a:t>
            </a:r>
            <a:endParaRPr lang="en-NZ" dirty="0"/>
          </a:p>
        </p:txBody>
      </p:sp>
    </p:spTree>
    <p:extLst>
      <p:ext uri="{BB962C8B-B14F-4D97-AF65-F5344CB8AC3E}">
        <p14:creationId xmlns:p14="http://schemas.microsoft.com/office/powerpoint/2010/main" val="15280389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1115139710"/>
              </p:ext>
            </p:extLst>
          </p:nvPr>
        </p:nvGraphicFramePr>
        <p:xfrm>
          <a:off x="1085850" y="2634775"/>
          <a:ext cx="9153526" cy="3316445"/>
        </p:xfrm>
        <a:graphic>
          <a:graphicData uri="http://schemas.openxmlformats.org/drawingml/2006/table">
            <a:tbl>
              <a:tblPr firstRow="1" bandRow="1">
                <a:tableStyleId>{B301B821-A1FF-4177-AEE7-76D212191A09}</a:tableStyleId>
              </a:tblPr>
              <a:tblGrid>
                <a:gridCol w="6172200">
                  <a:extLst>
                    <a:ext uri="{9D8B030D-6E8A-4147-A177-3AD203B41FA5}">
                      <a16:colId xmlns:a16="http://schemas.microsoft.com/office/drawing/2014/main" val="2195528292"/>
                    </a:ext>
                  </a:extLst>
                </a:gridCol>
                <a:gridCol w="1495425">
                  <a:extLst>
                    <a:ext uri="{9D8B030D-6E8A-4147-A177-3AD203B41FA5}">
                      <a16:colId xmlns:a16="http://schemas.microsoft.com/office/drawing/2014/main" val="2207159414"/>
                    </a:ext>
                  </a:extLst>
                </a:gridCol>
                <a:gridCol w="1485901">
                  <a:extLst>
                    <a:ext uri="{9D8B030D-6E8A-4147-A177-3AD203B41FA5}">
                      <a16:colId xmlns:a16="http://schemas.microsoft.com/office/drawing/2014/main" val="4204111275"/>
                    </a:ext>
                  </a:extLst>
                </a:gridCol>
              </a:tblGrid>
              <a:tr h="346738">
                <a:tc>
                  <a:txBody>
                    <a:bodyPr/>
                    <a:lstStyle/>
                    <a:p>
                      <a:r>
                        <a:rPr lang="en-GB" dirty="0"/>
                        <a:t>Grid cell type (30 arc-second)</a:t>
                      </a:r>
                      <a:endParaRPr lang="en-GB" b="1" dirty="0"/>
                    </a:p>
                  </a:txBody>
                  <a:tcPr/>
                </a:tc>
                <a:tc>
                  <a:txBody>
                    <a:bodyPr/>
                    <a:lstStyle/>
                    <a:p>
                      <a:r>
                        <a:rPr lang="en-GB" dirty="0"/>
                        <a:t>GEBCO_2014</a:t>
                      </a:r>
                      <a:endParaRPr lang="en-GB" b="1" dirty="0"/>
                    </a:p>
                  </a:txBody>
                  <a:tcPr/>
                </a:tc>
                <a:tc>
                  <a:txBody>
                    <a:bodyPr/>
                    <a:lstStyle/>
                    <a:p>
                      <a:r>
                        <a:rPr lang="en-GB" dirty="0"/>
                        <a:t>New grid</a:t>
                      </a:r>
                      <a:endParaRPr lang="en-GB" b="1" dirty="0"/>
                    </a:p>
                  </a:txBody>
                  <a:tcPr/>
                </a:tc>
                <a:extLst>
                  <a:ext uri="{0D108BD9-81ED-4DB2-BD59-A6C34878D82A}">
                    <a16:rowId xmlns:a16="http://schemas.microsoft.com/office/drawing/2014/main" val="677255578"/>
                  </a:ext>
                </a:extLst>
              </a:tr>
              <a:tr h="390365">
                <a:tc>
                  <a:txBody>
                    <a:bodyPr/>
                    <a:lstStyle/>
                    <a:p>
                      <a:r>
                        <a:rPr lang="en-GB" dirty="0"/>
                        <a:t>Interpolation</a:t>
                      </a:r>
                      <a:r>
                        <a:rPr lang="en-GB" baseline="0" dirty="0"/>
                        <a:t> guided by satellite-derived gravity data</a:t>
                      </a:r>
                      <a:endParaRPr lang="en-GB" dirty="0"/>
                    </a:p>
                  </a:txBody>
                  <a:tcPr/>
                </a:tc>
                <a:tc>
                  <a:txBody>
                    <a:bodyPr/>
                    <a:lstStyle/>
                    <a:p>
                      <a:r>
                        <a:rPr lang="en-GB" dirty="0"/>
                        <a:t>66.5%</a:t>
                      </a:r>
                    </a:p>
                  </a:txBody>
                  <a:tcPr/>
                </a:tc>
                <a:tc>
                  <a:txBody>
                    <a:bodyPr/>
                    <a:lstStyle/>
                    <a:p>
                      <a:r>
                        <a:rPr lang="en-GB" dirty="0"/>
                        <a:t>62.4%</a:t>
                      </a:r>
                    </a:p>
                  </a:txBody>
                  <a:tcPr/>
                </a:tc>
                <a:extLst>
                  <a:ext uri="{0D108BD9-81ED-4DB2-BD59-A6C34878D82A}">
                    <a16:rowId xmlns:a16="http://schemas.microsoft.com/office/drawing/2014/main" val="2440856192"/>
                  </a:ext>
                </a:extLst>
              </a:tr>
              <a:tr h="342900">
                <a:tc>
                  <a:txBody>
                    <a:bodyPr/>
                    <a:lstStyle/>
                    <a:p>
                      <a:r>
                        <a:rPr lang="en-GB" dirty="0"/>
                        <a:t>Interpolation guided by computer programme,</a:t>
                      </a:r>
                      <a:r>
                        <a:rPr lang="en-GB" baseline="0" dirty="0"/>
                        <a:t> e.g. GMT</a:t>
                      </a:r>
                      <a:endParaRPr lang="en-GB" dirty="0"/>
                    </a:p>
                  </a:txBody>
                  <a:tcPr/>
                </a:tc>
                <a:tc>
                  <a:txBody>
                    <a:bodyPr/>
                    <a:lstStyle/>
                    <a:p>
                      <a:r>
                        <a:rPr lang="en-GB" dirty="0"/>
                        <a:t>14%</a:t>
                      </a:r>
                    </a:p>
                  </a:txBody>
                  <a:tcPr/>
                </a:tc>
                <a:tc>
                  <a:txBody>
                    <a:bodyPr/>
                    <a:lstStyle/>
                    <a:p>
                      <a:r>
                        <a:rPr lang="en-GB" dirty="0"/>
                        <a:t>14.3%</a:t>
                      </a:r>
                    </a:p>
                  </a:txBody>
                  <a:tcPr/>
                </a:tc>
                <a:extLst>
                  <a:ext uri="{0D108BD9-81ED-4DB2-BD59-A6C34878D82A}">
                    <a16:rowId xmlns:a16="http://schemas.microsoft.com/office/drawing/2014/main" val="376498376"/>
                  </a:ext>
                </a:extLst>
              </a:tr>
              <a:tr h="346738">
                <a:tc>
                  <a:txBody>
                    <a:bodyPr/>
                    <a:lstStyle/>
                    <a:p>
                      <a:r>
                        <a:rPr lang="en-GB" dirty="0" err="1"/>
                        <a:t>Multibeam</a:t>
                      </a:r>
                      <a:endParaRPr lang="en-GB" dirty="0"/>
                    </a:p>
                  </a:txBody>
                  <a:tcPr/>
                </a:tc>
                <a:tc>
                  <a:txBody>
                    <a:bodyPr/>
                    <a:lstStyle/>
                    <a:p>
                      <a:r>
                        <a:rPr lang="en-GB" dirty="0"/>
                        <a:t>9%</a:t>
                      </a:r>
                    </a:p>
                  </a:txBody>
                  <a:tcPr/>
                </a:tc>
                <a:tc>
                  <a:txBody>
                    <a:bodyPr/>
                    <a:lstStyle/>
                    <a:p>
                      <a:r>
                        <a:rPr lang="en-GB" dirty="0"/>
                        <a:t>12.4%</a:t>
                      </a:r>
                    </a:p>
                  </a:txBody>
                  <a:tcPr/>
                </a:tc>
                <a:extLst>
                  <a:ext uri="{0D108BD9-81ED-4DB2-BD59-A6C34878D82A}">
                    <a16:rowId xmlns:a16="http://schemas.microsoft.com/office/drawing/2014/main" val="2735415102"/>
                  </a:ext>
                </a:extLst>
              </a:tr>
              <a:tr h="346738">
                <a:tc>
                  <a:txBody>
                    <a:bodyPr/>
                    <a:lstStyle/>
                    <a:p>
                      <a:r>
                        <a:rPr lang="en-GB" dirty="0"/>
                        <a:t>Single beam</a:t>
                      </a:r>
                    </a:p>
                  </a:txBody>
                  <a:tcPr/>
                </a:tc>
                <a:tc>
                  <a:txBody>
                    <a:bodyPr/>
                    <a:lstStyle/>
                    <a:p>
                      <a:r>
                        <a:rPr lang="en-GB" dirty="0"/>
                        <a:t>1.9%</a:t>
                      </a:r>
                    </a:p>
                  </a:txBody>
                  <a:tcPr/>
                </a:tc>
                <a:tc>
                  <a:txBody>
                    <a:bodyPr/>
                    <a:lstStyle/>
                    <a:p>
                      <a:r>
                        <a:rPr lang="en-GB" dirty="0"/>
                        <a:t>1.8%</a:t>
                      </a:r>
                    </a:p>
                  </a:txBody>
                  <a:tcPr/>
                </a:tc>
                <a:extLst>
                  <a:ext uri="{0D108BD9-81ED-4DB2-BD59-A6C34878D82A}">
                    <a16:rowId xmlns:a16="http://schemas.microsoft.com/office/drawing/2014/main" val="558241863"/>
                  </a:ext>
                </a:extLst>
              </a:tr>
              <a:tr h="346738">
                <a:tc>
                  <a:txBody>
                    <a:bodyPr/>
                    <a:lstStyle/>
                    <a:p>
                      <a:r>
                        <a:rPr lang="en-GB" dirty="0"/>
                        <a:t>Pre-generated grid</a:t>
                      </a:r>
                    </a:p>
                  </a:txBody>
                  <a:tcPr/>
                </a:tc>
                <a:tc>
                  <a:txBody>
                    <a:bodyPr/>
                    <a:lstStyle/>
                    <a:p>
                      <a:r>
                        <a:rPr lang="en-GB" dirty="0"/>
                        <a:t>2.7%</a:t>
                      </a:r>
                    </a:p>
                  </a:txBody>
                  <a:tcPr/>
                </a:tc>
                <a:tc>
                  <a:txBody>
                    <a:bodyPr/>
                    <a:lstStyle/>
                    <a:p>
                      <a:r>
                        <a:rPr lang="en-GB" dirty="0"/>
                        <a:t>4.3%</a:t>
                      </a:r>
                    </a:p>
                  </a:txBody>
                  <a:tcPr/>
                </a:tc>
                <a:extLst>
                  <a:ext uri="{0D108BD9-81ED-4DB2-BD59-A6C34878D82A}">
                    <a16:rowId xmlns:a16="http://schemas.microsoft.com/office/drawing/2014/main" val="1833282564"/>
                  </a:ext>
                </a:extLst>
              </a:tr>
              <a:tr h="346738">
                <a:tc>
                  <a:txBody>
                    <a:bodyPr/>
                    <a:lstStyle/>
                    <a:p>
                      <a:r>
                        <a:rPr lang="en-GB" dirty="0"/>
                        <a:t>Unidentified</a:t>
                      </a:r>
                      <a:r>
                        <a:rPr lang="en-GB" baseline="0" dirty="0"/>
                        <a:t> track type</a:t>
                      </a:r>
                      <a:endParaRPr lang="en-GB" dirty="0"/>
                    </a:p>
                  </a:txBody>
                  <a:tcPr/>
                </a:tc>
                <a:tc>
                  <a:txBody>
                    <a:bodyPr/>
                    <a:lstStyle/>
                    <a:p>
                      <a:r>
                        <a:rPr lang="en-GB" dirty="0"/>
                        <a:t>3.9%</a:t>
                      </a:r>
                    </a:p>
                  </a:txBody>
                  <a:tcPr/>
                </a:tc>
                <a:tc>
                  <a:txBody>
                    <a:bodyPr/>
                    <a:lstStyle/>
                    <a:p>
                      <a:r>
                        <a:rPr lang="en-GB" dirty="0"/>
                        <a:t>2.8%</a:t>
                      </a:r>
                    </a:p>
                  </a:txBody>
                  <a:tcPr/>
                </a:tc>
                <a:extLst>
                  <a:ext uri="{0D108BD9-81ED-4DB2-BD59-A6C34878D82A}">
                    <a16:rowId xmlns:a16="http://schemas.microsoft.com/office/drawing/2014/main" val="3859297639"/>
                  </a:ext>
                </a:extLst>
              </a:tr>
              <a:tr h="333375">
                <a:tc>
                  <a:txBody>
                    <a:bodyPr/>
                    <a:lstStyle/>
                    <a:p>
                      <a:r>
                        <a:rPr lang="en-GB" dirty="0"/>
                        <a:t>Isolated soundings,</a:t>
                      </a:r>
                      <a:r>
                        <a:rPr lang="en-GB" baseline="0" dirty="0"/>
                        <a:t> e.g. ENC soundings</a:t>
                      </a:r>
                      <a:endParaRPr lang="en-GB" dirty="0"/>
                    </a:p>
                  </a:txBody>
                  <a:tcPr/>
                </a:tc>
                <a:tc>
                  <a:txBody>
                    <a:bodyPr/>
                    <a:lstStyle/>
                    <a:p>
                      <a:r>
                        <a:rPr lang="en-GB" dirty="0"/>
                        <a:t>0.1%</a:t>
                      </a:r>
                    </a:p>
                  </a:txBody>
                  <a:tcPr/>
                </a:tc>
                <a:tc>
                  <a:txBody>
                    <a:bodyPr/>
                    <a:lstStyle/>
                    <a:p>
                      <a:r>
                        <a:rPr lang="en-GB" dirty="0"/>
                        <a:t>0.1%</a:t>
                      </a:r>
                    </a:p>
                  </a:txBody>
                  <a:tcPr/>
                </a:tc>
                <a:extLst>
                  <a:ext uri="{0D108BD9-81ED-4DB2-BD59-A6C34878D82A}">
                    <a16:rowId xmlns:a16="http://schemas.microsoft.com/office/drawing/2014/main" val="788136845"/>
                  </a:ext>
                </a:extLst>
              </a:tr>
              <a:tr h="346738">
                <a:tc>
                  <a:txBody>
                    <a:bodyPr/>
                    <a:lstStyle/>
                    <a:p>
                      <a:r>
                        <a:rPr lang="en-GB" dirty="0"/>
                        <a:t>Contours</a:t>
                      </a:r>
                    </a:p>
                  </a:txBody>
                  <a:tcPr/>
                </a:tc>
                <a:tc>
                  <a:txBody>
                    <a:bodyPr/>
                    <a:lstStyle/>
                    <a:p>
                      <a:r>
                        <a:rPr lang="en-GB" dirty="0"/>
                        <a:t>1.9%</a:t>
                      </a:r>
                    </a:p>
                  </a:txBody>
                  <a:tcPr/>
                </a:tc>
                <a:tc>
                  <a:txBody>
                    <a:bodyPr/>
                    <a:lstStyle/>
                    <a:p>
                      <a:r>
                        <a:rPr lang="en-GB" dirty="0"/>
                        <a:t>1.9%</a:t>
                      </a:r>
                    </a:p>
                  </a:txBody>
                  <a:tcPr/>
                </a:tc>
                <a:extLst>
                  <a:ext uri="{0D108BD9-81ED-4DB2-BD59-A6C34878D82A}">
                    <a16:rowId xmlns:a16="http://schemas.microsoft.com/office/drawing/2014/main" val="4235702856"/>
                  </a:ext>
                </a:extLst>
              </a:tr>
            </a:tbl>
          </a:graphicData>
        </a:graphic>
      </p:graphicFrame>
      <p:sp>
        <p:nvSpPr>
          <p:cNvPr id="4" name="TextBox 3"/>
          <p:cNvSpPr txBox="1"/>
          <p:nvPr/>
        </p:nvSpPr>
        <p:spPr>
          <a:xfrm>
            <a:off x="2481056" y="333375"/>
            <a:ext cx="5500894" cy="830997"/>
          </a:xfrm>
          <a:prstGeom prst="rect">
            <a:avLst/>
          </a:prstGeom>
          <a:noFill/>
        </p:spPr>
        <p:txBody>
          <a:bodyPr wrap="square" rtlCol="0">
            <a:spAutoFit/>
          </a:bodyPr>
          <a:lstStyle/>
          <a:p>
            <a:pPr algn="ctr"/>
            <a:r>
              <a:rPr lang="en-GB" sz="2400" b="1" dirty="0">
                <a:solidFill>
                  <a:schemeClr val="bg1"/>
                </a:solidFill>
              </a:rPr>
              <a:t>Break down of the source of data types that the GEBCO grid is based on</a:t>
            </a:r>
          </a:p>
        </p:txBody>
      </p:sp>
    </p:spTree>
    <p:extLst>
      <p:ext uri="{BB962C8B-B14F-4D97-AF65-F5344CB8AC3E}">
        <p14:creationId xmlns:p14="http://schemas.microsoft.com/office/powerpoint/2010/main" val="4017533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3C225A-4CC9-ED4A-96D3-4DB9CE15BEA3}"/>
              </a:ext>
            </a:extLst>
          </p:cNvPr>
          <p:cNvPicPr>
            <a:picLocks noChangeAspect="1"/>
          </p:cNvPicPr>
          <p:nvPr/>
        </p:nvPicPr>
        <p:blipFill rotWithShape="1">
          <a:blip r:embed="rId3"/>
          <a:srcRect l="8919"/>
          <a:stretch/>
        </p:blipFill>
        <p:spPr>
          <a:xfrm>
            <a:off x="171449" y="4723505"/>
            <a:ext cx="3701513" cy="2032000"/>
          </a:xfrm>
          <a:prstGeom prst="rect">
            <a:avLst/>
          </a:prstGeom>
        </p:spPr>
      </p:pic>
      <p:sp>
        <p:nvSpPr>
          <p:cNvPr id="2" name="Title 1">
            <a:extLst>
              <a:ext uri="{FF2B5EF4-FFF2-40B4-BE49-F238E27FC236}">
                <a16:creationId xmlns:a16="http://schemas.microsoft.com/office/drawing/2014/main" id="{D775E576-5DF2-8044-83A9-C71BE084948E}"/>
              </a:ext>
            </a:extLst>
          </p:cNvPr>
          <p:cNvSpPr>
            <a:spLocks noGrp="1"/>
          </p:cNvSpPr>
          <p:nvPr>
            <p:ph type="title"/>
          </p:nvPr>
        </p:nvSpPr>
        <p:spPr>
          <a:xfrm>
            <a:off x="1565384" y="237927"/>
            <a:ext cx="10296525" cy="1325563"/>
          </a:xfrm>
        </p:spPr>
        <p:txBody>
          <a:bodyPr>
            <a:normAutofit/>
          </a:bodyPr>
          <a:lstStyle/>
          <a:p>
            <a:r>
              <a:rPr lang="en-US" sz="5400" b="1" dirty="0"/>
              <a:t>Seabed 2030 Mission</a:t>
            </a:r>
          </a:p>
        </p:txBody>
      </p:sp>
      <p:pic>
        <p:nvPicPr>
          <p:cNvPr id="6" name="Picture 5">
            <a:extLst>
              <a:ext uri="{FF2B5EF4-FFF2-40B4-BE49-F238E27FC236}">
                <a16:creationId xmlns:a16="http://schemas.microsoft.com/office/drawing/2014/main" id="{21689C88-0984-EA4B-848E-2BACB2763B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3650" y="5264355"/>
            <a:ext cx="1831783" cy="1442832"/>
          </a:xfrm>
          <a:prstGeom prst="rect">
            <a:avLst/>
          </a:prstGeom>
        </p:spPr>
      </p:pic>
      <p:sp>
        <p:nvSpPr>
          <p:cNvPr id="7" name="Content Placeholder 2">
            <a:extLst>
              <a:ext uri="{FF2B5EF4-FFF2-40B4-BE49-F238E27FC236}">
                <a16:creationId xmlns:a16="http://schemas.microsoft.com/office/drawing/2014/main" id="{A403F533-9694-9D4E-8AB6-3269C703CA4A}"/>
              </a:ext>
            </a:extLst>
          </p:cNvPr>
          <p:cNvSpPr txBox="1">
            <a:spLocks/>
          </p:cNvSpPr>
          <p:nvPr/>
        </p:nvSpPr>
        <p:spPr>
          <a:xfrm>
            <a:off x="638174" y="2452390"/>
            <a:ext cx="11087100" cy="36017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3200" dirty="0"/>
              <a:t>To empower the world to make </a:t>
            </a:r>
            <a:r>
              <a:rPr lang="en-US" sz="3200" i="1" dirty="0"/>
              <a:t>policy decisions</a:t>
            </a:r>
            <a:r>
              <a:rPr lang="en-US" sz="3200" dirty="0"/>
              <a:t>, </a:t>
            </a:r>
            <a:r>
              <a:rPr lang="en-US" sz="3200" i="1" dirty="0"/>
              <a:t>use the ocean sustainably</a:t>
            </a:r>
            <a:r>
              <a:rPr lang="en-US" sz="3200" dirty="0"/>
              <a:t> and </a:t>
            </a:r>
            <a:r>
              <a:rPr lang="en-US" sz="3200" i="1" dirty="0"/>
              <a:t>undertake scientific research</a:t>
            </a:r>
            <a:r>
              <a:rPr lang="en-US" sz="3200" dirty="0"/>
              <a:t> based on detailed bathymetric information of the Earth’s seabed</a:t>
            </a:r>
          </a:p>
          <a:p>
            <a:pPr marL="0" indent="0" algn="ctr">
              <a:lnSpc>
                <a:spcPct val="100000"/>
              </a:lnSpc>
              <a:spcBef>
                <a:spcPts val="0"/>
              </a:spcBef>
              <a:buFont typeface="Arial" panose="020B0604020202020204" pitchFamily="34" charset="0"/>
              <a:buNone/>
            </a:pPr>
            <a:endParaRPr lang="en-US" dirty="0"/>
          </a:p>
          <a:p>
            <a:pPr marL="0" indent="0" algn="ctr">
              <a:lnSpc>
                <a:spcPct val="100000"/>
              </a:lnSpc>
              <a:spcBef>
                <a:spcPts val="0"/>
              </a:spcBef>
              <a:buFont typeface="Arial" panose="020B0604020202020204" pitchFamily="34" charset="0"/>
              <a:buNone/>
            </a:pPr>
            <a:r>
              <a:rPr lang="en-US" sz="3200" b="1" dirty="0"/>
              <a:t>Supports United Nations Sustainable Development Goal 14</a:t>
            </a:r>
            <a:r>
              <a:rPr lang="en-US" sz="3600" dirty="0"/>
              <a:t>:  </a:t>
            </a:r>
          </a:p>
          <a:p>
            <a:pPr marL="0" indent="0" algn="ctr">
              <a:lnSpc>
                <a:spcPct val="100000"/>
              </a:lnSpc>
              <a:spcBef>
                <a:spcPts val="0"/>
              </a:spcBef>
              <a:buFont typeface="Arial" panose="020B0604020202020204" pitchFamily="34" charset="0"/>
              <a:buNone/>
            </a:pPr>
            <a:r>
              <a:rPr lang="en-US" sz="3200" dirty="0"/>
              <a:t>to conserve and sustainably use the world’s oceans, </a:t>
            </a:r>
            <a:br>
              <a:rPr lang="en-US" sz="3200" dirty="0"/>
            </a:br>
            <a:r>
              <a:rPr lang="en-US" sz="3200" dirty="0"/>
              <a:t>seas and marine resources</a:t>
            </a:r>
            <a:endParaRPr lang="en-US" sz="2000" dirty="0"/>
          </a:p>
        </p:txBody>
      </p:sp>
      <p:pic>
        <p:nvPicPr>
          <p:cNvPr id="8" name="Picture 7">
            <a:extLst>
              <a:ext uri="{FF2B5EF4-FFF2-40B4-BE49-F238E27FC236}">
                <a16:creationId xmlns:a16="http://schemas.microsoft.com/office/drawing/2014/main" id="{88F9B1E9-3FEF-4C07-8622-585C2021CF09}"/>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8655589" y="19693"/>
            <a:ext cx="3536411" cy="2270045"/>
          </a:xfrm>
          <a:prstGeom prst="rect">
            <a:avLst/>
          </a:prstGeom>
        </p:spPr>
      </p:pic>
      <p:sp>
        <p:nvSpPr>
          <p:cNvPr id="9" name="Rectangle 8">
            <a:extLst>
              <a:ext uri="{FF2B5EF4-FFF2-40B4-BE49-F238E27FC236}">
                <a16:creationId xmlns:a16="http://schemas.microsoft.com/office/drawing/2014/main" id="{9FDCDBCE-B6B7-4CDA-B2B9-E4D1210894DC}"/>
              </a:ext>
            </a:extLst>
          </p:cNvPr>
          <p:cNvSpPr/>
          <p:nvPr/>
        </p:nvSpPr>
        <p:spPr>
          <a:xfrm>
            <a:off x="342819" y="1644816"/>
            <a:ext cx="842838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effectLst/>
                <a:uLnTx/>
                <a:uFillTx/>
                <a:latin typeface="Calibri" panose="020F0502020204030204"/>
                <a:ea typeface="+mn-ea"/>
                <a:cs typeface="+mn-cs"/>
              </a:rPr>
              <a:t>100% of the Ocean Floor Mapped by 2030</a:t>
            </a:r>
          </a:p>
        </p:txBody>
      </p:sp>
    </p:spTree>
    <p:extLst>
      <p:ext uri="{BB962C8B-B14F-4D97-AF65-F5344CB8AC3E}">
        <p14:creationId xmlns:p14="http://schemas.microsoft.com/office/powerpoint/2010/main" val="2224123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F858721-52EA-4431-876B-5C66E0A0A450}"/>
              </a:ext>
            </a:extLst>
          </p:cNvPr>
          <p:cNvSpPr/>
          <p:nvPr/>
        </p:nvSpPr>
        <p:spPr>
          <a:xfrm>
            <a:off x="587734" y="5381357"/>
            <a:ext cx="4162697" cy="7576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50" name="Rectangle 1"/>
          <p:cNvSpPr>
            <a:spLocks noGrp="1" noChangeArrowheads="1"/>
          </p:cNvSpPr>
          <p:nvPr>
            <p:ph type="title"/>
          </p:nvPr>
        </p:nvSpPr>
        <p:spPr>
          <a:xfrm>
            <a:off x="5786441" y="1762796"/>
            <a:ext cx="6162748" cy="1264837"/>
          </a:xfrm>
        </p:spPr>
        <p:txBody>
          <a:bodyPr vert="horz" lIns="91440" tIns="12803" rIns="91440" bIns="45720" rtlCol="0" anchor="ctr">
            <a:normAutofit/>
          </a:bodyPr>
          <a:lstStyle/>
          <a:p>
            <a:pPr>
              <a:defRPr/>
            </a:pPr>
            <a:r>
              <a:rPr lang="en-US" altLang="en-US" sz="2400" dirty="0">
                <a:solidFill>
                  <a:schemeClr val="tx2">
                    <a:lumMod val="75000"/>
                  </a:schemeClr>
                </a:solidFill>
                <a:latin typeface="Arial" panose="020B0604020202020204" pitchFamily="34" charset="0"/>
                <a:cs typeface="Arial" panose="020B0604020202020204" pitchFamily="34" charset="0"/>
              </a:rPr>
              <a:t>The GEBCO global terrain model grid </a:t>
            </a:r>
            <a:endParaRPr lang="en-GB" sz="2400" dirty="0">
              <a:solidFill>
                <a:schemeClr val="tx2">
                  <a:lumMod val="75000"/>
                </a:schemeClr>
              </a:solidFill>
            </a:endParaRPr>
          </a:p>
        </p:txBody>
      </p:sp>
      <p:pic>
        <p:nvPicPr>
          <p:cNvPr id="2052" name="Picture 3"/>
          <p:cNvPicPr>
            <a:picLocks noChangeAspect="1" noChangeArrowheads="1"/>
          </p:cNvPicPr>
          <p:nvPr/>
        </p:nvPicPr>
        <p:blipFill>
          <a:blip r:embed="rId3" cstate="print"/>
          <a:srcRect/>
          <a:stretch>
            <a:fillRect/>
          </a:stretch>
        </p:blipFill>
        <p:spPr bwMode="auto">
          <a:xfrm>
            <a:off x="1523520" y="0"/>
            <a:ext cx="0" cy="0"/>
          </a:xfrm>
          <a:prstGeom prst="rect">
            <a:avLst/>
          </a:prstGeom>
          <a:noFill/>
          <a:ln w="9525">
            <a:noFill/>
            <a:round/>
            <a:headEnd/>
            <a:tailEnd/>
          </a:ln>
        </p:spPr>
      </p:pic>
      <p:sp>
        <p:nvSpPr>
          <p:cNvPr id="7" name="Rectangle 6">
            <a:extLst>
              <a:ext uri="{FF2B5EF4-FFF2-40B4-BE49-F238E27FC236}">
                <a16:creationId xmlns:a16="http://schemas.microsoft.com/office/drawing/2014/main" id="{76F88A95-2461-48AE-9B5F-2AAE15830576}"/>
              </a:ext>
            </a:extLst>
          </p:cNvPr>
          <p:cNvSpPr/>
          <p:nvPr/>
        </p:nvSpPr>
        <p:spPr>
          <a:xfrm>
            <a:off x="1523520" y="320892"/>
            <a:ext cx="7479733" cy="584775"/>
          </a:xfrm>
          <a:prstGeom prst="rect">
            <a:avLst/>
          </a:prstGeom>
        </p:spPr>
        <p:txBody>
          <a:bodyPr wrap="square">
            <a:spAutoFit/>
          </a:bodyPr>
          <a:lstStyle/>
          <a:p>
            <a:pPr algn="ctr"/>
            <a:r>
              <a:rPr lang="en-NZ" sz="3200" b="1" dirty="0">
                <a:solidFill>
                  <a:schemeClr val="bg1"/>
                </a:solidFill>
                <a:latin typeface="Calibri" panose="020F0502020204030204" pitchFamily="34" charset="0"/>
              </a:rPr>
              <a:t>What does “100% mapped” mean? </a:t>
            </a:r>
            <a:endParaRPr lang="en-NZ" sz="3200" dirty="0">
              <a:solidFill>
                <a:schemeClr val="bg1"/>
              </a:solidFill>
              <a:latin typeface="Calibri" panose="020F0502020204030204" pitchFamily="34" charset="0"/>
            </a:endParaRPr>
          </a:p>
        </p:txBody>
      </p:sp>
      <p:sp>
        <p:nvSpPr>
          <p:cNvPr id="10" name="Content Placeholder 2">
            <a:extLst>
              <a:ext uri="{FF2B5EF4-FFF2-40B4-BE49-F238E27FC236}">
                <a16:creationId xmlns:a16="http://schemas.microsoft.com/office/drawing/2014/main" id="{908808B0-33C7-4C1B-BACD-7392F15428F4}"/>
              </a:ext>
            </a:extLst>
          </p:cNvPr>
          <p:cNvSpPr txBox="1">
            <a:spLocks/>
          </p:cNvSpPr>
          <p:nvPr/>
        </p:nvSpPr>
        <p:spPr>
          <a:xfrm>
            <a:off x="6096001" y="2610601"/>
            <a:ext cx="5601172" cy="1595900"/>
          </a:xfrm>
          <a:prstGeom prst="rect">
            <a:avLst/>
          </a:prstGeom>
        </p:spPr>
        <p:txBody>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371475" indent="-285750">
              <a:spcBef>
                <a:spcPts val="1000"/>
              </a:spcBef>
              <a:buClrTx/>
              <a:buSzPct val="100000"/>
              <a:defRPr/>
            </a:pPr>
            <a:r>
              <a:rPr lang="en-US" altLang="en-US" sz="1800" dirty="0">
                <a:solidFill>
                  <a:schemeClr val="tx2">
                    <a:lumMod val="50000"/>
                  </a:schemeClr>
                </a:solidFill>
                <a:cs typeface="Arial" panose="020B0604020202020204" pitchFamily="34" charset="0"/>
              </a:rPr>
              <a:t>ship-track soundings + interpolation guided by satellite-derived gravity data</a:t>
            </a:r>
          </a:p>
          <a:p>
            <a:pPr marL="371475" indent="-285750">
              <a:spcBef>
                <a:spcPts val="1000"/>
              </a:spcBef>
              <a:buClrTx/>
              <a:buSzPct val="100000"/>
              <a:defRPr/>
            </a:pPr>
            <a:r>
              <a:rPr lang="en-US" altLang="en-US" sz="1800" dirty="0">
                <a:solidFill>
                  <a:schemeClr val="tx2">
                    <a:lumMod val="50000"/>
                  </a:schemeClr>
                </a:solidFill>
                <a:cs typeface="Arial" panose="020B0604020202020204" pitchFamily="34" charset="0"/>
              </a:rPr>
              <a:t>Includes regional grids which may be based on different interpolation models</a:t>
            </a:r>
          </a:p>
          <a:p>
            <a:pPr marL="261938" indent="-176213">
              <a:spcBef>
                <a:spcPts val="1000"/>
              </a:spcBef>
              <a:buClrTx/>
              <a:buSzPct val="100000"/>
              <a:buFont typeface="Arial" panose="020B0604020202020204" pitchFamily="34" charset="0"/>
              <a:buChar char="•"/>
              <a:defRPr/>
            </a:pPr>
            <a:endParaRPr lang="en-US" altLang="en-US" sz="1800" dirty="0">
              <a:solidFill>
                <a:schemeClr val="tx2">
                  <a:lumMod val="50000"/>
                </a:schemeClr>
              </a:solidFill>
              <a:cs typeface="Arial" panose="020B0604020202020204" pitchFamily="34" charset="0"/>
            </a:endParaRPr>
          </a:p>
          <a:p>
            <a:pPr>
              <a:spcBef>
                <a:spcPts val="1000"/>
              </a:spcBef>
              <a:defRPr/>
            </a:pPr>
            <a:endParaRPr lang="en-US" altLang="en-US" sz="1800" dirty="0">
              <a:solidFill>
                <a:schemeClr val="tx2">
                  <a:lumMod val="50000"/>
                </a:schemeClr>
              </a:solidFill>
              <a:cs typeface="Arial" panose="020B0604020202020204" pitchFamily="34" charset="0"/>
            </a:endParaRPr>
          </a:p>
        </p:txBody>
      </p:sp>
      <p:sp>
        <p:nvSpPr>
          <p:cNvPr id="12" name="Text Placeholder 10">
            <a:extLst>
              <a:ext uri="{FF2B5EF4-FFF2-40B4-BE49-F238E27FC236}">
                <a16:creationId xmlns:a16="http://schemas.microsoft.com/office/drawing/2014/main" id="{D42B25DE-DBD5-4D07-9B1F-510965A09426}"/>
              </a:ext>
            </a:extLst>
          </p:cNvPr>
          <p:cNvSpPr txBox="1">
            <a:spLocks/>
          </p:cNvSpPr>
          <p:nvPr/>
        </p:nvSpPr>
        <p:spPr>
          <a:xfrm>
            <a:off x="6316760" y="4479237"/>
            <a:ext cx="5279709" cy="891352"/>
          </a:xfrm>
          <a:prstGeom prst="rect">
            <a:avLst/>
          </a:prstGeom>
        </p:spPr>
        <p:txBody>
          <a:bodyP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1800"/>
              </a:spcBef>
              <a:buNone/>
            </a:pPr>
            <a:r>
              <a:rPr lang="en-NZ" sz="1800" b="1" dirty="0">
                <a:solidFill>
                  <a:schemeClr val="tx2">
                    <a:lumMod val="50000"/>
                  </a:schemeClr>
                </a:solidFill>
              </a:rPr>
              <a:t>18% of 30” cells</a:t>
            </a:r>
            <a:r>
              <a:rPr lang="en-NZ" sz="1800" b="1" dirty="0">
                <a:solidFill>
                  <a:schemeClr val="tx2">
                    <a:lumMod val="50000"/>
                  </a:schemeClr>
                </a:solidFill>
                <a:sym typeface="Wingdings" panose="05000000000000000000" pitchFamily="2" charset="2"/>
              </a:rPr>
              <a:t> </a:t>
            </a:r>
            <a:r>
              <a:rPr lang="en-NZ" sz="1800" b="1" dirty="0">
                <a:solidFill>
                  <a:schemeClr val="tx2">
                    <a:lumMod val="50000"/>
                  </a:schemeClr>
                </a:solidFill>
              </a:rPr>
              <a:t>have depth measurements</a:t>
            </a:r>
          </a:p>
          <a:p>
            <a:pPr marL="0" indent="0" algn="ctr">
              <a:spcBef>
                <a:spcPts val="1800"/>
              </a:spcBef>
              <a:buNone/>
            </a:pPr>
            <a:r>
              <a:rPr lang="en-NZ" sz="1800" b="1" dirty="0">
                <a:solidFill>
                  <a:schemeClr val="tx2">
                    <a:lumMod val="50000"/>
                  </a:schemeClr>
                </a:solidFill>
              </a:rPr>
              <a:t>6% of 15” cells</a:t>
            </a:r>
            <a:r>
              <a:rPr lang="en-NZ" sz="1800" b="1" dirty="0">
                <a:solidFill>
                  <a:schemeClr val="tx2">
                    <a:lumMod val="50000"/>
                  </a:schemeClr>
                </a:solidFill>
                <a:sym typeface="Wingdings" panose="05000000000000000000" pitchFamily="2" charset="2"/>
              </a:rPr>
              <a:t> </a:t>
            </a:r>
            <a:r>
              <a:rPr lang="en-NZ" sz="1800" b="1" dirty="0">
                <a:solidFill>
                  <a:schemeClr val="tx2">
                    <a:lumMod val="50000"/>
                  </a:schemeClr>
                </a:solidFill>
              </a:rPr>
              <a:t>have depth measurements </a:t>
            </a:r>
          </a:p>
        </p:txBody>
      </p:sp>
      <p:grpSp>
        <p:nvGrpSpPr>
          <p:cNvPr id="3" name="Group 2">
            <a:extLst>
              <a:ext uri="{FF2B5EF4-FFF2-40B4-BE49-F238E27FC236}">
                <a16:creationId xmlns:a16="http://schemas.microsoft.com/office/drawing/2014/main" id="{1D1CFC52-F5C0-40A7-A294-F6C7F6DBD63F}"/>
              </a:ext>
            </a:extLst>
          </p:cNvPr>
          <p:cNvGrpSpPr/>
          <p:nvPr/>
        </p:nvGrpSpPr>
        <p:grpSpPr>
          <a:xfrm>
            <a:off x="541754" y="5900653"/>
            <a:ext cx="4141652" cy="706347"/>
            <a:chOff x="3583441" y="5456767"/>
            <a:chExt cx="4141652" cy="706347"/>
          </a:xfrm>
        </p:grpSpPr>
        <p:sp>
          <p:nvSpPr>
            <p:cNvPr id="14" name="Rectangle 13">
              <a:extLst>
                <a:ext uri="{FF2B5EF4-FFF2-40B4-BE49-F238E27FC236}">
                  <a16:creationId xmlns:a16="http://schemas.microsoft.com/office/drawing/2014/main" id="{7268DAA3-350D-443A-8735-A4513B4B5BBC}"/>
                </a:ext>
              </a:extLst>
            </p:cNvPr>
            <p:cNvSpPr/>
            <p:nvPr/>
          </p:nvSpPr>
          <p:spPr>
            <a:xfrm>
              <a:off x="3691128" y="5456767"/>
              <a:ext cx="4033965" cy="706347"/>
            </a:xfrm>
            <a:prstGeom prst="rect">
              <a:avLst/>
            </a:prstGeom>
          </p:spPr>
          <p:txBody>
            <a:bodyPr wrap="square">
              <a:spAutoFit/>
            </a:bodyPr>
            <a:lstStyle/>
            <a:p>
              <a:pPr>
                <a:lnSpc>
                  <a:spcPct val="114000"/>
                </a:lnSpc>
              </a:pPr>
              <a:r>
                <a:rPr lang="en-NZ" sz="1200" dirty="0">
                  <a:solidFill>
                    <a:srgbClr val="000000"/>
                  </a:solidFill>
                  <a:latin typeface="Arial" panose="020B0604020202020204" pitchFamily="34" charset="0"/>
                </a:rPr>
                <a:t>Real depth measurements</a:t>
              </a:r>
            </a:p>
            <a:p>
              <a:pPr>
                <a:lnSpc>
                  <a:spcPct val="114000"/>
                </a:lnSpc>
              </a:pPr>
              <a:r>
                <a:rPr lang="en-NZ" sz="1200" dirty="0">
                  <a:solidFill>
                    <a:srgbClr val="000000"/>
                  </a:solidFill>
                  <a:latin typeface="Arial" panose="020B0604020202020204" pitchFamily="34" charset="0"/>
                </a:rPr>
                <a:t>Interpolated depth values </a:t>
              </a:r>
            </a:p>
            <a:p>
              <a:pPr>
                <a:lnSpc>
                  <a:spcPct val="114000"/>
                </a:lnSpc>
              </a:pPr>
              <a:r>
                <a:rPr lang="en-NZ" sz="1200" dirty="0">
                  <a:solidFill>
                    <a:srgbClr val="000000"/>
                  </a:solidFill>
                  <a:latin typeface="Arial" panose="020B0604020202020204" pitchFamily="34" charset="0"/>
                </a:rPr>
                <a:t>Depth values derived from statistics of real depth values.</a:t>
              </a:r>
            </a:p>
          </p:txBody>
        </p:sp>
        <p:grpSp>
          <p:nvGrpSpPr>
            <p:cNvPr id="2" name="Group 1">
              <a:extLst>
                <a:ext uri="{FF2B5EF4-FFF2-40B4-BE49-F238E27FC236}">
                  <a16:creationId xmlns:a16="http://schemas.microsoft.com/office/drawing/2014/main" id="{9C608E21-6983-4D45-A001-94635767B3E7}"/>
                </a:ext>
              </a:extLst>
            </p:cNvPr>
            <p:cNvGrpSpPr/>
            <p:nvPr/>
          </p:nvGrpSpPr>
          <p:grpSpPr>
            <a:xfrm>
              <a:off x="3583441" y="5584238"/>
              <a:ext cx="113480" cy="487125"/>
              <a:chOff x="7248193" y="6222319"/>
              <a:chExt cx="189515" cy="815003"/>
            </a:xfrm>
          </p:grpSpPr>
          <p:sp>
            <p:nvSpPr>
              <p:cNvPr id="15" name="Oval 14">
                <a:extLst>
                  <a:ext uri="{FF2B5EF4-FFF2-40B4-BE49-F238E27FC236}">
                    <a16:creationId xmlns:a16="http://schemas.microsoft.com/office/drawing/2014/main" id="{AD63EE87-8F84-42CA-B9E2-5F0C1F85356C}"/>
                  </a:ext>
                </a:extLst>
              </p:cNvPr>
              <p:cNvSpPr/>
              <p:nvPr/>
            </p:nvSpPr>
            <p:spPr>
              <a:xfrm>
                <a:off x="7248193" y="6222319"/>
                <a:ext cx="189497" cy="18949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00"/>
              </a:p>
            </p:txBody>
          </p:sp>
          <p:sp>
            <p:nvSpPr>
              <p:cNvPr id="16" name="Oval 15">
                <a:extLst>
                  <a:ext uri="{FF2B5EF4-FFF2-40B4-BE49-F238E27FC236}">
                    <a16:creationId xmlns:a16="http://schemas.microsoft.com/office/drawing/2014/main" id="{47755C1D-4FF4-4088-9133-B946ADD9335D}"/>
                  </a:ext>
                </a:extLst>
              </p:cNvPr>
              <p:cNvSpPr/>
              <p:nvPr/>
            </p:nvSpPr>
            <p:spPr>
              <a:xfrm>
                <a:off x="7248193" y="6546824"/>
                <a:ext cx="189497" cy="18949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00"/>
              </a:p>
            </p:txBody>
          </p:sp>
          <p:sp>
            <p:nvSpPr>
              <p:cNvPr id="17" name="Oval 16">
                <a:extLst>
                  <a:ext uri="{FF2B5EF4-FFF2-40B4-BE49-F238E27FC236}">
                    <a16:creationId xmlns:a16="http://schemas.microsoft.com/office/drawing/2014/main" id="{46A062BE-3987-435F-BBD7-7BBBF4717870}"/>
                  </a:ext>
                </a:extLst>
              </p:cNvPr>
              <p:cNvSpPr/>
              <p:nvPr/>
            </p:nvSpPr>
            <p:spPr>
              <a:xfrm>
                <a:off x="7248211" y="6847823"/>
                <a:ext cx="189497" cy="18949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00"/>
              </a:p>
            </p:txBody>
          </p:sp>
        </p:grpSp>
      </p:grpSp>
      <p:pic>
        <p:nvPicPr>
          <p:cNvPr id="19" name="Picture 18">
            <a:extLst>
              <a:ext uri="{FF2B5EF4-FFF2-40B4-BE49-F238E27FC236}">
                <a16:creationId xmlns:a16="http://schemas.microsoft.com/office/drawing/2014/main" id="{5A987D60-F5A2-4BBD-AF27-BB8468DAB4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664" y="1789103"/>
            <a:ext cx="5564777" cy="4060251"/>
          </a:xfrm>
          <a:prstGeom prst="rect">
            <a:avLst/>
          </a:prstGeom>
        </p:spPr>
      </p:pic>
    </p:spTree>
    <p:extLst>
      <p:ext uri="{BB962C8B-B14F-4D97-AF65-F5344CB8AC3E}">
        <p14:creationId xmlns:p14="http://schemas.microsoft.com/office/powerpoint/2010/main" val="12444941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D6B3F77B-59E9-C540-ADBE-738B4B58EE18}"/>
              </a:ext>
            </a:extLst>
          </p:cNvPr>
          <p:cNvGraphicFramePr>
            <a:graphicFrameLocks noGrp="1"/>
          </p:cNvGraphicFramePr>
          <p:nvPr>
            <p:extLst>
              <p:ext uri="{D42A27DB-BD31-4B8C-83A1-F6EECF244321}">
                <p14:modId xmlns:p14="http://schemas.microsoft.com/office/powerpoint/2010/main" val="1062060730"/>
              </p:ext>
            </p:extLst>
          </p:nvPr>
        </p:nvGraphicFramePr>
        <p:xfrm>
          <a:off x="7382266" y="3348774"/>
          <a:ext cx="4530809" cy="2587748"/>
        </p:xfrm>
        <a:graphic>
          <a:graphicData uri="http://schemas.openxmlformats.org/drawingml/2006/table">
            <a:tbl>
              <a:tblPr/>
              <a:tblGrid>
                <a:gridCol w="2001794">
                  <a:extLst>
                    <a:ext uri="{9D8B030D-6E8A-4147-A177-3AD203B41FA5}">
                      <a16:colId xmlns:a16="http://schemas.microsoft.com/office/drawing/2014/main" val="124497866"/>
                    </a:ext>
                  </a:extLst>
                </a:gridCol>
                <a:gridCol w="1573427">
                  <a:extLst>
                    <a:ext uri="{9D8B030D-6E8A-4147-A177-3AD203B41FA5}">
                      <a16:colId xmlns:a16="http://schemas.microsoft.com/office/drawing/2014/main" val="2653906833"/>
                    </a:ext>
                  </a:extLst>
                </a:gridCol>
                <a:gridCol w="955588">
                  <a:extLst>
                    <a:ext uri="{9D8B030D-6E8A-4147-A177-3AD203B41FA5}">
                      <a16:colId xmlns:a16="http://schemas.microsoft.com/office/drawing/2014/main" val="362014301"/>
                    </a:ext>
                  </a:extLst>
                </a:gridCol>
              </a:tblGrid>
              <a:tr h="539116">
                <a:tc>
                  <a:txBody>
                    <a:bodyPr/>
                    <a:lstStyle/>
                    <a:p>
                      <a:pPr algn="ctr"/>
                      <a:r>
                        <a:rPr lang="en-GB" sz="1800" b="1" dirty="0">
                          <a:solidFill>
                            <a:srgbClr val="222222"/>
                          </a:solidFill>
                          <a:effectLst/>
                        </a:rPr>
                        <a:t>Depth Range</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FFFFFF"/>
                    </a:solidFill>
                  </a:tcPr>
                </a:tc>
                <a:tc>
                  <a:txBody>
                    <a:bodyPr/>
                    <a:lstStyle/>
                    <a:p>
                      <a:pPr algn="ctr"/>
                      <a:r>
                        <a:rPr lang="en-GB" sz="1800" b="1" dirty="0">
                          <a:solidFill>
                            <a:srgbClr val="222222"/>
                          </a:solidFill>
                          <a:effectLst/>
                        </a:rPr>
                        <a:t>Resolution</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FFFFFF"/>
                    </a:solidFill>
                  </a:tcPr>
                </a:tc>
                <a:tc>
                  <a:txBody>
                    <a:bodyPr/>
                    <a:lstStyle/>
                    <a:p>
                      <a:pPr algn="ctr"/>
                      <a:r>
                        <a:rPr lang="en-GB" sz="1800" b="1" dirty="0">
                          <a:solidFill>
                            <a:srgbClr val="222222"/>
                          </a:solidFill>
                          <a:effectLst/>
                        </a:rPr>
                        <a:t>% of ocean</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FFFFFF"/>
                    </a:solidFill>
                  </a:tcPr>
                </a:tc>
                <a:extLst>
                  <a:ext uri="{0D108BD9-81ED-4DB2-BD59-A6C34878D82A}">
                    <a16:rowId xmlns:a16="http://schemas.microsoft.com/office/drawing/2014/main" val="1570702891"/>
                  </a:ext>
                </a:extLst>
              </a:tr>
              <a:tr h="492632">
                <a:tc>
                  <a:txBody>
                    <a:bodyPr/>
                    <a:lstStyle/>
                    <a:p>
                      <a:pPr marL="361950" indent="0" algn="l"/>
                      <a:r>
                        <a:rPr lang="en-GB" sz="1800" dirty="0">
                          <a:solidFill>
                            <a:srgbClr val="222222"/>
                          </a:solidFill>
                          <a:effectLst/>
                        </a:rPr>
                        <a:t>0–1500 m</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FFFFFF"/>
                    </a:solidFill>
                  </a:tcPr>
                </a:tc>
                <a:tc>
                  <a:txBody>
                    <a:bodyPr/>
                    <a:lstStyle/>
                    <a:p>
                      <a:pPr algn="ctr"/>
                      <a:r>
                        <a:rPr lang="en-GB" sz="1800" dirty="0">
                          <a:solidFill>
                            <a:srgbClr val="222222"/>
                          </a:solidFill>
                          <a:effectLst/>
                        </a:rPr>
                        <a:t>100 × 100 m</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FFFFFF"/>
                    </a:solidFill>
                  </a:tcPr>
                </a:tc>
                <a:tc>
                  <a:txBody>
                    <a:bodyPr/>
                    <a:lstStyle/>
                    <a:p>
                      <a:pPr algn="ctr"/>
                      <a:r>
                        <a:rPr lang="en-GB" sz="1800" dirty="0">
                          <a:solidFill>
                            <a:srgbClr val="222222"/>
                          </a:solidFill>
                          <a:effectLst/>
                        </a:rPr>
                        <a:t>13.7</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FFFFFF"/>
                    </a:solidFill>
                  </a:tcPr>
                </a:tc>
                <a:extLst>
                  <a:ext uri="{0D108BD9-81ED-4DB2-BD59-A6C34878D82A}">
                    <a16:rowId xmlns:a16="http://schemas.microsoft.com/office/drawing/2014/main" val="2939832712"/>
                  </a:ext>
                </a:extLst>
              </a:tr>
              <a:tr h="492632">
                <a:tc>
                  <a:txBody>
                    <a:bodyPr/>
                    <a:lstStyle/>
                    <a:p>
                      <a:pPr marL="361950" indent="0" algn="l"/>
                      <a:r>
                        <a:rPr lang="en-GB" sz="1800" dirty="0">
                          <a:solidFill>
                            <a:srgbClr val="222222"/>
                          </a:solidFill>
                          <a:effectLst/>
                        </a:rPr>
                        <a:t>1500–3000 m</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F9F9F9"/>
                    </a:solidFill>
                  </a:tcPr>
                </a:tc>
                <a:tc>
                  <a:txBody>
                    <a:bodyPr/>
                    <a:lstStyle/>
                    <a:p>
                      <a:pPr algn="ctr"/>
                      <a:r>
                        <a:rPr lang="en-GB" sz="1800" dirty="0">
                          <a:solidFill>
                            <a:srgbClr val="222222"/>
                          </a:solidFill>
                          <a:effectLst/>
                        </a:rPr>
                        <a:t>200 × 200 m</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F9F9F9"/>
                    </a:solidFill>
                  </a:tcPr>
                </a:tc>
                <a:tc>
                  <a:txBody>
                    <a:bodyPr/>
                    <a:lstStyle/>
                    <a:p>
                      <a:pPr algn="ctr"/>
                      <a:r>
                        <a:rPr lang="en-GB" sz="1800" dirty="0">
                          <a:solidFill>
                            <a:srgbClr val="222222"/>
                          </a:solidFill>
                          <a:effectLst/>
                        </a:rPr>
                        <a:t>11</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F9F9F9"/>
                    </a:solidFill>
                  </a:tcPr>
                </a:tc>
                <a:extLst>
                  <a:ext uri="{0D108BD9-81ED-4DB2-BD59-A6C34878D82A}">
                    <a16:rowId xmlns:a16="http://schemas.microsoft.com/office/drawing/2014/main" val="2117086483"/>
                  </a:ext>
                </a:extLst>
              </a:tr>
              <a:tr h="492632">
                <a:tc>
                  <a:txBody>
                    <a:bodyPr/>
                    <a:lstStyle/>
                    <a:p>
                      <a:pPr marL="361950" indent="0" algn="l"/>
                      <a:r>
                        <a:rPr lang="en-GB" sz="1800" dirty="0">
                          <a:solidFill>
                            <a:srgbClr val="222222"/>
                          </a:solidFill>
                          <a:effectLst/>
                        </a:rPr>
                        <a:t>3000–5750 m</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FFFFFF"/>
                    </a:solidFill>
                  </a:tcPr>
                </a:tc>
                <a:tc>
                  <a:txBody>
                    <a:bodyPr/>
                    <a:lstStyle/>
                    <a:p>
                      <a:pPr algn="ctr"/>
                      <a:r>
                        <a:rPr lang="en-GB" sz="1800" dirty="0">
                          <a:solidFill>
                            <a:srgbClr val="222222"/>
                          </a:solidFill>
                          <a:effectLst/>
                        </a:rPr>
                        <a:t>400 × 400 m</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FFFFFF"/>
                    </a:solidFill>
                  </a:tcPr>
                </a:tc>
                <a:tc>
                  <a:txBody>
                    <a:bodyPr/>
                    <a:lstStyle/>
                    <a:p>
                      <a:pPr algn="ctr"/>
                      <a:r>
                        <a:rPr lang="en-GB" sz="1800" dirty="0">
                          <a:solidFill>
                            <a:srgbClr val="222222"/>
                          </a:solidFill>
                          <a:effectLst/>
                        </a:rPr>
                        <a:t>72.6</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FFFFFF"/>
                    </a:solidFill>
                  </a:tcPr>
                </a:tc>
                <a:extLst>
                  <a:ext uri="{0D108BD9-81ED-4DB2-BD59-A6C34878D82A}">
                    <a16:rowId xmlns:a16="http://schemas.microsoft.com/office/drawing/2014/main" val="1515084783"/>
                  </a:ext>
                </a:extLst>
              </a:tr>
              <a:tr h="492632">
                <a:tc>
                  <a:txBody>
                    <a:bodyPr/>
                    <a:lstStyle/>
                    <a:p>
                      <a:pPr marL="361950" indent="0" algn="l"/>
                      <a:r>
                        <a:rPr lang="en-GB" sz="1800" dirty="0">
                          <a:solidFill>
                            <a:srgbClr val="222222"/>
                          </a:solidFill>
                          <a:effectLst/>
                        </a:rPr>
                        <a:t>5750–11,000 m</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EEEEEE"/>
                    </a:solidFill>
                  </a:tcPr>
                </a:tc>
                <a:tc>
                  <a:txBody>
                    <a:bodyPr/>
                    <a:lstStyle/>
                    <a:p>
                      <a:pPr algn="ctr"/>
                      <a:r>
                        <a:rPr lang="en-GB" sz="1800" dirty="0">
                          <a:solidFill>
                            <a:srgbClr val="222222"/>
                          </a:solidFill>
                          <a:effectLst/>
                        </a:rPr>
                        <a:t>800 × 800 m</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EEEEEE"/>
                    </a:solidFill>
                  </a:tcPr>
                </a:tc>
                <a:tc>
                  <a:txBody>
                    <a:bodyPr/>
                    <a:lstStyle/>
                    <a:p>
                      <a:pPr algn="ctr"/>
                      <a:r>
                        <a:rPr lang="en-GB" sz="1800" dirty="0">
                          <a:solidFill>
                            <a:srgbClr val="222222"/>
                          </a:solidFill>
                          <a:effectLst/>
                        </a:rPr>
                        <a:t>2.7</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EEEEEE"/>
                    </a:solidFill>
                  </a:tcPr>
                </a:tc>
                <a:extLst>
                  <a:ext uri="{0D108BD9-81ED-4DB2-BD59-A6C34878D82A}">
                    <a16:rowId xmlns:a16="http://schemas.microsoft.com/office/drawing/2014/main" val="1965838872"/>
                  </a:ext>
                </a:extLst>
              </a:tr>
            </a:tbl>
          </a:graphicData>
        </a:graphic>
      </p:graphicFrame>
      <p:sp>
        <p:nvSpPr>
          <p:cNvPr id="2" name="Title 1"/>
          <p:cNvSpPr>
            <a:spLocks noGrp="1"/>
          </p:cNvSpPr>
          <p:nvPr>
            <p:ph type="title"/>
          </p:nvPr>
        </p:nvSpPr>
        <p:spPr>
          <a:xfrm>
            <a:off x="1177974" y="339911"/>
            <a:ext cx="8641491" cy="914400"/>
          </a:xfrm>
        </p:spPr>
        <p:txBody>
          <a:bodyPr>
            <a:normAutofit/>
          </a:bodyPr>
          <a:lstStyle/>
          <a:p>
            <a:pPr algn="ctr"/>
            <a:r>
              <a:rPr lang="en-US" sz="3200" b="1" dirty="0">
                <a:latin typeface="+mn-lt"/>
              </a:rPr>
              <a:t>Target Grid Variable Resolution</a:t>
            </a:r>
          </a:p>
        </p:txBody>
      </p:sp>
      <p:sp>
        <p:nvSpPr>
          <p:cNvPr id="5" name="Rectangle 4"/>
          <p:cNvSpPr/>
          <p:nvPr/>
        </p:nvSpPr>
        <p:spPr>
          <a:xfrm>
            <a:off x="7391487" y="4120931"/>
            <a:ext cx="327336" cy="223580"/>
          </a:xfrm>
          <a:prstGeom prst="rect">
            <a:avLst/>
          </a:prstGeom>
          <a:solidFill>
            <a:srgbClr val="BEFF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7391487" y="4593850"/>
            <a:ext cx="327336" cy="223580"/>
          </a:xfrm>
          <a:prstGeom prst="rect">
            <a:avLst/>
          </a:prstGeom>
          <a:solidFill>
            <a:srgbClr val="73B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7391487" y="5066769"/>
            <a:ext cx="327336" cy="223580"/>
          </a:xfrm>
          <a:prstGeom prst="rect">
            <a:avLst/>
          </a:prstGeom>
          <a:solidFill>
            <a:srgbClr val="0026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7391487" y="5539689"/>
            <a:ext cx="327336" cy="223580"/>
          </a:xfrm>
          <a:prstGeom prst="rect">
            <a:avLst/>
          </a:prstGeom>
          <a:solidFill>
            <a:srgbClr val="8708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a:extLst>
              <a:ext uri="{FF2B5EF4-FFF2-40B4-BE49-F238E27FC236}">
                <a16:creationId xmlns:a16="http://schemas.microsoft.com/office/drawing/2014/main" id="{1469212B-45F2-4606-9F05-3106405A4D61}"/>
              </a:ext>
            </a:extLst>
          </p:cNvPr>
          <p:cNvSpPr/>
          <p:nvPr/>
        </p:nvSpPr>
        <p:spPr>
          <a:xfrm>
            <a:off x="7576969" y="2483178"/>
            <a:ext cx="4207690" cy="707886"/>
          </a:xfrm>
          <a:prstGeom prst="rect">
            <a:avLst/>
          </a:prstGeom>
        </p:spPr>
        <p:txBody>
          <a:bodyPr wrap="none">
            <a:spAutoFit/>
          </a:bodyPr>
          <a:lstStyle/>
          <a:p>
            <a:pPr algn="ctr"/>
            <a:r>
              <a:rPr lang="en-US" sz="2000" b="1" dirty="0">
                <a:solidFill>
                  <a:schemeClr val="accent1">
                    <a:lumMod val="75000"/>
                  </a:schemeClr>
                </a:solidFill>
              </a:rPr>
              <a:t>Target GEBCO Grid </a:t>
            </a:r>
          </a:p>
          <a:p>
            <a:pPr algn="ctr"/>
            <a:r>
              <a:rPr lang="en-US" sz="2000" b="1" dirty="0">
                <a:solidFill>
                  <a:schemeClr val="accent1">
                    <a:lumMod val="75000"/>
                  </a:schemeClr>
                </a:solidFill>
              </a:rPr>
              <a:t>Depth-dependent Variable Resolution</a:t>
            </a:r>
            <a:endParaRPr lang="en-NZ" sz="2000" b="1" dirty="0">
              <a:solidFill>
                <a:schemeClr val="accent1">
                  <a:lumMod val="75000"/>
                </a:schemeClr>
              </a:solidFill>
            </a:endParaRPr>
          </a:p>
        </p:txBody>
      </p:sp>
      <p:grpSp>
        <p:nvGrpSpPr>
          <p:cNvPr id="21" name="Group 20">
            <a:extLst>
              <a:ext uri="{FF2B5EF4-FFF2-40B4-BE49-F238E27FC236}">
                <a16:creationId xmlns:a16="http://schemas.microsoft.com/office/drawing/2014/main" id="{45814460-3E30-409E-BFE6-1214928C959D}"/>
              </a:ext>
            </a:extLst>
          </p:cNvPr>
          <p:cNvGrpSpPr/>
          <p:nvPr/>
        </p:nvGrpSpPr>
        <p:grpSpPr>
          <a:xfrm>
            <a:off x="278925" y="2034382"/>
            <a:ext cx="6744268" cy="4173097"/>
            <a:chOff x="82378" y="1791231"/>
            <a:chExt cx="7183395" cy="4444812"/>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3113" r="6086"/>
            <a:stretch/>
          </p:blipFill>
          <p:spPr>
            <a:xfrm>
              <a:off x="278926" y="1977082"/>
              <a:ext cx="6723236" cy="4028302"/>
            </a:xfrm>
            <a:prstGeom prst="rect">
              <a:avLst/>
            </a:prstGeom>
          </p:spPr>
        </p:pic>
        <p:cxnSp>
          <p:nvCxnSpPr>
            <p:cNvPr id="17" name="Straight Connector 16">
              <a:extLst>
                <a:ext uri="{FF2B5EF4-FFF2-40B4-BE49-F238E27FC236}">
                  <a16:creationId xmlns:a16="http://schemas.microsoft.com/office/drawing/2014/main" id="{560BD56C-9F1C-41E7-95F6-25A46AAC2503}"/>
                </a:ext>
              </a:extLst>
            </p:cNvPr>
            <p:cNvCxnSpPr/>
            <p:nvPr/>
          </p:nvCxnSpPr>
          <p:spPr>
            <a:xfrm flipH="1">
              <a:off x="82378" y="4209535"/>
              <a:ext cx="718339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BDC5DB7-7A44-479F-95F9-6479D3447065}"/>
                </a:ext>
              </a:extLst>
            </p:cNvPr>
            <p:cNvCxnSpPr/>
            <p:nvPr/>
          </p:nvCxnSpPr>
          <p:spPr>
            <a:xfrm>
              <a:off x="3657600" y="1791231"/>
              <a:ext cx="0" cy="44448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25523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latin typeface="+mn-lt"/>
              </a:rPr>
              <a:t>Four Pillars of Seabed 2030</a:t>
            </a:r>
          </a:p>
        </p:txBody>
      </p:sp>
      <p:sp>
        <p:nvSpPr>
          <p:cNvPr id="3" name="Content Placeholder 2"/>
          <p:cNvSpPr>
            <a:spLocks noGrp="1"/>
          </p:cNvSpPr>
          <p:nvPr>
            <p:ph idx="4294967295"/>
          </p:nvPr>
        </p:nvSpPr>
        <p:spPr>
          <a:xfrm>
            <a:off x="647700" y="2079625"/>
            <a:ext cx="11544300" cy="4600575"/>
          </a:xfrm>
        </p:spPr>
        <p:txBody>
          <a:bodyPr>
            <a:noAutofit/>
          </a:bodyPr>
          <a:lstStyle/>
          <a:p>
            <a:r>
              <a:rPr lang="en-US" sz="2400" dirty="0"/>
              <a:t>Data Assembly and Coordination</a:t>
            </a:r>
          </a:p>
          <a:p>
            <a:pPr lvl="1"/>
            <a:r>
              <a:rPr lang="en-US" sz="2000" dirty="0"/>
              <a:t>Integrate and process existing data &amp; identify data gaps to inform future mapping missions</a:t>
            </a:r>
          </a:p>
          <a:p>
            <a:pPr lvl="1"/>
            <a:r>
              <a:rPr lang="en-US" sz="2000" dirty="0"/>
              <a:t>Promote data sharing by encouraging contribution of data to the IHO DCDB</a:t>
            </a:r>
          </a:p>
          <a:p>
            <a:pPr lvl="1"/>
            <a:r>
              <a:rPr lang="en-US" sz="2000" dirty="0"/>
              <a:t>Create new data products – distribute through GEBCO</a:t>
            </a:r>
          </a:p>
          <a:p>
            <a:r>
              <a:rPr lang="en-US" sz="2400" dirty="0"/>
              <a:t>Global Community Engagement</a:t>
            </a:r>
          </a:p>
          <a:p>
            <a:pPr lvl="1"/>
            <a:r>
              <a:rPr lang="en-US" sz="2000" dirty="0"/>
              <a:t>Identify &amp; engage stakeholders through community events, traditional &amp; digital media</a:t>
            </a:r>
          </a:p>
          <a:p>
            <a:r>
              <a:rPr lang="en-US" sz="2400" dirty="0"/>
              <a:t>Consolidate Technical and Human Capacity </a:t>
            </a:r>
          </a:p>
          <a:p>
            <a:pPr lvl="1"/>
            <a:r>
              <a:rPr lang="en-US" sz="2000" dirty="0"/>
              <a:t>Explore and leverage new technology </a:t>
            </a:r>
          </a:p>
          <a:p>
            <a:pPr lvl="1"/>
            <a:r>
              <a:rPr lang="en-US" sz="2000" dirty="0"/>
              <a:t>Engage GEBCO Nippon Foundation Training Project Alumni  </a:t>
            </a:r>
          </a:p>
          <a:p>
            <a:r>
              <a:rPr lang="en-US" sz="2400" dirty="0"/>
              <a:t>Cross-cutting area of Corporate Governance</a:t>
            </a:r>
          </a:p>
          <a:p>
            <a:pPr lvl="1"/>
            <a:r>
              <a:rPr lang="en-US" sz="2000" dirty="0"/>
              <a:t>Strong stakeholder communication </a:t>
            </a:r>
          </a:p>
          <a:p>
            <a:pPr lvl="1"/>
            <a:r>
              <a:rPr lang="en-US" sz="2000" dirty="0"/>
              <a:t>Legal and accounting standards</a:t>
            </a:r>
          </a:p>
        </p:txBody>
      </p:sp>
    </p:spTree>
    <p:extLst>
      <p:ext uri="{BB962C8B-B14F-4D97-AF65-F5344CB8AC3E}">
        <p14:creationId xmlns:p14="http://schemas.microsoft.com/office/powerpoint/2010/main" val="921298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35560" y="1844824"/>
            <a:ext cx="8208912" cy="3785652"/>
          </a:xfrm>
          <a:prstGeom prst="rect">
            <a:avLst/>
          </a:prstGeom>
        </p:spPr>
        <p:txBody>
          <a:bodyPr wrap="square">
            <a:spAutoFit/>
          </a:bodyPr>
          <a:lstStyle/>
          <a:p>
            <a:pPr defTabSz="914400" fontAlgn="base">
              <a:spcBef>
                <a:spcPct val="0"/>
              </a:spcBef>
              <a:spcAft>
                <a:spcPct val="0"/>
              </a:spcAft>
            </a:pPr>
            <a:r>
              <a:rPr lang="en-US" sz="2000" b="1" dirty="0">
                <a:solidFill>
                  <a:srgbClr val="000000"/>
                </a:solidFill>
                <a:latin typeface="Arial" panose="020B0604020202020204" pitchFamily="34" charset="0"/>
                <a:cs typeface="Arial" panose="020B0604020202020204" pitchFamily="34" charset="0"/>
              </a:rPr>
              <a:t>WP 1: </a:t>
            </a:r>
            <a:r>
              <a:rPr lang="en-US" sz="2000" dirty="0">
                <a:solidFill>
                  <a:srgbClr val="000000"/>
                </a:solidFill>
                <a:latin typeface="Arial" panose="020B0604020202020204" pitchFamily="34" charset="0"/>
                <a:cs typeface="Arial" panose="020B0604020202020204" pitchFamily="34" charset="0"/>
              </a:rPr>
              <a:t>Gathering, synthesizing, publishing bathymetric data </a:t>
            </a:r>
          </a:p>
          <a:p>
            <a:pPr defTabSz="914400" fontAlgn="base">
              <a:spcBef>
                <a:spcPct val="0"/>
              </a:spcBef>
              <a:spcAft>
                <a:spcPct val="0"/>
              </a:spcAft>
            </a:pPr>
            <a:r>
              <a:rPr lang="en-US" sz="2000" i="1" dirty="0">
                <a:solidFill>
                  <a:srgbClr val="000000"/>
                </a:solidFill>
                <a:latin typeface="Arial" panose="020B0604020202020204" pitchFamily="34" charset="0"/>
                <a:cs typeface="Arial" panose="020B0604020202020204" pitchFamily="34" charset="0"/>
              </a:rPr>
              <a:t>	Merging all available data into the high resolution ocean map </a:t>
            </a:r>
            <a:endParaRPr lang="en-US" sz="2000" dirty="0">
              <a:solidFill>
                <a:srgbClr val="000000"/>
              </a:solidFill>
              <a:latin typeface="Arial" panose="020B0604020202020204" pitchFamily="34" charset="0"/>
              <a:cs typeface="Arial" panose="020B0604020202020204" pitchFamily="34" charset="0"/>
            </a:endParaRPr>
          </a:p>
          <a:p>
            <a:pPr defTabSz="914400" fontAlgn="base">
              <a:spcBef>
                <a:spcPct val="0"/>
              </a:spcBef>
              <a:spcAft>
                <a:spcPct val="0"/>
              </a:spcAft>
            </a:pPr>
            <a:r>
              <a:rPr lang="en-US" sz="2000" b="1" dirty="0">
                <a:solidFill>
                  <a:srgbClr val="000000"/>
                </a:solidFill>
                <a:latin typeface="Arial" panose="020B0604020202020204" pitchFamily="34" charset="0"/>
                <a:cs typeface="Arial" panose="020B0604020202020204" pitchFamily="34" charset="0"/>
              </a:rPr>
              <a:t>WP 2: </a:t>
            </a:r>
            <a:r>
              <a:rPr lang="en-US" sz="2000" dirty="0">
                <a:solidFill>
                  <a:srgbClr val="000000"/>
                </a:solidFill>
                <a:latin typeface="Arial" panose="020B0604020202020204" pitchFamily="34" charset="0"/>
                <a:cs typeface="Arial" panose="020B0604020202020204" pitchFamily="34" charset="0"/>
              </a:rPr>
              <a:t>Development of standards, data assembly and delivery tools </a:t>
            </a:r>
          </a:p>
          <a:p>
            <a:pPr defTabSz="914400" fontAlgn="base">
              <a:spcBef>
                <a:spcPct val="0"/>
              </a:spcBef>
              <a:spcAft>
                <a:spcPct val="0"/>
              </a:spcAft>
            </a:pPr>
            <a:r>
              <a:rPr lang="en-US" sz="2000" i="1" dirty="0">
                <a:solidFill>
                  <a:srgbClr val="000000"/>
                </a:solidFill>
                <a:latin typeface="Arial" panose="020B0604020202020204" pitchFamily="34" charset="0"/>
                <a:cs typeface="Arial" panose="020B0604020202020204" pitchFamily="34" charset="0"/>
              </a:rPr>
              <a:t>	Developing the tools and systems to facilitate building and 	using the map. </a:t>
            </a:r>
            <a:endParaRPr lang="en-US" sz="2000" dirty="0">
              <a:solidFill>
                <a:srgbClr val="000000"/>
              </a:solidFill>
              <a:latin typeface="Arial" panose="020B0604020202020204" pitchFamily="34" charset="0"/>
              <a:cs typeface="Arial" panose="020B0604020202020204" pitchFamily="34" charset="0"/>
            </a:endParaRPr>
          </a:p>
          <a:p>
            <a:pPr defTabSz="914400" fontAlgn="base">
              <a:spcBef>
                <a:spcPct val="0"/>
              </a:spcBef>
              <a:spcAft>
                <a:spcPct val="0"/>
              </a:spcAft>
            </a:pPr>
            <a:r>
              <a:rPr lang="en-US" sz="2000" b="1" dirty="0">
                <a:solidFill>
                  <a:srgbClr val="000000"/>
                </a:solidFill>
                <a:latin typeface="Arial" panose="020B0604020202020204" pitchFamily="34" charset="0"/>
                <a:cs typeface="Arial" panose="020B0604020202020204" pitchFamily="34" charset="0"/>
              </a:rPr>
              <a:t>WP 3: </a:t>
            </a:r>
            <a:r>
              <a:rPr lang="en-US" sz="2000" dirty="0">
                <a:solidFill>
                  <a:srgbClr val="000000"/>
                </a:solidFill>
                <a:latin typeface="Arial" panose="020B0604020202020204" pitchFamily="34" charset="0"/>
                <a:cs typeface="Arial" panose="020B0604020202020204" pitchFamily="34" charset="0"/>
              </a:rPr>
              <a:t>Technology innovation </a:t>
            </a:r>
          </a:p>
          <a:p>
            <a:pPr defTabSz="914400" fontAlgn="base">
              <a:spcBef>
                <a:spcPct val="0"/>
              </a:spcBef>
              <a:spcAft>
                <a:spcPct val="0"/>
              </a:spcAft>
            </a:pPr>
            <a:r>
              <a:rPr lang="en-US" sz="2000" i="1" dirty="0">
                <a:solidFill>
                  <a:srgbClr val="000000"/>
                </a:solidFill>
                <a:latin typeface="Arial" panose="020B0604020202020204" pitchFamily="34" charset="0"/>
                <a:cs typeface="Arial" panose="020B0604020202020204" pitchFamily="34" charset="0"/>
              </a:rPr>
              <a:t>	Identifying and encouraging technical innovation in 	bathymetric mapping </a:t>
            </a:r>
            <a:endParaRPr lang="en-US" sz="2000" dirty="0">
              <a:solidFill>
                <a:srgbClr val="000000"/>
              </a:solidFill>
              <a:latin typeface="Arial" panose="020B0604020202020204" pitchFamily="34" charset="0"/>
              <a:cs typeface="Arial" panose="020B0604020202020204" pitchFamily="34" charset="0"/>
            </a:endParaRPr>
          </a:p>
          <a:p>
            <a:pPr defTabSz="914400" fontAlgn="base">
              <a:spcBef>
                <a:spcPct val="0"/>
              </a:spcBef>
              <a:spcAft>
                <a:spcPct val="0"/>
              </a:spcAft>
            </a:pPr>
            <a:r>
              <a:rPr lang="en-US" sz="2000" b="1" dirty="0">
                <a:solidFill>
                  <a:srgbClr val="000000"/>
                </a:solidFill>
                <a:latin typeface="Arial" panose="020B0604020202020204" pitchFamily="34" charset="0"/>
                <a:cs typeface="Arial" panose="020B0604020202020204" pitchFamily="34" charset="0"/>
              </a:rPr>
              <a:t>WP 4: </a:t>
            </a:r>
            <a:r>
              <a:rPr lang="en-US" sz="2000" dirty="0">
                <a:solidFill>
                  <a:srgbClr val="000000"/>
                </a:solidFill>
                <a:latin typeface="Arial" panose="020B0604020202020204" pitchFamily="34" charset="0"/>
                <a:cs typeface="Arial" panose="020B0604020202020204" pitchFamily="34" charset="0"/>
              </a:rPr>
              <a:t>Networking: map the gaps </a:t>
            </a:r>
          </a:p>
          <a:p>
            <a:pPr defTabSz="914400" fontAlgn="base">
              <a:spcBef>
                <a:spcPct val="0"/>
              </a:spcBef>
              <a:spcAft>
                <a:spcPct val="0"/>
              </a:spcAft>
            </a:pPr>
            <a:r>
              <a:rPr lang="en-US" sz="2000" i="1" dirty="0">
                <a:solidFill>
                  <a:srgbClr val="000000"/>
                </a:solidFill>
                <a:latin typeface="Arial" panose="020B0604020202020204" pitchFamily="34" charset="0"/>
                <a:cs typeface="Arial" panose="020B0604020202020204" pitchFamily="34" charset="0"/>
              </a:rPr>
              <a:t>	Future mapping expeditions to increase the coverage </a:t>
            </a:r>
            <a:endParaRPr lang="en-US" sz="2000" dirty="0">
              <a:solidFill>
                <a:srgbClr val="000000"/>
              </a:solidFill>
              <a:latin typeface="Arial" panose="020B0604020202020204" pitchFamily="34" charset="0"/>
              <a:cs typeface="Arial" panose="020B0604020202020204" pitchFamily="34" charset="0"/>
            </a:endParaRPr>
          </a:p>
          <a:p>
            <a:pPr defTabSz="914400" fontAlgn="base">
              <a:spcBef>
                <a:spcPct val="0"/>
              </a:spcBef>
              <a:spcAft>
                <a:spcPct val="0"/>
              </a:spcAft>
            </a:pPr>
            <a:r>
              <a:rPr lang="en-US" sz="2000" b="1" dirty="0">
                <a:solidFill>
                  <a:srgbClr val="000000"/>
                </a:solidFill>
                <a:latin typeface="Arial" panose="020B0604020202020204" pitchFamily="34" charset="0"/>
                <a:cs typeface="Arial" panose="020B0604020202020204" pitchFamily="34" charset="0"/>
              </a:rPr>
              <a:t>WP 5: </a:t>
            </a:r>
            <a:r>
              <a:rPr lang="en-US" sz="2000" dirty="0">
                <a:solidFill>
                  <a:srgbClr val="000000"/>
                </a:solidFill>
                <a:latin typeface="Arial" panose="020B0604020202020204" pitchFamily="34" charset="0"/>
                <a:cs typeface="Arial" panose="020B0604020202020204" pitchFamily="34" charset="0"/>
              </a:rPr>
              <a:t>Management </a:t>
            </a:r>
          </a:p>
          <a:p>
            <a:pPr defTabSz="914400" fontAlgn="base">
              <a:spcBef>
                <a:spcPct val="0"/>
              </a:spcBef>
              <a:spcAft>
                <a:spcPct val="0"/>
              </a:spcAft>
            </a:pPr>
            <a:r>
              <a:rPr lang="en-US" sz="2000" i="1" dirty="0">
                <a:solidFill>
                  <a:srgbClr val="000000"/>
                </a:solidFill>
                <a:latin typeface="Arial" panose="020B0604020202020204" pitchFamily="34" charset="0"/>
                <a:cs typeface="Arial" panose="020B0604020202020204" pitchFamily="34" charset="0"/>
              </a:rPr>
              <a:t>	Managing the project </a:t>
            </a:r>
            <a:endParaRPr lang="en-US" sz="2000" dirty="0">
              <a:solidFill>
                <a:prstClr val="black"/>
              </a:solidFill>
              <a:latin typeface="Arial" panose="020B0604020202020204" pitchFamily="34" charset="0"/>
              <a:cs typeface="Arial" panose="020B0604020202020204" pitchFamily="34" charset="0"/>
            </a:endParaRPr>
          </a:p>
        </p:txBody>
      </p:sp>
      <p:sp>
        <p:nvSpPr>
          <p:cNvPr id="8" name="Title 7">
            <a:extLst>
              <a:ext uri="{FF2B5EF4-FFF2-40B4-BE49-F238E27FC236}">
                <a16:creationId xmlns:a16="http://schemas.microsoft.com/office/drawing/2014/main" id="{700FFED6-B611-4E23-B400-7CF680F74A0C}"/>
              </a:ext>
            </a:extLst>
          </p:cNvPr>
          <p:cNvSpPr>
            <a:spLocks noGrp="1"/>
          </p:cNvSpPr>
          <p:nvPr>
            <p:ph type="title"/>
          </p:nvPr>
        </p:nvSpPr>
        <p:spPr/>
        <p:txBody>
          <a:bodyPr/>
          <a:lstStyle/>
          <a:p>
            <a:r>
              <a:rPr lang="en-NZ" dirty="0"/>
              <a:t>Working plan</a:t>
            </a:r>
          </a:p>
        </p:txBody>
      </p:sp>
    </p:spTree>
    <p:extLst>
      <p:ext uri="{BB962C8B-B14F-4D97-AF65-F5344CB8AC3E}">
        <p14:creationId xmlns:p14="http://schemas.microsoft.com/office/powerpoint/2010/main" val="2538149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latin typeface="Arial" panose="020B0604020202020204" pitchFamily="34" charset="0"/>
                <a:ea typeface="+mn-ea"/>
                <a:cs typeface="+mn-cs"/>
              </a:rPr>
              <a:t>Seabed 2030 Culture</a:t>
            </a:r>
          </a:p>
        </p:txBody>
      </p:sp>
      <p:sp>
        <p:nvSpPr>
          <p:cNvPr id="3" name="Content Placeholder 2"/>
          <p:cNvSpPr>
            <a:spLocks noGrp="1"/>
          </p:cNvSpPr>
          <p:nvPr>
            <p:ph idx="4294967295"/>
          </p:nvPr>
        </p:nvSpPr>
        <p:spPr>
          <a:xfrm>
            <a:off x="762341" y="1948355"/>
            <a:ext cx="8507413" cy="4525963"/>
          </a:xfrm>
          <a:prstGeom prst="rect">
            <a:avLst/>
          </a:prstGeom>
        </p:spPr>
        <p:txBody>
          <a:bodyPr>
            <a:normAutofit lnSpcReduction="10000"/>
          </a:bodyPr>
          <a:lstStyle/>
          <a:p>
            <a:pPr marL="457200" indent="-457200">
              <a:buFont typeface="Arial" charset="0"/>
              <a:buChar char="•"/>
            </a:pPr>
            <a:r>
              <a:rPr lang="en-US" dirty="0">
                <a:solidFill>
                  <a:schemeClr val="tx2"/>
                </a:solidFill>
              </a:rPr>
              <a:t>Co-operation and Community Building</a:t>
            </a:r>
          </a:p>
          <a:p>
            <a:pPr marL="857250" lvl="1" indent="-457200">
              <a:buFont typeface="Arial" charset="0"/>
              <a:buChar char="•"/>
            </a:pPr>
            <a:r>
              <a:rPr lang="en-US" dirty="0">
                <a:solidFill>
                  <a:schemeClr val="tx2"/>
                </a:solidFill>
              </a:rPr>
              <a:t>3,000 individuals, 40 organizations, 50 countries and growing</a:t>
            </a:r>
          </a:p>
          <a:p>
            <a:pPr marL="457200" indent="-457200">
              <a:buFont typeface="Arial" charset="0"/>
              <a:buChar char="•"/>
            </a:pPr>
            <a:r>
              <a:rPr lang="en-US" dirty="0">
                <a:solidFill>
                  <a:schemeClr val="tx2"/>
                </a:solidFill>
              </a:rPr>
              <a:t>Coordination </a:t>
            </a:r>
          </a:p>
          <a:p>
            <a:pPr marL="857250" lvl="1" indent="-457200">
              <a:buFont typeface="Arial" charset="0"/>
              <a:buChar char="•"/>
            </a:pPr>
            <a:r>
              <a:rPr lang="en-US" dirty="0">
                <a:solidFill>
                  <a:schemeClr val="tx2"/>
                </a:solidFill>
              </a:rPr>
              <a:t>Initial Seabed 2030 focus on &gt; 200 meters water depth</a:t>
            </a:r>
          </a:p>
          <a:p>
            <a:pPr marL="857250" lvl="1" indent="-457200">
              <a:buFont typeface="Arial" charset="0"/>
              <a:buChar char="•"/>
            </a:pPr>
            <a:r>
              <a:rPr lang="en-US" dirty="0">
                <a:solidFill>
                  <a:schemeClr val="tx2"/>
                </a:solidFill>
              </a:rPr>
              <a:t>Hydrographic Offices critical &lt; 200 meters water depth</a:t>
            </a:r>
          </a:p>
          <a:p>
            <a:pPr marL="457200" indent="-457200">
              <a:buFont typeface="Arial" charset="0"/>
              <a:buChar char="•"/>
            </a:pPr>
            <a:r>
              <a:rPr lang="en-US" dirty="0">
                <a:solidFill>
                  <a:schemeClr val="tx2"/>
                </a:solidFill>
              </a:rPr>
              <a:t>Crowdsourcing </a:t>
            </a:r>
          </a:p>
          <a:p>
            <a:pPr marL="857250" lvl="1" indent="-457200">
              <a:buFont typeface="Arial" charset="0"/>
              <a:buChar char="•"/>
            </a:pPr>
            <a:r>
              <a:rPr lang="en-US" dirty="0">
                <a:solidFill>
                  <a:schemeClr val="tx2"/>
                </a:solidFill>
              </a:rPr>
              <a:t>Fishing boats, cargo, passenger and </a:t>
            </a:r>
            <a:br>
              <a:rPr lang="en-US" dirty="0">
                <a:solidFill>
                  <a:schemeClr val="tx2"/>
                </a:solidFill>
              </a:rPr>
            </a:br>
            <a:r>
              <a:rPr lang="en-US" dirty="0">
                <a:solidFill>
                  <a:schemeClr val="tx2"/>
                </a:solidFill>
              </a:rPr>
              <a:t>cruise ships, private yachts</a:t>
            </a:r>
            <a:r>
              <a:rPr lang="mr-IN" dirty="0">
                <a:solidFill>
                  <a:schemeClr val="tx2"/>
                </a:solidFill>
              </a:rPr>
              <a:t>…</a:t>
            </a:r>
            <a:endParaRPr lang="en-US" dirty="0">
              <a:solidFill>
                <a:schemeClr val="tx2"/>
              </a:solidFill>
            </a:endParaRPr>
          </a:p>
          <a:p>
            <a:pPr marL="457200" indent="-457200">
              <a:buFont typeface="Arial" charset="0"/>
              <a:buChar char="•"/>
            </a:pPr>
            <a:r>
              <a:rPr lang="en-US" dirty="0">
                <a:solidFill>
                  <a:schemeClr val="tx2"/>
                </a:solidFill>
              </a:rPr>
              <a:t>Credit and Attribution</a:t>
            </a:r>
          </a:p>
          <a:p>
            <a:pPr marL="857250" lvl="1" indent="-457200">
              <a:buFont typeface="Arial" charset="0"/>
              <a:buChar char="•"/>
            </a:pPr>
            <a:r>
              <a:rPr lang="en-US" dirty="0">
                <a:solidFill>
                  <a:schemeClr val="tx2"/>
                </a:solidFill>
              </a:rPr>
              <a:t>Recognize data contributions, in-kind </a:t>
            </a:r>
            <a:br>
              <a:rPr lang="en-US" dirty="0">
                <a:solidFill>
                  <a:schemeClr val="tx2"/>
                </a:solidFill>
              </a:rPr>
            </a:br>
            <a:r>
              <a:rPr lang="en-US" dirty="0">
                <a:solidFill>
                  <a:schemeClr val="tx2"/>
                </a:solidFill>
              </a:rPr>
              <a:t>services, promotion, capacity building</a:t>
            </a:r>
            <a:r>
              <a:rPr lang="mr-IN" dirty="0">
                <a:solidFill>
                  <a:schemeClr val="tx2"/>
                </a:solidFill>
              </a:rPr>
              <a:t>…</a:t>
            </a:r>
            <a:endParaRPr lang="en-US" dirty="0">
              <a:solidFill>
                <a:schemeClr val="tx2"/>
              </a:solidFill>
            </a:endParaRPr>
          </a:p>
        </p:txBody>
      </p:sp>
      <p:pic>
        <p:nvPicPr>
          <p:cNvPr id="5"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0956" y="2487583"/>
            <a:ext cx="2758106" cy="2296569"/>
          </a:xfrm>
          <a:prstGeom prst="rect">
            <a:avLst/>
          </a:prstGeom>
          <a:effectLst>
            <a:outerShdw blurRad="50800" dist="76200" dir="2700000" algn="tl" rotWithShape="0">
              <a:prstClr val="black">
                <a:alpha val="40000"/>
              </a:prstClr>
            </a:outerShdw>
          </a:effectLst>
        </p:spPr>
      </p:pic>
      <p:sp>
        <p:nvSpPr>
          <p:cNvPr id="6" name="Rectangle 5"/>
          <p:cNvSpPr/>
          <p:nvPr/>
        </p:nvSpPr>
        <p:spPr>
          <a:xfrm>
            <a:off x="6689175" y="5278368"/>
            <a:ext cx="4683562" cy="954107"/>
          </a:xfrm>
          <a:prstGeom prst="rect">
            <a:avLst/>
          </a:prstGeom>
        </p:spPr>
        <p:txBody>
          <a:bodyPr wrap="square">
            <a:spAutoFit/>
          </a:bodyPr>
          <a:lstStyle/>
          <a:p>
            <a:pPr lvl="0" algn="ctr"/>
            <a:r>
              <a:rPr lang="en-US" sz="2800" dirty="0">
                <a:hlinkClick r:id="rId3"/>
              </a:rPr>
              <a:t>https://seabed2030.gebco.net</a:t>
            </a:r>
            <a:endParaRPr lang="en-US" sz="2800" dirty="0"/>
          </a:p>
          <a:p>
            <a:pPr lvl="0" algn="ctr"/>
            <a:r>
              <a:rPr lang="en-US" sz="2800" dirty="0">
                <a:solidFill>
                  <a:srgbClr val="2A4772"/>
                </a:solidFill>
              </a:rPr>
              <a:t>@seabed2030</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3403" y="5811156"/>
            <a:ext cx="374904" cy="374904"/>
          </a:xfrm>
          <a:prstGeom prst="rect">
            <a:avLst/>
          </a:prstGeom>
        </p:spPr>
      </p:pic>
    </p:spTree>
    <p:extLst>
      <p:ext uri="{BB962C8B-B14F-4D97-AF65-F5344CB8AC3E}">
        <p14:creationId xmlns:p14="http://schemas.microsoft.com/office/powerpoint/2010/main" val="155425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26"/>
          <p:cNvSpPr txBox="1">
            <a:spLocks noChangeArrowheads="1"/>
          </p:cNvSpPr>
          <p:nvPr/>
        </p:nvSpPr>
        <p:spPr bwMode="auto">
          <a:xfrm>
            <a:off x="6594793" y="4889349"/>
            <a:ext cx="25459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GB" altLang="en-US" i="1" dirty="0"/>
              <a:t>Director + </a:t>
            </a:r>
            <a:r>
              <a:rPr lang="en-GB" altLang="en-US" i="1" dirty="0" err="1"/>
              <a:t>Center</a:t>
            </a:r>
            <a:r>
              <a:rPr lang="en-GB" altLang="en-US" i="1" dirty="0"/>
              <a:t> leads</a:t>
            </a:r>
          </a:p>
        </p:txBody>
      </p:sp>
      <p:cxnSp>
        <p:nvCxnSpPr>
          <p:cNvPr id="47" name="Elbow Connector 46"/>
          <p:cNvCxnSpPr>
            <a:stCxn id="43" idx="1"/>
            <a:endCxn id="8" idx="6"/>
          </p:cNvCxnSpPr>
          <p:nvPr/>
        </p:nvCxnSpPr>
        <p:spPr bwMode="auto">
          <a:xfrm rot="10800000">
            <a:off x="6716876" y="3022084"/>
            <a:ext cx="1579803" cy="974647"/>
          </a:xfrm>
          <a:prstGeom prst="bentConnector3">
            <a:avLst>
              <a:gd name="adj1" fmla="val 50000"/>
            </a:avLst>
          </a:prstGeom>
          <a:ln w="41275"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5" name="Elbow Connector 54"/>
          <p:cNvCxnSpPr>
            <a:stCxn id="46" idx="1"/>
            <a:endCxn id="8" idx="6"/>
          </p:cNvCxnSpPr>
          <p:nvPr/>
        </p:nvCxnSpPr>
        <p:spPr bwMode="auto">
          <a:xfrm rot="10800000">
            <a:off x="6716876" y="3022082"/>
            <a:ext cx="1592503" cy="581740"/>
          </a:xfrm>
          <a:prstGeom prst="bentConnector3">
            <a:avLst>
              <a:gd name="adj1" fmla="val 50000"/>
            </a:avLst>
          </a:prstGeom>
          <a:ln w="41275"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8" name="Elbow Connector 57"/>
          <p:cNvCxnSpPr>
            <a:stCxn id="45" idx="1"/>
            <a:endCxn id="8" idx="6"/>
          </p:cNvCxnSpPr>
          <p:nvPr/>
        </p:nvCxnSpPr>
        <p:spPr bwMode="auto">
          <a:xfrm rot="10800000">
            <a:off x="6716876" y="3022082"/>
            <a:ext cx="1592503" cy="195184"/>
          </a:xfrm>
          <a:prstGeom prst="bentConnector3">
            <a:avLst>
              <a:gd name="adj1" fmla="val 50000"/>
            </a:avLst>
          </a:prstGeom>
          <a:ln w="41275" cap="rnd">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19474" name="Group 41"/>
          <p:cNvGrpSpPr>
            <a:grpSpLocks/>
          </p:cNvGrpSpPr>
          <p:nvPr/>
        </p:nvGrpSpPr>
        <p:grpSpPr bwMode="auto">
          <a:xfrm>
            <a:off x="8296090" y="3053401"/>
            <a:ext cx="1197095" cy="1106648"/>
            <a:chOff x="7490872" y="2847780"/>
            <a:chExt cx="1419134" cy="1234843"/>
          </a:xfrm>
        </p:grpSpPr>
        <p:sp>
          <p:nvSpPr>
            <p:cNvPr id="43" name="Rounded Rectangle 42"/>
            <p:cNvSpPr/>
            <p:nvPr/>
          </p:nvSpPr>
          <p:spPr>
            <a:xfrm>
              <a:off x="7491569" y="3717929"/>
              <a:ext cx="1418992" cy="364908"/>
            </a:xfrm>
            <a:prstGeom prst="roundRect">
              <a:avLst>
                <a:gd name="adj" fmla="val 50000"/>
              </a:avLst>
            </a:prstGeom>
            <a:solidFill>
              <a:srgbClr val="467A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b="1" dirty="0"/>
                <a:t>TSCOM</a:t>
              </a:r>
            </a:p>
          </p:txBody>
        </p:sp>
        <p:grpSp>
          <p:nvGrpSpPr>
            <p:cNvPr id="19535" name="Group 43"/>
            <p:cNvGrpSpPr>
              <a:grpSpLocks/>
            </p:cNvGrpSpPr>
            <p:nvPr/>
          </p:nvGrpSpPr>
          <p:grpSpPr bwMode="auto">
            <a:xfrm>
              <a:off x="7506800" y="2847780"/>
              <a:ext cx="1385680" cy="797244"/>
              <a:chOff x="7524327" y="2847385"/>
              <a:chExt cx="1385680" cy="797244"/>
            </a:xfrm>
          </p:grpSpPr>
          <p:sp>
            <p:nvSpPr>
              <p:cNvPr id="45" name="Rounded Rectangle 44"/>
              <p:cNvSpPr/>
              <p:nvPr/>
            </p:nvSpPr>
            <p:spPr>
              <a:xfrm>
                <a:off x="7524152" y="2847778"/>
                <a:ext cx="1388881" cy="364908"/>
              </a:xfrm>
              <a:prstGeom prst="roundRect">
                <a:avLst>
                  <a:gd name="adj" fmla="val 50000"/>
                </a:avLst>
              </a:prstGeom>
              <a:solidFill>
                <a:srgbClr val="467A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b="1" dirty="0"/>
                  <a:t>SCRUM</a:t>
                </a:r>
              </a:p>
            </p:txBody>
          </p:sp>
          <p:sp>
            <p:nvSpPr>
              <p:cNvPr id="46" name="Rounded Rectangle 45"/>
              <p:cNvSpPr/>
              <p:nvPr/>
            </p:nvSpPr>
            <p:spPr>
              <a:xfrm>
                <a:off x="7524152" y="3278228"/>
                <a:ext cx="1388881" cy="366679"/>
              </a:xfrm>
              <a:prstGeom prst="roundRect">
                <a:avLst>
                  <a:gd name="adj" fmla="val 50000"/>
                </a:avLst>
              </a:prstGeom>
              <a:solidFill>
                <a:srgbClr val="467A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b="1" dirty="0"/>
                  <a:t>SCUFN</a:t>
                </a:r>
              </a:p>
            </p:txBody>
          </p:sp>
        </p:grpSp>
      </p:grpSp>
      <p:grpSp>
        <p:nvGrpSpPr>
          <p:cNvPr id="19475" name="Group 100"/>
          <p:cNvGrpSpPr>
            <a:grpSpLocks noChangeAspect="1"/>
          </p:cNvGrpSpPr>
          <p:nvPr/>
        </p:nvGrpSpPr>
        <p:grpSpPr bwMode="auto">
          <a:xfrm>
            <a:off x="1438487" y="3939469"/>
            <a:ext cx="1292225" cy="1339848"/>
            <a:chOff x="3376909" y="1136175"/>
            <a:chExt cx="1802028" cy="1801525"/>
          </a:xfrm>
        </p:grpSpPr>
        <p:sp>
          <p:nvSpPr>
            <p:cNvPr id="102" name="Oval 101"/>
            <p:cNvSpPr>
              <a:spLocks noChangeAspect="1"/>
            </p:cNvSpPr>
            <p:nvPr/>
          </p:nvSpPr>
          <p:spPr>
            <a:xfrm>
              <a:off x="3376909" y="1136175"/>
              <a:ext cx="1802028" cy="1801525"/>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grpSp>
          <p:nvGrpSpPr>
            <p:cNvPr id="19526" name="Group 102"/>
            <p:cNvGrpSpPr>
              <a:grpSpLocks/>
            </p:cNvGrpSpPr>
            <p:nvPr/>
          </p:nvGrpSpPr>
          <p:grpSpPr bwMode="auto">
            <a:xfrm>
              <a:off x="3770872" y="1376972"/>
              <a:ext cx="1027202" cy="755617"/>
              <a:chOff x="3622535" y="1694180"/>
              <a:chExt cx="1237226" cy="910114"/>
            </a:xfrm>
          </p:grpSpPr>
          <p:sp>
            <p:nvSpPr>
              <p:cNvPr id="105" name="Freeform 104"/>
              <p:cNvSpPr/>
              <p:nvPr/>
            </p:nvSpPr>
            <p:spPr>
              <a:xfrm>
                <a:off x="4438465" y="2239220"/>
                <a:ext cx="421296" cy="259666"/>
              </a:xfrm>
              <a:custGeom>
                <a:avLst/>
                <a:gdLst>
                  <a:gd name="connsiteX0" fmla="*/ 119269 w 626165"/>
                  <a:gd name="connsiteY0" fmla="*/ 0 h 496956"/>
                  <a:gd name="connsiteX1" fmla="*/ 0 w 626165"/>
                  <a:gd name="connsiteY1" fmla="*/ 496956 h 496956"/>
                  <a:gd name="connsiteX2" fmla="*/ 626165 w 626165"/>
                  <a:gd name="connsiteY2" fmla="*/ 496956 h 496956"/>
                  <a:gd name="connsiteX3" fmla="*/ 526774 w 626165"/>
                  <a:gd name="connsiteY3" fmla="*/ 19878 h 496956"/>
                  <a:gd name="connsiteX4" fmla="*/ 119269 w 626165"/>
                  <a:gd name="connsiteY4" fmla="*/ 0 h 496956"/>
                  <a:gd name="connsiteX0" fmla="*/ 119269 w 659725"/>
                  <a:gd name="connsiteY0" fmla="*/ 0 h 496956"/>
                  <a:gd name="connsiteX1" fmla="*/ 0 w 659725"/>
                  <a:gd name="connsiteY1" fmla="*/ 496956 h 496956"/>
                  <a:gd name="connsiteX2" fmla="*/ 626165 w 659725"/>
                  <a:gd name="connsiteY2" fmla="*/ 496956 h 496956"/>
                  <a:gd name="connsiteX3" fmla="*/ 526774 w 659725"/>
                  <a:gd name="connsiteY3" fmla="*/ 19878 h 496956"/>
                  <a:gd name="connsiteX4" fmla="*/ 119269 w 659725"/>
                  <a:gd name="connsiteY4" fmla="*/ 0 h 496956"/>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689087"/>
                  <a:gd name="connsiteY0" fmla="*/ 51699 h 548655"/>
                  <a:gd name="connsiteX1" fmla="*/ 29362 w 689087"/>
                  <a:gd name="connsiteY1" fmla="*/ 548655 h 548655"/>
                  <a:gd name="connsiteX2" fmla="*/ 655527 w 689087"/>
                  <a:gd name="connsiteY2" fmla="*/ 548655 h 548655"/>
                  <a:gd name="connsiteX3" fmla="*/ 556136 w 689087"/>
                  <a:gd name="connsiteY3" fmla="*/ 71577 h 548655"/>
                  <a:gd name="connsiteX4" fmla="*/ 148631 w 689087"/>
                  <a:gd name="connsiteY4" fmla="*/ 51699 h 548655"/>
                  <a:gd name="connsiteX0" fmla="*/ 148631 w 689087"/>
                  <a:gd name="connsiteY0" fmla="*/ 23116 h 520072"/>
                  <a:gd name="connsiteX1" fmla="*/ 29362 w 689087"/>
                  <a:gd name="connsiteY1" fmla="*/ 520072 h 520072"/>
                  <a:gd name="connsiteX2" fmla="*/ 655527 w 689087"/>
                  <a:gd name="connsiteY2" fmla="*/ 520072 h 520072"/>
                  <a:gd name="connsiteX3" fmla="*/ 556136 w 689087"/>
                  <a:gd name="connsiteY3" fmla="*/ 42994 h 520072"/>
                  <a:gd name="connsiteX4" fmla="*/ 148631 w 689087"/>
                  <a:gd name="connsiteY4" fmla="*/ 23116 h 520072"/>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717424"/>
                  <a:gd name="connsiteY0" fmla="*/ 0 h 496956"/>
                  <a:gd name="connsiteX1" fmla="*/ 29362 w 717424"/>
                  <a:gd name="connsiteY1" fmla="*/ 496956 h 496956"/>
                  <a:gd name="connsiteX2" fmla="*/ 655527 w 717424"/>
                  <a:gd name="connsiteY2" fmla="*/ 496956 h 496956"/>
                  <a:gd name="connsiteX3" fmla="*/ 556136 w 717424"/>
                  <a:gd name="connsiteY3" fmla="*/ 19878 h 496956"/>
                  <a:gd name="connsiteX4" fmla="*/ 148631 w 717424"/>
                  <a:gd name="connsiteY4" fmla="*/ 0 h 496956"/>
                  <a:gd name="connsiteX0" fmla="*/ 148631 w 764511"/>
                  <a:gd name="connsiteY0" fmla="*/ 0 h 496956"/>
                  <a:gd name="connsiteX1" fmla="*/ 29362 w 764511"/>
                  <a:gd name="connsiteY1" fmla="*/ 496956 h 496956"/>
                  <a:gd name="connsiteX2" fmla="*/ 655527 w 764511"/>
                  <a:gd name="connsiteY2" fmla="*/ 496956 h 496956"/>
                  <a:gd name="connsiteX3" fmla="*/ 556136 w 764511"/>
                  <a:gd name="connsiteY3" fmla="*/ 19878 h 496956"/>
                  <a:gd name="connsiteX4" fmla="*/ 148631 w 764511"/>
                  <a:gd name="connsiteY4" fmla="*/ 0 h 496956"/>
                  <a:gd name="connsiteX0" fmla="*/ 195740 w 811620"/>
                  <a:gd name="connsiteY0" fmla="*/ 0 h 496956"/>
                  <a:gd name="connsiteX1" fmla="*/ 76471 w 811620"/>
                  <a:gd name="connsiteY1" fmla="*/ 496956 h 496956"/>
                  <a:gd name="connsiteX2" fmla="*/ 702636 w 811620"/>
                  <a:gd name="connsiteY2" fmla="*/ 496956 h 496956"/>
                  <a:gd name="connsiteX3" fmla="*/ 603245 w 811620"/>
                  <a:gd name="connsiteY3" fmla="*/ 19878 h 496956"/>
                  <a:gd name="connsiteX4" fmla="*/ 195740 w 811620"/>
                  <a:gd name="connsiteY4" fmla="*/ 0 h 496956"/>
                  <a:gd name="connsiteX0" fmla="*/ 209459 w 825339"/>
                  <a:gd name="connsiteY0" fmla="*/ 0 h 496956"/>
                  <a:gd name="connsiteX1" fmla="*/ 90190 w 825339"/>
                  <a:gd name="connsiteY1" fmla="*/ 496956 h 496956"/>
                  <a:gd name="connsiteX2" fmla="*/ 716355 w 825339"/>
                  <a:gd name="connsiteY2" fmla="*/ 496956 h 496956"/>
                  <a:gd name="connsiteX3" fmla="*/ 616964 w 825339"/>
                  <a:gd name="connsiteY3" fmla="*/ 19878 h 496956"/>
                  <a:gd name="connsiteX4" fmla="*/ 209459 w 825339"/>
                  <a:gd name="connsiteY4" fmla="*/ 0 h 496956"/>
                  <a:gd name="connsiteX0" fmla="*/ 209459 w 838912"/>
                  <a:gd name="connsiteY0" fmla="*/ 0 h 506895"/>
                  <a:gd name="connsiteX1" fmla="*/ 90190 w 838912"/>
                  <a:gd name="connsiteY1" fmla="*/ 496956 h 506895"/>
                  <a:gd name="connsiteX2" fmla="*/ 736233 w 838912"/>
                  <a:gd name="connsiteY2" fmla="*/ 506895 h 506895"/>
                  <a:gd name="connsiteX3" fmla="*/ 616964 w 838912"/>
                  <a:gd name="connsiteY3" fmla="*/ 19878 h 506895"/>
                  <a:gd name="connsiteX4" fmla="*/ 209459 w 838912"/>
                  <a:gd name="connsiteY4" fmla="*/ 0 h 506895"/>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5199"/>
                  <a:gd name="connsiteY0" fmla="*/ 0 h 508862"/>
                  <a:gd name="connsiteX1" fmla="*/ 89579 w 835199"/>
                  <a:gd name="connsiteY1" fmla="*/ 508862 h 508862"/>
                  <a:gd name="connsiteX2" fmla="*/ 738004 w 835199"/>
                  <a:gd name="connsiteY2" fmla="*/ 506895 h 508862"/>
                  <a:gd name="connsiteX3" fmla="*/ 613973 w 835199"/>
                  <a:gd name="connsiteY3" fmla="*/ 7972 h 508862"/>
                  <a:gd name="connsiteX4" fmla="*/ 211230 w 83519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3171"/>
                  <a:gd name="connsiteY0" fmla="*/ 0 h 508862"/>
                  <a:gd name="connsiteX1" fmla="*/ 89579 w 833171"/>
                  <a:gd name="connsiteY1" fmla="*/ 508862 h 508862"/>
                  <a:gd name="connsiteX2" fmla="*/ 738004 w 833171"/>
                  <a:gd name="connsiteY2" fmla="*/ 506895 h 508862"/>
                  <a:gd name="connsiteX3" fmla="*/ 613973 w 833171"/>
                  <a:gd name="connsiteY3" fmla="*/ 7972 h 508862"/>
                  <a:gd name="connsiteX4" fmla="*/ 211230 w 833171"/>
                  <a:gd name="connsiteY4" fmla="*/ 0 h 508862"/>
                  <a:gd name="connsiteX0" fmla="*/ 211230 w 832302"/>
                  <a:gd name="connsiteY0" fmla="*/ 0 h 508862"/>
                  <a:gd name="connsiteX1" fmla="*/ 89579 w 832302"/>
                  <a:gd name="connsiteY1" fmla="*/ 508862 h 508862"/>
                  <a:gd name="connsiteX2" fmla="*/ 738004 w 832302"/>
                  <a:gd name="connsiteY2" fmla="*/ 506895 h 508862"/>
                  <a:gd name="connsiteX3" fmla="*/ 610904 w 832302"/>
                  <a:gd name="connsiteY3" fmla="*/ 7972 h 508862"/>
                  <a:gd name="connsiteX4" fmla="*/ 211230 w 832302"/>
                  <a:gd name="connsiteY4" fmla="*/ 0 h 508862"/>
                  <a:gd name="connsiteX0" fmla="*/ 211230 w 834527"/>
                  <a:gd name="connsiteY0" fmla="*/ 0 h 508862"/>
                  <a:gd name="connsiteX1" fmla="*/ 89579 w 834527"/>
                  <a:gd name="connsiteY1" fmla="*/ 508862 h 508862"/>
                  <a:gd name="connsiteX2" fmla="*/ 738004 w 834527"/>
                  <a:gd name="connsiteY2" fmla="*/ 506895 h 508862"/>
                  <a:gd name="connsiteX3" fmla="*/ 610904 w 834527"/>
                  <a:gd name="connsiteY3" fmla="*/ 7972 h 508862"/>
                  <a:gd name="connsiteX4" fmla="*/ 211230 w 834527"/>
                  <a:gd name="connsiteY4" fmla="*/ 0 h 50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527" h="508862">
                    <a:moveTo>
                      <a:pt x="211230" y="0"/>
                    </a:moveTo>
                    <a:cubicBezTo>
                      <a:pt x="53860" y="55701"/>
                      <a:pt x="-104235" y="247132"/>
                      <a:pt x="89579" y="508862"/>
                    </a:cubicBezTo>
                    <a:lnTo>
                      <a:pt x="738004" y="506895"/>
                    </a:lnTo>
                    <a:cubicBezTo>
                      <a:pt x="927987" y="296931"/>
                      <a:pt x="811956" y="36622"/>
                      <a:pt x="610904" y="7972"/>
                    </a:cubicBezTo>
                    <a:cubicBezTo>
                      <a:pt x="442871" y="73819"/>
                      <a:pt x="380506" y="71956"/>
                      <a:pt x="211230" y="0"/>
                    </a:cubicBezTo>
                    <a:close/>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06" name="Oval 105"/>
              <p:cNvSpPr/>
              <p:nvPr/>
            </p:nvSpPr>
            <p:spPr>
              <a:xfrm>
                <a:off x="4502461" y="1925565"/>
                <a:ext cx="295975" cy="295659"/>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07" name="Freeform 106"/>
              <p:cNvSpPr/>
              <p:nvPr/>
            </p:nvSpPr>
            <p:spPr>
              <a:xfrm>
                <a:off x="3622535" y="2241790"/>
                <a:ext cx="418631" cy="257094"/>
              </a:xfrm>
              <a:custGeom>
                <a:avLst/>
                <a:gdLst>
                  <a:gd name="connsiteX0" fmla="*/ 119269 w 626165"/>
                  <a:gd name="connsiteY0" fmla="*/ 0 h 496956"/>
                  <a:gd name="connsiteX1" fmla="*/ 0 w 626165"/>
                  <a:gd name="connsiteY1" fmla="*/ 496956 h 496956"/>
                  <a:gd name="connsiteX2" fmla="*/ 626165 w 626165"/>
                  <a:gd name="connsiteY2" fmla="*/ 496956 h 496956"/>
                  <a:gd name="connsiteX3" fmla="*/ 526774 w 626165"/>
                  <a:gd name="connsiteY3" fmla="*/ 19878 h 496956"/>
                  <a:gd name="connsiteX4" fmla="*/ 119269 w 626165"/>
                  <a:gd name="connsiteY4" fmla="*/ 0 h 496956"/>
                  <a:gd name="connsiteX0" fmla="*/ 119269 w 659725"/>
                  <a:gd name="connsiteY0" fmla="*/ 0 h 496956"/>
                  <a:gd name="connsiteX1" fmla="*/ 0 w 659725"/>
                  <a:gd name="connsiteY1" fmla="*/ 496956 h 496956"/>
                  <a:gd name="connsiteX2" fmla="*/ 626165 w 659725"/>
                  <a:gd name="connsiteY2" fmla="*/ 496956 h 496956"/>
                  <a:gd name="connsiteX3" fmla="*/ 526774 w 659725"/>
                  <a:gd name="connsiteY3" fmla="*/ 19878 h 496956"/>
                  <a:gd name="connsiteX4" fmla="*/ 119269 w 659725"/>
                  <a:gd name="connsiteY4" fmla="*/ 0 h 496956"/>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689087"/>
                  <a:gd name="connsiteY0" fmla="*/ 51699 h 548655"/>
                  <a:gd name="connsiteX1" fmla="*/ 29362 w 689087"/>
                  <a:gd name="connsiteY1" fmla="*/ 548655 h 548655"/>
                  <a:gd name="connsiteX2" fmla="*/ 655527 w 689087"/>
                  <a:gd name="connsiteY2" fmla="*/ 548655 h 548655"/>
                  <a:gd name="connsiteX3" fmla="*/ 556136 w 689087"/>
                  <a:gd name="connsiteY3" fmla="*/ 71577 h 548655"/>
                  <a:gd name="connsiteX4" fmla="*/ 148631 w 689087"/>
                  <a:gd name="connsiteY4" fmla="*/ 51699 h 548655"/>
                  <a:gd name="connsiteX0" fmla="*/ 148631 w 689087"/>
                  <a:gd name="connsiteY0" fmla="*/ 23116 h 520072"/>
                  <a:gd name="connsiteX1" fmla="*/ 29362 w 689087"/>
                  <a:gd name="connsiteY1" fmla="*/ 520072 h 520072"/>
                  <a:gd name="connsiteX2" fmla="*/ 655527 w 689087"/>
                  <a:gd name="connsiteY2" fmla="*/ 520072 h 520072"/>
                  <a:gd name="connsiteX3" fmla="*/ 556136 w 689087"/>
                  <a:gd name="connsiteY3" fmla="*/ 42994 h 520072"/>
                  <a:gd name="connsiteX4" fmla="*/ 148631 w 689087"/>
                  <a:gd name="connsiteY4" fmla="*/ 23116 h 520072"/>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717424"/>
                  <a:gd name="connsiteY0" fmla="*/ 0 h 496956"/>
                  <a:gd name="connsiteX1" fmla="*/ 29362 w 717424"/>
                  <a:gd name="connsiteY1" fmla="*/ 496956 h 496956"/>
                  <a:gd name="connsiteX2" fmla="*/ 655527 w 717424"/>
                  <a:gd name="connsiteY2" fmla="*/ 496956 h 496956"/>
                  <a:gd name="connsiteX3" fmla="*/ 556136 w 717424"/>
                  <a:gd name="connsiteY3" fmla="*/ 19878 h 496956"/>
                  <a:gd name="connsiteX4" fmla="*/ 148631 w 717424"/>
                  <a:gd name="connsiteY4" fmla="*/ 0 h 496956"/>
                  <a:gd name="connsiteX0" fmla="*/ 148631 w 764511"/>
                  <a:gd name="connsiteY0" fmla="*/ 0 h 496956"/>
                  <a:gd name="connsiteX1" fmla="*/ 29362 w 764511"/>
                  <a:gd name="connsiteY1" fmla="*/ 496956 h 496956"/>
                  <a:gd name="connsiteX2" fmla="*/ 655527 w 764511"/>
                  <a:gd name="connsiteY2" fmla="*/ 496956 h 496956"/>
                  <a:gd name="connsiteX3" fmla="*/ 556136 w 764511"/>
                  <a:gd name="connsiteY3" fmla="*/ 19878 h 496956"/>
                  <a:gd name="connsiteX4" fmla="*/ 148631 w 764511"/>
                  <a:gd name="connsiteY4" fmla="*/ 0 h 496956"/>
                  <a:gd name="connsiteX0" fmla="*/ 195740 w 811620"/>
                  <a:gd name="connsiteY0" fmla="*/ 0 h 496956"/>
                  <a:gd name="connsiteX1" fmla="*/ 76471 w 811620"/>
                  <a:gd name="connsiteY1" fmla="*/ 496956 h 496956"/>
                  <a:gd name="connsiteX2" fmla="*/ 702636 w 811620"/>
                  <a:gd name="connsiteY2" fmla="*/ 496956 h 496956"/>
                  <a:gd name="connsiteX3" fmla="*/ 603245 w 811620"/>
                  <a:gd name="connsiteY3" fmla="*/ 19878 h 496956"/>
                  <a:gd name="connsiteX4" fmla="*/ 195740 w 811620"/>
                  <a:gd name="connsiteY4" fmla="*/ 0 h 496956"/>
                  <a:gd name="connsiteX0" fmla="*/ 209459 w 825339"/>
                  <a:gd name="connsiteY0" fmla="*/ 0 h 496956"/>
                  <a:gd name="connsiteX1" fmla="*/ 90190 w 825339"/>
                  <a:gd name="connsiteY1" fmla="*/ 496956 h 496956"/>
                  <a:gd name="connsiteX2" fmla="*/ 716355 w 825339"/>
                  <a:gd name="connsiteY2" fmla="*/ 496956 h 496956"/>
                  <a:gd name="connsiteX3" fmla="*/ 616964 w 825339"/>
                  <a:gd name="connsiteY3" fmla="*/ 19878 h 496956"/>
                  <a:gd name="connsiteX4" fmla="*/ 209459 w 825339"/>
                  <a:gd name="connsiteY4" fmla="*/ 0 h 496956"/>
                  <a:gd name="connsiteX0" fmla="*/ 209459 w 838912"/>
                  <a:gd name="connsiteY0" fmla="*/ 0 h 506895"/>
                  <a:gd name="connsiteX1" fmla="*/ 90190 w 838912"/>
                  <a:gd name="connsiteY1" fmla="*/ 496956 h 506895"/>
                  <a:gd name="connsiteX2" fmla="*/ 736233 w 838912"/>
                  <a:gd name="connsiteY2" fmla="*/ 506895 h 506895"/>
                  <a:gd name="connsiteX3" fmla="*/ 616964 w 838912"/>
                  <a:gd name="connsiteY3" fmla="*/ 19878 h 506895"/>
                  <a:gd name="connsiteX4" fmla="*/ 209459 w 838912"/>
                  <a:gd name="connsiteY4" fmla="*/ 0 h 506895"/>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5199"/>
                  <a:gd name="connsiteY0" fmla="*/ 0 h 508862"/>
                  <a:gd name="connsiteX1" fmla="*/ 89579 w 835199"/>
                  <a:gd name="connsiteY1" fmla="*/ 508862 h 508862"/>
                  <a:gd name="connsiteX2" fmla="*/ 738004 w 835199"/>
                  <a:gd name="connsiteY2" fmla="*/ 506895 h 508862"/>
                  <a:gd name="connsiteX3" fmla="*/ 613973 w 835199"/>
                  <a:gd name="connsiteY3" fmla="*/ 7972 h 508862"/>
                  <a:gd name="connsiteX4" fmla="*/ 211230 w 83519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3171"/>
                  <a:gd name="connsiteY0" fmla="*/ 0 h 508862"/>
                  <a:gd name="connsiteX1" fmla="*/ 89579 w 833171"/>
                  <a:gd name="connsiteY1" fmla="*/ 508862 h 508862"/>
                  <a:gd name="connsiteX2" fmla="*/ 738004 w 833171"/>
                  <a:gd name="connsiteY2" fmla="*/ 506895 h 508862"/>
                  <a:gd name="connsiteX3" fmla="*/ 613973 w 833171"/>
                  <a:gd name="connsiteY3" fmla="*/ 7972 h 508862"/>
                  <a:gd name="connsiteX4" fmla="*/ 211230 w 833171"/>
                  <a:gd name="connsiteY4" fmla="*/ 0 h 508862"/>
                  <a:gd name="connsiteX0" fmla="*/ 211230 w 832302"/>
                  <a:gd name="connsiteY0" fmla="*/ 0 h 508862"/>
                  <a:gd name="connsiteX1" fmla="*/ 89579 w 832302"/>
                  <a:gd name="connsiteY1" fmla="*/ 508862 h 508862"/>
                  <a:gd name="connsiteX2" fmla="*/ 738004 w 832302"/>
                  <a:gd name="connsiteY2" fmla="*/ 506895 h 508862"/>
                  <a:gd name="connsiteX3" fmla="*/ 610904 w 832302"/>
                  <a:gd name="connsiteY3" fmla="*/ 7972 h 508862"/>
                  <a:gd name="connsiteX4" fmla="*/ 211230 w 832302"/>
                  <a:gd name="connsiteY4" fmla="*/ 0 h 508862"/>
                  <a:gd name="connsiteX0" fmla="*/ 211230 w 834527"/>
                  <a:gd name="connsiteY0" fmla="*/ 0 h 508862"/>
                  <a:gd name="connsiteX1" fmla="*/ 89579 w 834527"/>
                  <a:gd name="connsiteY1" fmla="*/ 508862 h 508862"/>
                  <a:gd name="connsiteX2" fmla="*/ 738004 w 834527"/>
                  <a:gd name="connsiteY2" fmla="*/ 506895 h 508862"/>
                  <a:gd name="connsiteX3" fmla="*/ 610904 w 834527"/>
                  <a:gd name="connsiteY3" fmla="*/ 7972 h 508862"/>
                  <a:gd name="connsiteX4" fmla="*/ 211230 w 834527"/>
                  <a:gd name="connsiteY4" fmla="*/ 0 h 50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527" h="508862">
                    <a:moveTo>
                      <a:pt x="211230" y="0"/>
                    </a:moveTo>
                    <a:cubicBezTo>
                      <a:pt x="53860" y="55701"/>
                      <a:pt x="-104235" y="247132"/>
                      <a:pt x="89579" y="508862"/>
                    </a:cubicBezTo>
                    <a:lnTo>
                      <a:pt x="738004" y="506895"/>
                    </a:lnTo>
                    <a:cubicBezTo>
                      <a:pt x="927987" y="296931"/>
                      <a:pt x="811956" y="36622"/>
                      <a:pt x="610904" y="7972"/>
                    </a:cubicBezTo>
                    <a:cubicBezTo>
                      <a:pt x="442871" y="73819"/>
                      <a:pt x="380506" y="71956"/>
                      <a:pt x="211230" y="0"/>
                    </a:cubicBezTo>
                    <a:close/>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08" name="Oval 107"/>
              <p:cNvSpPr/>
              <p:nvPr/>
            </p:nvSpPr>
            <p:spPr>
              <a:xfrm>
                <a:off x="3681196" y="1928138"/>
                <a:ext cx="295975" cy="293088"/>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09" name="Freeform 108"/>
              <p:cNvSpPr/>
              <p:nvPr/>
            </p:nvSpPr>
            <p:spPr>
              <a:xfrm>
                <a:off x="3918510" y="2120957"/>
                <a:ext cx="642609" cy="483337"/>
              </a:xfrm>
              <a:custGeom>
                <a:avLst/>
                <a:gdLst>
                  <a:gd name="connsiteX0" fmla="*/ 119269 w 626165"/>
                  <a:gd name="connsiteY0" fmla="*/ 0 h 496956"/>
                  <a:gd name="connsiteX1" fmla="*/ 0 w 626165"/>
                  <a:gd name="connsiteY1" fmla="*/ 496956 h 496956"/>
                  <a:gd name="connsiteX2" fmla="*/ 626165 w 626165"/>
                  <a:gd name="connsiteY2" fmla="*/ 496956 h 496956"/>
                  <a:gd name="connsiteX3" fmla="*/ 526774 w 626165"/>
                  <a:gd name="connsiteY3" fmla="*/ 19878 h 496956"/>
                  <a:gd name="connsiteX4" fmla="*/ 119269 w 626165"/>
                  <a:gd name="connsiteY4" fmla="*/ 0 h 496956"/>
                  <a:gd name="connsiteX0" fmla="*/ 119269 w 659725"/>
                  <a:gd name="connsiteY0" fmla="*/ 0 h 496956"/>
                  <a:gd name="connsiteX1" fmla="*/ 0 w 659725"/>
                  <a:gd name="connsiteY1" fmla="*/ 496956 h 496956"/>
                  <a:gd name="connsiteX2" fmla="*/ 626165 w 659725"/>
                  <a:gd name="connsiteY2" fmla="*/ 496956 h 496956"/>
                  <a:gd name="connsiteX3" fmla="*/ 526774 w 659725"/>
                  <a:gd name="connsiteY3" fmla="*/ 19878 h 496956"/>
                  <a:gd name="connsiteX4" fmla="*/ 119269 w 659725"/>
                  <a:gd name="connsiteY4" fmla="*/ 0 h 496956"/>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689087"/>
                  <a:gd name="connsiteY0" fmla="*/ 51699 h 548655"/>
                  <a:gd name="connsiteX1" fmla="*/ 29362 w 689087"/>
                  <a:gd name="connsiteY1" fmla="*/ 548655 h 548655"/>
                  <a:gd name="connsiteX2" fmla="*/ 655527 w 689087"/>
                  <a:gd name="connsiteY2" fmla="*/ 548655 h 548655"/>
                  <a:gd name="connsiteX3" fmla="*/ 556136 w 689087"/>
                  <a:gd name="connsiteY3" fmla="*/ 71577 h 548655"/>
                  <a:gd name="connsiteX4" fmla="*/ 148631 w 689087"/>
                  <a:gd name="connsiteY4" fmla="*/ 51699 h 548655"/>
                  <a:gd name="connsiteX0" fmla="*/ 148631 w 689087"/>
                  <a:gd name="connsiteY0" fmla="*/ 23116 h 520072"/>
                  <a:gd name="connsiteX1" fmla="*/ 29362 w 689087"/>
                  <a:gd name="connsiteY1" fmla="*/ 520072 h 520072"/>
                  <a:gd name="connsiteX2" fmla="*/ 655527 w 689087"/>
                  <a:gd name="connsiteY2" fmla="*/ 520072 h 520072"/>
                  <a:gd name="connsiteX3" fmla="*/ 556136 w 689087"/>
                  <a:gd name="connsiteY3" fmla="*/ 42994 h 520072"/>
                  <a:gd name="connsiteX4" fmla="*/ 148631 w 689087"/>
                  <a:gd name="connsiteY4" fmla="*/ 23116 h 520072"/>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717424"/>
                  <a:gd name="connsiteY0" fmla="*/ 0 h 496956"/>
                  <a:gd name="connsiteX1" fmla="*/ 29362 w 717424"/>
                  <a:gd name="connsiteY1" fmla="*/ 496956 h 496956"/>
                  <a:gd name="connsiteX2" fmla="*/ 655527 w 717424"/>
                  <a:gd name="connsiteY2" fmla="*/ 496956 h 496956"/>
                  <a:gd name="connsiteX3" fmla="*/ 556136 w 717424"/>
                  <a:gd name="connsiteY3" fmla="*/ 19878 h 496956"/>
                  <a:gd name="connsiteX4" fmla="*/ 148631 w 717424"/>
                  <a:gd name="connsiteY4" fmla="*/ 0 h 496956"/>
                  <a:gd name="connsiteX0" fmla="*/ 148631 w 764511"/>
                  <a:gd name="connsiteY0" fmla="*/ 0 h 496956"/>
                  <a:gd name="connsiteX1" fmla="*/ 29362 w 764511"/>
                  <a:gd name="connsiteY1" fmla="*/ 496956 h 496956"/>
                  <a:gd name="connsiteX2" fmla="*/ 655527 w 764511"/>
                  <a:gd name="connsiteY2" fmla="*/ 496956 h 496956"/>
                  <a:gd name="connsiteX3" fmla="*/ 556136 w 764511"/>
                  <a:gd name="connsiteY3" fmla="*/ 19878 h 496956"/>
                  <a:gd name="connsiteX4" fmla="*/ 148631 w 764511"/>
                  <a:gd name="connsiteY4" fmla="*/ 0 h 496956"/>
                  <a:gd name="connsiteX0" fmla="*/ 195740 w 811620"/>
                  <a:gd name="connsiteY0" fmla="*/ 0 h 496956"/>
                  <a:gd name="connsiteX1" fmla="*/ 76471 w 811620"/>
                  <a:gd name="connsiteY1" fmla="*/ 496956 h 496956"/>
                  <a:gd name="connsiteX2" fmla="*/ 702636 w 811620"/>
                  <a:gd name="connsiteY2" fmla="*/ 496956 h 496956"/>
                  <a:gd name="connsiteX3" fmla="*/ 603245 w 811620"/>
                  <a:gd name="connsiteY3" fmla="*/ 19878 h 496956"/>
                  <a:gd name="connsiteX4" fmla="*/ 195740 w 811620"/>
                  <a:gd name="connsiteY4" fmla="*/ 0 h 496956"/>
                  <a:gd name="connsiteX0" fmla="*/ 209459 w 825339"/>
                  <a:gd name="connsiteY0" fmla="*/ 0 h 496956"/>
                  <a:gd name="connsiteX1" fmla="*/ 90190 w 825339"/>
                  <a:gd name="connsiteY1" fmla="*/ 496956 h 496956"/>
                  <a:gd name="connsiteX2" fmla="*/ 716355 w 825339"/>
                  <a:gd name="connsiteY2" fmla="*/ 496956 h 496956"/>
                  <a:gd name="connsiteX3" fmla="*/ 616964 w 825339"/>
                  <a:gd name="connsiteY3" fmla="*/ 19878 h 496956"/>
                  <a:gd name="connsiteX4" fmla="*/ 209459 w 825339"/>
                  <a:gd name="connsiteY4" fmla="*/ 0 h 496956"/>
                  <a:gd name="connsiteX0" fmla="*/ 209459 w 838912"/>
                  <a:gd name="connsiteY0" fmla="*/ 0 h 506895"/>
                  <a:gd name="connsiteX1" fmla="*/ 90190 w 838912"/>
                  <a:gd name="connsiteY1" fmla="*/ 496956 h 506895"/>
                  <a:gd name="connsiteX2" fmla="*/ 736233 w 838912"/>
                  <a:gd name="connsiteY2" fmla="*/ 506895 h 506895"/>
                  <a:gd name="connsiteX3" fmla="*/ 616964 w 838912"/>
                  <a:gd name="connsiteY3" fmla="*/ 19878 h 506895"/>
                  <a:gd name="connsiteX4" fmla="*/ 209459 w 838912"/>
                  <a:gd name="connsiteY4" fmla="*/ 0 h 506895"/>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5199"/>
                  <a:gd name="connsiteY0" fmla="*/ 0 h 508862"/>
                  <a:gd name="connsiteX1" fmla="*/ 89579 w 835199"/>
                  <a:gd name="connsiteY1" fmla="*/ 508862 h 508862"/>
                  <a:gd name="connsiteX2" fmla="*/ 738004 w 835199"/>
                  <a:gd name="connsiteY2" fmla="*/ 506895 h 508862"/>
                  <a:gd name="connsiteX3" fmla="*/ 613973 w 835199"/>
                  <a:gd name="connsiteY3" fmla="*/ 7972 h 508862"/>
                  <a:gd name="connsiteX4" fmla="*/ 211230 w 83519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3171"/>
                  <a:gd name="connsiteY0" fmla="*/ 0 h 508862"/>
                  <a:gd name="connsiteX1" fmla="*/ 89579 w 833171"/>
                  <a:gd name="connsiteY1" fmla="*/ 508862 h 508862"/>
                  <a:gd name="connsiteX2" fmla="*/ 738004 w 833171"/>
                  <a:gd name="connsiteY2" fmla="*/ 506895 h 508862"/>
                  <a:gd name="connsiteX3" fmla="*/ 613973 w 833171"/>
                  <a:gd name="connsiteY3" fmla="*/ 7972 h 508862"/>
                  <a:gd name="connsiteX4" fmla="*/ 211230 w 833171"/>
                  <a:gd name="connsiteY4" fmla="*/ 0 h 508862"/>
                  <a:gd name="connsiteX0" fmla="*/ 211230 w 832302"/>
                  <a:gd name="connsiteY0" fmla="*/ 0 h 508862"/>
                  <a:gd name="connsiteX1" fmla="*/ 89579 w 832302"/>
                  <a:gd name="connsiteY1" fmla="*/ 508862 h 508862"/>
                  <a:gd name="connsiteX2" fmla="*/ 738004 w 832302"/>
                  <a:gd name="connsiteY2" fmla="*/ 506895 h 508862"/>
                  <a:gd name="connsiteX3" fmla="*/ 610904 w 832302"/>
                  <a:gd name="connsiteY3" fmla="*/ 7972 h 508862"/>
                  <a:gd name="connsiteX4" fmla="*/ 211230 w 832302"/>
                  <a:gd name="connsiteY4" fmla="*/ 0 h 508862"/>
                  <a:gd name="connsiteX0" fmla="*/ 211230 w 834527"/>
                  <a:gd name="connsiteY0" fmla="*/ 0 h 508862"/>
                  <a:gd name="connsiteX1" fmla="*/ 89579 w 834527"/>
                  <a:gd name="connsiteY1" fmla="*/ 508862 h 508862"/>
                  <a:gd name="connsiteX2" fmla="*/ 738004 w 834527"/>
                  <a:gd name="connsiteY2" fmla="*/ 506895 h 508862"/>
                  <a:gd name="connsiteX3" fmla="*/ 610904 w 834527"/>
                  <a:gd name="connsiteY3" fmla="*/ 7972 h 508862"/>
                  <a:gd name="connsiteX4" fmla="*/ 211230 w 834527"/>
                  <a:gd name="connsiteY4" fmla="*/ 0 h 508862"/>
                  <a:gd name="connsiteX0" fmla="*/ 211230 w 828716"/>
                  <a:gd name="connsiteY0" fmla="*/ 0 h 508862"/>
                  <a:gd name="connsiteX1" fmla="*/ 89579 w 828716"/>
                  <a:gd name="connsiteY1" fmla="*/ 508862 h 508862"/>
                  <a:gd name="connsiteX2" fmla="*/ 738004 w 828716"/>
                  <a:gd name="connsiteY2" fmla="*/ 506895 h 508862"/>
                  <a:gd name="connsiteX3" fmla="*/ 589864 w 828716"/>
                  <a:gd name="connsiteY3" fmla="*/ 3165 h 508862"/>
                  <a:gd name="connsiteX4" fmla="*/ 211230 w 828716"/>
                  <a:gd name="connsiteY4" fmla="*/ 0 h 508862"/>
                  <a:gd name="connsiteX0" fmla="*/ 239458 w 820127"/>
                  <a:gd name="connsiteY0" fmla="*/ 1640 h 505697"/>
                  <a:gd name="connsiteX1" fmla="*/ 80990 w 820127"/>
                  <a:gd name="connsiteY1" fmla="*/ 505697 h 505697"/>
                  <a:gd name="connsiteX2" fmla="*/ 729415 w 820127"/>
                  <a:gd name="connsiteY2" fmla="*/ 503730 h 505697"/>
                  <a:gd name="connsiteX3" fmla="*/ 581275 w 820127"/>
                  <a:gd name="connsiteY3" fmla="*/ 0 h 505697"/>
                  <a:gd name="connsiteX4" fmla="*/ 239458 w 820127"/>
                  <a:gd name="connsiteY4" fmla="*/ 1640 h 505697"/>
                  <a:gd name="connsiteX0" fmla="*/ 239458 w 816266"/>
                  <a:gd name="connsiteY0" fmla="*/ 1640 h 505697"/>
                  <a:gd name="connsiteX1" fmla="*/ 80990 w 816266"/>
                  <a:gd name="connsiteY1" fmla="*/ 505697 h 505697"/>
                  <a:gd name="connsiteX2" fmla="*/ 724156 w 816266"/>
                  <a:gd name="connsiteY2" fmla="*/ 479705 h 505697"/>
                  <a:gd name="connsiteX3" fmla="*/ 581275 w 816266"/>
                  <a:gd name="connsiteY3" fmla="*/ 0 h 505697"/>
                  <a:gd name="connsiteX4" fmla="*/ 239458 w 816266"/>
                  <a:gd name="connsiteY4" fmla="*/ 1640 h 505697"/>
                  <a:gd name="connsiteX0" fmla="*/ 235335 w 812143"/>
                  <a:gd name="connsiteY0" fmla="*/ 1640 h 481672"/>
                  <a:gd name="connsiteX1" fmla="*/ 82127 w 812143"/>
                  <a:gd name="connsiteY1" fmla="*/ 481672 h 481672"/>
                  <a:gd name="connsiteX2" fmla="*/ 720033 w 812143"/>
                  <a:gd name="connsiteY2" fmla="*/ 479705 h 481672"/>
                  <a:gd name="connsiteX3" fmla="*/ 577152 w 812143"/>
                  <a:gd name="connsiteY3" fmla="*/ 0 h 481672"/>
                  <a:gd name="connsiteX4" fmla="*/ 235335 w 812143"/>
                  <a:gd name="connsiteY4" fmla="*/ 1640 h 481672"/>
                  <a:gd name="connsiteX0" fmla="*/ 235335 w 810745"/>
                  <a:gd name="connsiteY0" fmla="*/ 0 h 480032"/>
                  <a:gd name="connsiteX1" fmla="*/ 82127 w 810745"/>
                  <a:gd name="connsiteY1" fmla="*/ 480032 h 480032"/>
                  <a:gd name="connsiteX2" fmla="*/ 720033 w 810745"/>
                  <a:gd name="connsiteY2" fmla="*/ 478065 h 480032"/>
                  <a:gd name="connsiteX3" fmla="*/ 571891 w 810745"/>
                  <a:gd name="connsiteY3" fmla="*/ 36800 h 480032"/>
                  <a:gd name="connsiteX4" fmla="*/ 235335 w 810745"/>
                  <a:gd name="connsiteY4" fmla="*/ 0 h 480032"/>
                  <a:gd name="connsiteX0" fmla="*/ 231238 w 811908"/>
                  <a:gd name="connsiteY0" fmla="*/ 0 h 456007"/>
                  <a:gd name="connsiteX1" fmla="*/ 83290 w 811908"/>
                  <a:gd name="connsiteY1" fmla="*/ 456007 h 456007"/>
                  <a:gd name="connsiteX2" fmla="*/ 721196 w 811908"/>
                  <a:gd name="connsiteY2" fmla="*/ 454040 h 456007"/>
                  <a:gd name="connsiteX3" fmla="*/ 573054 w 811908"/>
                  <a:gd name="connsiteY3" fmla="*/ 12775 h 456007"/>
                  <a:gd name="connsiteX4" fmla="*/ 231238 w 811908"/>
                  <a:gd name="connsiteY4" fmla="*/ 0 h 456007"/>
                  <a:gd name="connsiteX0" fmla="*/ 222373 w 814567"/>
                  <a:gd name="connsiteY0" fmla="*/ 0 h 445478"/>
                  <a:gd name="connsiteX1" fmla="*/ 85949 w 814567"/>
                  <a:gd name="connsiteY1" fmla="*/ 445478 h 445478"/>
                  <a:gd name="connsiteX2" fmla="*/ 723855 w 814567"/>
                  <a:gd name="connsiteY2" fmla="*/ 443511 h 445478"/>
                  <a:gd name="connsiteX3" fmla="*/ 575713 w 814567"/>
                  <a:gd name="connsiteY3" fmla="*/ 2246 h 445478"/>
                  <a:gd name="connsiteX4" fmla="*/ 222373 w 814567"/>
                  <a:gd name="connsiteY4" fmla="*/ 0 h 445478"/>
                  <a:gd name="connsiteX0" fmla="*/ 222373 w 816622"/>
                  <a:gd name="connsiteY0" fmla="*/ 0 h 445478"/>
                  <a:gd name="connsiteX1" fmla="*/ 85949 w 816622"/>
                  <a:gd name="connsiteY1" fmla="*/ 445478 h 445478"/>
                  <a:gd name="connsiteX2" fmla="*/ 723855 w 816622"/>
                  <a:gd name="connsiteY2" fmla="*/ 443511 h 445478"/>
                  <a:gd name="connsiteX3" fmla="*/ 583396 w 816622"/>
                  <a:gd name="connsiteY3" fmla="*/ 2246 h 445478"/>
                  <a:gd name="connsiteX4" fmla="*/ 222373 w 81662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62" h="445478">
                    <a:moveTo>
                      <a:pt x="222373" y="0"/>
                    </a:moveTo>
                    <a:cubicBezTo>
                      <a:pt x="65003" y="55701"/>
                      <a:pt x="-107865" y="183748"/>
                      <a:pt x="85949" y="445478"/>
                    </a:cubicBezTo>
                    <a:lnTo>
                      <a:pt x="723855" y="443511"/>
                    </a:lnTo>
                    <a:cubicBezTo>
                      <a:pt x="913838" y="233547"/>
                      <a:pt x="761397" y="41425"/>
                      <a:pt x="583396" y="2246"/>
                    </a:cubicBezTo>
                    <a:cubicBezTo>
                      <a:pt x="441468" y="48973"/>
                      <a:pt x="361817" y="50104"/>
                      <a:pt x="222373" y="0"/>
                    </a:cubicBezTo>
                    <a:close/>
                  </a:path>
                </a:pathLst>
              </a:custGeom>
              <a:solidFill>
                <a:schemeClr val="bg1"/>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10" name="Oval 109"/>
              <p:cNvSpPr/>
              <p:nvPr/>
            </p:nvSpPr>
            <p:spPr>
              <a:xfrm>
                <a:off x="4019834" y="1694180"/>
                <a:ext cx="439960" cy="437060"/>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grpSp>
        <p:sp>
          <p:nvSpPr>
            <p:cNvPr id="19527" name="Rectangle 103"/>
            <p:cNvSpPr>
              <a:spLocks noChangeArrowheads="1"/>
            </p:cNvSpPr>
            <p:nvPr/>
          </p:nvSpPr>
          <p:spPr bwMode="auto">
            <a:xfrm>
              <a:off x="3593080" y="2054711"/>
              <a:ext cx="1326048" cy="703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GB" altLang="en-US" sz="1400" b="1" dirty="0">
                  <a:solidFill>
                    <a:schemeClr val="bg1"/>
                  </a:solidFill>
                </a:rPr>
                <a:t>Advisory</a:t>
              </a:r>
            </a:p>
            <a:p>
              <a:pPr algn="ctr" eaLnBrk="1" hangingPunct="1"/>
              <a:r>
                <a:rPr lang="en-GB" altLang="en-US" sz="1400" b="1" dirty="0">
                  <a:solidFill>
                    <a:schemeClr val="bg1"/>
                  </a:solidFill>
                </a:rPr>
                <a:t>Group</a:t>
              </a:r>
            </a:p>
          </p:txBody>
        </p:sp>
      </p:grpSp>
      <p:grpSp>
        <p:nvGrpSpPr>
          <p:cNvPr id="19479" name="Group 32"/>
          <p:cNvGrpSpPr>
            <a:grpSpLocks/>
          </p:cNvGrpSpPr>
          <p:nvPr/>
        </p:nvGrpSpPr>
        <p:grpSpPr bwMode="auto">
          <a:xfrm>
            <a:off x="2147693" y="2003910"/>
            <a:ext cx="1033463" cy="1073150"/>
            <a:chOff x="1453321" y="2935799"/>
            <a:chExt cx="1482642" cy="1481749"/>
          </a:xfrm>
        </p:grpSpPr>
        <p:pic>
          <p:nvPicPr>
            <p:cNvPr id="19510" name="Picture 3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12110" y="3238933"/>
              <a:ext cx="888260" cy="982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 name="Oval 98"/>
            <p:cNvSpPr>
              <a:spLocks noChangeAspect="1"/>
            </p:cNvSpPr>
            <p:nvPr/>
          </p:nvSpPr>
          <p:spPr>
            <a:xfrm>
              <a:off x="1453321" y="2935799"/>
              <a:ext cx="1482642" cy="1481749"/>
            </a:xfrm>
            <a:prstGeom prst="ellipse">
              <a:avLst/>
            </a:prstGeom>
            <a:solidFill>
              <a:srgbClr val="4F81BD">
                <a:alpha val="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9481" name="Group 1044"/>
          <p:cNvGrpSpPr>
            <a:grpSpLocks noChangeAspect="1"/>
          </p:cNvGrpSpPr>
          <p:nvPr/>
        </p:nvGrpSpPr>
        <p:grpSpPr bwMode="auto">
          <a:xfrm>
            <a:off x="5190948" y="2252939"/>
            <a:ext cx="1568057" cy="1538287"/>
            <a:chOff x="3590641" y="1574564"/>
            <a:chExt cx="1813745" cy="1714636"/>
          </a:xfrm>
        </p:grpSpPr>
        <p:sp>
          <p:nvSpPr>
            <p:cNvPr id="8" name="Oval 7"/>
            <p:cNvSpPr>
              <a:spLocks noChangeAspect="1"/>
            </p:cNvSpPr>
            <p:nvPr/>
          </p:nvSpPr>
          <p:spPr>
            <a:xfrm>
              <a:off x="3638777" y="1574564"/>
              <a:ext cx="1716879" cy="1714636"/>
            </a:xfrm>
            <a:prstGeom prst="ellipse">
              <a:avLst/>
            </a:prstGeom>
            <a:solidFill>
              <a:srgbClr val="467A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grpSp>
          <p:nvGrpSpPr>
            <p:cNvPr id="19502" name="Group 5"/>
            <p:cNvGrpSpPr>
              <a:grpSpLocks/>
            </p:cNvGrpSpPr>
            <p:nvPr/>
          </p:nvGrpSpPr>
          <p:grpSpPr bwMode="auto">
            <a:xfrm>
              <a:off x="3982355" y="1699910"/>
              <a:ext cx="1031347" cy="758685"/>
              <a:chOff x="3877261" y="2083143"/>
              <a:chExt cx="1242220" cy="913808"/>
            </a:xfrm>
          </p:grpSpPr>
          <p:sp>
            <p:nvSpPr>
              <p:cNvPr id="16" name="Freeform 15"/>
              <p:cNvSpPr/>
              <p:nvPr/>
            </p:nvSpPr>
            <p:spPr>
              <a:xfrm>
                <a:off x="4696444" y="2631938"/>
                <a:ext cx="422430" cy="257885"/>
              </a:xfrm>
              <a:custGeom>
                <a:avLst/>
                <a:gdLst>
                  <a:gd name="connsiteX0" fmla="*/ 119269 w 626165"/>
                  <a:gd name="connsiteY0" fmla="*/ 0 h 496956"/>
                  <a:gd name="connsiteX1" fmla="*/ 0 w 626165"/>
                  <a:gd name="connsiteY1" fmla="*/ 496956 h 496956"/>
                  <a:gd name="connsiteX2" fmla="*/ 626165 w 626165"/>
                  <a:gd name="connsiteY2" fmla="*/ 496956 h 496956"/>
                  <a:gd name="connsiteX3" fmla="*/ 526774 w 626165"/>
                  <a:gd name="connsiteY3" fmla="*/ 19878 h 496956"/>
                  <a:gd name="connsiteX4" fmla="*/ 119269 w 626165"/>
                  <a:gd name="connsiteY4" fmla="*/ 0 h 496956"/>
                  <a:gd name="connsiteX0" fmla="*/ 119269 w 659725"/>
                  <a:gd name="connsiteY0" fmla="*/ 0 h 496956"/>
                  <a:gd name="connsiteX1" fmla="*/ 0 w 659725"/>
                  <a:gd name="connsiteY1" fmla="*/ 496956 h 496956"/>
                  <a:gd name="connsiteX2" fmla="*/ 626165 w 659725"/>
                  <a:gd name="connsiteY2" fmla="*/ 496956 h 496956"/>
                  <a:gd name="connsiteX3" fmla="*/ 526774 w 659725"/>
                  <a:gd name="connsiteY3" fmla="*/ 19878 h 496956"/>
                  <a:gd name="connsiteX4" fmla="*/ 119269 w 659725"/>
                  <a:gd name="connsiteY4" fmla="*/ 0 h 496956"/>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689087"/>
                  <a:gd name="connsiteY0" fmla="*/ 51699 h 548655"/>
                  <a:gd name="connsiteX1" fmla="*/ 29362 w 689087"/>
                  <a:gd name="connsiteY1" fmla="*/ 548655 h 548655"/>
                  <a:gd name="connsiteX2" fmla="*/ 655527 w 689087"/>
                  <a:gd name="connsiteY2" fmla="*/ 548655 h 548655"/>
                  <a:gd name="connsiteX3" fmla="*/ 556136 w 689087"/>
                  <a:gd name="connsiteY3" fmla="*/ 71577 h 548655"/>
                  <a:gd name="connsiteX4" fmla="*/ 148631 w 689087"/>
                  <a:gd name="connsiteY4" fmla="*/ 51699 h 548655"/>
                  <a:gd name="connsiteX0" fmla="*/ 148631 w 689087"/>
                  <a:gd name="connsiteY0" fmla="*/ 23116 h 520072"/>
                  <a:gd name="connsiteX1" fmla="*/ 29362 w 689087"/>
                  <a:gd name="connsiteY1" fmla="*/ 520072 h 520072"/>
                  <a:gd name="connsiteX2" fmla="*/ 655527 w 689087"/>
                  <a:gd name="connsiteY2" fmla="*/ 520072 h 520072"/>
                  <a:gd name="connsiteX3" fmla="*/ 556136 w 689087"/>
                  <a:gd name="connsiteY3" fmla="*/ 42994 h 520072"/>
                  <a:gd name="connsiteX4" fmla="*/ 148631 w 689087"/>
                  <a:gd name="connsiteY4" fmla="*/ 23116 h 520072"/>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717424"/>
                  <a:gd name="connsiteY0" fmla="*/ 0 h 496956"/>
                  <a:gd name="connsiteX1" fmla="*/ 29362 w 717424"/>
                  <a:gd name="connsiteY1" fmla="*/ 496956 h 496956"/>
                  <a:gd name="connsiteX2" fmla="*/ 655527 w 717424"/>
                  <a:gd name="connsiteY2" fmla="*/ 496956 h 496956"/>
                  <a:gd name="connsiteX3" fmla="*/ 556136 w 717424"/>
                  <a:gd name="connsiteY3" fmla="*/ 19878 h 496956"/>
                  <a:gd name="connsiteX4" fmla="*/ 148631 w 717424"/>
                  <a:gd name="connsiteY4" fmla="*/ 0 h 496956"/>
                  <a:gd name="connsiteX0" fmla="*/ 148631 w 764511"/>
                  <a:gd name="connsiteY0" fmla="*/ 0 h 496956"/>
                  <a:gd name="connsiteX1" fmla="*/ 29362 w 764511"/>
                  <a:gd name="connsiteY1" fmla="*/ 496956 h 496956"/>
                  <a:gd name="connsiteX2" fmla="*/ 655527 w 764511"/>
                  <a:gd name="connsiteY2" fmla="*/ 496956 h 496956"/>
                  <a:gd name="connsiteX3" fmla="*/ 556136 w 764511"/>
                  <a:gd name="connsiteY3" fmla="*/ 19878 h 496956"/>
                  <a:gd name="connsiteX4" fmla="*/ 148631 w 764511"/>
                  <a:gd name="connsiteY4" fmla="*/ 0 h 496956"/>
                  <a:gd name="connsiteX0" fmla="*/ 195740 w 811620"/>
                  <a:gd name="connsiteY0" fmla="*/ 0 h 496956"/>
                  <a:gd name="connsiteX1" fmla="*/ 76471 w 811620"/>
                  <a:gd name="connsiteY1" fmla="*/ 496956 h 496956"/>
                  <a:gd name="connsiteX2" fmla="*/ 702636 w 811620"/>
                  <a:gd name="connsiteY2" fmla="*/ 496956 h 496956"/>
                  <a:gd name="connsiteX3" fmla="*/ 603245 w 811620"/>
                  <a:gd name="connsiteY3" fmla="*/ 19878 h 496956"/>
                  <a:gd name="connsiteX4" fmla="*/ 195740 w 811620"/>
                  <a:gd name="connsiteY4" fmla="*/ 0 h 496956"/>
                  <a:gd name="connsiteX0" fmla="*/ 209459 w 825339"/>
                  <a:gd name="connsiteY0" fmla="*/ 0 h 496956"/>
                  <a:gd name="connsiteX1" fmla="*/ 90190 w 825339"/>
                  <a:gd name="connsiteY1" fmla="*/ 496956 h 496956"/>
                  <a:gd name="connsiteX2" fmla="*/ 716355 w 825339"/>
                  <a:gd name="connsiteY2" fmla="*/ 496956 h 496956"/>
                  <a:gd name="connsiteX3" fmla="*/ 616964 w 825339"/>
                  <a:gd name="connsiteY3" fmla="*/ 19878 h 496956"/>
                  <a:gd name="connsiteX4" fmla="*/ 209459 w 825339"/>
                  <a:gd name="connsiteY4" fmla="*/ 0 h 496956"/>
                  <a:gd name="connsiteX0" fmla="*/ 209459 w 838912"/>
                  <a:gd name="connsiteY0" fmla="*/ 0 h 506895"/>
                  <a:gd name="connsiteX1" fmla="*/ 90190 w 838912"/>
                  <a:gd name="connsiteY1" fmla="*/ 496956 h 506895"/>
                  <a:gd name="connsiteX2" fmla="*/ 736233 w 838912"/>
                  <a:gd name="connsiteY2" fmla="*/ 506895 h 506895"/>
                  <a:gd name="connsiteX3" fmla="*/ 616964 w 838912"/>
                  <a:gd name="connsiteY3" fmla="*/ 19878 h 506895"/>
                  <a:gd name="connsiteX4" fmla="*/ 209459 w 838912"/>
                  <a:gd name="connsiteY4" fmla="*/ 0 h 506895"/>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5199"/>
                  <a:gd name="connsiteY0" fmla="*/ 0 h 508862"/>
                  <a:gd name="connsiteX1" fmla="*/ 89579 w 835199"/>
                  <a:gd name="connsiteY1" fmla="*/ 508862 h 508862"/>
                  <a:gd name="connsiteX2" fmla="*/ 738004 w 835199"/>
                  <a:gd name="connsiteY2" fmla="*/ 506895 h 508862"/>
                  <a:gd name="connsiteX3" fmla="*/ 613973 w 835199"/>
                  <a:gd name="connsiteY3" fmla="*/ 7972 h 508862"/>
                  <a:gd name="connsiteX4" fmla="*/ 211230 w 83519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3171"/>
                  <a:gd name="connsiteY0" fmla="*/ 0 h 508862"/>
                  <a:gd name="connsiteX1" fmla="*/ 89579 w 833171"/>
                  <a:gd name="connsiteY1" fmla="*/ 508862 h 508862"/>
                  <a:gd name="connsiteX2" fmla="*/ 738004 w 833171"/>
                  <a:gd name="connsiteY2" fmla="*/ 506895 h 508862"/>
                  <a:gd name="connsiteX3" fmla="*/ 613973 w 833171"/>
                  <a:gd name="connsiteY3" fmla="*/ 7972 h 508862"/>
                  <a:gd name="connsiteX4" fmla="*/ 211230 w 833171"/>
                  <a:gd name="connsiteY4" fmla="*/ 0 h 508862"/>
                  <a:gd name="connsiteX0" fmla="*/ 211230 w 832302"/>
                  <a:gd name="connsiteY0" fmla="*/ 0 h 508862"/>
                  <a:gd name="connsiteX1" fmla="*/ 89579 w 832302"/>
                  <a:gd name="connsiteY1" fmla="*/ 508862 h 508862"/>
                  <a:gd name="connsiteX2" fmla="*/ 738004 w 832302"/>
                  <a:gd name="connsiteY2" fmla="*/ 506895 h 508862"/>
                  <a:gd name="connsiteX3" fmla="*/ 610904 w 832302"/>
                  <a:gd name="connsiteY3" fmla="*/ 7972 h 508862"/>
                  <a:gd name="connsiteX4" fmla="*/ 211230 w 832302"/>
                  <a:gd name="connsiteY4" fmla="*/ 0 h 508862"/>
                  <a:gd name="connsiteX0" fmla="*/ 211230 w 834527"/>
                  <a:gd name="connsiteY0" fmla="*/ 0 h 508862"/>
                  <a:gd name="connsiteX1" fmla="*/ 89579 w 834527"/>
                  <a:gd name="connsiteY1" fmla="*/ 508862 h 508862"/>
                  <a:gd name="connsiteX2" fmla="*/ 738004 w 834527"/>
                  <a:gd name="connsiteY2" fmla="*/ 506895 h 508862"/>
                  <a:gd name="connsiteX3" fmla="*/ 610904 w 834527"/>
                  <a:gd name="connsiteY3" fmla="*/ 7972 h 508862"/>
                  <a:gd name="connsiteX4" fmla="*/ 211230 w 834527"/>
                  <a:gd name="connsiteY4" fmla="*/ 0 h 50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527" h="508862">
                    <a:moveTo>
                      <a:pt x="211230" y="0"/>
                    </a:moveTo>
                    <a:cubicBezTo>
                      <a:pt x="53860" y="55701"/>
                      <a:pt x="-104235" y="247132"/>
                      <a:pt x="89579" y="508862"/>
                    </a:cubicBezTo>
                    <a:lnTo>
                      <a:pt x="738004" y="506895"/>
                    </a:lnTo>
                    <a:cubicBezTo>
                      <a:pt x="927987" y="296931"/>
                      <a:pt x="811956" y="36622"/>
                      <a:pt x="610904" y="7972"/>
                    </a:cubicBezTo>
                    <a:cubicBezTo>
                      <a:pt x="442871" y="73819"/>
                      <a:pt x="380506" y="71956"/>
                      <a:pt x="211230" y="0"/>
                    </a:cubicBezTo>
                    <a:close/>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7" name="Oval 16"/>
              <p:cNvSpPr/>
              <p:nvPr/>
            </p:nvSpPr>
            <p:spPr>
              <a:xfrm>
                <a:off x="4760582" y="2318638"/>
                <a:ext cx="296365" cy="294117"/>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4" name="Freeform 13"/>
              <p:cNvSpPr/>
              <p:nvPr/>
            </p:nvSpPr>
            <p:spPr>
              <a:xfrm>
                <a:off x="3873700" y="2634069"/>
                <a:ext cx="424642" cy="255754"/>
              </a:xfrm>
              <a:custGeom>
                <a:avLst/>
                <a:gdLst>
                  <a:gd name="connsiteX0" fmla="*/ 119269 w 626165"/>
                  <a:gd name="connsiteY0" fmla="*/ 0 h 496956"/>
                  <a:gd name="connsiteX1" fmla="*/ 0 w 626165"/>
                  <a:gd name="connsiteY1" fmla="*/ 496956 h 496956"/>
                  <a:gd name="connsiteX2" fmla="*/ 626165 w 626165"/>
                  <a:gd name="connsiteY2" fmla="*/ 496956 h 496956"/>
                  <a:gd name="connsiteX3" fmla="*/ 526774 w 626165"/>
                  <a:gd name="connsiteY3" fmla="*/ 19878 h 496956"/>
                  <a:gd name="connsiteX4" fmla="*/ 119269 w 626165"/>
                  <a:gd name="connsiteY4" fmla="*/ 0 h 496956"/>
                  <a:gd name="connsiteX0" fmla="*/ 119269 w 659725"/>
                  <a:gd name="connsiteY0" fmla="*/ 0 h 496956"/>
                  <a:gd name="connsiteX1" fmla="*/ 0 w 659725"/>
                  <a:gd name="connsiteY1" fmla="*/ 496956 h 496956"/>
                  <a:gd name="connsiteX2" fmla="*/ 626165 w 659725"/>
                  <a:gd name="connsiteY2" fmla="*/ 496956 h 496956"/>
                  <a:gd name="connsiteX3" fmla="*/ 526774 w 659725"/>
                  <a:gd name="connsiteY3" fmla="*/ 19878 h 496956"/>
                  <a:gd name="connsiteX4" fmla="*/ 119269 w 659725"/>
                  <a:gd name="connsiteY4" fmla="*/ 0 h 496956"/>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689087"/>
                  <a:gd name="connsiteY0" fmla="*/ 51699 h 548655"/>
                  <a:gd name="connsiteX1" fmla="*/ 29362 w 689087"/>
                  <a:gd name="connsiteY1" fmla="*/ 548655 h 548655"/>
                  <a:gd name="connsiteX2" fmla="*/ 655527 w 689087"/>
                  <a:gd name="connsiteY2" fmla="*/ 548655 h 548655"/>
                  <a:gd name="connsiteX3" fmla="*/ 556136 w 689087"/>
                  <a:gd name="connsiteY3" fmla="*/ 71577 h 548655"/>
                  <a:gd name="connsiteX4" fmla="*/ 148631 w 689087"/>
                  <a:gd name="connsiteY4" fmla="*/ 51699 h 548655"/>
                  <a:gd name="connsiteX0" fmla="*/ 148631 w 689087"/>
                  <a:gd name="connsiteY0" fmla="*/ 23116 h 520072"/>
                  <a:gd name="connsiteX1" fmla="*/ 29362 w 689087"/>
                  <a:gd name="connsiteY1" fmla="*/ 520072 h 520072"/>
                  <a:gd name="connsiteX2" fmla="*/ 655527 w 689087"/>
                  <a:gd name="connsiteY2" fmla="*/ 520072 h 520072"/>
                  <a:gd name="connsiteX3" fmla="*/ 556136 w 689087"/>
                  <a:gd name="connsiteY3" fmla="*/ 42994 h 520072"/>
                  <a:gd name="connsiteX4" fmla="*/ 148631 w 689087"/>
                  <a:gd name="connsiteY4" fmla="*/ 23116 h 520072"/>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717424"/>
                  <a:gd name="connsiteY0" fmla="*/ 0 h 496956"/>
                  <a:gd name="connsiteX1" fmla="*/ 29362 w 717424"/>
                  <a:gd name="connsiteY1" fmla="*/ 496956 h 496956"/>
                  <a:gd name="connsiteX2" fmla="*/ 655527 w 717424"/>
                  <a:gd name="connsiteY2" fmla="*/ 496956 h 496956"/>
                  <a:gd name="connsiteX3" fmla="*/ 556136 w 717424"/>
                  <a:gd name="connsiteY3" fmla="*/ 19878 h 496956"/>
                  <a:gd name="connsiteX4" fmla="*/ 148631 w 717424"/>
                  <a:gd name="connsiteY4" fmla="*/ 0 h 496956"/>
                  <a:gd name="connsiteX0" fmla="*/ 148631 w 764511"/>
                  <a:gd name="connsiteY0" fmla="*/ 0 h 496956"/>
                  <a:gd name="connsiteX1" fmla="*/ 29362 w 764511"/>
                  <a:gd name="connsiteY1" fmla="*/ 496956 h 496956"/>
                  <a:gd name="connsiteX2" fmla="*/ 655527 w 764511"/>
                  <a:gd name="connsiteY2" fmla="*/ 496956 h 496956"/>
                  <a:gd name="connsiteX3" fmla="*/ 556136 w 764511"/>
                  <a:gd name="connsiteY3" fmla="*/ 19878 h 496956"/>
                  <a:gd name="connsiteX4" fmla="*/ 148631 w 764511"/>
                  <a:gd name="connsiteY4" fmla="*/ 0 h 496956"/>
                  <a:gd name="connsiteX0" fmla="*/ 195740 w 811620"/>
                  <a:gd name="connsiteY0" fmla="*/ 0 h 496956"/>
                  <a:gd name="connsiteX1" fmla="*/ 76471 w 811620"/>
                  <a:gd name="connsiteY1" fmla="*/ 496956 h 496956"/>
                  <a:gd name="connsiteX2" fmla="*/ 702636 w 811620"/>
                  <a:gd name="connsiteY2" fmla="*/ 496956 h 496956"/>
                  <a:gd name="connsiteX3" fmla="*/ 603245 w 811620"/>
                  <a:gd name="connsiteY3" fmla="*/ 19878 h 496956"/>
                  <a:gd name="connsiteX4" fmla="*/ 195740 w 811620"/>
                  <a:gd name="connsiteY4" fmla="*/ 0 h 496956"/>
                  <a:gd name="connsiteX0" fmla="*/ 209459 w 825339"/>
                  <a:gd name="connsiteY0" fmla="*/ 0 h 496956"/>
                  <a:gd name="connsiteX1" fmla="*/ 90190 w 825339"/>
                  <a:gd name="connsiteY1" fmla="*/ 496956 h 496956"/>
                  <a:gd name="connsiteX2" fmla="*/ 716355 w 825339"/>
                  <a:gd name="connsiteY2" fmla="*/ 496956 h 496956"/>
                  <a:gd name="connsiteX3" fmla="*/ 616964 w 825339"/>
                  <a:gd name="connsiteY3" fmla="*/ 19878 h 496956"/>
                  <a:gd name="connsiteX4" fmla="*/ 209459 w 825339"/>
                  <a:gd name="connsiteY4" fmla="*/ 0 h 496956"/>
                  <a:gd name="connsiteX0" fmla="*/ 209459 w 838912"/>
                  <a:gd name="connsiteY0" fmla="*/ 0 h 506895"/>
                  <a:gd name="connsiteX1" fmla="*/ 90190 w 838912"/>
                  <a:gd name="connsiteY1" fmla="*/ 496956 h 506895"/>
                  <a:gd name="connsiteX2" fmla="*/ 736233 w 838912"/>
                  <a:gd name="connsiteY2" fmla="*/ 506895 h 506895"/>
                  <a:gd name="connsiteX3" fmla="*/ 616964 w 838912"/>
                  <a:gd name="connsiteY3" fmla="*/ 19878 h 506895"/>
                  <a:gd name="connsiteX4" fmla="*/ 209459 w 838912"/>
                  <a:gd name="connsiteY4" fmla="*/ 0 h 506895"/>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5199"/>
                  <a:gd name="connsiteY0" fmla="*/ 0 h 508862"/>
                  <a:gd name="connsiteX1" fmla="*/ 89579 w 835199"/>
                  <a:gd name="connsiteY1" fmla="*/ 508862 h 508862"/>
                  <a:gd name="connsiteX2" fmla="*/ 738004 w 835199"/>
                  <a:gd name="connsiteY2" fmla="*/ 506895 h 508862"/>
                  <a:gd name="connsiteX3" fmla="*/ 613973 w 835199"/>
                  <a:gd name="connsiteY3" fmla="*/ 7972 h 508862"/>
                  <a:gd name="connsiteX4" fmla="*/ 211230 w 83519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3171"/>
                  <a:gd name="connsiteY0" fmla="*/ 0 h 508862"/>
                  <a:gd name="connsiteX1" fmla="*/ 89579 w 833171"/>
                  <a:gd name="connsiteY1" fmla="*/ 508862 h 508862"/>
                  <a:gd name="connsiteX2" fmla="*/ 738004 w 833171"/>
                  <a:gd name="connsiteY2" fmla="*/ 506895 h 508862"/>
                  <a:gd name="connsiteX3" fmla="*/ 613973 w 833171"/>
                  <a:gd name="connsiteY3" fmla="*/ 7972 h 508862"/>
                  <a:gd name="connsiteX4" fmla="*/ 211230 w 833171"/>
                  <a:gd name="connsiteY4" fmla="*/ 0 h 508862"/>
                  <a:gd name="connsiteX0" fmla="*/ 211230 w 832302"/>
                  <a:gd name="connsiteY0" fmla="*/ 0 h 508862"/>
                  <a:gd name="connsiteX1" fmla="*/ 89579 w 832302"/>
                  <a:gd name="connsiteY1" fmla="*/ 508862 h 508862"/>
                  <a:gd name="connsiteX2" fmla="*/ 738004 w 832302"/>
                  <a:gd name="connsiteY2" fmla="*/ 506895 h 508862"/>
                  <a:gd name="connsiteX3" fmla="*/ 610904 w 832302"/>
                  <a:gd name="connsiteY3" fmla="*/ 7972 h 508862"/>
                  <a:gd name="connsiteX4" fmla="*/ 211230 w 832302"/>
                  <a:gd name="connsiteY4" fmla="*/ 0 h 508862"/>
                  <a:gd name="connsiteX0" fmla="*/ 211230 w 834527"/>
                  <a:gd name="connsiteY0" fmla="*/ 0 h 508862"/>
                  <a:gd name="connsiteX1" fmla="*/ 89579 w 834527"/>
                  <a:gd name="connsiteY1" fmla="*/ 508862 h 508862"/>
                  <a:gd name="connsiteX2" fmla="*/ 738004 w 834527"/>
                  <a:gd name="connsiteY2" fmla="*/ 506895 h 508862"/>
                  <a:gd name="connsiteX3" fmla="*/ 610904 w 834527"/>
                  <a:gd name="connsiteY3" fmla="*/ 7972 h 508862"/>
                  <a:gd name="connsiteX4" fmla="*/ 211230 w 834527"/>
                  <a:gd name="connsiteY4" fmla="*/ 0 h 50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527" h="508862">
                    <a:moveTo>
                      <a:pt x="211230" y="0"/>
                    </a:moveTo>
                    <a:cubicBezTo>
                      <a:pt x="53860" y="55701"/>
                      <a:pt x="-104235" y="247132"/>
                      <a:pt x="89579" y="508862"/>
                    </a:cubicBezTo>
                    <a:lnTo>
                      <a:pt x="738004" y="506895"/>
                    </a:lnTo>
                    <a:cubicBezTo>
                      <a:pt x="927987" y="296931"/>
                      <a:pt x="811956" y="36622"/>
                      <a:pt x="610904" y="7972"/>
                    </a:cubicBezTo>
                    <a:cubicBezTo>
                      <a:pt x="442871" y="73819"/>
                      <a:pt x="380506" y="71956"/>
                      <a:pt x="211230" y="0"/>
                    </a:cubicBezTo>
                    <a:close/>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5" name="Oval 14"/>
              <p:cNvSpPr/>
              <p:nvPr/>
            </p:nvSpPr>
            <p:spPr>
              <a:xfrm>
                <a:off x="3935627" y="2318638"/>
                <a:ext cx="298576" cy="296249"/>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2" name="Freeform 11"/>
              <p:cNvSpPr/>
              <p:nvPr/>
            </p:nvSpPr>
            <p:spPr>
              <a:xfrm>
                <a:off x="4172276" y="2510454"/>
                <a:ext cx="650233" cy="485933"/>
              </a:xfrm>
              <a:custGeom>
                <a:avLst/>
                <a:gdLst>
                  <a:gd name="connsiteX0" fmla="*/ 119269 w 626165"/>
                  <a:gd name="connsiteY0" fmla="*/ 0 h 496956"/>
                  <a:gd name="connsiteX1" fmla="*/ 0 w 626165"/>
                  <a:gd name="connsiteY1" fmla="*/ 496956 h 496956"/>
                  <a:gd name="connsiteX2" fmla="*/ 626165 w 626165"/>
                  <a:gd name="connsiteY2" fmla="*/ 496956 h 496956"/>
                  <a:gd name="connsiteX3" fmla="*/ 526774 w 626165"/>
                  <a:gd name="connsiteY3" fmla="*/ 19878 h 496956"/>
                  <a:gd name="connsiteX4" fmla="*/ 119269 w 626165"/>
                  <a:gd name="connsiteY4" fmla="*/ 0 h 496956"/>
                  <a:gd name="connsiteX0" fmla="*/ 119269 w 659725"/>
                  <a:gd name="connsiteY0" fmla="*/ 0 h 496956"/>
                  <a:gd name="connsiteX1" fmla="*/ 0 w 659725"/>
                  <a:gd name="connsiteY1" fmla="*/ 496956 h 496956"/>
                  <a:gd name="connsiteX2" fmla="*/ 626165 w 659725"/>
                  <a:gd name="connsiteY2" fmla="*/ 496956 h 496956"/>
                  <a:gd name="connsiteX3" fmla="*/ 526774 w 659725"/>
                  <a:gd name="connsiteY3" fmla="*/ 19878 h 496956"/>
                  <a:gd name="connsiteX4" fmla="*/ 119269 w 659725"/>
                  <a:gd name="connsiteY4" fmla="*/ 0 h 496956"/>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689087"/>
                  <a:gd name="connsiteY0" fmla="*/ 51699 h 548655"/>
                  <a:gd name="connsiteX1" fmla="*/ 29362 w 689087"/>
                  <a:gd name="connsiteY1" fmla="*/ 548655 h 548655"/>
                  <a:gd name="connsiteX2" fmla="*/ 655527 w 689087"/>
                  <a:gd name="connsiteY2" fmla="*/ 548655 h 548655"/>
                  <a:gd name="connsiteX3" fmla="*/ 556136 w 689087"/>
                  <a:gd name="connsiteY3" fmla="*/ 71577 h 548655"/>
                  <a:gd name="connsiteX4" fmla="*/ 148631 w 689087"/>
                  <a:gd name="connsiteY4" fmla="*/ 51699 h 548655"/>
                  <a:gd name="connsiteX0" fmla="*/ 148631 w 689087"/>
                  <a:gd name="connsiteY0" fmla="*/ 23116 h 520072"/>
                  <a:gd name="connsiteX1" fmla="*/ 29362 w 689087"/>
                  <a:gd name="connsiteY1" fmla="*/ 520072 h 520072"/>
                  <a:gd name="connsiteX2" fmla="*/ 655527 w 689087"/>
                  <a:gd name="connsiteY2" fmla="*/ 520072 h 520072"/>
                  <a:gd name="connsiteX3" fmla="*/ 556136 w 689087"/>
                  <a:gd name="connsiteY3" fmla="*/ 42994 h 520072"/>
                  <a:gd name="connsiteX4" fmla="*/ 148631 w 689087"/>
                  <a:gd name="connsiteY4" fmla="*/ 23116 h 520072"/>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717424"/>
                  <a:gd name="connsiteY0" fmla="*/ 0 h 496956"/>
                  <a:gd name="connsiteX1" fmla="*/ 29362 w 717424"/>
                  <a:gd name="connsiteY1" fmla="*/ 496956 h 496956"/>
                  <a:gd name="connsiteX2" fmla="*/ 655527 w 717424"/>
                  <a:gd name="connsiteY2" fmla="*/ 496956 h 496956"/>
                  <a:gd name="connsiteX3" fmla="*/ 556136 w 717424"/>
                  <a:gd name="connsiteY3" fmla="*/ 19878 h 496956"/>
                  <a:gd name="connsiteX4" fmla="*/ 148631 w 717424"/>
                  <a:gd name="connsiteY4" fmla="*/ 0 h 496956"/>
                  <a:gd name="connsiteX0" fmla="*/ 148631 w 764511"/>
                  <a:gd name="connsiteY0" fmla="*/ 0 h 496956"/>
                  <a:gd name="connsiteX1" fmla="*/ 29362 w 764511"/>
                  <a:gd name="connsiteY1" fmla="*/ 496956 h 496956"/>
                  <a:gd name="connsiteX2" fmla="*/ 655527 w 764511"/>
                  <a:gd name="connsiteY2" fmla="*/ 496956 h 496956"/>
                  <a:gd name="connsiteX3" fmla="*/ 556136 w 764511"/>
                  <a:gd name="connsiteY3" fmla="*/ 19878 h 496956"/>
                  <a:gd name="connsiteX4" fmla="*/ 148631 w 764511"/>
                  <a:gd name="connsiteY4" fmla="*/ 0 h 496956"/>
                  <a:gd name="connsiteX0" fmla="*/ 195740 w 811620"/>
                  <a:gd name="connsiteY0" fmla="*/ 0 h 496956"/>
                  <a:gd name="connsiteX1" fmla="*/ 76471 w 811620"/>
                  <a:gd name="connsiteY1" fmla="*/ 496956 h 496956"/>
                  <a:gd name="connsiteX2" fmla="*/ 702636 w 811620"/>
                  <a:gd name="connsiteY2" fmla="*/ 496956 h 496956"/>
                  <a:gd name="connsiteX3" fmla="*/ 603245 w 811620"/>
                  <a:gd name="connsiteY3" fmla="*/ 19878 h 496956"/>
                  <a:gd name="connsiteX4" fmla="*/ 195740 w 811620"/>
                  <a:gd name="connsiteY4" fmla="*/ 0 h 496956"/>
                  <a:gd name="connsiteX0" fmla="*/ 209459 w 825339"/>
                  <a:gd name="connsiteY0" fmla="*/ 0 h 496956"/>
                  <a:gd name="connsiteX1" fmla="*/ 90190 w 825339"/>
                  <a:gd name="connsiteY1" fmla="*/ 496956 h 496956"/>
                  <a:gd name="connsiteX2" fmla="*/ 716355 w 825339"/>
                  <a:gd name="connsiteY2" fmla="*/ 496956 h 496956"/>
                  <a:gd name="connsiteX3" fmla="*/ 616964 w 825339"/>
                  <a:gd name="connsiteY3" fmla="*/ 19878 h 496956"/>
                  <a:gd name="connsiteX4" fmla="*/ 209459 w 825339"/>
                  <a:gd name="connsiteY4" fmla="*/ 0 h 496956"/>
                  <a:gd name="connsiteX0" fmla="*/ 209459 w 838912"/>
                  <a:gd name="connsiteY0" fmla="*/ 0 h 506895"/>
                  <a:gd name="connsiteX1" fmla="*/ 90190 w 838912"/>
                  <a:gd name="connsiteY1" fmla="*/ 496956 h 506895"/>
                  <a:gd name="connsiteX2" fmla="*/ 736233 w 838912"/>
                  <a:gd name="connsiteY2" fmla="*/ 506895 h 506895"/>
                  <a:gd name="connsiteX3" fmla="*/ 616964 w 838912"/>
                  <a:gd name="connsiteY3" fmla="*/ 19878 h 506895"/>
                  <a:gd name="connsiteX4" fmla="*/ 209459 w 838912"/>
                  <a:gd name="connsiteY4" fmla="*/ 0 h 506895"/>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5199"/>
                  <a:gd name="connsiteY0" fmla="*/ 0 h 508862"/>
                  <a:gd name="connsiteX1" fmla="*/ 89579 w 835199"/>
                  <a:gd name="connsiteY1" fmla="*/ 508862 h 508862"/>
                  <a:gd name="connsiteX2" fmla="*/ 738004 w 835199"/>
                  <a:gd name="connsiteY2" fmla="*/ 506895 h 508862"/>
                  <a:gd name="connsiteX3" fmla="*/ 613973 w 835199"/>
                  <a:gd name="connsiteY3" fmla="*/ 7972 h 508862"/>
                  <a:gd name="connsiteX4" fmla="*/ 211230 w 83519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3171"/>
                  <a:gd name="connsiteY0" fmla="*/ 0 h 508862"/>
                  <a:gd name="connsiteX1" fmla="*/ 89579 w 833171"/>
                  <a:gd name="connsiteY1" fmla="*/ 508862 h 508862"/>
                  <a:gd name="connsiteX2" fmla="*/ 738004 w 833171"/>
                  <a:gd name="connsiteY2" fmla="*/ 506895 h 508862"/>
                  <a:gd name="connsiteX3" fmla="*/ 613973 w 833171"/>
                  <a:gd name="connsiteY3" fmla="*/ 7972 h 508862"/>
                  <a:gd name="connsiteX4" fmla="*/ 211230 w 833171"/>
                  <a:gd name="connsiteY4" fmla="*/ 0 h 508862"/>
                  <a:gd name="connsiteX0" fmla="*/ 211230 w 832302"/>
                  <a:gd name="connsiteY0" fmla="*/ 0 h 508862"/>
                  <a:gd name="connsiteX1" fmla="*/ 89579 w 832302"/>
                  <a:gd name="connsiteY1" fmla="*/ 508862 h 508862"/>
                  <a:gd name="connsiteX2" fmla="*/ 738004 w 832302"/>
                  <a:gd name="connsiteY2" fmla="*/ 506895 h 508862"/>
                  <a:gd name="connsiteX3" fmla="*/ 610904 w 832302"/>
                  <a:gd name="connsiteY3" fmla="*/ 7972 h 508862"/>
                  <a:gd name="connsiteX4" fmla="*/ 211230 w 832302"/>
                  <a:gd name="connsiteY4" fmla="*/ 0 h 508862"/>
                  <a:gd name="connsiteX0" fmla="*/ 211230 w 834527"/>
                  <a:gd name="connsiteY0" fmla="*/ 0 h 508862"/>
                  <a:gd name="connsiteX1" fmla="*/ 89579 w 834527"/>
                  <a:gd name="connsiteY1" fmla="*/ 508862 h 508862"/>
                  <a:gd name="connsiteX2" fmla="*/ 738004 w 834527"/>
                  <a:gd name="connsiteY2" fmla="*/ 506895 h 508862"/>
                  <a:gd name="connsiteX3" fmla="*/ 610904 w 834527"/>
                  <a:gd name="connsiteY3" fmla="*/ 7972 h 508862"/>
                  <a:gd name="connsiteX4" fmla="*/ 211230 w 834527"/>
                  <a:gd name="connsiteY4" fmla="*/ 0 h 508862"/>
                  <a:gd name="connsiteX0" fmla="*/ 211230 w 828716"/>
                  <a:gd name="connsiteY0" fmla="*/ 0 h 508862"/>
                  <a:gd name="connsiteX1" fmla="*/ 89579 w 828716"/>
                  <a:gd name="connsiteY1" fmla="*/ 508862 h 508862"/>
                  <a:gd name="connsiteX2" fmla="*/ 738004 w 828716"/>
                  <a:gd name="connsiteY2" fmla="*/ 506895 h 508862"/>
                  <a:gd name="connsiteX3" fmla="*/ 589864 w 828716"/>
                  <a:gd name="connsiteY3" fmla="*/ 3165 h 508862"/>
                  <a:gd name="connsiteX4" fmla="*/ 211230 w 828716"/>
                  <a:gd name="connsiteY4" fmla="*/ 0 h 508862"/>
                  <a:gd name="connsiteX0" fmla="*/ 239458 w 820127"/>
                  <a:gd name="connsiteY0" fmla="*/ 1640 h 505697"/>
                  <a:gd name="connsiteX1" fmla="*/ 80990 w 820127"/>
                  <a:gd name="connsiteY1" fmla="*/ 505697 h 505697"/>
                  <a:gd name="connsiteX2" fmla="*/ 729415 w 820127"/>
                  <a:gd name="connsiteY2" fmla="*/ 503730 h 505697"/>
                  <a:gd name="connsiteX3" fmla="*/ 581275 w 820127"/>
                  <a:gd name="connsiteY3" fmla="*/ 0 h 505697"/>
                  <a:gd name="connsiteX4" fmla="*/ 239458 w 820127"/>
                  <a:gd name="connsiteY4" fmla="*/ 1640 h 505697"/>
                  <a:gd name="connsiteX0" fmla="*/ 239458 w 816266"/>
                  <a:gd name="connsiteY0" fmla="*/ 1640 h 505697"/>
                  <a:gd name="connsiteX1" fmla="*/ 80990 w 816266"/>
                  <a:gd name="connsiteY1" fmla="*/ 505697 h 505697"/>
                  <a:gd name="connsiteX2" fmla="*/ 724156 w 816266"/>
                  <a:gd name="connsiteY2" fmla="*/ 479705 h 505697"/>
                  <a:gd name="connsiteX3" fmla="*/ 581275 w 816266"/>
                  <a:gd name="connsiteY3" fmla="*/ 0 h 505697"/>
                  <a:gd name="connsiteX4" fmla="*/ 239458 w 816266"/>
                  <a:gd name="connsiteY4" fmla="*/ 1640 h 505697"/>
                  <a:gd name="connsiteX0" fmla="*/ 235335 w 812143"/>
                  <a:gd name="connsiteY0" fmla="*/ 1640 h 481672"/>
                  <a:gd name="connsiteX1" fmla="*/ 82127 w 812143"/>
                  <a:gd name="connsiteY1" fmla="*/ 481672 h 481672"/>
                  <a:gd name="connsiteX2" fmla="*/ 720033 w 812143"/>
                  <a:gd name="connsiteY2" fmla="*/ 479705 h 481672"/>
                  <a:gd name="connsiteX3" fmla="*/ 577152 w 812143"/>
                  <a:gd name="connsiteY3" fmla="*/ 0 h 481672"/>
                  <a:gd name="connsiteX4" fmla="*/ 235335 w 812143"/>
                  <a:gd name="connsiteY4" fmla="*/ 1640 h 481672"/>
                  <a:gd name="connsiteX0" fmla="*/ 235335 w 810745"/>
                  <a:gd name="connsiteY0" fmla="*/ 0 h 480032"/>
                  <a:gd name="connsiteX1" fmla="*/ 82127 w 810745"/>
                  <a:gd name="connsiteY1" fmla="*/ 480032 h 480032"/>
                  <a:gd name="connsiteX2" fmla="*/ 720033 w 810745"/>
                  <a:gd name="connsiteY2" fmla="*/ 478065 h 480032"/>
                  <a:gd name="connsiteX3" fmla="*/ 571891 w 810745"/>
                  <a:gd name="connsiteY3" fmla="*/ 36800 h 480032"/>
                  <a:gd name="connsiteX4" fmla="*/ 235335 w 810745"/>
                  <a:gd name="connsiteY4" fmla="*/ 0 h 480032"/>
                  <a:gd name="connsiteX0" fmla="*/ 231238 w 811908"/>
                  <a:gd name="connsiteY0" fmla="*/ 0 h 456007"/>
                  <a:gd name="connsiteX1" fmla="*/ 83290 w 811908"/>
                  <a:gd name="connsiteY1" fmla="*/ 456007 h 456007"/>
                  <a:gd name="connsiteX2" fmla="*/ 721196 w 811908"/>
                  <a:gd name="connsiteY2" fmla="*/ 454040 h 456007"/>
                  <a:gd name="connsiteX3" fmla="*/ 573054 w 811908"/>
                  <a:gd name="connsiteY3" fmla="*/ 12775 h 456007"/>
                  <a:gd name="connsiteX4" fmla="*/ 231238 w 811908"/>
                  <a:gd name="connsiteY4" fmla="*/ 0 h 456007"/>
                  <a:gd name="connsiteX0" fmla="*/ 222373 w 814567"/>
                  <a:gd name="connsiteY0" fmla="*/ 0 h 445478"/>
                  <a:gd name="connsiteX1" fmla="*/ 85949 w 814567"/>
                  <a:gd name="connsiteY1" fmla="*/ 445478 h 445478"/>
                  <a:gd name="connsiteX2" fmla="*/ 723855 w 814567"/>
                  <a:gd name="connsiteY2" fmla="*/ 443511 h 445478"/>
                  <a:gd name="connsiteX3" fmla="*/ 575713 w 814567"/>
                  <a:gd name="connsiteY3" fmla="*/ 2246 h 445478"/>
                  <a:gd name="connsiteX4" fmla="*/ 222373 w 814567"/>
                  <a:gd name="connsiteY4" fmla="*/ 0 h 445478"/>
                  <a:gd name="connsiteX0" fmla="*/ 222373 w 816622"/>
                  <a:gd name="connsiteY0" fmla="*/ 0 h 445478"/>
                  <a:gd name="connsiteX1" fmla="*/ 85949 w 816622"/>
                  <a:gd name="connsiteY1" fmla="*/ 445478 h 445478"/>
                  <a:gd name="connsiteX2" fmla="*/ 723855 w 816622"/>
                  <a:gd name="connsiteY2" fmla="*/ 443511 h 445478"/>
                  <a:gd name="connsiteX3" fmla="*/ 583396 w 816622"/>
                  <a:gd name="connsiteY3" fmla="*/ 2246 h 445478"/>
                  <a:gd name="connsiteX4" fmla="*/ 222373 w 81662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62" h="445478">
                    <a:moveTo>
                      <a:pt x="222373" y="0"/>
                    </a:moveTo>
                    <a:cubicBezTo>
                      <a:pt x="65003" y="55701"/>
                      <a:pt x="-107865" y="183748"/>
                      <a:pt x="85949" y="445478"/>
                    </a:cubicBezTo>
                    <a:lnTo>
                      <a:pt x="723855" y="443511"/>
                    </a:lnTo>
                    <a:cubicBezTo>
                      <a:pt x="913838" y="233547"/>
                      <a:pt x="761397" y="41425"/>
                      <a:pt x="583396" y="2246"/>
                    </a:cubicBezTo>
                    <a:cubicBezTo>
                      <a:pt x="441468" y="48973"/>
                      <a:pt x="361817" y="50104"/>
                      <a:pt x="222373" y="0"/>
                    </a:cubicBezTo>
                    <a:close/>
                  </a:path>
                </a:pathLst>
              </a:custGeom>
              <a:solidFill>
                <a:schemeClr val="bg1"/>
              </a:solidFill>
              <a:ln w="38100">
                <a:solidFill>
                  <a:srgbClr val="467A8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3" name="Oval 12"/>
              <p:cNvSpPr/>
              <p:nvPr/>
            </p:nvSpPr>
            <p:spPr>
              <a:xfrm>
                <a:off x="4276225" y="2084197"/>
                <a:ext cx="442335" cy="439045"/>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grpSp>
        <p:sp>
          <p:nvSpPr>
            <p:cNvPr id="19503" name="Rectangle 1032"/>
            <p:cNvSpPr>
              <a:spLocks noChangeArrowheads="1"/>
            </p:cNvSpPr>
            <p:nvPr/>
          </p:nvSpPr>
          <p:spPr bwMode="auto">
            <a:xfrm>
              <a:off x="3590641" y="2459516"/>
              <a:ext cx="1813745" cy="58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GB" altLang="en-US" sz="1400" b="1" dirty="0">
                  <a:solidFill>
                    <a:schemeClr val="bg1"/>
                  </a:solidFill>
                </a:rPr>
                <a:t>GEBCO Guiding</a:t>
              </a:r>
            </a:p>
            <a:p>
              <a:pPr algn="ctr" eaLnBrk="1" hangingPunct="1"/>
              <a:r>
                <a:rPr lang="en-GB" altLang="en-US" sz="1400" b="1" dirty="0">
                  <a:solidFill>
                    <a:schemeClr val="bg1"/>
                  </a:solidFill>
                </a:rPr>
                <a:t>Committee</a:t>
              </a:r>
            </a:p>
          </p:txBody>
        </p:sp>
      </p:grpSp>
      <p:sp>
        <p:nvSpPr>
          <p:cNvPr id="82" name="Title 1"/>
          <p:cNvSpPr txBox="1">
            <a:spLocks/>
          </p:cNvSpPr>
          <p:nvPr/>
        </p:nvSpPr>
        <p:spPr>
          <a:xfrm>
            <a:off x="1504926" y="289040"/>
            <a:ext cx="8056605" cy="68156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chemeClr val="bg1"/>
                </a:solidFill>
                <a:latin typeface="+mn-lt"/>
              </a:rPr>
              <a:t>Seabed </a:t>
            </a:r>
            <a:r>
              <a:rPr lang="en-US" sz="3200" b="1" dirty="0">
                <a:solidFill>
                  <a:schemeClr val="bg1"/>
                </a:solidFill>
                <a:latin typeface="+mn-lt"/>
              </a:rPr>
              <a:t>2030</a:t>
            </a:r>
            <a:r>
              <a:rPr lang="en-US" sz="3600" b="1" dirty="0">
                <a:solidFill>
                  <a:schemeClr val="bg1"/>
                </a:solidFill>
                <a:latin typeface="+mn-lt"/>
              </a:rPr>
              <a:t> Governance &amp; Operations</a:t>
            </a:r>
          </a:p>
        </p:txBody>
      </p:sp>
      <p:grpSp>
        <p:nvGrpSpPr>
          <p:cNvPr id="19508" name="Group 19507"/>
          <p:cNvGrpSpPr/>
          <p:nvPr/>
        </p:nvGrpSpPr>
        <p:grpSpPr>
          <a:xfrm>
            <a:off x="2673360" y="4177542"/>
            <a:ext cx="6680225" cy="2628666"/>
            <a:chOff x="1525904" y="3662416"/>
            <a:chExt cx="6680225" cy="2628666"/>
          </a:xfrm>
        </p:grpSpPr>
        <p:grpSp>
          <p:nvGrpSpPr>
            <p:cNvPr id="19476" name="Group 82"/>
            <p:cNvGrpSpPr>
              <a:grpSpLocks noChangeAspect="1"/>
            </p:cNvGrpSpPr>
            <p:nvPr/>
          </p:nvGrpSpPr>
          <p:grpSpPr bwMode="auto">
            <a:xfrm>
              <a:off x="4118804" y="3662416"/>
              <a:ext cx="1433512" cy="1224136"/>
              <a:chOff x="3694423" y="1734021"/>
              <a:chExt cx="1702147" cy="1400128"/>
            </a:xfrm>
          </p:grpSpPr>
          <p:sp>
            <p:nvSpPr>
              <p:cNvPr id="84" name="Oval 83"/>
              <p:cNvSpPr>
                <a:spLocks noChangeAspect="1"/>
              </p:cNvSpPr>
              <p:nvPr/>
            </p:nvSpPr>
            <p:spPr>
              <a:xfrm>
                <a:off x="3694423" y="1734021"/>
                <a:ext cx="1702147" cy="14001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grpSp>
            <p:nvGrpSpPr>
              <p:cNvPr id="19517" name="Group 84"/>
              <p:cNvGrpSpPr>
                <a:grpSpLocks/>
              </p:cNvGrpSpPr>
              <p:nvPr/>
            </p:nvGrpSpPr>
            <p:grpSpPr bwMode="auto">
              <a:xfrm>
                <a:off x="4011421" y="1800464"/>
                <a:ext cx="1031091" cy="757159"/>
                <a:chOff x="3912270" y="2204259"/>
                <a:chExt cx="1241912" cy="911971"/>
              </a:xfrm>
            </p:grpSpPr>
            <p:sp>
              <p:nvSpPr>
                <p:cNvPr id="87" name="Freeform 86"/>
                <p:cNvSpPr/>
                <p:nvPr/>
              </p:nvSpPr>
              <p:spPr>
                <a:xfrm>
                  <a:off x="4731885" y="2753189"/>
                  <a:ext cx="422297" cy="258064"/>
                </a:xfrm>
                <a:custGeom>
                  <a:avLst/>
                  <a:gdLst>
                    <a:gd name="connsiteX0" fmla="*/ 119269 w 626165"/>
                    <a:gd name="connsiteY0" fmla="*/ 0 h 496956"/>
                    <a:gd name="connsiteX1" fmla="*/ 0 w 626165"/>
                    <a:gd name="connsiteY1" fmla="*/ 496956 h 496956"/>
                    <a:gd name="connsiteX2" fmla="*/ 626165 w 626165"/>
                    <a:gd name="connsiteY2" fmla="*/ 496956 h 496956"/>
                    <a:gd name="connsiteX3" fmla="*/ 526774 w 626165"/>
                    <a:gd name="connsiteY3" fmla="*/ 19878 h 496956"/>
                    <a:gd name="connsiteX4" fmla="*/ 119269 w 626165"/>
                    <a:gd name="connsiteY4" fmla="*/ 0 h 496956"/>
                    <a:gd name="connsiteX0" fmla="*/ 119269 w 659725"/>
                    <a:gd name="connsiteY0" fmla="*/ 0 h 496956"/>
                    <a:gd name="connsiteX1" fmla="*/ 0 w 659725"/>
                    <a:gd name="connsiteY1" fmla="*/ 496956 h 496956"/>
                    <a:gd name="connsiteX2" fmla="*/ 626165 w 659725"/>
                    <a:gd name="connsiteY2" fmla="*/ 496956 h 496956"/>
                    <a:gd name="connsiteX3" fmla="*/ 526774 w 659725"/>
                    <a:gd name="connsiteY3" fmla="*/ 19878 h 496956"/>
                    <a:gd name="connsiteX4" fmla="*/ 119269 w 659725"/>
                    <a:gd name="connsiteY4" fmla="*/ 0 h 496956"/>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689087"/>
                    <a:gd name="connsiteY0" fmla="*/ 51699 h 548655"/>
                    <a:gd name="connsiteX1" fmla="*/ 29362 w 689087"/>
                    <a:gd name="connsiteY1" fmla="*/ 548655 h 548655"/>
                    <a:gd name="connsiteX2" fmla="*/ 655527 w 689087"/>
                    <a:gd name="connsiteY2" fmla="*/ 548655 h 548655"/>
                    <a:gd name="connsiteX3" fmla="*/ 556136 w 689087"/>
                    <a:gd name="connsiteY3" fmla="*/ 71577 h 548655"/>
                    <a:gd name="connsiteX4" fmla="*/ 148631 w 689087"/>
                    <a:gd name="connsiteY4" fmla="*/ 51699 h 548655"/>
                    <a:gd name="connsiteX0" fmla="*/ 148631 w 689087"/>
                    <a:gd name="connsiteY0" fmla="*/ 23116 h 520072"/>
                    <a:gd name="connsiteX1" fmla="*/ 29362 w 689087"/>
                    <a:gd name="connsiteY1" fmla="*/ 520072 h 520072"/>
                    <a:gd name="connsiteX2" fmla="*/ 655527 w 689087"/>
                    <a:gd name="connsiteY2" fmla="*/ 520072 h 520072"/>
                    <a:gd name="connsiteX3" fmla="*/ 556136 w 689087"/>
                    <a:gd name="connsiteY3" fmla="*/ 42994 h 520072"/>
                    <a:gd name="connsiteX4" fmla="*/ 148631 w 689087"/>
                    <a:gd name="connsiteY4" fmla="*/ 23116 h 520072"/>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717424"/>
                    <a:gd name="connsiteY0" fmla="*/ 0 h 496956"/>
                    <a:gd name="connsiteX1" fmla="*/ 29362 w 717424"/>
                    <a:gd name="connsiteY1" fmla="*/ 496956 h 496956"/>
                    <a:gd name="connsiteX2" fmla="*/ 655527 w 717424"/>
                    <a:gd name="connsiteY2" fmla="*/ 496956 h 496956"/>
                    <a:gd name="connsiteX3" fmla="*/ 556136 w 717424"/>
                    <a:gd name="connsiteY3" fmla="*/ 19878 h 496956"/>
                    <a:gd name="connsiteX4" fmla="*/ 148631 w 717424"/>
                    <a:gd name="connsiteY4" fmla="*/ 0 h 496956"/>
                    <a:gd name="connsiteX0" fmla="*/ 148631 w 764511"/>
                    <a:gd name="connsiteY0" fmla="*/ 0 h 496956"/>
                    <a:gd name="connsiteX1" fmla="*/ 29362 w 764511"/>
                    <a:gd name="connsiteY1" fmla="*/ 496956 h 496956"/>
                    <a:gd name="connsiteX2" fmla="*/ 655527 w 764511"/>
                    <a:gd name="connsiteY2" fmla="*/ 496956 h 496956"/>
                    <a:gd name="connsiteX3" fmla="*/ 556136 w 764511"/>
                    <a:gd name="connsiteY3" fmla="*/ 19878 h 496956"/>
                    <a:gd name="connsiteX4" fmla="*/ 148631 w 764511"/>
                    <a:gd name="connsiteY4" fmla="*/ 0 h 496956"/>
                    <a:gd name="connsiteX0" fmla="*/ 195740 w 811620"/>
                    <a:gd name="connsiteY0" fmla="*/ 0 h 496956"/>
                    <a:gd name="connsiteX1" fmla="*/ 76471 w 811620"/>
                    <a:gd name="connsiteY1" fmla="*/ 496956 h 496956"/>
                    <a:gd name="connsiteX2" fmla="*/ 702636 w 811620"/>
                    <a:gd name="connsiteY2" fmla="*/ 496956 h 496956"/>
                    <a:gd name="connsiteX3" fmla="*/ 603245 w 811620"/>
                    <a:gd name="connsiteY3" fmla="*/ 19878 h 496956"/>
                    <a:gd name="connsiteX4" fmla="*/ 195740 w 811620"/>
                    <a:gd name="connsiteY4" fmla="*/ 0 h 496956"/>
                    <a:gd name="connsiteX0" fmla="*/ 209459 w 825339"/>
                    <a:gd name="connsiteY0" fmla="*/ 0 h 496956"/>
                    <a:gd name="connsiteX1" fmla="*/ 90190 w 825339"/>
                    <a:gd name="connsiteY1" fmla="*/ 496956 h 496956"/>
                    <a:gd name="connsiteX2" fmla="*/ 716355 w 825339"/>
                    <a:gd name="connsiteY2" fmla="*/ 496956 h 496956"/>
                    <a:gd name="connsiteX3" fmla="*/ 616964 w 825339"/>
                    <a:gd name="connsiteY3" fmla="*/ 19878 h 496956"/>
                    <a:gd name="connsiteX4" fmla="*/ 209459 w 825339"/>
                    <a:gd name="connsiteY4" fmla="*/ 0 h 496956"/>
                    <a:gd name="connsiteX0" fmla="*/ 209459 w 838912"/>
                    <a:gd name="connsiteY0" fmla="*/ 0 h 506895"/>
                    <a:gd name="connsiteX1" fmla="*/ 90190 w 838912"/>
                    <a:gd name="connsiteY1" fmla="*/ 496956 h 506895"/>
                    <a:gd name="connsiteX2" fmla="*/ 736233 w 838912"/>
                    <a:gd name="connsiteY2" fmla="*/ 506895 h 506895"/>
                    <a:gd name="connsiteX3" fmla="*/ 616964 w 838912"/>
                    <a:gd name="connsiteY3" fmla="*/ 19878 h 506895"/>
                    <a:gd name="connsiteX4" fmla="*/ 209459 w 838912"/>
                    <a:gd name="connsiteY4" fmla="*/ 0 h 506895"/>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5199"/>
                    <a:gd name="connsiteY0" fmla="*/ 0 h 508862"/>
                    <a:gd name="connsiteX1" fmla="*/ 89579 w 835199"/>
                    <a:gd name="connsiteY1" fmla="*/ 508862 h 508862"/>
                    <a:gd name="connsiteX2" fmla="*/ 738004 w 835199"/>
                    <a:gd name="connsiteY2" fmla="*/ 506895 h 508862"/>
                    <a:gd name="connsiteX3" fmla="*/ 613973 w 835199"/>
                    <a:gd name="connsiteY3" fmla="*/ 7972 h 508862"/>
                    <a:gd name="connsiteX4" fmla="*/ 211230 w 83519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3171"/>
                    <a:gd name="connsiteY0" fmla="*/ 0 h 508862"/>
                    <a:gd name="connsiteX1" fmla="*/ 89579 w 833171"/>
                    <a:gd name="connsiteY1" fmla="*/ 508862 h 508862"/>
                    <a:gd name="connsiteX2" fmla="*/ 738004 w 833171"/>
                    <a:gd name="connsiteY2" fmla="*/ 506895 h 508862"/>
                    <a:gd name="connsiteX3" fmla="*/ 613973 w 833171"/>
                    <a:gd name="connsiteY3" fmla="*/ 7972 h 508862"/>
                    <a:gd name="connsiteX4" fmla="*/ 211230 w 833171"/>
                    <a:gd name="connsiteY4" fmla="*/ 0 h 508862"/>
                    <a:gd name="connsiteX0" fmla="*/ 211230 w 832302"/>
                    <a:gd name="connsiteY0" fmla="*/ 0 h 508862"/>
                    <a:gd name="connsiteX1" fmla="*/ 89579 w 832302"/>
                    <a:gd name="connsiteY1" fmla="*/ 508862 h 508862"/>
                    <a:gd name="connsiteX2" fmla="*/ 738004 w 832302"/>
                    <a:gd name="connsiteY2" fmla="*/ 506895 h 508862"/>
                    <a:gd name="connsiteX3" fmla="*/ 610904 w 832302"/>
                    <a:gd name="connsiteY3" fmla="*/ 7972 h 508862"/>
                    <a:gd name="connsiteX4" fmla="*/ 211230 w 832302"/>
                    <a:gd name="connsiteY4" fmla="*/ 0 h 508862"/>
                    <a:gd name="connsiteX0" fmla="*/ 211230 w 834527"/>
                    <a:gd name="connsiteY0" fmla="*/ 0 h 508862"/>
                    <a:gd name="connsiteX1" fmla="*/ 89579 w 834527"/>
                    <a:gd name="connsiteY1" fmla="*/ 508862 h 508862"/>
                    <a:gd name="connsiteX2" fmla="*/ 738004 w 834527"/>
                    <a:gd name="connsiteY2" fmla="*/ 506895 h 508862"/>
                    <a:gd name="connsiteX3" fmla="*/ 610904 w 834527"/>
                    <a:gd name="connsiteY3" fmla="*/ 7972 h 508862"/>
                    <a:gd name="connsiteX4" fmla="*/ 211230 w 834527"/>
                    <a:gd name="connsiteY4" fmla="*/ 0 h 50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527" h="508862">
                      <a:moveTo>
                        <a:pt x="211230" y="0"/>
                      </a:moveTo>
                      <a:cubicBezTo>
                        <a:pt x="53860" y="55701"/>
                        <a:pt x="-104235" y="247132"/>
                        <a:pt x="89579" y="508862"/>
                      </a:cubicBezTo>
                      <a:lnTo>
                        <a:pt x="738004" y="506895"/>
                      </a:lnTo>
                      <a:cubicBezTo>
                        <a:pt x="927987" y="296931"/>
                        <a:pt x="811956" y="36622"/>
                        <a:pt x="610904" y="7972"/>
                      </a:cubicBezTo>
                      <a:cubicBezTo>
                        <a:pt x="442871" y="73819"/>
                        <a:pt x="380506" y="71956"/>
                        <a:pt x="211230" y="0"/>
                      </a:cubicBezTo>
                      <a:close/>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88" name="Oval 87"/>
                <p:cNvSpPr/>
                <p:nvPr/>
              </p:nvSpPr>
              <p:spPr>
                <a:xfrm>
                  <a:off x="4795458" y="2438264"/>
                  <a:ext cx="297422" cy="295245"/>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89" name="Freeform 88"/>
                <p:cNvSpPr/>
                <p:nvPr/>
              </p:nvSpPr>
              <p:spPr>
                <a:xfrm>
                  <a:off x="3912270" y="2755378"/>
                  <a:ext cx="422295" cy="258064"/>
                </a:xfrm>
                <a:custGeom>
                  <a:avLst/>
                  <a:gdLst>
                    <a:gd name="connsiteX0" fmla="*/ 119269 w 626165"/>
                    <a:gd name="connsiteY0" fmla="*/ 0 h 496956"/>
                    <a:gd name="connsiteX1" fmla="*/ 0 w 626165"/>
                    <a:gd name="connsiteY1" fmla="*/ 496956 h 496956"/>
                    <a:gd name="connsiteX2" fmla="*/ 626165 w 626165"/>
                    <a:gd name="connsiteY2" fmla="*/ 496956 h 496956"/>
                    <a:gd name="connsiteX3" fmla="*/ 526774 w 626165"/>
                    <a:gd name="connsiteY3" fmla="*/ 19878 h 496956"/>
                    <a:gd name="connsiteX4" fmla="*/ 119269 w 626165"/>
                    <a:gd name="connsiteY4" fmla="*/ 0 h 496956"/>
                    <a:gd name="connsiteX0" fmla="*/ 119269 w 659725"/>
                    <a:gd name="connsiteY0" fmla="*/ 0 h 496956"/>
                    <a:gd name="connsiteX1" fmla="*/ 0 w 659725"/>
                    <a:gd name="connsiteY1" fmla="*/ 496956 h 496956"/>
                    <a:gd name="connsiteX2" fmla="*/ 626165 w 659725"/>
                    <a:gd name="connsiteY2" fmla="*/ 496956 h 496956"/>
                    <a:gd name="connsiteX3" fmla="*/ 526774 w 659725"/>
                    <a:gd name="connsiteY3" fmla="*/ 19878 h 496956"/>
                    <a:gd name="connsiteX4" fmla="*/ 119269 w 659725"/>
                    <a:gd name="connsiteY4" fmla="*/ 0 h 496956"/>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689087"/>
                    <a:gd name="connsiteY0" fmla="*/ 51699 h 548655"/>
                    <a:gd name="connsiteX1" fmla="*/ 29362 w 689087"/>
                    <a:gd name="connsiteY1" fmla="*/ 548655 h 548655"/>
                    <a:gd name="connsiteX2" fmla="*/ 655527 w 689087"/>
                    <a:gd name="connsiteY2" fmla="*/ 548655 h 548655"/>
                    <a:gd name="connsiteX3" fmla="*/ 556136 w 689087"/>
                    <a:gd name="connsiteY3" fmla="*/ 71577 h 548655"/>
                    <a:gd name="connsiteX4" fmla="*/ 148631 w 689087"/>
                    <a:gd name="connsiteY4" fmla="*/ 51699 h 548655"/>
                    <a:gd name="connsiteX0" fmla="*/ 148631 w 689087"/>
                    <a:gd name="connsiteY0" fmla="*/ 23116 h 520072"/>
                    <a:gd name="connsiteX1" fmla="*/ 29362 w 689087"/>
                    <a:gd name="connsiteY1" fmla="*/ 520072 h 520072"/>
                    <a:gd name="connsiteX2" fmla="*/ 655527 w 689087"/>
                    <a:gd name="connsiteY2" fmla="*/ 520072 h 520072"/>
                    <a:gd name="connsiteX3" fmla="*/ 556136 w 689087"/>
                    <a:gd name="connsiteY3" fmla="*/ 42994 h 520072"/>
                    <a:gd name="connsiteX4" fmla="*/ 148631 w 689087"/>
                    <a:gd name="connsiteY4" fmla="*/ 23116 h 520072"/>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717424"/>
                    <a:gd name="connsiteY0" fmla="*/ 0 h 496956"/>
                    <a:gd name="connsiteX1" fmla="*/ 29362 w 717424"/>
                    <a:gd name="connsiteY1" fmla="*/ 496956 h 496956"/>
                    <a:gd name="connsiteX2" fmla="*/ 655527 w 717424"/>
                    <a:gd name="connsiteY2" fmla="*/ 496956 h 496956"/>
                    <a:gd name="connsiteX3" fmla="*/ 556136 w 717424"/>
                    <a:gd name="connsiteY3" fmla="*/ 19878 h 496956"/>
                    <a:gd name="connsiteX4" fmla="*/ 148631 w 717424"/>
                    <a:gd name="connsiteY4" fmla="*/ 0 h 496956"/>
                    <a:gd name="connsiteX0" fmla="*/ 148631 w 764511"/>
                    <a:gd name="connsiteY0" fmla="*/ 0 h 496956"/>
                    <a:gd name="connsiteX1" fmla="*/ 29362 w 764511"/>
                    <a:gd name="connsiteY1" fmla="*/ 496956 h 496956"/>
                    <a:gd name="connsiteX2" fmla="*/ 655527 w 764511"/>
                    <a:gd name="connsiteY2" fmla="*/ 496956 h 496956"/>
                    <a:gd name="connsiteX3" fmla="*/ 556136 w 764511"/>
                    <a:gd name="connsiteY3" fmla="*/ 19878 h 496956"/>
                    <a:gd name="connsiteX4" fmla="*/ 148631 w 764511"/>
                    <a:gd name="connsiteY4" fmla="*/ 0 h 496956"/>
                    <a:gd name="connsiteX0" fmla="*/ 195740 w 811620"/>
                    <a:gd name="connsiteY0" fmla="*/ 0 h 496956"/>
                    <a:gd name="connsiteX1" fmla="*/ 76471 w 811620"/>
                    <a:gd name="connsiteY1" fmla="*/ 496956 h 496956"/>
                    <a:gd name="connsiteX2" fmla="*/ 702636 w 811620"/>
                    <a:gd name="connsiteY2" fmla="*/ 496956 h 496956"/>
                    <a:gd name="connsiteX3" fmla="*/ 603245 w 811620"/>
                    <a:gd name="connsiteY3" fmla="*/ 19878 h 496956"/>
                    <a:gd name="connsiteX4" fmla="*/ 195740 w 811620"/>
                    <a:gd name="connsiteY4" fmla="*/ 0 h 496956"/>
                    <a:gd name="connsiteX0" fmla="*/ 209459 w 825339"/>
                    <a:gd name="connsiteY0" fmla="*/ 0 h 496956"/>
                    <a:gd name="connsiteX1" fmla="*/ 90190 w 825339"/>
                    <a:gd name="connsiteY1" fmla="*/ 496956 h 496956"/>
                    <a:gd name="connsiteX2" fmla="*/ 716355 w 825339"/>
                    <a:gd name="connsiteY2" fmla="*/ 496956 h 496956"/>
                    <a:gd name="connsiteX3" fmla="*/ 616964 w 825339"/>
                    <a:gd name="connsiteY3" fmla="*/ 19878 h 496956"/>
                    <a:gd name="connsiteX4" fmla="*/ 209459 w 825339"/>
                    <a:gd name="connsiteY4" fmla="*/ 0 h 496956"/>
                    <a:gd name="connsiteX0" fmla="*/ 209459 w 838912"/>
                    <a:gd name="connsiteY0" fmla="*/ 0 h 506895"/>
                    <a:gd name="connsiteX1" fmla="*/ 90190 w 838912"/>
                    <a:gd name="connsiteY1" fmla="*/ 496956 h 506895"/>
                    <a:gd name="connsiteX2" fmla="*/ 736233 w 838912"/>
                    <a:gd name="connsiteY2" fmla="*/ 506895 h 506895"/>
                    <a:gd name="connsiteX3" fmla="*/ 616964 w 838912"/>
                    <a:gd name="connsiteY3" fmla="*/ 19878 h 506895"/>
                    <a:gd name="connsiteX4" fmla="*/ 209459 w 838912"/>
                    <a:gd name="connsiteY4" fmla="*/ 0 h 506895"/>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5199"/>
                    <a:gd name="connsiteY0" fmla="*/ 0 h 508862"/>
                    <a:gd name="connsiteX1" fmla="*/ 89579 w 835199"/>
                    <a:gd name="connsiteY1" fmla="*/ 508862 h 508862"/>
                    <a:gd name="connsiteX2" fmla="*/ 738004 w 835199"/>
                    <a:gd name="connsiteY2" fmla="*/ 506895 h 508862"/>
                    <a:gd name="connsiteX3" fmla="*/ 613973 w 835199"/>
                    <a:gd name="connsiteY3" fmla="*/ 7972 h 508862"/>
                    <a:gd name="connsiteX4" fmla="*/ 211230 w 83519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3171"/>
                    <a:gd name="connsiteY0" fmla="*/ 0 h 508862"/>
                    <a:gd name="connsiteX1" fmla="*/ 89579 w 833171"/>
                    <a:gd name="connsiteY1" fmla="*/ 508862 h 508862"/>
                    <a:gd name="connsiteX2" fmla="*/ 738004 w 833171"/>
                    <a:gd name="connsiteY2" fmla="*/ 506895 h 508862"/>
                    <a:gd name="connsiteX3" fmla="*/ 613973 w 833171"/>
                    <a:gd name="connsiteY3" fmla="*/ 7972 h 508862"/>
                    <a:gd name="connsiteX4" fmla="*/ 211230 w 833171"/>
                    <a:gd name="connsiteY4" fmla="*/ 0 h 508862"/>
                    <a:gd name="connsiteX0" fmla="*/ 211230 w 832302"/>
                    <a:gd name="connsiteY0" fmla="*/ 0 h 508862"/>
                    <a:gd name="connsiteX1" fmla="*/ 89579 w 832302"/>
                    <a:gd name="connsiteY1" fmla="*/ 508862 h 508862"/>
                    <a:gd name="connsiteX2" fmla="*/ 738004 w 832302"/>
                    <a:gd name="connsiteY2" fmla="*/ 506895 h 508862"/>
                    <a:gd name="connsiteX3" fmla="*/ 610904 w 832302"/>
                    <a:gd name="connsiteY3" fmla="*/ 7972 h 508862"/>
                    <a:gd name="connsiteX4" fmla="*/ 211230 w 832302"/>
                    <a:gd name="connsiteY4" fmla="*/ 0 h 508862"/>
                    <a:gd name="connsiteX0" fmla="*/ 211230 w 834527"/>
                    <a:gd name="connsiteY0" fmla="*/ 0 h 508862"/>
                    <a:gd name="connsiteX1" fmla="*/ 89579 w 834527"/>
                    <a:gd name="connsiteY1" fmla="*/ 508862 h 508862"/>
                    <a:gd name="connsiteX2" fmla="*/ 738004 w 834527"/>
                    <a:gd name="connsiteY2" fmla="*/ 506895 h 508862"/>
                    <a:gd name="connsiteX3" fmla="*/ 610904 w 834527"/>
                    <a:gd name="connsiteY3" fmla="*/ 7972 h 508862"/>
                    <a:gd name="connsiteX4" fmla="*/ 211230 w 834527"/>
                    <a:gd name="connsiteY4" fmla="*/ 0 h 50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527" h="508862">
                      <a:moveTo>
                        <a:pt x="211230" y="0"/>
                      </a:moveTo>
                      <a:cubicBezTo>
                        <a:pt x="53860" y="55701"/>
                        <a:pt x="-104235" y="247132"/>
                        <a:pt x="89579" y="508862"/>
                      </a:cubicBezTo>
                      <a:lnTo>
                        <a:pt x="738004" y="506895"/>
                      </a:lnTo>
                      <a:cubicBezTo>
                        <a:pt x="927987" y="296931"/>
                        <a:pt x="811956" y="36622"/>
                        <a:pt x="610904" y="7972"/>
                      </a:cubicBezTo>
                      <a:cubicBezTo>
                        <a:pt x="442871" y="73819"/>
                        <a:pt x="380506" y="71956"/>
                        <a:pt x="211230" y="0"/>
                      </a:cubicBezTo>
                      <a:close/>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90" name="Oval 89"/>
                <p:cNvSpPr/>
                <p:nvPr/>
              </p:nvSpPr>
              <p:spPr>
                <a:xfrm>
                  <a:off x="3973572" y="2438264"/>
                  <a:ext cx="297422" cy="297430"/>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91" name="Freeform 90"/>
                <p:cNvSpPr/>
                <p:nvPr/>
              </p:nvSpPr>
              <p:spPr>
                <a:xfrm>
                  <a:off x="4207423" y="2630721"/>
                  <a:ext cx="651605" cy="485509"/>
                </a:xfrm>
                <a:custGeom>
                  <a:avLst/>
                  <a:gdLst>
                    <a:gd name="connsiteX0" fmla="*/ 119269 w 626165"/>
                    <a:gd name="connsiteY0" fmla="*/ 0 h 496956"/>
                    <a:gd name="connsiteX1" fmla="*/ 0 w 626165"/>
                    <a:gd name="connsiteY1" fmla="*/ 496956 h 496956"/>
                    <a:gd name="connsiteX2" fmla="*/ 626165 w 626165"/>
                    <a:gd name="connsiteY2" fmla="*/ 496956 h 496956"/>
                    <a:gd name="connsiteX3" fmla="*/ 526774 w 626165"/>
                    <a:gd name="connsiteY3" fmla="*/ 19878 h 496956"/>
                    <a:gd name="connsiteX4" fmla="*/ 119269 w 626165"/>
                    <a:gd name="connsiteY4" fmla="*/ 0 h 496956"/>
                    <a:gd name="connsiteX0" fmla="*/ 119269 w 659725"/>
                    <a:gd name="connsiteY0" fmla="*/ 0 h 496956"/>
                    <a:gd name="connsiteX1" fmla="*/ 0 w 659725"/>
                    <a:gd name="connsiteY1" fmla="*/ 496956 h 496956"/>
                    <a:gd name="connsiteX2" fmla="*/ 626165 w 659725"/>
                    <a:gd name="connsiteY2" fmla="*/ 496956 h 496956"/>
                    <a:gd name="connsiteX3" fmla="*/ 526774 w 659725"/>
                    <a:gd name="connsiteY3" fmla="*/ 19878 h 496956"/>
                    <a:gd name="connsiteX4" fmla="*/ 119269 w 659725"/>
                    <a:gd name="connsiteY4" fmla="*/ 0 h 496956"/>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689087"/>
                    <a:gd name="connsiteY0" fmla="*/ 51699 h 548655"/>
                    <a:gd name="connsiteX1" fmla="*/ 29362 w 689087"/>
                    <a:gd name="connsiteY1" fmla="*/ 548655 h 548655"/>
                    <a:gd name="connsiteX2" fmla="*/ 655527 w 689087"/>
                    <a:gd name="connsiteY2" fmla="*/ 548655 h 548655"/>
                    <a:gd name="connsiteX3" fmla="*/ 556136 w 689087"/>
                    <a:gd name="connsiteY3" fmla="*/ 71577 h 548655"/>
                    <a:gd name="connsiteX4" fmla="*/ 148631 w 689087"/>
                    <a:gd name="connsiteY4" fmla="*/ 51699 h 548655"/>
                    <a:gd name="connsiteX0" fmla="*/ 148631 w 689087"/>
                    <a:gd name="connsiteY0" fmla="*/ 23116 h 520072"/>
                    <a:gd name="connsiteX1" fmla="*/ 29362 w 689087"/>
                    <a:gd name="connsiteY1" fmla="*/ 520072 h 520072"/>
                    <a:gd name="connsiteX2" fmla="*/ 655527 w 689087"/>
                    <a:gd name="connsiteY2" fmla="*/ 520072 h 520072"/>
                    <a:gd name="connsiteX3" fmla="*/ 556136 w 689087"/>
                    <a:gd name="connsiteY3" fmla="*/ 42994 h 520072"/>
                    <a:gd name="connsiteX4" fmla="*/ 148631 w 689087"/>
                    <a:gd name="connsiteY4" fmla="*/ 23116 h 520072"/>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717424"/>
                    <a:gd name="connsiteY0" fmla="*/ 0 h 496956"/>
                    <a:gd name="connsiteX1" fmla="*/ 29362 w 717424"/>
                    <a:gd name="connsiteY1" fmla="*/ 496956 h 496956"/>
                    <a:gd name="connsiteX2" fmla="*/ 655527 w 717424"/>
                    <a:gd name="connsiteY2" fmla="*/ 496956 h 496956"/>
                    <a:gd name="connsiteX3" fmla="*/ 556136 w 717424"/>
                    <a:gd name="connsiteY3" fmla="*/ 19878 h 496956"/>
                    <a:gd name="connsiteX4" fmla="*/ 148631 w 717424"/>
                    <a:gd name="connsiteY4" fmla="*/ 0 h 496956"/>
                    <a:gd name="connsiteX0" fmla="*/ 148631 w 764511"/>
                    <a:gd name="connsiteY0" fmla="*/ 0 h 496956"/>
                    <a:gd name="connsiteX1" fmla="*/ 29362 w 764511"/>
                    <a:gd name="connsiteY1" fmla="*/ 496956 h 496956"/>
                    <a:gd name="connsiteX2" fmla="*/ 655527 w 764511"/>
                    <a:gd name="connsiteY2" fmla="*/ 496956 h 496956"/>
                    <a:gd name="connsiteX3" fmla="*/ 556136 w 764511"/>
                    <a:gd name="connsiteY3" fmla="*/ 19878 h 496956"/>
                    <a:gd name="connsiteX4" fmla="*/ 148631 w 764511"/>
                    <a:gd name="connsiteY4" fmla="*/ 0 h 496956"/>
                    <a:gd name="connsiteX0" fmla="*/ 195740 w 811620"/>
                    <a:gd name="connsiteY0" fmla="*/ 0 h 496956"/>
                    <a:gd name="connsiteX1" fmla="*/ 76471 w 811620"/>
                    <a:gd name="connsiteY1" fmla="*/ 496956 h 496956"/>
                    <a:gd name="connsiteX2" fmla="*/ 702636 w 811620"/>
                    <a:gd name="connsiteY2" fmla="*/ 496956 h 496956"/>
                    <a:gd name="connsiteX3" fmla="*/ 603245 w 811620"/>
                    <a:gd name="connsiteY3" fmla="*/ 19878 h 496956"/>
                    <a:gd name="connsiteX4" fmla="*/ 195740 w 811620"/>
                    <a:gd name="connsiteY4" fmla="*/ 0 h 496956"/>
                    <a:gd name="connsiteX0" fmla="*/ 209459 w 825339"/>
                    <a:gd name="connsiteY0" fmla="*/ 0 h 496956"/>
                    <a:gd name="connsiteX1" fmla="*/ 90190 w 825339"/>
                    <a:gd name="connsiteY1" fmla="*/ 496956 h 496956"/>
                    <a:gd name="connsiteX2" fmla="*/ 716355 w 825339"/>
                    <a:gd name="connsiteY2" fmla="*/ 496956 h 496956"/>
                    <a:gd name="connsiteX3" fmla="*/ 616964 w 825339"/>
                    <a:gd name="connsiteY3" fmla="*/ 19878 h 496956"/>
                    <a:gd name="connsiteX4" fmla="*/ 209459 w 825339"/>
                    <a:gd name="connsiteY4" fmla="*/ 0 h 496956"/>
                    <a:gd name="connsiteX0" fmla="*/ 209459 w 838912"/>
                    <a:gd name="connsiteY0" fmla="*/ 0 h 506895"/>
                    <a:gd name="connsiteX1" fmla="*/ 90190 w 838912"/>
                    <a:gd name="connsiteY1" fmla="*/ 496956 h 506895"/>
                    <a:gd name="connsiteX2" fmla="*/ 736233 w 838912"/>
                    <a:gd name="connsiteY2" fmla="*/ 506895 h 506895"/>
                    <a:gd name="connsiteX3" fmla="*/ 616964 w 838912"/>
                    <a:gd name="connsiteY3" fmla="*/ 19878 h 506895"/>
                    <a:gd name="connsiteX4" fmla="*/ 209459 w 838912"/>
                    <a:gd name="connsiteY4" fmla="*/ 0 h 506895"/>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5199"/>
                    <a:gd name="connsiteY0" fmla="*/ 0 h 508862"/>
                    <a:gd name="connsiteX1" fmla="*/ 89579 w 835199"/>
                    <a:gd name="connsiteY1" fmla="*/ 508862 h 508862"/>
                    <a:gd name="connsiteX2" fmla="*/ 738004 w 835199"/>
                    <a:gd name="connsiteY2" fmla="*/ 506895 h 508862"/>
                    <a:gd name="connsiteX3" fmla="*/ 613973 w 835199"/>
                    <a:gd name="connsiteY3" fmla="*/ 7972 h 508862"/>
                    <a:gd name="connsiteX4" fmla="*/ 211230 w 83519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3171"/>
                    <a:gd name="connsiteY0" fmla="*/ 0 h 508862"/>
                    <a:gd name="connsiteX1" fmla="*/ 89579 w 833171"/>
                    <a:gd name="connsiteY1" fmla="*/ 508862 h 508862"/>
                    <a:gd name="connsiteX2" fmla="*/ 738004 w 833171"/>
                    <a:gd name="connsiteY2" fmla="*/ 506895 h 508862"/>
                    <a:gd name="connsiteX3" fmla="*/ 613973 w 833171"/>
                    <a:gd name="connsiteY3" fmla="*/ 7972 h 508862"/>
                    <a:gd name="connsiteX4" fmla="*/ 211230 w 833171"/>
                    <a:gd name="connsiteY4" fmla="*/ 0 h 508862"/>
                    <a:gd name="connsiteX0" fmla="*/ 211230 w 832302"/>
                    <a:gd name="connsiteY0" fmla="*/ 0 h 508862"/>
                    <a:gd name="connsiteX1" fmla="*/ 89579 w 832302"/>
                    <a:gd name="connsiteY1" fmla="*/ 508862 h 508862"/>
                    <a:gd name="connsiteX2" fmla="*/ 738004 w 832302"/>
                    <a:gd name="connsiteY2" fmla="*/ 506895 h 508862"/>
                    <a:gd name="connsiteX3" fmla="*/ 610904 w 832302"/>
                    <a:gd name="connsiteY3" fmla="*/ 7972 h 508862"/>
                    <a:gd name="connsiteX4" fmla="*/ 211230 w 832302"/>
                    <a:gd name="connsiteY4" fmla="*/ 0 h 508862"/>
                    <a:gd name="connsiteX0" fmla="*/ 211230 w 834527"/>
                    <a:gd name="connsiteY0" fmla="*/ 0 h 508862"/>
                    <a:gd name="connsiteX1" fmla="*/ 89579 w 834527"/>
                    <a:gd name="connsiteY1" fmla="*/ 508862 h 508862"/>
                    <a:gd name="connsiteX2" fmla="*/ 738004 w 834527"/>
                    <a:gd name="connsiteY2" fmla="*/ 506895 h 508862"/>
                    <a:gd name="connsiteX3" fmla="*/ 610904 w 834527"/>
                    <a:gd name="connsiteY3" fmla="*/ 7972 h 508862"/>
                    <a:gd name="connsiteX4" fmla="*/ 211230 w 834527"/>
                    <a:gd name="connsiteY4" fmla="*/ 0 h 508862"/>
                    <a:gd name="connsiteX0" fmla="*/ 211230 w 828716"/>
                    <a:gd name="connsiteY0" fmla="*/ 0 h 508862"/>
                    <a:gd name="connsiteX1" fmla="*/ 89579 w 828716"/>
                    <a:gd name="connsiteY1" fmla="*/ 508862 h 508862"/>
                    <a:gd name="connsiteX2" fmla="*/ 738004 w 828716"/>
                    <a:gd name="connsiteY2" fmla="*/ 506895 h 508862"/>
                    <a:gd name="connsiteX3" fmla="*/ 589864 w 828716"/>
                    <a:gd name="connsiteY3" fmla="*/ 3165 h 508862"/>
                    <a:gd name="connsiteX4" fmla="*/ 211230 w 828716"/>
                    <a:gd name="connsiteY4" fmla="*/ 0 h 508862"/>
                    <a:gd name="connsiteX0" fmla="*/ 239458 w 820127"/>
                    <a:gd name="connsiteY0" fmla="*/ 1640 h 505697"/>
                    <a:gd name="connsiteX1" fmla="*/ 80990 w 820127"/>
                    <a:gd name="connsiteY1" fmla="*/ 505697 h 505697"/>
                    <a:gd name="connsiteX2" fmla="*/ 729415 w 820127"/>
                    <a:gd name="connsiteY2" fmla="*/ 503730 h 505697"/>
                    <a:gd name="connsiteX3" fmla="*/ 581275 w 820127"/>
                    <a:gd name="connsiteY3" fmla="*/ 0 h 505697"/>
                    <a:gd name="connsiteX4" fmla="*/ 239458 w 820127"/>
                    <a:gd name="connsiteY4" fmla="*/ 1640 h 505697"/>
                    <a:gd name="connsiteX0" fmla="*/ 239458 w 816266"/>
                    <a:gd name="connsiteY0" fmla="*/ 1640 h 505697"/>
                    <a:gd name="connsiteX1" fmla="*/ 80990 w 816266"/>
                    <a:gd name="connsiteY1" fmla="*/ 505697 h 505697"/>
                    <a:gd name="connsiteX2" fmla="*/ 724156 w 816266"/>
                    <a:gd name="connsiteY2" fmla="*/ 479705 h 505697"/>
                    <a:gd name="connsiteX3" fmla="*/ 581275 w 816266"/>
                    <a:gd name="connsiteY3" fmla="*/ 0 h 505697"/>
                    <a:gd name="connsiteX4" fmla="*/ 239458 w 816266"/>
                    <a:gd name="connsiteY4" fmla="*/ 1640 h 505697"/>
                    <a:gd name="connsiteX0" fmla="*/ 235335 w 812143"/>
                    <a:gd name="connsiteY0" fmla="*/ 1640 h 481672"/>
                    <a:gd name="connsiteX1" fmla="*/ 82127 w 812143"/>
                    <a:gd name="connsiteY1" fmla="*/ 481672 h 481672"/>
                    <a:gd name="connsiteX2" fmla="*/ 720033 w 812143"/>
                    <a:gd name="connsiteY2" fmla="*/ 479705 h 481672"/>
                    <a:gd name="connsiteX3" fmla="*/ 577152 w 812143"/>
                    <a:gd name="connsiteY3" fmla="*/ 0 h 481672"/>
                    <a:gd name="connsiteX4" fmla="*/ 235335 w 812143"/>
                    <a:gd name="connsiteY4" fmla="*/ 1640 h 481672"/>
                    <a:gd name="connsiteX0" fmla="*/ 235335 w 810745"/>
                    <a:gd name="connsiteY0" fmla="*/ 0 h 480032"/>
                    <a:gd name="connsiteX1" fmla="*/ 82127 w 810745"/>
                    <a:gd name="connsiteY1" fmla="*/ 480032 h 480032"/>
                    <a:gd name="connsiteX2" fmla="*/ 720033 w 810745"/>
                    <a:gd name="connsiteY2" fmla="*/ 478065 h 480032"/>
                    <a:gd name="connsiteX3" fmla="*/ 571891 w 810745"/>
                    <a:gd name="connsiteY3" fmla="*/ 36800 h 480032"/>
                    <a:gd name="connsiteX4" fmla="*/ 235335 w 810745"/>
                    <a:gd name="connsiteY4" fmla="*/ 0 h 480032"/>
                    <a:gd name="connsiteX0" fmla="*/ 231238 w 811908"/>
                    <a:gd name="connsiteY0" fmla="*/ 0 h 456007"/>
                    <a:gd name="connsiteX1" fmla="*/ 83290 w 811908"/>
                    <a:gd name="connsiteY1" fmla="*/ 456007 h 456007"/>
                    <a:gd name="connsiteX2" fmla="*/ 721196 w 811908"/>
                    <a:gd name="connsiteY2" fmla="*/ 454040 h 456007"/>
                    <a:gd name="connsiteX3" fmla="*/ 573054 w 811908"/>
                    <a:gd name="connsiteY3" fmla="*/ 12775 h 456007"/>
                    <a:gd name="connsiteX4" fmla="*/ 231238 w 811908"/>
                    <a:gd name="connsiteY4" fmla="*/ 0 h 456007"/>
                    <a:gd name="connsiteX0" fmla="*/ 222373 w 814567"/>
                    <a:gd name="connsiteY0" fmla="*/ 0 h 445478"/>
                    <a:gd name="connsiteX1" fmla="*/ 85949 w 814567"/>
                    <a:gd name="connsiteY1" fmla="*/ 445478 h 445478"/>
                    <a:gd name="connsiteX2" fmla="*/ 723855 w 814567"/>
                    <a:gd name="connsiteY2" fmla="*/ 443511 h 445478"/>
                    <a:gd name="connsiteX3" fmla="*/ 575713 w 814567"/>
                    <a:gd name="connsiteY3" fmla="*/ 2246 h 445478"/>
                    <a:gd name="connsiteX4" fmla="*/ 222373 w 814567"/>
                    <a:gd name="connsiteY4" fmla="*/ 0 h 445478"/>
                    <a:gd name="connsiteX0" fmla="*/ 222373 w 816622"/>
                    <a:gd name="connsiteY0" fmla="*/ 0 h 445478"/>
                    <a:gd name="connsiteX1" fmla="*/ 85949 w 816622"/>
                    <a:gd name="connsiteY1" fmla="*/ 445478 h 445478"/>
                    <a:gd name="connsiteX2" fmla="*/ 723855 w 816622"/>
                    <a:gd name="connsiteY2" fmla="*/ 443511 h 445478"/>
                    <a:gd name="connsiteX3" fmla="*/ 583396 w 816622"/>
                    <a:gd name="connsiteY3" fmla="*/ 2246 h 445478"/>
                    <a:gd name="connsiteX4" fmla="*/ 222373 w 81662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62" h="445478">
                      <a:moveTo>
                        <a:pt x="222373" y="0"/>
                      </a:moveTo>
                      <a:cubicBezTo>
                        <a:pt x="65003" y="55701"/>
                        <a:pt x="-107865" y="183748"/>
                        <a:pt x="85949" y="445478"/>
                      </a:cubicBezTo>
                      <a:lnTo>
                        <a:pt x="723855" y="443511"/>
                      </a:lnTo>
                      <a:cubicBezTo>
                        <a:pt x="913838" y="233547"/>
                        <a:pt x="761397" y="41425"/>
                        <a:pt x="583396" y="2246"/>
                      </a:cubicBezTo>
                      <a:cubicBezTo>
                        <a:pt x="441468" y="48973"/>
                        <a:pt x="361817" y="50104"/>
                        <a:pt x="222373" y="0"/>
                      </a:cubicBezTo>
                      <a:close/>
                    </a:path>
                  </a:pathLst>
                </a:cu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92" name="Oval 91"/>
                <p:cNvSpPr/>
                <p:nvPr/>
              </p:nvSpPr>
              <p:spPr>
                <a:xfrm>
                  <a:off x="4311861" y="2204259"/>
                  <a:ext cx="442729" cy="439583"/>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grpSp>
          <p:sp>
            <p:nvSpPr>
              <p:cNvPr id="19518" name="Rectangle 85"/>
              <p:cNvSpPr>
                <a:spLocks noChangeArrowheads="1"/>
              </p:cNvSpPr>
              <p:nvPr/>
            </p:nvSpPr>
            <p:spPr bwMode="auto">
              <a:xfrm>
                <a:off x="3754917" y="2557625"/>
                <a:ext cx="1539699" cy="35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GB" altLang="en-US" sz="1400" b="1" dirty="0">
                    <a:solidFill>
                      <a:schemeClr val="bg1"/>
                    </a:solidFill>
                  </a:rPr>
                  <a:t>Project Team</a:t>
                </a:r>
              </a:p>
            </p:txBody>
          </p:sp>
        </p:grpSp>
        <p:grpSp>
          <p:nvGrpSpPr>
            <p:cNvPr id="19477" name="Group 35"/>
            <p:cNvGrpSpPr>
              <a:grpSpLocks/>
            </p:cNvGrpSpPr>
            <p:nvPr/>
          </p:nvGrpSpPr>
          <p:grpSpPr bwMode="auto">
            <a:xfrm>
              <a:off x="5508872" y="5345289"/>
              <a:ext cx="1332754" cy="916409"/>
              <a:chOff x="6702445" y="5532242"/>
              <a:chExt cx="1091809" cy="775385"/>
            </a:xfrm>
          </p:grpSpPr>
          <p:sp>
            <p:nvSpPr>
              <p:cNvPr id="117" name="Oval 116"/>
              <p:cNvSpPr>
                <a:spLocks noChangeAspect="1"/>
              </p:cNvSpPr>
              <p:nvPr/>
            </p:nvSpPr>
            <p:spPr>
              <a:xfrm>
                <a:off x="6837890" y="5532242"/>
                <a:ext cx="820920" cy="775385"/>
              </a:xfrm>
              <a:prstGeom prst="ellipse">
                <a:avLst/>
              </a:prstGeom>
              <a:solidFill>
                <a:srgbClr val="11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9515" name="Rectangle 117"/>
              <p:cNvSpPr>
                <a:spLocks noChangeArrowheads="1"/>
              </p:cNvSpPr>
              <p:nvPr/>
            </p:nvSpPr>
            <p:spPr bwMode="auto">
              <a:xfrm>
                <a:off x="6702445" y="5733534"/>
                <a:ext cx="1091809" cy="286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GB" altLang="en-US" sz="1100" b="1" dirty="0">
                    <a:solidFill>
                      <a:schemeClr val="bg1"/>
                    </a:solidFill>
                  </a:rPr>
                  <a:t>Southern</a:t>
                </a:r>
                <a:br>
                  <a:rPr lang="en-GB" altLang="en-US" sz="1100" b="1" dirty="0">
                    <a:solidFill>
                      <a:schemeClr val="bg1"/>
                    </a:solidFill>
                  </a:rPr>
                </a:br>
                <a:r>
                  <a:rPr lang="en-GB" altLang="en-US" sz="1100" b="1" dirty="0">
                    <a:solidFill>
                      <a:schemeClr val="bg1"/>
                    </a:solidFill>
                  </a:rPr>
                  <a:t>Ocean</a:t>
                </a:r>
              </a:p>
            </p:txBody>
          </p:sp>
        </p:grpSp>
        <p:grpSp>
          <p:nvGrpSpPr>
            <p:cNvPr id="19478" name="Group 34"/>
            <p:cNvGrpSpPr>
              <a:grpSpLocks/>
            </p:cNvGrpSpPr>
            <p:nvPr/>
          </p:nvGrpSpPr>
          <p:grpSpPr bwMode="auto">
            <a:xfrm>
              <a:off x="4148513" y="5351086"/>
              <a:ext cx="1323812" cy="939996"/>
              <a:chOff x="5214184" y="4516214"/>
              <a:chExt cx="1091809" cy="779562"/>
            </a:xfrm>
          </p:grpSpPr>
          <p:sp>
            <p:nvSpPr>
              <p:cNvPr id="119" name="Oval 118"/>
              <p:cNvSpPr>
                <a:spLocks noChangeAspect="1"/>
              </p:cNvSpPr>
              <p:nvPr/>
            </p:nvSpPr>
            <p:spPr>
              <a:xfrm>
                <a:off x="5375771" y="4516214"/>
                <a:ext cx="824227" cy="779562"/>
              </a:xfrm>
              <a:prstGeom prst="ellipse">
                <a:avLst/>
              </a:prstGeom>
              <a:solidFill>
                <a:srgbClr val="0069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9513" name="Rectangle 119"/>
              <p:cNvSpPr>
                <a:spLocks noChangeArrowheads="1"/>
              </p:cNvSpPr>
              <p:nvPr/>
            </p:nvSpPr>
            <p:spPr bwMode="auto">
              <a:xfrm>
                <a:off x="5214184" y="4732873"/>
                <a:ext cx="1091809" cy="280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GB" altLang="en-US" sz="1100" b="1" dirty="0">
                    <a:solidFill>
                      <a:schemeClr val="bg1"/>
                    </a:solidFill>
                  </a:rPr>
                  <a:t>Global </a:t>
                </a:r>
              </a:p>
              <a:p>
                <a:pPr algn="ctr" eaLnBrk="1" hangingPunct="1"/>
                <a:r>
                  <a:rPr lang="en-GB" altLang="en-US" sz="1100" b="1" dirty="0" err="1">
                    <a:solidFill>
                      <a:schemeClr val="bg1"/>
                    </a:solidFill>
                  </a:rPr>
                  <a:t>Center</a:t>
                </a:r>
                <a:endParaRPr lang="en-GB" altLang="en-US" sz="1100" b="1" dirty="0">
                  <a:solidFill>
                    <a:schemeClr val="bg1"/>
                  </a:solidFill>
                </a:endParaRPr>
              </a:p>
            </p:txBody>
          </p:sp>
        </p:grpSp>
        <p:grpSp>
          <p:nvGrpSpPr>
            <p:cNvPr id="19483" name="Group 160"/>
            <p:cNvGrpSpPr>
              <a:grpSpLocks/>
            </p:cNvGrpSpPr>
            <p:nvPr/>
          </p:nvGrpSpPr>
          <p:grpSpPr bwMode="auto">
            <a:xfrm>
              <a:off x="6870390" y="5351086"/>
              <a:ext cx="1335739" cy="915615"/>
              <a:chOff x="6687292" y="5524414"/>
              <a:chExt cx="1091809" cy="781039"/>
            </a:xfrm>
          </p:grpSpPr>
          <p:sp>
            <p:nvSpPr>
              <p:cNvPr id="162" name="Oval 161"/>
              <p:cNvSpPr>
                <a:spLocks noChangeAspect="1"/>
              </p:cNvSpPr>
              <p:nvPr/>
            </p:nvSpPr>
            <p:spPr>
              <a:xfrm>
                <a:off x="6806431" y="5524414"/>
                <a:ext cx="826408" cy="781039"/>
              </a:xfrm>
              <a:prstGeom prst="ellipse">
                <a:avLst/>
              </a:prstGeom>
              <a:solidFill>
                <a:srgbClr val="11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9491" name="Rectangle 162"/>
              <p:cNvSpPr>
                <a:spLocks noChangeArrowheads="1"/>
              </p:cNvSpPr>
              <p:nvPr/>
            </p:nvSpPr>
            <p:spPr bwMode="auto">
              <a:xfrm>
                <a:off x="6687292" y="5745823"/>
                <a:ext cx="1091809" cy="288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GB" altLang="en-US" sz="1100" b="1" dirty="0">
                    <a:solidFill>
                      <a:schemeClr val="bg1"/>
                    </a:solidFill>
                  </a:rPr>
                  <a:t>South &amp; West</a:t>
                </a:r>
                <a:br>
                  <a:rPr lang="en-GB" altLang="en-US" sz="1100" b="1" dirty="0">
                    <a:solidFill>
                      <a:schemeClr val="bg1"/>
                    </a:solidFill>
                  </a:rPr>
                </a:br>
                <a:r>
                  <a:rPr lang="en-GB" altLang="en-US" sz="1100" b="1" dirty="0">
                    <a:solidFill>
                      <a:schemeClr val="bg1"/>
                    </a:solidFill>
                  </a:rPr>
                  <a:t>Pacific</a:t>
                </a:r>
              </a:p>
            </p:txBody>
          </p:sp>
        </p:grpSp>
        <p:grpSp>
          <p:nvGrpSpPr>
            <p:cNvPr id="19484" name="Group 163"/>
            <p:cNvGrpSpPr>
              <a:grpSpLocks/>
            </p:cNvGrpSpPr>
            <p:nvPr/>
          </p:nvGrpSpPr>
          <p:grpSpPr bwMode="auto">
            <a:xfrm>
              <a:off x="1525904" y="5336280"/>
              <a:ext cx="1335737" cy="917812"/>
              <a:chOff x="7299252" y="5543812"/>
              <a:chExt cx="1091809" cy="782912"/>
            </a:xfrm>
          </p:grpSpPr>
          <p:sp>
            <p:nvSpPr>
              <p:cNvPr id="165" name="Oval 164"/>
              <p:cNvSpPr>
                <a:spLocks noChangeAspect="1"/>
              </p:cNvSpPr>
              <p:nvPr/>
            </p:nvSpPr>
            <p:spPr>
              <a:xfrm>
                <a:off x="7431552" y="5543812"/>
                <a:ext cx="827211" cy="782912"/>
              </a:xfrm>
              <a:prstGeom prst="ellipse">
                <a:avLst/>
              </a:prstGeom>
              <a:solidFill>
                <a:srgbClr val="11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9489" name="Rectangle 165"/>
              <p:cNvSpPr>
                <a:spLocks noChangeArrowheads="1"/>
              </p:cNvSpPr>
              <p:nvPr/>
            </p:nvSpPr>
            <p:spPr bwMode="auto">
              <a:xfrm>
                <a:off x="7299252" y="5710722"/>
                <a:ext cx="1091809" cy="288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GB" altLang="en-US" sz="1100" b="1" dirty="0">
                    <a:solidFill>
                      <a:schemeClr val="bg1"/>
                    </a:solidFill>
                  </a:rPr>
                  <a:t>N Pacific &amp;</a:t>
                </a:r>
                <a:br>
                  <a:rPr lang="en-GB" altLang="en-US" sz="1100" b="1" dirty="0">
                    <a:solidFill>
                      <a:schemeClr val="bg1"/>
                    </a:solidFill>
                  </a:rPr>
                </a:br>
                <a:r>
                  <a:rPr lang="en-GB" altLang="en-US" sz="1100" b="1" dirty="0">
                    <a:solidFill>
                      <a:schemeClr val="bg1"/>
                    </a:solidFill>
                  </a:rPr>
                  <a:t>Arctic Ocean</a:t>
                </a:r>
              </a:p>
            </p:txBody>
          </p:sp>
        </p:grpSp>
        <p:grpSp>
          <p:nvGrpSpPr>
            <p:cNvPr id="19485" name="Group 166"/>
            <p:cNvGrpSpPr>
              <a:grpSpLocks/>
            </p:cNvGrpSpPr>
            <p:nvPr/>
          </p:nvGrpSpPr>
          <p:grpSpPr bwMode="auto">
            <a:xfrm>
              <a:off x="2845636" y="5331083"/>
              <a:ext cx="1337229" cy="926906"/>
              <a:chOff x="7296543" y="5487640"/>
              <a:chExt cx="1091809" cy="790668"/>
            </a:xfrm>
          </p:grpSpPr>
          <p:sp>
            <p:nvSpPr>
              <p:cNvPr id="168" name="Oval 167"/>
              <p:cNvSpPr>
                <a:spLocks noChangeAspect="1"/>
              </p:cNvSpPr>
              <p:nvPr/>
            </p:nvSpPr>
            <p:spPr>
              <a:xfrm>
                <a:off x="7424083" y="5487640"/>
                <a:ext cx="836732" cy="790668"/>
              </a:xfrm>
              <a:prstGeom prst="ellipse">
                <a:avLst/>
              </a:prstGeom>
              <a:solidFill>
                <a:srgbClr val="11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9487" name="Rectangle 168"/>
              <p:cNvSpPr>
                <a:spLocks noChangeArrowheads="1"/>
              </p:cNvSpPr>
              <p:nvPr/>
            </p:nvSpPr>
            <p:spPr bwMode="auto">
              <a:xfrm>
                <a:off x="7296543" y="5702233"/>
                <a:ext cx="1091809" cy="288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GB" altLang="en-US" sz="1100" b="1" dirty="0">
                    <a:solidFill>
                      <a:schemeClr val="bg1"/>
                    </a:solidFill>
                  </a:rPr>
                  <a:t>Atlantic &amp;</a:t>
                </a:r>
                <a:br>
                  <a:rPr lang="en-GB" altLang="en-US" sz="1100" b="1" dirty="0">
                    <a:solidFill>
                      <a:schemeClr val="bg1"/>
                    </a:solidFill>
                  </a:rPr>
                </a:br>
                <a:r>
                  <a:rPr lang="en-GB" altLang="en-US" sz="1100" b="1" dirty="0">
                    <a:solidFill>
                      <a:schemeClr val="bg1"/>
                    </a:solidFill>
                  </a:rPr>
                  <a:t>Indian Ocean</a:t>
                </a:r>
              </a:p>
            </p:txBody>
          </p:sp>
        </p:grpSp>
        <p:cxnSp>
          <p:nvCxnSpPr>
            <p:cNvPr id="113" name="Straight Connector 112"/>
            <p:cNvCxnSpPr/>
            <p:nvPr/>
          </p:nvCxnSpPr>
          <p:spPr bwMode="auto">
            <a:xfrm flipH="1">
              <a:off x="2193773" y="5124243"/>
              <a:ext cx="5332313" cy="3196"/>
            </a:xfrm>
            <a:prstGeom prst="line">
              <a:avLst/>
            </a:prstGeom>
            <a:ln w="41275" cap="rnd">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bwMode="auto">
            <a:xfrm>
              <a:off x="2193772" y="5131087"/>
              <a:ext cx="1" cy="185366"/>
            </a:xfrm>
            <a:prstGeom prst="line">
              <a:avLst/>
            </a:prstGeom>
            <a:ln w="41275" cap="rnd">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bwMode="auto">
            <a:xfrm>
              <a:off x="3514250" y="5131087"/>
              <a:ext cx="1" cy="185366"/>
            </a:xfrm>
            <a:prstGeom prst="line">
              <a:avLst/>
            </a:prstGeom>
            <a:ln w="41275" cap="rnd">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bwMode="auto">
            <a:xfrm>
              <a:off x="4835560" y="5130891"/>
              <a:ext cx="0" cy="200192"/>
            </a:xfrm>
            <a:prstGeom prst="line">
              <a:avLst/>
            </a:prstGeom>
            <a:ln w="41275" cap="rnd">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bwMode="auto">
            <a:xfrm>
              <a:off x="6165021" y="5124243"/>
              <a:ext cx="0" cy="200192"/>
            </a:xfrm>
            <a:prstGeom prst="line">
              <a:avLst/>
            </a:prstGeom>
            <a:ln w="41275" cap="rnd">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bwMode="auto">
            <a:xfrm>
              <a:off x="7526086" y="5130891"/>
              <a:ext cx="0" cy="200192"/>
            </a:xfrm>
            <a:prstGeom prst="line">
              <a:avLst/>
            </a:prstGeom>
            <a:ln w="41275" cap="rnd">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bwMode="auto">
            <a:xfrm>
              <a:off x="4838063" y="4903703"/>
              <a:ext cx="0" cy="200192"/>
            </a:xfrm>
            <a:prstGeom prst="line">
              <a:avLst/>
            </a:prstGeom>
            <a:ln w="41275" cap="rnd">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grpSp>
      <p:cxnSp>
        <p:nvCxnSpPr>
          <p:cNvPr id="135" name="Straight Connector 134"/>
          <p:cNvCxnSpPr/>
          <p:nvPr/>
        </p:nvCxnSpPr>
        <p:spPr bwMode="auto">
          <a:xfrm>
            <a:off x="5971459" y="3805297"/>
            <a:ext cx="7034" cy="354753"/>
          </a:xfrm>
          <a:prstGeom prst="line">
            <a:avLst/>
          </a:prstGeom>
          <a:ln w="41275"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1" name="Elbow Connector 150"/>
          <p:cNvCxnSpPr>
            <a:cxnSpLocks/>
            <a:stCxn id="84" idx="2"/>
            <a:endCxn id="102" idx="6"/>
          </p:cNvCxnSpPr>
          <p:nvPr/>
        </p:nvCxnSpPr>
        <p:spPr>
          <a:xfrm rot="10800000">
            <a:off x="2730712" y="4609394"/>
            <a:ext cx="2535548" cy="180217"/>
          </a:xfrm>
          <a:prstGeom prst="bentConnector3">
            <a:avLst>
              <a:gd name="adj1" fmla="val 50000"/>
            </a:avLst>
          </a:prstGeom>
          <a:ln w="41275" cap="rnd">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52" name="Elbow Connector 151"/>
          <p:cNvCxnSpPr/>
          <p:nvPr/>
        </p:nvCxnSpPr>
        <p:spPr>
          <a:xfrm flipH="1">
            <a:off x="6711647" y="3213471"/>
            <a:ext cx="2781181" cy="1572344"/>
          </a:xfrm>
          <a:prstGeom prst="bentConnector3">
            <a:avLst>
              <a:gd name="adj1" fmla="val -20728"/>
            </a:avLst>
          </a:prstGeom>
          <a:ln w="41275" cap="rnd">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56" name="Elbow Connector 155"/>
          <p:cNvCxnSpPr>
            <a:cxnSpLocks/>
            <a:stCxn id="84" idx="1"/>
            <a:endCxn id="99" idx="4"/>
          </p:cNvCxnSpPr>
          <p:nvPr/>
        </p:nvCxnSpPr>
        <p:spPr>
          <a:xfrm rot="16200000" flipV="1">
            <a:off x="3430433" y="2311053"/>
            <a:ext cx="1279753" cy="2811768"/>
          </a:xfrm>
          <a:prstGeom prst="bentConnector3">
            <a:avLst>
              <a:gd name="adj1" fmla="val 50000"/>
            </a:avLst>
          </a:prstGeom>
          <a:ln w="41275" cap="rnd">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a:cxnSpLocks/>
          </p:cNvCxnSpPr>
          <p:nvPr/>
        </p:nvCxnSpPr>
        <p:spPr bwMode="auto">
          <a:xfrm flipH="1">
            <a:off x="9509695" y="3982673"/>
            <a:ext cx="573419" cy="11585"/>
          </a:xfrm>
          <a:prstGeom prst="line">
            <a:avLst/>
          </a:prstGeom>
          <a:ln w="41275" cap="rnd">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a:cxnSpLocks/>
          </p:cNvCxnSpPr>
          <p:nvPr/>
        </p:nvCxnSpPr>
        <p:spPr bwMode="auto">
          <a:xfrm flipH="1">
            <a:off x="9501240" y="3603822"/>
            <a:ext cx="581874" cy="0"/>
          </a:xfrm>
          <a:prstGeom prst="line">
            <a:avLst/>
          </a:prstGeom>
          <a:ln w="41275" cap="rnd">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pic>
        <p:nvPicPr>
          <p:cNvPr id="78" name="Picture 77">
            <a:extLst>
              <a:ext uri="{FF2B5EF4-FFF2-40B4-BE49-F238E27FC236}">
                <a16:creationId xmlns:a16="http://schemas.microsoft.com/office/drawing/2014/main" id="{B44BAF51-6469-4E22-8D9F-D601BD89B56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72086" y="1195247"/>
            <a:ext cx="523883" cy="727615"/>
          </a:xfrm>
          <a:prstGeom prst="rect">
            <a:avLst/>
          </a:prstGeom>
        </p:spPr>
      </p:pic>
      <p:pic>
        <p:nvPicPr>
          <p:cNvPr id="79" name="Picture 78">
            <a:extLst>
              <a:ext uri="{FF2B5EF4-FFF2-40B4-BE49-F238E27FC236}">
                <a16:creationId xmlns:a16="http://schemas.microsoft.com/office/drawing/2014/main" id="{7542D3B2-7321-4935-8BA5-367B5E01130B}"/>
              </a:ext>
            </a:extLst>
          </p:cNvPr>
          <p:cNvPicPr>
            <a:picLocks noChangeAspect="1"/>
          </p:cNvPicPr>
          <p:nvPr/>
        </p:nvPicPr>
        <p:blipFill>
          <a:blip r:embed="rId5"/>
          <a:stretch>
            <a:fillRect/>
          </a:stretch>
        </p:blipFill>
        <p:spPr>
          <a:xfrm>
            <a:off x="6262618" y="1173706"/>
            <a:ext cx="1372862" cy="717308"/>
          </a:xfrm>
          <a:prstGeom prst="rect">
            <a:avLst/>
          </a:prstGeom>
        </p:spPr>
      </p:pic>
      <p:cxnSp>
        <p:nvCxnSpPr>
          <p:cNvPr id="80" name="Elbow Connector 85">
            <a:extLst>
              <a:ext uri="{FF2B5EF4-FFF2-40B4-BE49-F238E27FC236}">
                <a16:creationId xmlns:a16="http://schemas.microsoft.com/office/drawing/2014/main" id="{6A994910-5523-43D3-A2B4-30822D4380C7}"/>
              </a:ext>
            </a:extLst>
          </p:cNvPr>
          <p:cNvCxnSpPr>
            <a:endCxn id="78" idx="2"/>
          </p:cNvCxnSpPr>
          <p:nvPr/>
        </p:nvCxnSpPr>
        <p:spPr>
          <a:xfrm rot="16200000" flipV="1">
            <a:off x="5339336" y="1617555"/>
            <a:ext cx="330077" cy="940691"/>
          </a:xfrm>
          <a:prstGeom prst="bentConnector3">
            <a:avLst>
              <a:gd name="adj1" fmla="val 50000"/>
            </a:avLst>
          </a:prstGeom>
          <a:ln w="41275"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1" name="Elbow Connector 92">
            <a:extLst>
              <a:ext uri="{FF2B5EF4-FFF2-40B4-BE49-F238E27FC236}">
                <a16:creationId xmlns:a16="http://schemas.microsoft.com/office/drawing/2014/main" id="{845F9CB7-CF65-4700-9301-9269040E753F}"/>
              </a:ext>
            </a:extLst>
          </p:cNvPr>
          <p:cNvCxnSpPr>
            <a:endCxn id="79" idx="2"/>
          </p:cNvCxnSpPr>
          <p:nvPr/>
        </p:nvCxnSpPr>
        <p:spPr>
          <a:xfrm flipV="1">
            <a:off x="5991577" y="1891015"/>
            <a:ext cx="957473" cy="194655"/>
          </a:xfrm>
          <a:prstGeom prst="bentConnector2">
            <a:avLst/>
          </a:prstGeom>
          <a:ln w="41275"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3" name="Elbow Connector 111">
            <a:extLst>
              <a:ext uri="{FF2B5EF4-FFF2-40B4-BE49-F238E27FC236}">
                <a16:creationId xmlns:a16="http://schemas.microsoft.com/office/drawing/2014/main" id="{6A459E6E-3AE3-48AA-9E8A-3C00B7C8873B}"/>
              </a:ext>
            </a:extLst>
          </p:cNvPr>
          <p:cNvCxnSpPr>
            <a:cxnSpLocks/>
            <a:stCxn id="86" idx="2"/>
            <a:endCxn id="8" idx="7"/>
          </p:cNvCxnSpPr>
          <p:nvPr/>
        </p:nvCxnSpPr>
        <p:spPr>
          <a:xfrm rot="10800000">
            <a:off x="6499504" y="2478216"/>
            <a:ext cx="3895702" cy="62270"/>
          </a:xfrm>
          <a:prstGeom prst="bentConnector4">
            <a:avLst>
              <a:gd name="adj1" fmla="val 47210"/>
              <a:gd name="adj2" fmla="val 467111"/>
            </a:avLst>
          </a:prstGeom>
          <a:ln w="41275" cap="rnd">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85" name="Group 136">
            <a:extLst>
              <a:ext uri="{FF2B5EF4-FFF2-40B4-BE49-F238E27FC236}">
                <a16:creationId xmlns:a16="http://schemas.microsoft.com/office/drawing/2014/main" id="{82FDD381-81F9-42C0-9327-3DB047766F07}"/>
              </a:ext>
            </a:extLst>
          </p:cNvPr>
          <p:cNvGrpSpPr>
            <a:grpSpLocks noChangeAspect="1"/>
          </p:cNvGrpSpPr>
          <p:nvPr/>
        </p:nvGrpSpPr>
        <p:grpSpPr bwMode="auto">
          <a:xfrm>
            <a:off x="10394445" y="1835636"/>
            <a:ext cx="1386911" cy="1410333"/>
            <a:chOff x="3588285" y="1571308"/>
            <a:chExt cx="1735143" cy="1734593"/>
          </a:xfrm>
        </p:grpSpPr>
        <p:sp>
          <p:nvSpPr>
            <p:cNvPr id="86" name="Oval 85">
              <a:extLst>
                <a:ext uri="{FF2B5EF4-FFF2-40B4-BE49-F238E27FC236}">
                  <a16:creationId xmlns:a16="http://schemas.microsoft.com/office/drawing/2014/main" id="{B27BA557-D36A-4466-A180-052197E57112}"/>
                </a:ext>
              </a:extLst>
            </p:cNvPr>
            <p:cNvSpPr>
              <a:spLocks noChangeAspect="1"/>
            </p:cNvSpPr>
            <p:nvPr/>
          </p:nvSpPr>
          <p:spPr>
            <a:xfrm>
              <a:off x="3589237" y="1571308"/>
              <a:ext cx="1733863" cy="1733813"/>
            </a:xfrm>
            <a:prstGeom prst="ellipse">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grpSp>
          <p:nvGrpSpPr>
            <p:cNvPr id="93" name="Group 139">
              <a:extLst>
                <a:ext uri="{FF2B5EF4-FFF2-40B4-BE49-F238E27FC236}">
                  <a16:creationId xmlns:a16="http://schemas.microsoft.com/office/drawing/2014/main" id="{9671967B-D7C7-4E66-B4A8-FDEB407E7372}"/>
                </a:ext>
              </a:extLst>
            </p:cNvPr>
            <p:cNvGrpSpPr>
              <a:grpSpLocks/>
            </p:cNvGrpSpPr>
            <p:nvPr/>
          </p:nvGrpSpPr>
          <p:grpSpPr bwMode="auto">
            <a:xfrm>
              <a:off x="3982355" y="1699910"/>
              <a:ext cx="1031347" cy="758685"/>
              <a:chOff x="3877261" y="2083143"/>
              <a:chExt cx="1242220" cy="913808"/>
            </a:xfrm>
          </p:grpSpPr>
          <p:sp>
            <p:nvSpPr>
              <p:cNvPr id="95" name="Freeform 142">
                <a:extLst>
                  <a:ext uri="{FF2B5EF4-FFF2-40B4-BE49-F238E27FC236}">
                    <a16:creationId xmlns:a16="http://schemas.microsoft.com/office/drawing/2014/main" id="{6F22C023-2A81-4B6C-81CA-C8C844D894D8}"/>
                  </a:ext>
                </a:extLst>
              </p:cNvPr>
              <p:cNvSpPr/>
              <p:nvPr/>
            </p:nvSpPr>
            <p:spPr>
              <a:xfrm>
                <a:off x="4697936" y="2633757"/>
                <a:ext cx="421024" cy="256337"/>
              </a:xfrm>
              <a:custGeom>
                <a:avLst/>
                <a:gdLst>
                  <a:gd name="connsiteX0" fmla="*/ 119269 w 626165"/>
                  <a:gd name="connsiteY0" fmla="*/ 0 h 496956"/>
                  <a:gd name="connsiteX1" fmla="*/ 0 w 626165"/>
                  <a:gd name="connsiteY1" fmla="*/ 496956 h 496956"/>
                  <a:gd name="connsiteX2" fmla="*/ 626165 w 626165"/>
                  <a:gd name="connsiteY2" fmla="*/ 496956 h 496956"/>
                  <a:gd name="connsiteX3" fmla="*/ 526774 w 626165"/>
                  <a:gd name="connsiteY3" fmla="*/ 19878 h 496956"/>
                  <a:gd name="connsiteX4" fmla="*/ 119269 w 626165"/>
                  <a:gd name="connsiteY4" fmla="*/ 0 h 496956"/>
                  <a:gd name="connsiteX0" fmla="*/ 119269 w 659725"/>
                  <a:gd name="connsiteY0" fmla="*/ 0 h 496956"/>
                  <a:gd name="connsiteX1" fmla="*/ 0 w 659725"/>
                  <a:gd name="connsiteY1" fmla="*/ 496956 h 496956"/>
                  <a:gd name="connsiteX2" fmla="*/ 626165 w 659725"/>
                  <a:gd name="connsiteY2" fmla="*/ 496956 h 496956"/>
                  <a:gd name="connsiteX3" fmla="*/ 526774 w 659725"/>
                  <a:gd name="connsiteY3" fmla="*/ 19878 h 496956"/>
                  <a:gd name="connsiteX4" fmla="*/ 119269 w 659725"/>
                  <a:gd name="connsiteY4" fmla="*/ 0 h 496956"/>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689087"/>
                  <a:gd name="connsiteY0" fmla="*/ 51699 h 548655"/>
                  <a:gd name="connsiteX1" fmla="*/ 29362 w 689087"/>
                  <a:gd name="connsiteY1" fmla="*/ 548655 h 548655"/>
                  <a:gd name="connsiteX2" fmla="*/ 655527 w 689087"/>
                  <a:gd name="connsiteY2" fmla="*/ 548655 h 548655"/>
                  <a:gd name="connsiteX3" fmla="*/ 556136 w 689087"/>
                  <a:gd name="connsiteY3" fmla="*/ 71577 h 548655"/>
                  <a:gd name="connsiteX4" fmla="*/ 148631 w 689087"/>
                  <a:gd name="connsiteY4" fmla="*/ 51699 h 548655"/>
                  <a:gd name="connsiteX0" fmla="*/ 148631 w 689087"/>
                  <a:gd name="connsiteY0" fmla="*/ 23116 h 520072"/>
                  <a:gd name="connsiteX1" fmla="*/ 29362 w 689087"/>
                  <a:gd name="connsiteY1" fmla="*/ 520072 h 520072"/>
                  <a:gd name="connsiteX2" fmla="*/ 655527 w 689087"/>
                  <a:gd name="connsiteY2" fmla="*/ 520072 h 520072"/>
                  <a:gd name="connsiteX3" fmla="*/ 556136 w 689087"/>
                  <a:gd name="connsiteY3" fmla="*/ 42994 h 520072"/>
                  <a:gd name="connsiteX4" fmla="*/ 148631 w 689087"/>
                  <a:gd name="connsiteY4" fmla="*/ 23116 h 520072"/>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717424"/>
                  <a:gd name="connsiteY0" fmla="*/ 0 h 496956"/>
                  <a:gd name="connsiteX1" fmla="*/ 29362 w 717424"/>
                  <a:gd name="connsiteY1" fmla="*/ 496956 h 496956"/>
                  <a:gd name="connsiteX2" fmla="*/ 655527 w 717424"/>
                  <a:gd name="connsiteY2" fmla="*/ 496956 h 496956"/>
                  <a:gd name="connsiteX3" fmla="*/ 556136 w 717424"/>
                  <a:gd name="connsiteY3" fmla="*/ 19878 h 496956"/>
                  <a:gd name="connsiteX4" fmla="*/ 148631 w 717424"/>
                  <a:gd name="connsiteY4" fmla="*/ 0 h 496956"/>
                  <a:gd name="connsiteX0" fmla="*/ 148631 w 764511"/>
                  <a:gd name="connsiteY0" fmla="*/ 0 h 496956"/>
                  <a:gd name="connsiteX1" fmla="*/ 29362 w 764511"/>
                  <a:gd name="connsiteY1" fmla="*/ 496956 h 496956"/>
                  <a:gd name="connsiteX2" fmla="*/ 655527 w 764511"/>
                  <a:gd name="connsiteY2" fmla="*/ 496956 h 496956"/>
                  <a:gd name="connsiteX3" fmla="*/ 556136 w 764511"/>
                  <a:gd name="connsiteY3" fmla="*/ 19878 h 496956"/>
                  <a:gd name="connsiteX4" fmla="*/ 148631 w 764511"/>
                  <a:gd name="connsiteY4" fmla="*/ 0 h 496956"/>
                  <a:gd name="connsiteX0" fmla="*/ 195740 w 811620"/>
                  <a:gd name="connsiteY0" fmla="*/ 0 h 496956"/>
                  <a:gd name="connsiteX1" fmla="*/ 76471 w 811620"/>
                  <a:gd name="connsiteY1" fmla="*/ 496956 h 496956"/>
                  <a:gd name="connsiteX2" fmla="*/ 702636 w 811620"/>
                  <a:gd name="connsiteY2" fmla="*/ 496956 h 496956"/>
                  <a:gd name="connsiteX3" fmla="*/ 603245 w 811620"/>
                  <a:gd name="connsiteY3" fmla="*/ 19878 h 496956"/>
                  <a:gd name="connsiteX4" fmla="*/ 195740 w 811620"/>
                  <a:gd name="connsiteY4" fmla="*/ 0 h 496956"/>
                  <a:gd name="connsiteX0" fmla="*/ 209459 w 825339"/>
                  <a:gd name="connsiteY0" fmla="*/ 0 h 496956"/>
                  <a:gd name="connsiteX1" fmla="*/ 90190 w 825339"/>
                  <a:gd name="connsiteY1" fmla="*/ 496956 h 496956"/>
                  <a:gd name="connsiteX2" fmla="*/ 716355 w 825339"/>
                  <a:gd name="connsiteY2" fmla="*/ 496956 h 496956"/>
                  <a:gd name="connsiteX3" fmla="*/ 616964 w 825339"/>
                  <a:gd name="connsiteY3" fmla="*/ 19878 h 496956"/>
                  <a:gd name="connsiteX4" fmla="*/ 209459 w 825339"/>
                  <a:gd name="connsiteY4" fmla="*/ 0 h 496956"/>
                  <a:gd name="connsiteX0" fmla="*/ 209459 w 838912"/>
                  <a:gd name="connsiteY0" fmla="*/ 0 h 506895"/>
                  <a:gd name="connsiteX1" fmla="*/ 90190 w 838912"/>
                  <a:gd name="connsiteY1" fmla="*/ 496956 h 506895"/>
                  <a:gd name="connsiteX2" fmla="*/ 736233 w 838912"/>
                  <a:gd name="connsiteY2" fmla="*/ 506895 h 506895"/>
                  <a:gd name="connsiteX3" fmla="*/ 616964 w 838912"/>
                  <a:gd name="connsiteY3" fmla="*/ 19878 h 506895"/>
                  <a:gd name="connsiteX4" fmla="*/ 209459 w 838912"/>
                  <a:gd name="connsiteY4" fmla="*/ 0 h 506895"/>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5199"/>
                  <a:gd name="connsiteY0" fmla="*/ 0 h 508862"/>
                  <a:gd name="connsiteX1" fmla="*/ 89579 w 835199"/>
                  <a:gd name="connsiteY1" fmla="*/ 508862 h 508862"/>
                  <a:gd name="connsiteX2" fmla="*/ 738004 w 835199"/>
                  <a:gd name="connsiteY2" fmla="*/ 506895 h 508862"/>
                  <a:gd name="connsiteX3" fmla="*/ 613973 w 835199"/>
                  <a:gd name="connsiteY3" fmla="*/ 7972 h 508862"/>
                  <a:gd name="connsiteX4" fmla="*/ 211230 w 83519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3171"/>
                  <a:gd name="connsiteY0" fmla="*/ 0 h 508862"/>
                  <a:gd name="connsiteX1" fmla="*/ 89579 w 833171"/>
                  <a:gd name="connsiteY1" fmla="*/ 508862 h 508862"/>
                  <a:gd name="connsiteX2" fmla="*/ 738004 w 833171"/>
                  <a:gd name="connsiteY2" fmla="*/ 506895 h 508862"/>
                  <a:gd name="connsiteX3" fmla="*/ 613973 w 833171"/>
                  <a:gd name="connsiteY3" fmla="*/ 7972 h 508862"/>
                  <a:gd name="connsiteX4" fmla="*/ 211230 w 833171"/>
                  <a:gd name="connsiteY4" fmla="*/ 0 h 508862"/>
                  <a:gd name="connsiteX0" fmla="*/ 211230 w 832302"/>
                  <a:gd name="connsiteY0" fmla="*/ 0 h 508862"/>
                  <a:gd name="connsiteX1" fmla="*/ 89579 w 832302"/>
                  <a:gd name="connsiteY1" fmla="*/ 508862 h 508862"/>
                  <a:gd name="connsiteX2" fmla="*/ 738004 w 832302"/>
                  <a:gd name="connsiteY2" fmla="*/ 506895 h 508862"/>
                  <a:gd name="connsiteX3" fmla="*/ 610904 w 832302"/>
                  <a:gd name="connsiteY3" fmla="*/ 7972 h 508862"/>
                  <a:gd name="connsiteX4" fmla="*/ 211230 w 832302"/>
                  <a:gd name="connsiteY4" fmla="*/ 0 h 508862"/>
                  <a:gd name="connsiteX0" fmla="*/ 211230 w 834527"/>
                  <a:gd name="connsiteY0" fmla="*/ 0 h 508862"/>
                  <a:gd name="connsiteX1" fmla="*/ 89579 w 834527"/>
                  <a:gd name="connsiteY1" fmla="*/ 508862 h 508862"/>
                  <a:gd name="connsiteX2" fmla="*/ 738004 w 834527"/>
                  <a:gd name="connsiteY2" fmla="*/ 506895 h 508862"/>
                  <a:gd name="connsiteX3" fmla="*/ 610904 w 834527"/>
                  <a:gd name="connsiteY3" fmla="*/ 7972 h 508862"/>
                  <a:gd name="connsiteX4" fmla="*/ 211230 w 834527"/>
                  <a:gd name="connsiteY4" fmla="*/ 0 h 50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527" h="508862">
                    <a:moveTo>
                      <a:pt x="211230" y="0"/>
                    </a:moveTo>
                    <a:cubicBezTo>
                      <a:pt x="53860" y="55701"/>
                      <a:pt x="-104235" y="247132"/>
                      <a:pt x="89579" y="508862"/>
                    </a:cubicBezTo>
                    <a:lnTo>
                      <a:pt x="738004" y="506895"/>
                    </a:lnTo>
                    <a:cubicBezTo>
                      <a:pt x="927987" y="296931"/>
                      <a:pt x="811956" y="36622"/>
                      <a:pt x="610904" y="7972"/>
                    </a:cubicBezTo>
                    <a:cubicBezTo>
                      <a:pt x="442871" y="73819"/>
                      <a:pt x="380506" y="71956"/>
                      <a:pt x="211230" y="0"/>
                    </a:cubicBezTo>
                    <a:close/>
                  </a:path>
                </a:pathLst>
              </a:custGeom>
              <a:solidFill>
                <a:schemeClr val="bg1"/>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96" name="Oval 95">
                <a:extLst>
                  <a:ext uri="{FF2B5EF4-FFF2-40B4-BE49-F238E27FC236}">
                    <a16:creationId xmlns:a16="http://schemas.microsoft.com/office/drawing/2014/main" id="{FD8932B9-DC00-4A0B-A1C0-28B95F81C1FA}"/>
                  </a:ext>
                </a:extLst>
              </p:cNvPr>
              <p:cNvSpPr/>
              <p:nvPr/>
            </p:nvSpPr>
            <p:spPr>
              <a:xfrm>
                <a:off x="4760132" y="2316278"/>
                <a:ext cx="294239" cy="296315"/>
              </a:xfrm>
              <a:prstGeom prst="ellipse">
                <a:avLst/>
              </a:prstGeom>
              <a:solidFill>
                <a:schemeClr val="bg1"/>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97" name="Freeform 145">
                <a:extLst>
                  <a:ext uri="{FF2B5EF4-FFF2-40B4-BE49-F238E27FC236}">
                    <a16:creationId xmlns:a16="http://schemas.microsoft.com/office/drawing/2014/main" id="{33B68EAB-6F77-4E28-AC7B-5EB0EAEB592B}"/>
                  </a:ext>
                </a:extLst>
              </p:cNvPr>
              <p:cNvSpPr/>
              <p:nvPr/>
            </p:nvSpPr>
            <p:spPr>
              <a:xfrm>
                <a:off x="3877418" y="2636110"/>
                <a:ext cx="418631" cy="253984"/>
              </a:xfrm>
              <a:custGeom>
                <a:avLst/>
                <a:gdLst>
                  <a:gd name="connsiteX0" fmla="*/ 119269 w 626165"/>
                  <a:gd name="connsiteY0" fmla="*/ 0 h 496956"/>
                  <a:gd name="connsiteX1" fmla="*/ 0 w 626165"/>
                  <a:gd name="connsiteY1" fmla="*/ 496956 h 496956"/>
                  <a:gd name="connsiteX2" fmla="*/ 626165 w 626165"/>
                  <a:gd name="connsiteY2" fmla="*/ 496956 h 496956"/>
                  <a:gd name="connsiteX3" fmla="*/ 526774 w 626165"/>
                  <a:gd name="connsiteY3" fmla="*/ 19878 h 496956"/>
                  <a:gd name="connsiteX4" fmla="*/ 119269 w 626165"/>
                  <a:gd name="connsiteY4" fmla="*/ 0 h 496956"/>
                  <a:gd name="connsiteX0" fmla="*/ 119269 w 659725"/>
                  <a:gd name="connsiteY0" fmla="*/ 0 h 496956"/>
                  <a:gd name="connsiteX1" fmla="*/ 0 w 659725"/>
                  <a:gd name="connsiteY1" fmla="*/ 496956 h 496956"/>
                  <a:gd name="connsiteX2" fmla="*/ 626165 w 659725"/>
                  <a:gd name="connsiteY2" fmla="*/ 496956 h 496956"/>
                  <a:gd name="connsiteX3" fmla="*/ 526774 w 659725"/>
                  <a:gd name="connsiteY3" fmla="*/ 19878 h 496956"/>
                  <a:gd name="connsiteX4" fmla="*/ 119269 w 659725"/>
                  <a:gd name="connsiteY4" fmla="*/ 0 h 496956"/>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689087"/>
                  <a:gd name="connsiteY0" fmla="*/ 51699 h 548655"/>
                  <a:gd name="connsiteX1" fmla="*/ 29362 w 689087"/>
                  <a:gd name="connsiteY1" fmla="*/ 548655 h 548655"/>
                  <a:gd name="connsiteX2" fmla="*/ 655527 w 689087"/>
                  <a:gd name="connsiteY2" fmla="*/ 548655 h 548655"/>
                  <a:gd name="connsiteX3" fmla="*/ 556136 w 689087"/>
                  <a:gd name="connsiteY3" fmla="*/ 71577 h 548655"/>
                  <a:gd name="connsiteX4" fmla="*/ 148631 w 689087"/>
                  <a:gd name="connsiteY4" fmla="*/ 51699 h 548655"/>
                  <a:gd name="connsiteX0" fmla="*/ 148631 w 689087"/>
                  <a:gd name="connsiteY0" fmla="*/ 23116 h 520072"/>
                  <a:gd name="connsiteX1" fmla="*/ 29362 w 689087"/>
                  <a:gd name="connsiteY1" fmla="*/ 520072 h 520072"/>
                  <a:gd name="connsiteX2" fmla="*/ 655527 w 689087"/>
                  <a:gd name="connsiteY2" fmla="*/ 520072 h 520072"/>
                  <a:gd name="connsiteX3" fmla="*/ 556136 w 689087"/>
                  <a:gd name="connsiteY3" fmla="*/ 42994 h 520072"/>
                  <a:gd name="connsiteX4" fmla="*/ 148631 w 689087"/>
                  <a:gd name="connsiteY4" fmla="*/ 23116 h 520072"/>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717424"/>
                  <a:gd name="connsiteY0" fmla="*/ 0 h 496956"/>
                  <a:gd name="connsiteX1" fmla="*/ 29362 w 717424"/>
                  <a:gd name="connsiteY1" fmla="*/ 496956 h 496956"/>
                  <a:gd name="connsiteX2" fmla="*/ 655527 w 717424"/>
                  <a:gd name="connsiteY2" fmla="*/ 496956 h 496956"/>
                  <a:gd name="connsiteX3" fmla="*/ 556136 w 717424"/>
                  <a:gd name="connsiteY3" fmla="*/ 19878 h 496956"/>
                  <a:gd name="connsiteX4" fmla="*/ 148631 w 717424"/>
                  <a:gd name="connsiteY4" fmla="*/ 0 h 496956"/>
                  <a:gd name="connsiteX0" fmla="*/ 148631 w 764511"/>
                  <a:gd name="connsiteY0" fmla="*/ 0 h 496956"/>
                  <a:gd name="connsiteX1" fmla="*/ 29362 w 764511"/>
                  <a:gd name="connsiteY1" fmla="*/ 496956 h 496956"/>
                  <a:gd name="connsiteX2" fmla="*/ 655527 w 764511"/>
                  <a:gd name="connsiteY2" fmla="*/ 496956 h 496956"/>
                  <a:gd name="connsiteX3" fmla="*/ 556136 w 764511"/>
                  <a:gd name="connsiteY3" fmla="*/ 19878 h 496956"/>
                  <a:gd name="connsiteX4" fmla="*/ 148631 w 764511"/>
                  <a:gd name="connsiteY4" fmla="*/ 0 h 496956"/>
                  <a:gd name="connsiteX0" fmla="*/ 195740 w 811620"/>
                  <a:gd name="connsiteY0" fmla="*/ 0 h 496956"/>
                  <a:gd name="connsiteX1" fmla="*/ 76471 w 811620"/>
                  <a:gd name="connsiteY1" fmla="*/ 496956 h 496956"/>
                  <a:gd name="connsiteX2" fmla="*/ 702636 w 811620"/>
                  <a:gd name="connsiteY2" fmla="*/ 496956 h 496956"/>
                  <a:gd name="connsiteX3" fmla="*/ 603245 w 811620"/>
                  <a:gd name="connsiteY3" fmla="*/ 19878 h 496956"/>
                  <a:gd name="connsiteX4" fmla="*/ 195740 w 811620"/>
                  <a:gd name="connsiteY4" fmla="*/ 0 h 496956"/>
                  <a:gd name="connsiteX0" fmla="*/ 209459 w 825339"/>
                  <a:gd name="connsiteY0" fmla="*/ 0 h 496956"/>
                  <a:gd name="connsiteX1" fmla="*/ 90190 w 825339"/>
                  <a:gd name="connsiteY1" fmla="*/ 496956 h 496956"/>
                  <a:gd name="connsiteX2" fmla="*/ 716355 w 825339"/>
                  <a:gd name="connsiteY2" fmla="*/ 496956 h 496956"/>
                  <a:gd name="connsiteX3" fmla="*/ 616964 w 825339"/>
                  <a:gd name="connsiteY3" fmla="*/ 19878 h 496956"/>
                  <a:gd name="connsiteX4" fmla="*/ 209459 w 825339"/>
                  <a:gd name="connsiteY4" fmla="*/ 0 h 496956"/>
                  <a:gd name="connsiteX0" fmla="*/ 209459 w 838912"/>
                  <a:gd name="connsiteY0" fmla="*/ 0 h 506895"/>
                  <a:gd name="connsiteX1" fmla="*/ 90190 w 838912"/>
                  <a:gd name="connsiteY1" fmla="*/ 496956 h 506895"/>
                  <a:gd name="connsiteX2" fmla="*/ 736233 w 838912"/>
                  <a:gd name="connsiteY2" fmla="*/ 506895 h 506895"/>
                  <a:gd name="connsiteX3" fmla="*/ 616964 w 838912"/>
                  <a:gd name="connsiteY3" fmla="*/ 19878 h 506895"/>
                  <a:gd name="connsiteX4" fmla="*/ 209459 w 838912"/>
                  <a:gd name="connsiteY4" fmla="*/ 0 h 506895"/>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5199"/>
                  <a:gd name="connsiteY0" fmla="*/ 0 h 508862"/>
                  <a:gd name="connsiteX1" fmla="*/ 89579 w 835199"/>
                  <a:gd name="connsiteY1" fmla="*/ 508862 h 508862"/>
                  <a:gd name="connsiteX2" fmla="*/ 738004 w 835199"/>
                  <a:gd name="connsiteY2" fmla="*/ 506895 h 508862"/>
                  <a:gd name="connsiteX3" fmla="*/ 613973 w 835199"/>
                  <a:gd name="connsiteY3" fmla="*/ 7972 h 508862"/>
                  <a:gd name="connsiteX4" fmla="*/ 211230 w 83519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3171"/>
                  <a:gd name="connsiteY0" fmla="*/ 0 h 508862"/>
                  <a:gd name="connsiteX1" fmla="*/ 89579 w 833171"/>
                  <a:gd name="connsiteY1" fmla="*/ 508862 h 508862"/>
                  <a:gd name="connsiteX2" fmla="*/ 738004 w 833171"/>
                  <a:gd name="connsiteY2" fmla="*/ 506895 h 508862"/>
                  <a:gd name="connsiteX3" fmla="*/ 613973 w 833171"/>
                  <a:gd name="connsiteY3" fmla="*/ 7972 h 508862"/>
                  <a:gd name="connsiteX4" fmla="*/ 211230 w 833171"/>
                  <a:gd name="connsiteY4" fmla="*/ 0 h 508862"/>
                  <a:gd name="connsiteX0" fmla="*/ 211230 w 832302"/>
                  <a:gd name="connsiteY0" fmla="*/ 0 h 508862"/>
                  <a:gd name="connsiteX1" fmla="*/ 89579 w 832302"/>
                  <a:gd name="connsiteY1" fmla="*/ 508862 h 508862"/>
                  <a:gd name="connsiteX2" fmla="*/ 738004 w 832302"/>
                  <a:gd name="connsiteY2" fmla="*/ 506895 h 508862"/>
                  <a:gd name="connsiteX3" fmla="*/ 610904 w 832302"/>
                  <a:gd name="connsiteY3" fmla="*/ 7972 h 508862"/>
                  <a:gd name="connsiteX4" fmla="*/ 211230 w 832302"/>
                  <a:gd name="connsiteY4" fmla="*/ 0 h 508862"/>
                  <a:gd name="connsiteX0" fmla="*/ 211230 w 834527"/>
                  <a:gd name="connsiteY0" fmla="*/ 0 h 508862"/>
                  <a:gd name="connsiteX1" fmla="*/ 89579 w 834527"/>
                  <a:gd name="connsiteY1" fmla="*/ 508862 h 508862"/>
                  <a:gd name="connsiteX2" fmla="*/ 738004 w 834527"/>
                  <a:gd name="connsiteY2" fmla="*/ 506895 h 508862"/>
                  <a:gd name="connsiteX3" fmla="*/ 610904 w 834527"/>
                  <a:gd name="connsiteY3" fmla="*/ 7972 h 508862"/>
                  <a:gd name="connsiteX4" fmla="*/ 211230 w 834527"/>
                  <a:gd name="connsiteY4" fmla="*/ 0 h 50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527" h="508862">
                    <a:moveTo>
                      <a:pt x="211230" y="0"/>
                    </a:moveTo>
                    <a:cubicBezTo>
                      <a:pt x="53860" y="55701"/>
                      <a:pt x="-104235" y="247132"/>
                      <a:pt x="89579" y="508862"/>
                    </a:cubicBezTo>
                    <a:lnTo>
                      <a:pt x="738004" y="506895"/>
                    </a:lnTo>
                    <a:cubicBezTo>
                      <a:pt x="927987" y="296931"/>
                      <a:pt x="811956" y="36622"/>
                      <a:pt x="610904" y="7972"/>
                    </a:cubicBezTo>
                    <a:cubicBezTo>
                      <a:pt x="442871" y="73819"/>
                      <a:pt x="380506" y="71956"/>
                      <a:pt x="211230" y="0"/>
                    </a:cubicBezTo>
                    <a:close/>
                  </a:path>
                </a:pathLst>
              </a:custGeom>
              <a:solidFill>
                <a:schemeClr val="bg1"/>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98" name="Oval 97">
                <a:extLst>
                  <a:ext uri="{FF2B5EF4-FFF2-40B4-BE49-F238E27FC236}">
                    <a16:creationId xmlns:a16="http://schemas.microsoft.com/office/drawing/2014/main" id="{FDADAD49-8E1C-4FF8-9B45-D2536CD5DBEB}"/>
                  </a:ext>
                </a:extLst>
              </p:cNvPr>
              <p:cNvSpPr/>
              <p:nvPr/>
            </p:nvSpPr>
            <p:spPr>
              <a:xfrm>
                <a:off x="3939614" y="2318629"/>
                <a:ext cx="296631" cy="296315"/>
              </a:xfrm>
              <a:prstGeom prst="ellipse">
                <a:avLst/>
              </a:prstGeom>
              <a:solidFill>
                <a:schemeClr val="bg1"/>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00" name="Freeform 148">
                <a:extLst>
                  <a:ext uri="{FF2B5EF4-FFF2-40B4-BE49-F238E27FC236}">
                    <a16:creationId xmlns:a16="http://schemas.microsoft.com/office/drawing/2014/main" id="{B1ABDD2B-0A5A-49C2-8096-0B323F7AF8AE}"/>
                  </a:ext>
                </a:extLst>
              </p:cNvPr>
              <p:cNvSpPr/>
              <p:nvPr/>
            </p:nvSpPr>
            <p:spPr>
              <a:xfrm>
                <a:off x="4174048" y="2511469"/>
                <a:ext cx="648281" cy="484451"/>
              </a:xfrm>
              <a:custGeom>
                <a:avLst/>
                <a:gdLst>
                  <a:gd name="connsiteX0" fmla="*/ 119269 w 626165"/>
                  <a:gd name="connsiteY0" fmla="*/ 0 h 496956"/>
                  <a:gd name="connsiteX1" fmla="*/ 0 w 626165"/>
                  <a:gd name="connsiteY1" fmla="*/ 496956 h 496956"/>
                  <a:gd name="connsiteX2" fmla="*/ 626165 w 626165"/>
                  <a:gd name="connsiteY2" fmla="*/ 496956 h 496956"/>
                  <a:gd name="connsiteX3" fmla="*/ 526774 w 626165"/>
                  <a:gd name="connsiteY3" fmla="*/ 19878 h 496956"/>
                  <a:gd name="connsiteX4" fmla="*/ 119269 w 626165"/>
                  <a:gd name="connsiteY4" fmla="*/ 0 h 496956"/>
                  <a:gd name="connsiteX0" fmla="*/ 119269 w 659725"/>
                  <a:gd name="connsiteY0" fmla="*/ 0 h 496956"/>
                  <a:gd name="connsiteX1" fmla="*/ 0 w 659725"/>
                  <a:gd name="connsiteY1" fmla="*/ 496956 h 496956"/>
                  <a:gd name="connsiteX2" fmla="*/ 626165 w 659725"/>
                  <a:gd name="connsiteY2" fmla="*/ 496956 h 496956"/>
                  <a:gd name="connsiteX3" fmla="*/ 526774 w 659725"/>
                  <a:gd name="connsiteY3" fmla="*/ 19878 h 496956"/>
                  <a:gd name="connsiteX4" fmla="*/ 119269 w 659725"/>
                  <a:gd name="connsiteY4" fmla="*/ 0 h 496956"/>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689087"/>
                  <a:gd name="connsiteY0" fmla="*/ 51699 h 548655"/>
                  <a:gd name="connsiteX1" fmla="*/ 29362 w 689087"/>
                  <a:gd name="connsiteY1" fmla="*/ 548655 h 548655"/>
                  <a:gd name="connsiteX2" fmla="*/ 655527 w 689087"/>
                  <a:gd name="connsiteY2" fmla="*/ 548655 h 548655"/>
                  <a:gd name="connsiteX3" fmla="*/ 556136 w 689087"/>
                  <a:gd name="connsiteY3" fmla="*/ 71577 h 548655"/>
                  <a:gd name="connsiteX4" fmla="*/ 148631 w 689087"/>
                  <a:gd name="connsiteY4" fmla="*/ 51699 h 548655"/>
                  <a:gd name="connsiteX0" fmla="*/ 148631 w 689087"/>
                  <a:gd name="connsiteY0" fmla="*/ 23116 h 520072"/>
                  <a:gd name="connsiteX1" fmla="*/ 29362 w 689087"/>
                  <a:gd name="connsiteY1" fmla="*/ 520072 h 520072"/>
                  <a:gd name="connsiteX2" fmla="*/ 655527 w 689087"/>
                  <a:gd name="connsiteY2" fmla="*/ 520072 h 520072"/>
                  <a:gd name="connsiteX3" fmla="*/ 556136 w 689087"/>
                  <a:gd name="connsiteY3" fmla="*/ 42994 h 520072"/>
                  <a:gd name="connsiteX4" fmla="*/ 148631 w 689087"/>
                  <a:gd name="connsiteY4" fmla="*/ 23116 h 520072"/>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717424"/>
                  <a:gd name="connsiteY0" fmla="*/ 0 h 496956"/>
                  <a:gd name="connsiteX1" fmla="*/ 29362 w 717424"/>
                  <a:gd name="connsiteY1" fmla="*/ 496956 h 496956"/>
                  <a:gd name="connsiteX2" fmla="*/ 655527 w 717424"/>
                  <a:gd name="connsiteY2" fmla="*/ 496956 h 496956"/>
                  <a:gd name="connsiteX3" fmla="*/ 556136 w 717424"/>
                  <a:gd name="connsiteY3" fmla="*/ 19878 h 496956"/>
                  <a:gd name="connsiteX4" fmla="*/ 148631 w 717424"/>
                  <a:gd name="connsiteY4" fmla="*/ 0 h 496956"/>
                  <a:gd name="connsiteX0" fmla="*/ 148631 w 764511"/>
                  <a:gd name="connsiteY0" fmla="*/ 0 h 496956"/>
                  <a:gd name="connsiteX1" fmla="*/ 29362 w 764511"/>
                  <a:gd name="connsiteY1" fmla="*/ 496956 h 496956"/>
                  <a:gd name="connsiteX2" fmla="*/ 655527 w 764511"/>
                  <a:gd name="connsiteY2" fmla="*/ 496956 h 496956"/>
                  <a:gd name="connsiteX3" fmla="*/ 556136 w 764511"/>
                  <a:gd name="connsiteY3" fmla="*/ 19878 h 496956"/>
                  <a:gd name="connsiteX4" fmla="*/ 148631 w 764511"/>
                  <a:gd name="connsiteY4" fmla="*/ 0 h 496956"/>
                  <a:gd name="connsiteX0" fmla="*/ 195740 w 811620"/>
                  <a:gd name="connsiteY0" fmla="*/ 0 h 496956"/>
                  <a:gd name="connsiteX1" fmla="*/ 76471 w 811620"/>
                  <a:gd name="connsiteY1" fmla="*/ 496956 h 496956"/>
                  <a:gd name="connsiteX2" fmla="*/ 702636 w 811620"/>
                  <a:gd name="connsiteY2" fmla="*/ 496956 h 496956"/>
                  <a:gd name="connsiteX3" fmla="*/ 603245 w 811620"/>
                  <a:gd name="connsiteY3" fmla="*/ 19878 h 496956"/>
                  <a:gd name="connsiteX4" fmla="*/ 195740 w 811620"/>
                  <a:gd name="connsiteY4" fmla="*/ 0 h 496956"/>
                  <a:gd name="connsiteX0" fmla="*/ 209459 w 825339"/>
                  <a:gd name="connsiteY0" fmla="*/ 0 h 496956"/>
                  <a:gd name="connsiteX1" fmla="*/ 90190 w 825339"/>
                  <a:gd name="connsiteY1" fmla="*/ 496956 h 496956"/>
                  <a:gd name="connsiteX2" fmla="*/ 716355 w 825339"/>
                  <a:gd name="connsiteY2" fmla="*/ 496956 h 496956"/>
                  <a:gd name="connsiteX3" fmla="*/ 616964 w 825339"/>
                  <a:gd name="connsiteY3" fmla="*/ 19878 h 496956"/>
                  <a:gd name="connsiteX4" fmla="*/ 209459 w 825339"/>
                  <a:gd name="connsiteY4" fmla="*/ 0 h 496956"/>
                  <a:gd name="connsiteX0" fmla="*/ 209459 w 838912"/>
                  <a:gd name="connsiteY0" fmla="*/ 0 h 506895"/>
                  <a:gd name="connsiteX1" fmla="*/ 90190 w 838912"/>
                  <a:gd name="connsiteY1" fmla="*/ 496956 h 506895"/>
                  <a:gd name="connsiteX2" fmla="*/ 736233 w 838912"/>
                  <a:gd name="connsiteY2" fmla="*/ 506895 h 506895"/>
                  <a:gd name="connsiteX3" fmla="*/ 616964 w 838912"/>
                  <a:gd name="connsiteY3" fmla="*/ 19878 h 506895"/>
                  <a:gd name="connsiteX4" fmla="*/ 209459 w 838912"/>
                  <a:gd name="connsiteY4" fmla="*/ 0 h 506895"/>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5199"/>
                  <a:gd name="connsiteY0" fmla="*/ 0 h 508862"/>
                  <a:gd name="connsiteX1" fmla="*/ 89579 w 835199"/>
                  <a:gd name="connsiteY1" fmla="*/ 508862 h 508862"/>
                  <a:gd name="connsiteX2" fmla="*/ 738004 w 835199"/>
                  <a:gd name="connsiteY2" fmla="*/ 506895 h 508862"/>
                  <a:gd name="connsiteX3" fmla="*/ 613973 w 835199"/>
                  <a:gd name="connsiteY3" fmla="*/ 7972 h 508862"/>
                  <a:gd name="connsiteX4" fmla="*/ 211230 w 83519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3171"/>
                  <a:gd name="connsiteY0" fmla="*/ 0 h 508862"/>
                  <a:gd name="connsiteX1" fmla="*/ 89579 w 833171"/>
                  <a:gd name="connsiteY1" fmla="*/ 508862 h 508862"/>
                  <a:gd name="connsiteX2" fmla="*/ 738004 w 833171"/>
                  <a:gd name="connsiteY2" fmla="*/ 506895 h 508862"/>
                  <a:gd name="connsiteX3" fmla="*/ 613973 w 833171"/>
                  <a:gd name="connsiteY3" fmla="*/ 7972 h 508862"/>
                  <a:gd name="connsiteX4" fmla="*/ 211230 w 833171"/>
                  <a:gd name="connsiteY4" fmla="*/ 0 h 508862"/>
                  <a:gd name="connsiteX0" fmla="*/ 211230 w 832302"/>
                  <a:gd name="connsiteY0" fmla="*/ 0 h 508862"/>
                  <a:gd name="connsiteX1" fmla="*/ 89579 w 832302"/>
                  <a:gd name="connsiteY1" fmla="*/ 508862 h 508862"/>
                  <a:gd name="connsiteX2" fmla="*/ 738004 w 832302"/>
                  <a:gd name="connsiteY2" fmla="*/ 506895 h 508862"/>
                  <a:gd name="connsiteX3" fmla="*/ 610904 w 832302"/>
                  <a:gd name="connsiteY3" fmla="*/ 7972 h 508862"/>
                  <a:gd name="connsiteX4" fmla="*/ 211230 w 832302"/>
                  <a:gd name="connsiteY4" fmla="*/ 0 h 508862"/>
                  <a:gd name="connsiteX0" fmla="*/ 211230 w 834527"/>
                  <a:gd name="connsiteY0" fmla="*/ 0 h 508862"/>
                  <a:gd name="connsiteX1" fmla="*/ 89579 w 834527"/>
                  <a:gd name="connsiteY1" fmla="*/ 508862 h 508862"/>
                  <a:gd name="connsiteX2" fmla="*/ 738004 w 834527"/>
                  <a:gd name="connsiteY2" fmla="*/ 506895 h 508862"/>
                  <a:gd name="connsiteX3" fmla="*/ 610904 w 834527"/>
                  <a:gd name="connsiteY3" fmla="*/ 7972 h 508862"/>
                  <a:gd name="connsiteX4" fmla="*/ 211230 w 834527"/>
                  <a:gd name="connsiteY4" fmla="*/ 0 h 508862"/>
                  <a:gd name="connsiteX0" fmla="*/ 211230 w 828716"/>
                  <a:gd name="connsiteY0" fmla="*/ 0 h 508862"/>
                  <a:gd name="connsiteX1" fmla="*/ 89579 w 828716"/>
                  <a:gd name="connsiteY1" fmla="*/ 508862 h 508862"/>
                  <a:gd name="connsiteX2" fmla="*/ 738004 w 828716"/>
                  <a:gd name="connsiteY2" fmla="*/ 506895 h 508862"/>
                  <a:gd name="connsiteX3" fmla="*/ 589864 w 828716"/>
                  <a:gd name="connsiteY3" fmla="*/ 3165 h 508862"/>
                  <a:gd name="connsiteX4" fmla="*/ 211230 w 828716"/>
                  <a:gd name="connsiteY4" fmla="*/ 0 h 508862"/>
                  <a:gd name="connsiteX0" fmla="*/ 239458 w 820127"/>
                  <a:gd name="connsiteY0" fmla="*/ 1640 h 505697"/>
                  <a:gd name="connsiteX1" fmla="*/ 80990 w 820127"/>
                  <a:gd name="connsiteY1" fmla="*/ 505697 h 505697"/>
                  <a:gd name="connsiteX2" fmla="*/ 729415 w 820127"/>
                  <a:gd name="connsiteY2" fmla="*/ 503730 h 505697"/>
                  <a:gd name="connsiteX3" fmla="*/ 581275 w 820127"/>
                  <a:gd name="connsiteY3" fmla="*/ 0 h 505697"/>
                  <a:gd name="connsiteX4" fmla="*/ 239458 w 820127"/>
                  <a:gd name="connsiteY4" fmla="*/ 1640 h 505697"/>
                  <a:gd name="connsiteX0" fmla="*/ 239458 w 816266"/>
                  <a:gd name="connsiteY0" fmla="*/ 1640 h 505697"/>
                  <a:gd name="connsiteX1" fmla="*/ 80990 w 816266"/>
                  <a:gd name="connsiteY1" fmla="*/ 505697 h 505697"/>
                  <a:gd name="connsiteX2" fmla="*/ 724156 w 816266"/>
                  <a:gd name="connsiteY2" fmla="*/ 479705 h 505697"/>
                  <a:gd name="connsiteX3" fmla="*/ 581275 w 816266"/>
                  <a:gd name="connsiteY3" fmla="*/ 0 h 505697"/>
                  <a:gd name="connsiteX4" fmla="*/ 239458 w 816266"/>
                  <a:gd name="connsiteY4" fmla="*/ 1640 h 505697"/>
                  <a:gd name="connsiteX0" fmla="*/ 235335 w 812143"/>
                  <a:gd name="connsiteY0" fmla="*/ 1640 h 481672"/>
                  <a:gd name="connsiteX1" fmla="*/ 82127 w 812143"/>
                  <a:gd name="connsiteY1" fmla="*/ 481672 h 481672"/>
                  <a:gd name="connsiteX2" fmla="*/ 720033 w 812143"/>
                  <a:gd name="connsiteY2" fmla="*/ 479705 h 481672"/>
                  <a:gd name="connsiteX3" fmla="*/ 577152 w 812143"/>
                  <a:gd name="connsiteY3" fmla="*/ 0 h 481672"/>
                  <a:gd name="connsiteX4" fmla="*/ 235335 w 812143"/>
                  <a:gd name="connsiteY4" fmla="*/ 1640 h 481672"/>
                  <a:gd name="connsiteX0" fmla="*/ 235335 w 810745"/>
                  <a:gd name="connsiteY0" fmla="*/ 0 h 480032"/>
                  <a:gd name="connsiteX1" fmla="*/ 82127 w 810745"/>
                  <a:gd name="connsiteY1" fmla="*/ 480032 h 480032"/>
                  <a:gd name="connsiteX2" fmla="*/ 720033 w 810745"/>
                  <a:gd name="connsiteY2" fmla="*/ 478065 h 480032"/>
                  <a:gd name="connsiteX3" fmla="*/ 571891 w 810745"/>
                  <a:gd name="connsiteY3" fmla="*/ 36800 h 480032"/>
                  <a:gd name="connsiteX4" fmla="*/ 235335 w 810745"/>
                  <a:gd name="connsiteY4" fmla="*/ 0 h 480032"/>
                  <a:gd name="connsiteX0" fmla="*/ 231238 w 811908"/>
                  <a:gd name="connsiteY0" fmla="*/ 0 h 456007"/>
                  <a:gd name="connsiteX1" fmla="*/ 83290 w 811908"/>
                  <a:gd name="connsiteY1" fmla="*/ 456007 h 456007"/>
                  <a:gd name="connsiteX2" fmla="*/ 721196 w 811908"/>
                  <a:gd name="connsiteY2" fmla="*/ 454040 h 456007"/>
                  <a:gd name="connsiteX3" fmla="*/ 573054 w 811908"/>
                  <a:gd name="connsiteY3" fmla="*/ 12775 h 456007"/>
                  <a:gd name="connsiteX4" fmla="*/ 231238 w 811908"/>
                  <a:gd name="connsiteY4" fmla="*/ 0 h 456007"/>
                  <a:gd name="connsiteX0" fmla="*/ 222373 w 814567"/>
                  <a:gd name="connsiteY0" fmla="*/ 0 h 445478"/>
                  <a:gd name="connsiteX1" fmla="*/ 85949 w 814567"/>
                  <a:gd name="connsiteY1" fmla="*/ 445478 h 445478"/>
                  <a:gd name="connsiteX2" fmla="*/ 723855 w 814567"/>
                  <a:gd name="connsiteY2" fmla="*/ 443511 h 445478"/>
                  <a:gd name="connsiteX3" fmla="*/ 575713 w 814567"/>
                  <a:gd name="connsiteY3" fmla="*/ 2246 h 445478"/>
                  <a:gd name="connsiteX4" fmla="*/ 222373 w 814567"/>
                  <a:gd name="connsiteY4" fmla="*/ 0 h 445478"/>
                  <a:gd name="connsiteX0" fmla="*/ 222373 w 816622"/>
                  <a:gd name="connsiteY0" fmla="*/ 0 h 445478"/>
                  <a:gd name="connsiteX1" fmla="*/ 85949 w 816622"/>
                  <a:gd name="connsiteY1" fmla="*/ 445478 h 445478"/>
                  <a:gd name="connsiteX2" fmla="*/ 723855 w 816622"/>
                  <a:gd name="connsiteY2" fmla="*/ 443511 h 445478"/>
                  <a:gd name="connsiteX3" fmla="*/ 583396 w 816622"/>
                  <a:gd name="connsiteY3" fmla="*/ 2246 h 445478"/>
                  <a:gd name="connsiteX4" fmla="*/ 222373 w 81662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62" h="445478">
                    <a:moveTo>
                      <a:pt x="222373" y="0"/>
                    </a:moveTo>
                    <a:cubicBezTo>
                      <a:pt x="65003" y="55701"/>
                      <a:pt x="-107865" y="183748"/>
                      <a:pt x="85949" y="445478"/>
                    </a:cubicBezTo>
                    <a:lnTo>
                      <a:pt x="723855" y="443511"/>
                    </a:lnTo>
                    <a:cubicBezTo>
                      <a:pt x="913838" y="233547"/>
                      <a:pt x="761397" y="41425"/>
                      <a:pt x="583396" y="2246"/>
                    </a:cubicBezTo>
                    <a:cubicBezTo>
                      <a:pt x="441468" y="48973"/>
                      <a:pt x="361817" y="50104"/>
                      <a:pt x="222373" y="0"/>
                    </a:cubicBezTo>
                    <a:close/>
                  </a:path>
                </a:pathLst>
              </a:cu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01" name="Oval 100">
                <a:extLst>
                  <a:ext uri="{FF2B5EF4-FFF2-40B4-BE49-F238E27FC236}">
                    <a16:creationId xmlns:a16="http://schemas.microsoft.com/office/drawing/2014/main" id="{9BC1140A-800E-42A3-92CE-DC188A46B6F7}"/>
                  </a:ext>
                </a:extLst>
              </p:cNvPr>
              <p:cNvSpPr/>
              <p:nvPr/>
            </p:nvSpPr>
            <p:spPr>
              <a:xfrm>
                <a:off x="4276911" y="2083459"/>
                <a:ext cx="440162" cy="439770"/>
              </a:xfrm>
              <a:prstGeom prst="ellipse">
                <a:avLst/>
              </a:prstGeom>
              <a:solidFill>
                <a:schemeClr val="bg1"/>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grpSp>
        <p:sp>
          <p:nvSpPr>
            <p:cNvPr id="94" name="Rectangle 140">
              <a:extLst>
                <a:ext uri="{FF2B5EF4-FFF2-40B4-BE49-F238E27FC236}">
                  <a16:creationId xmlns:a16="http://schemas.microsoft.com/office/drawing/2014/main" id="{17DE07B6-0AC8-4CC0-8C35-608F2AAC65BE}"/>
                </a:ext>
              </a:extLst>
            </p:cNvPr>
            <p:cNvSpPr>
              <a:spLocks noChangeArrowheads="1"/>
            </p:cNvSpPr>
            <p:nvPr/>
          </p:nvSpPr>
          <p:spPr bwMode="auto">
            <a:xfrm>
              <a:off x="3688999" y="2459560"/>
              <a:ext cx="1403715" cy="7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GB" altLang="en-US" sz="1600" b="1" dirty="0">
                  <a:solidFill>
                    <a:schemeClr val="bg1"/>
                  </a:solidFill>
                </a:rPr>
                <a:t>Review Panel</a:t>
              </a:r>
            </a:p>
          </p:txBody>
        </p:sp>
      </p:grpSp>
    </p:spTree>
    <p:extLst>
      <p:ext uri="{BB962C8B-B14F-4D97-AF65-F5344CB8AC3E}">
        <p14:creationId xmlns:p14="http://schemas.microsoft.com/office/powerpoint/2010/main" val="263107494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7394</TotalTime>
  <Words>1546</Words>
  <Application>Microsoft Office PowerPoint</Application>
  <PresentationFormat>Widescreen</PresentationFormat>
  <Paragraphs>349</Paragraphs>
  <Slides>26</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Calibri</vt:lpstr>
      <vt:lpstr>Calibri Light</vt:lpstr>
      <vt:lpstr>DejaVu Sans</vt:lpstr>
      <vt:lpstr>Mangal</vt:lpstr>
      <vt:lpstr>Wingdings</vt:lpstr>
      <vt:lpstr>Wingdings 2</vt:lpstr>
      <vt:lpstr>Office Theme</vt:lpstr>
      <vt:lpstr>PowerPoint Presentation</vt:lpstr>
      <vt:lpstr>PowerPoint Presentation</vt:lpstr>
      <vt:lpstr>Seabed 2030 Mission</vt:lpstr>
      <vt:lpstr>The GEBCO global terrain model grid </vt:lpstr>
      <vt:lpstr>Target Grid Variable Resolution</vt:lpstr>
      <vt:lpstr>Four Pillars of Seabed 2030</vt:lpstr>
      <vt:lpstr>Working plan</vt:lpstr>
      <vt:lpstr>Seabed 2030 Culture</vt:lpstr>
      <vt:lpstr>PowerPoint Presentation</vt:lpstr>
      <vt:lpstr>PowerPoint Presentation</vt:lpstr>
      <vt:lpstr>PowerPoint Presentation</vt:lpstr>
      <vt:lpstr>Regional Approach</vt:lpstr>
      <vt:lpstr>Data Sources</vt:lpstr>
      <vt:lpstr>The South and West Pacific Centre</vt:lpstr>
      <vt:lpstr>The South and West Pacific Centre Data coverage</vt:lpstr>
      <vt:lpstr>Seabed 2030 Phases</vt:lpstr>
      <vt:lpstr>PowerPoint Presentation</vt:lpstr>
      <vt:lpstr>PowerPoint Presentation</vt:lpstr>
      <vt:lpstr>PowerPoint Presentation</vt:lpstr>
      <vt:lpstr>Other supported data flows</vt:lpstr>
      <vt:lpstr>How you can get involved</vt:lpstr>
      <vt:lpstr>South and West Pacific Regional Center Mapping Committee Inaugural Workshop</vt:lpstr>
      <vt:lpstr>PowerPoint Presentation</vt:lpstr>
      <vt:lpstr>Key Documents</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Geoffroy Lamarche</cp:lastModifiedBy>
  <cp:revision>171</cp:revision>
  <cp:lastPrinted>2018-10-23T20:12:34Z</cp:lastPrinted>
  <dcterms:created xsi:type="dcterms:W3CDTF">2018-02-13T02:01:11Z</dcterms:created>
  <dcterms:modified xsi:type="dcterms:W3CDTF">2018-12-10T21:20:41Z</dcterms:modified>
</cp:coreProperties>
</file>