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6"/>
  </p:sldMasterIdLst>
  <p:notesMasterIdLst>
    <p:notesMasterId r:id="rId23"/>
  </p:notesMasterIdLst>
  <p:handoutMasterIdLst>
    <p:handoutMasterId r:id="rId24"/>
  </p:handoutMasterIdLst>
  <p:sldIdLst>
    <p:sldId id="256" r:id="rId7"/>
    <p:sldId id="269" r:id="rId8"/>
    <p:sldId id="291" r:id="rId9"/>
    <p:sldId id="300" r:id="rId10"/>
    <p:sldId id="289" r:id="rId11"/>
    <p:sldId id="352" r:id="rId12"/>
    <p:sldId id="309" r:id="rId13"/>
    <p:sldId id="294" r:id="rId14"/>
    <p:sldId id="329" r:id="rId15"/>
    <p:sldId id="349" r:id="rId16"/>
    <p:sldId id="350" r:id="rId17"/>
    <p:sldId id="351" r:id="rId18"/>
    <p:sldId id="330" r:id="rId19"/>
    <p:sldId id="348" r:id="rId20"/>
    <p:sldId id="355" r:id="rId21"/>
    <p:sldId id="354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6"/>
    <a:srgbClr val="003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71462" autoAdjust="0"/>
  </p:normalViewPr>
  <p:slideViewPr>
    <p:cSldViewPr snapToGrid="0" snapToObjects="1">
      <p:cViewPr varScale="1">
        <p:scale>
          <a:sx n="52" d="100"/>
          <a:sy n="52" d="100"/>
        </p:scale>
        <p:origin x="167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Fieldhouse" userId="365f6256-74c7-47aa-a026-b17f1ddcf457" providerId="ADAL" clId="{96338242-1679-45AF-A0BE-F9E3DEFA4E47}"/>
    <pc:docChg chg="custSel delSld modSld">
      <pc:chgData name="Lucy Fieldhouse" userId="365f6256-74c7-47aa-a026-b17f1ddcf457" providerId="ADAL" clId="{96338242-1679-45AF-A0BE-F9E3DEFA4E47}" dt="2019-05-28T12:45:02.833" v="20" actId="20577"/>
      <pc:docMkLst>
        <pc:docMk/>
      </pc:docMkLst>
      <pc:sldChg chg="del">
        <pc:chgData name="Lucy Fieldhouse" userId="365f6256-74c7-47aa-a026-b17f1ddcf457" providerId="ADAL" clId="{96338242-1679-45AF-A0BE-F9E3DEFA4E47}" dt="2019-05-28T11:43:30.541" v="0" actId="2696"/>
        <pc:sldMkLst>
          <pc:docMk/>
          <pc:sldMk cId="2606782246" sldId="263"/>
        </pc:sldMkLst>
      </pc:sldChg>
      <pc:sldChg chg="modNotesTx">
        <pc:chgData name="Lucy Fieldhouse" userId="365f6256-74c7-47aa-a026-b17f1ddcf457" providerId="ADAL" clId="{96338242-1679-45AF-A0BE-F9E3DEFA4E47}" dt="2019-05-28T12:43:32.801" v="6" actId="20577"/>
        <pc:sldMkLst>
          <pc:docMk/>
          <pc:sldMk cId="2486042957" sldId="269"/>
        </pc:sldMkLst>
      </pc:sldChg>
      <pc:sldChg chg="modNotesTx">
        <pc:chgData name="Lucy Fieldhouse" userId="365f6256-74c7-47aa-a026-b17f1ddcf457" providerId="ADAL" clId="{96338242-1679-45AF-A0BE-F9E3DEFA4E47}" dt="2019-05-28T12:43:47.896" v="9" actId="20577"/>
        <pc:sldMkLst>
          <pc:docMk/>
          <pc:sldMk cId="3062242763" sldId="289"/>
        </pc:sldMkLst>
      </pc:sldChg>
      <pc:sldChg chg="modNotesTx">
        <pc:chgData name="Lucy Fieldhouse" userId="365f6256-74c7-47aa-a026-b17f1ddcf457" providerId="ADAL" clId="{96338242-1679-45AF-A0BE-F9E3DEFA4E47}" dt="2019-05-28T12:43:38.083" v="7" actId="20577"/>
        <pc:sldMkLst>
          <pc:docMk/>
          <pc:sldMk cId="3293934130" sldId="291"/>
        </pc:sldMkLst>
      </pc:sldChg>
      <pc:sldChg chg="modNotesTx">
        <pc:chgData name="Lucy Fieldhouse" userId="365f6256-74c7-47aa-a026-b17f1ddcf457" providerId="ADAL" clId="{96338242-1679-45AF-A0BE-F9E3DEFA4E47}" dt="2019-05-28T12:44:02.457" v="13" actId="20577"/>
        <pc:sldMkLst>
          <pc:docMk/>
          <pc:sldMk cId="2869425261" sldId="294"/>
        </pc:sldMkLst>
      </pc:sldChg>
      <pc:sldChg chg="modSp modNotesTx">
        <pc:chgData name="Lucy Fieldhouse" userId="365f6256-74c7-47aa-a026-b17f1ddcf457" providerId="ADAL" clId="{96338242-1679-45AF-A0BE-F9E3DEFA4E47}" dt="2019-05-28T12:43:43.045" v="8" actId="20577"/>
        <pc:sldMkLst>
          <pc:docMk/>
          <pc:sldMk cId="2355250518" sldId="300"/>
        </pc:sldMkLst>
        <pc:spChg chg="mod">
          <ac:chgData name="Lucy Fieldhouse" userId="365f6256-74c7-47aa-a026-b17f1ddcf457" providerId="ADAL" clId="{96338242-1679-45AF-A0BE-F9E3DEFA4E47}" dt="2019-05-28T12:08:25.425" v="5" actId="2710"/>
          <ac:spMkLst>
            <pc:docMk/>
            <pc:sldMk cId="2355250518" sldId="300"/>
            <ac:spMk id="16386" creationId="{00000000-0000-0000-0000-000000000000}"/>
          </ac:spMkLst>
        </pc:spChg>
      </pc:sldChg>
      <pc:sldChg chg="modNotesTx">
        <pc:chgData name="Lucy Fieldhouse" userId="365f6256-74c7-47aa-a026-b17f1ddcf457" providerId="ADAL" clId="{96338242-1679-45AF-A0BE-F9E3DEFA4E47}" dt="2019-05-28T12:43:58.550" v="12" actId="20577"/>
        <pc:sldMkLst>
          <pc:docMk/>
          <pc:sldMk cId="4042735857" sldId="309"/>
        </pc:sldMkLst>
      </pc:sldChg>
      <pc:sldChg chg="modNotesTx">
        <pc:chgData name="Lucy Fieldhouse" userId="365f6256-74c7-47aa-a026-b17f1ddcf457" providerId="ADAL" clId="{96338242-1679-45AF-A0BE-F9E3DEFA4E47}" dt="2019-05-28T12:44:06.129" v="14" actId="20577"/>
        <pc:sldMkLst>
          <pc:docMk/>
          <pc:sldMk cId="2008104177" sldId="329"/>
        </pc:sldMkLst>
      </pc:sldChg>
      <pc:sldChg chg="modNotesTx">
        <pc:chgData name="Lucy Fieldhouse" userId="365f6256-74c7-47aa-a026-b17f1ddcf457" providerId="ADAL" clId="{96338242-1679-45AF-A0BE-F9E3DEFA4E47}" dt="2019-05-28T12:44:50.996" v="19" actId="20577"/>
        <pc:sldMkLst>
          <pc:docMk/>
          <pc:sldMk cId="993691320" sldId="348"/>
        </pc:sldMkLst>
      </pc:sldChg>
      <pc:sldChg chg="modNotesTx">
        <pc:chgData name="Lucy Fieldhouse" userId="365f6256-74c7-47aa-a026-b17f1ddcf457" providerId="ADAL" clId="{96338242-1679-45AF-A0BE-F9E3DEFA4E47}" dt="2019-05-28T12:44:10.806" v="15" actId="20577"/>
        <pc:sldMkLst>
          <pc:docMk/>
          <pc:sldMk cId="2093154875" sldId="349"/>
        </pc:sldMkLst>
      </pc:sldChg>
      <pc:sldChg chg="modNotesTx">
        <pc:chgData name="Lucy Fieldhouse" userId="365f6256-74c7-47aa-a026-b17f1ddcf457" providerId="ADAL" clId="{96338242-1679-45AF-A0BE-F9E3DEFA4E47}" dt="2019-05-28T12:44:22.505" v="17" actId="20577"/>
        <pc:sldMkLst>
          <pc:docMk/>
          <pc:sldMk cId="154148972" sldId="350"/>
        </pc:sldMkLst>
      </pc:sldChg>
      <pc:sldChg chg="modNotesTx">
        <pc:chgData name="Lucy Fieldhouse" userId="365f6256-74c7-47aa-a026-b17f1ddcf457" providerId="ADAL" clId="{96338242-1679-45AF-A0BE-F9E3DEFA4E47}" dt="2019-05-28T12:44:32.598" v="18" actId="20577"/>
        <pc:sldMkLst>
          <pc:docMk/>
          <pc:sldMk cId="1848911572" sldId="351"/>
        </pc:sldMkLst>
      </pc:sldChg>
      <pc:sldChg chg="modNotesTx">
        <pc:chgData name="Lucy Fieldhouse" userId="365f6256-74c7-47aa-a026-b17f1ddcf457" providerId="ADAL" clId="{96338242-1679-45AF-A0BE-F9E3DEFA4E47}" dt="2019-05-28T12:43:52.270" v="10" actId="20577"/>
        <pc:sldMkLst>
          <pc:docMk/>
          <pc:sldMk cId="2867028779" sldId="352"/>
        </pc:sldMkLst>
      </pc:sldChg>
      <pc:sldChg chg="modNotesTx">
        <pc:chgData name="Lucy Fieldhouse" userId="365f6256-74c7-47aa-a026-b17f1ddcf457" providerId="ADAL" clId="{96338242-1679-45AF-A0BE-F9E3DEFA4E47}" dt="2019-05-28T12:45:02.833" v="20" actId="20577"/>
        <pc:sldMkLst>
          <pc:docMk/>
          <pc:sldMk cId="1398736105" sldId="35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64B99F-2290-41E7-9EF6-E697B6B73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9355F-C120-44E1-AA28-862404859F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106B3-3573-439E-83B4-BB8598065958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49507-DD3E-4DAD-9A8E-C9D21531F4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1986A-D729-4BF3-BEBF-57E3C9B1D3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A9808-AE11-4C53-814B-B5132F7E4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968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E42A15E-FAA6-7E42-B94F-C29061D1945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428C031-3F95-5D41-8E30-C9C50053B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0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4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65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4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u="sng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9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48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7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5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7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4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8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8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C031-3F95-5D41-8E30-C9C50053B2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83974"/>
            <a:ext cx="9144000" cy="4731026"/>
          </a:xfrm>
          <a:prstGeom prst="rect">
            <a:avLst/>
          </a:prstGeom>
          <a:solidFill>
            <a:srgbClr val="003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943103"/>
            <a:ext cx="8026400" cy="156686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516579"/>
            <a:ext cx="6858000" cy="108659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7731F1-5AB1-4587-8B21-C4B350E0C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31700" cy="983975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5041D05-9967-40DF-9ABE-2DDBC3187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644"/>
            <a:ext cx="9131698" cy="9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808" y="406693"/>
            <a:ext cx="5736761" cy="8402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982" y="1485904"/>
            <a:ext cx="5751368" cy="4691063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503488" cy="6338888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808" y="406693"/>
            <a:ext cx="5736761" cy="8402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982" y="1485904"/>
            <a:ext cx="5751368" cy="4691063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503488" cy="1656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678132"/>
            <a:ext cx="2503488" cy="1656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3356263"/>
            <a:ext cx="2503488" cy="2982192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9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19550"/>
            <a:ext cx="7886700" cy="142355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193636"/>
            <a:ext cx="9144000" cy="41344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514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075712" y="1953495"/>
            <a:ext cx="282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3A76"/>
                </a:solidFill>
              </a:rPr>
              <a:t>Thank you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31800" y="2897829"/>
            <a:ext cx="8275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400" dirty="0"/>
          </a:p>
          <a:p>
            <a:pPr algn="ctr">
              <a:lnSpc>
                <a:spcPct val="150000"/>
              </a:lnSpc>
            </a:pPr>
            <a:r>
              <a:rPr lang="en-US" sz="1400" dirty="0"/>
              <a:t>For more information on the Commonwealth Marine Economies </a:t>
            </a:r>
            <a:r>
              <a:rPr lang="en-US" sz="1400" dirty="0" err="1"/>
              <a:t>Programme</a:t>
            </a:r>
            <a:r>
              <a:rPr lang="en-US" sz="1400" dirty="0"/>
              <a:t>, please contact us via: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www.gov.uk/guidance/commonwealth-marine-economies-programme </a:t>
            </a:r>
          </a:p>
          <a:p>
            <a:pPr algn="ctr">
              <a:lnSpc>
                <a:spcPct val="150000"/>
              </a:lnSpc>
            </a:pPr>
            <a:r>
              <a:rPr lang="en-US" sz="1600" b="1" dirty="0"/>
              <a:t>enquiries@cmeprogramme.org | @</a:t>
            </a:r>
            <a:r>
              <a:rPr lang="en-US" sz="1600" b="1" dirty="0" err="1"/>
              <a:t>CME_Prog</a:t>
            </a:r>
            <a:r>
              <a:rPr lang="en-US" sz="1600" b="1" dirty="0"/>
              <a:t> 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514258"/>
            <a:ext cx="9144000" cy="342900"/>
          </a:xfrm>
          <a:prstGeom prst="rect">
            <a:avLst/>
          </a:prstGeom>
          <a:solidFill>
            <a:srgbClr val="003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87581AA-D0B0-49B6-A045-3BE8DCAE6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31700" cy="9839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E127D34-3058-4C93-A36A-85FF0160C1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644"/>
            <a:ext cx="9131698" cy="9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37741"/>
            <a:ext cx="9144000" cy="551793"/>
          </a:xfrm>
          <a:prstGeom prst="rect">
            <a:avLst/>
          </a:prstGeom>
          <a:solidFill>
            <a:srgbClr val="003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550" y="406693"/>
            <a:ext cx="8063020" cy="84021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485904"/>
            <a:ext cx="8083550" cy="46910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0850" y="63875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EA4977B-CFDA-6940-9846-8F71EB532E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32507" y="6421704"/>
            <a:ext cx="6162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www.gov.uk/guidance/commonwealth-marine-economies-programme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7" r:id="rId6"/>
  </p:sldLayoutIdLst>
  <p:hf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GB" sz="3000" b="0" i="0" u="none" strike="noStrike" kern="1200" baseline="0" smtClean="0">
          <a:solidFill>
            <a:srgbClr val="003A76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GB" sz="2000" b="0" i="0" u="none" strike="noStrike" kern="1200" baseline="0" smtClean="0">
          <a:solidFill>
            <a:srgbClr val="003A76"/>
          </a:solidFill>
          <a:latin typeface="+mn-lt"/>
          <a:ea typeface="+mn-ea"/>
          <a:cs typeface="+mn-cs"/>
        </a:defRPr>
      </a:lvl1pPr>
      <a:lvl2pPr marL="9525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50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19088" indent="-144463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⎼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UK CME PROGRAMME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16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21" y="274472"/>
            <a:ext cx="8173833" cy="840219"/>
          </a:xfrm>
        </p:spPr>
        <p:txBody>
          <a:bodyPr/>
          <a:lstStyle/>
          <a:p>
            <a:r>
              <a:rPr lang="en-GB" dirty="0"/>
              <a:t>CME Programme Overview – Recent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98067" y="1024743"/>
            <a:ext cx="3769907" cy="46251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baseline="0" smtClean="0">
                <a:solidFill>
                  <a:srgbClr val="003A76"/>
                </a:solidFill>
                <a:latin typeface="+mn-lt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088" indent="-144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</a:t>
            </a:r>
          </a:p>
          <a:p>
            <a:pPr lvl="0"/>
            <a:r>
              <a:rPr lang="en-GB" b="1" dirty="0"/>
              <a:t>St Lucia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CB7B1-4EBE-4F5C-870B-740C137670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78" y="2410869"/>
            <a:ext cx="5025930" cy="2773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B28E23-5993-44B9-A587-AD42824AD3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402" y="3047457"/>
            <a:ext cx="3304478" cy="18236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15D371-CD63-461E-844D-29DF2CF3B9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672" y="4738330"/>
            <a:ext cx="3501328" cy="19327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A1106C-87A3-4C84-AA4B-22EF5237E2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108" y="919148"/>
            <a:ext cx="3856892" cy="21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5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21" y="274472"/>
            <a:ext cx="8173833" cy="840219"/>
          </a:xfrm>
        </p:spPr>
        <p:txBody>
          <a:bodyPr/>
          <a:lstStyle/>
          <a:p>
            <a:r>
              <a:rPr lang="en-GB" dirty="0"/>
              <a:t>CME Programme Overview – Recent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98067" y="1024743"/>
            <a:ext cx="3769907" cy="46251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baseline="0" smtClean="0">
                <a:solidFill>
                  <a:srgbClr val="003A76"/>
                </a:solidFill>
                <a:latin typeface="+mn-lt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088" indent="-144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</a:t>
            </a:r>
          </a:p>
          <a:p>
            <a:pPr lvl="0"/>
            <a:r>
              <a:rPr lang="en-GB" b="1" dirty="0"/>
              <a:t>Grenada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F22AD-42F6-4FE6-BDD2-F376CFD72D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129" y="1275343"/>
            <a:ext cx="4380075" cy="4814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7A857-EE1C-4078-AA32-4DDB3142F3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952" y="2430718"/>
            <a:ext cx="2428025" cy="29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21" y="274472"/>
            <a:ext cx="8173833" cy="840219"/>
          </a:xfrm>
        </p:spPr>
        <p:txBody>
          <a:bodyPr/>
          <a:lstStyle/>
          <a:p>
            <a:r>
              <a:rPr lang="en-GB" dirty="0"/>
              <a:t>CME Programme Overview – Recent Activity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98067" y="1024743"/>
            <a:ext cx="3769907" cy="46251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baseline="0" smtClean="0">
                <a:solidFill>
                  <a:srgbClr val="003A76"/>
                </a:solidFill>
                <a:latin typeface="+mn-lt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088" indent="-144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</a:t>
            </a:r>
          </a:p>
          <a:p>
            <a:pPr lvl="0"/>
            <a:r>
              <a:rPr lang="en-GB" b="1" dirty="0"/>
              <a:t>St Vincent and Grenadines</a:t>
            </a:r>
            <a:endParaRPr lang="en-GB" dirty="0"/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9535DBB0-19BF-45DE-BB5A-A504BC9B08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7058" y="942666"/>
            <a:ext cx="2141232" cy="5421648"/>
          </a:xfrm>
          <a:prstGeom prst="rect">
            <a:avLst/>
          </a:prstGeom>
        </p:spPr>
      </p:pic>
      <p:pic>
        <p:nvPicPr>
          <p:cNvPr id="15" name="Picture Placeholder 7">
            <a:extLst>
              <a:ext uri="{FF2B5EF4-FFF2-40B4-BE49-F238E27FC236}">
                <a16:creationId xmlns:a16="http://schemas.microsoft.com/office/drawing/2014/main" id="{8922347D-74A7-4D25-A739-032653F55BF4}"/>
              </a:ext>
            </a:extLst>
          </p:cNvPr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2788" y="1024742"/>
            <a:ext cx="2368062" cy="5257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91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89" y="540404"/>
            <a:ext cx="8173833" cy="840219"/>
          </a:xfrm>
        </p:spPr>
        <p:txBody>
          <a:bodyPr/>
          <a:lstStyle/>
          <a:p>
            <a:r>
              <a:rPr lang="en-GB" dirty="0"/>
              <a:t>CME Programme Overview – Recent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13</a:t>
            </a:fld>
            <a:endParaRPr lang="en-US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1889" y="1275343"/>
            <a:ext cx="3055923" cy="46251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baseline="0" smtClean="0">
                <a:solidFill>
                  <a:srgbClr val="003A76"/>
                </a:solidFill>
                <a:latin typeface="+mn-lt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088" indent="-144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</a:t>
            </a:r>
          </a:p>
          <a:p>
            <a:pPr lvl="0"/>
            <a:r>
              <a:rPr lang="en-GB" b="1" dirty="0"/>
              <a:t>Belize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D25CF0-5A66-4F03-997A-3901F20945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85" y="3721438"/>
            <a:ext cx="1688574" cy="1985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99E063-CC84-4376-9805-A42D527408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667" y="1150705"/>
            <a:ext cx="3624912" cy="4691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52335E-0934-4791-90F6-EFF0701DFC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152" y="3292732"/>
            <a:ext cx="2256822" cy="2818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DB99E2-CE56-4075-A6B9-73436A400F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1189" y="1621169"/>
            <a:ext cx="1972347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7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14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E0D3DE3-F8AC-47F1-B15B-360869599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246" y="1520883"/>
            <a:ext cx="4867041" cy="3816234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26ACBFA-3144-4236-A96A-FB1DD991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89" y="540404"/>
            <a:ext cx="8173833" cy="840219"/>
          </a:xfrm>
        </p:spPr>
        <p:txBody>
          <a:bodyPr/>
          <a:lstStyle/>
          <a:p>
            <a:r>
              <a:rPr lang="en-GB" dirty="0"/>
              <a:t>CME Programme Overview – Recent Activity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1D4886-562B-4419-807F-D32155C150D7}"/>
              </a:ext>
            </a:extLst>
          </p:cNvPr>
          <p:cNvSpPr txBox="1">
            <a:spLocks/>
          </p:cNvSpPr>
          <p:nvPr/>
        </p:nvSpPr>
        <p:spPr>
          <a:xfrm>
            <a:off x="701889" y="1275343"/>
            <a:ext cx="3055923" cy="46251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baseline="0" smtClean="0">
                <a:solidFill>
                  <a:srgbClr val="003A76"/>
                </a:solidFill>
                <a:latin typeface="+mn-lt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088" indent="-144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</a:t>
            </a:r>
          </a:p>
          <a:p>
            <a:pPr lvl="0"/>
            <a:r>
              <a:rPr lang="en-GB" b="1" dirty="0"/>
              <a:t>Guyana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691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6ACBFA-3144-4236-A96A-FB1DD991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89" y="540404"/>
            <a:ext cx="8173833" cy="840219"/>
          </a:xfrm>
        </p:spPr>
        <p:txBody>
          <a:bodyPr/>
          <a:lstStyle/>
          <a:p>
            <a:r>
              <a:rPr lang="en-GB" dirty="0"/>
              <a:t>Hydrographic Governance Workshop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0AB8D-390C-499A-90A8-CBB30CFE9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89" y="1485904"/>
            <a:ext cx="7813461" cy="46910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B2DAD-8720-4635-BB21-00CCB71A1F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901" y="2701985"/>
            <a:ext cx="5451948" cy="3159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6CE325-4451-499E-B226-81DA4414D2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445654"/>
            <a:ext cx="4367919" cy="18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12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6ACBFA-3144-4236-A96A-FB1DD991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89" y="540404"/>
            <a:ext cx="8173833" cy="840219"/>
          </a:xfrm>
        </p:spPr>
        <p:txBody>
          <a:bodyPr/>
          <a:lstStyle/>
          <a:p>
            <a:r>
              <a:rPr lang="en-GB" dirty="0"/>
              <a:t>CME Programme Summary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1D4886-562B-4419-807F-D32155C150D7}"/>
              </a:ext>
            </a:extLst>
          </p:cNvPr>
          <p:cNvSpPr txBox="1">
            <a:spLocks/>
          </p:cNvSpPr>
          <p:nvPr/>
        </p:nvSpPr>
        <p:spPr>
          <a:xfrm>
            <a:off x="701889" y="1275343"/>
            <a:ext cx="3055923" cy="46251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baseline="0" smtClean="0">
                <a:solidFill>
                  <a:srgbClr val="003A76"/>
                </a:solidFill>
                <a:latin typeface="+mn-lt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088" indent="-144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</a:t>
            </a:r>
          </a:p>
          <a:p>
            <a:pPr lvl="0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B5B03-4780-4E92-A0FA-BAF303AB4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89" y="1485904"/>
            <a:ext cx="7813461" cy="46910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Programme aimed at Commonwealth SIDS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Understanding current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Improving seabed 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Increasing local capacity</a:t>
            </a:r>
          </a:p>
        </p:txBody>
      </p:sp>
    </p:spTree>
    <p:extLst>
      <p:ext uri="{BB962C8B-B14F-4D97-AF65-F5344CB8AC3E}">
        <p14:creationId xmlns:p14="http://schemas.microsoft.com/office/powerpoint/2010/main" val="139873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CME Programme?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1889" y="1457469"/>
            <a:ext cx="7705725" cy="47194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baseline="0" smtClean="0">
                <a:solidFill>
                  <a:srgbClr val="003A76"/>
                </a:solidFill>
                <a:latin typeface="+mn-lt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088" indent="-144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UK Government Funded Programme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Focus on initiatives to promote economic growth and prosperity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Cross government programme using the expertise of Cefas, NOC and UKHO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SIDS within the Caribbean and Pacific Oceans in scope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Local projects enabled in conjunction with the Target State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UK led projects combined with capacity building and knowledge transfer</a:t>
            </a:r>
          </a:p>
        </p:txBody>
      </p:sp>
    </p:spTree>
    <p:extLst>
      <p:ext uri="{BB962C8B-B14F-4D97-AF65-F5344CB8AC3E}">
        <p14:creationId xmlns:p14="http://schemas.microsoft.com/office/powerpoint/2010/main" val="248604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CME Programme Aims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1889" y="2369403"/>
            <a:ext cx="7705725" cy="35310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baseline="0" smtClean="0">
                <a:solidFill>
                  <a:srgbClr val="003A76"/>
                </a:solidFill>
                <a:latin typeface="+mn-lt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088" indent="-144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5763" y="1581154"/>
            <a:ext cx="4895850" cy="130259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 b="0" i="0" u="none" strike="noStrike" kern="1200" baseline="0" smtClean="0">
                <a:solidFill>
                  <a:srgbClr val="003A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/>
              <a:t>The Programme will:</a:t>
            </a:r>
            <a:endParaRPr lang="en-GB" sz="2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19142" y="2588477"/>
            <a:ext cx="7705725" cy="4256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baseline="0" smtClean="0">
                <a:solidFill>
                  <a:srgbClr val="003A76"/>
                </a:solidFill>
                <a:latin typeface="+mn-lt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088" indent="-144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Enable</a:t>
            </a:r>
            <a:r>
              <a:rPr lang="en-GB" dirty="0"/>
              <a:t> countries to better realise the potential of their blue economies (in a sustainable manner that conserves their oceans and marine resources in accordance with United Nations Sustainable Development Goals).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Assist SIDS to </a:t>
            </a:r>
            <a:r>
              <a:rPr lang="en-GB" b="1" dirty="0"/>
              <a:t>understand</a:t>
            </a:r>
            <a:r>
              <a:rPr lang="en-GB" dirty="0"/>
              <a:t> the nature, extent and potential of their precious marine resources (acquire and apply the skills necessary to use them sustainably).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Assist SIDS in the </a:t>
            </a:r>
            <a:r>
              <a:rPr lang="en-GB" b="1" dirty="0"/>
              <a:t>protection</a:t>
            </a:r>
            <a:r>
              <a:rPr lang="en-GB" dirty="0"/>
              <a:t> of their marine environments.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Help </a:t>
            </a:r>
            <a:r>
              <a:rPr lang="en-GB" b="1" dirty="0"/>
              <a:t>build capacity </a:t>
            </a:r>
            <a:r>
              <a:rPr lang="en-GB" dirty="0"/>
              <a:t>(by providing states with a wide range of expertise in key marine and maritime areas).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9393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19482" y="1815548"/>
            <a:ext cx="8083550" cy="380337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Due to the age and type of data currently held of the waters in the Commonwealth SIDS:</a:t>
            </a:r>
          </a:p>
          <a:p>
            <a:endParaRPr lang="en-GB" dirty="0"/>
          </a:p>
          <a:p>
            <a:pPr marL="342900" indent="-342900">
              <a:buChar char="•"/>
            </a:pPr>
            <a:r>
              <a:rPr lang="en-GB" dirty="0"/>
              <a:t>It is largely inadequate for safe navigation</a:t>
            </a:r>
          </a:p>
          <a:p>
            <a:pPr marL="342900" indent="-342900">
              <a:buChar char="•"/>
            </a:pPr>
            <a:r>
              <a:rPr lang="en-GB" dirty="0"/>
              <a:t>It does not comply with international standards and requirements</a:t>
            </a:r>
          </a:p>
          <a:p>
            <a:pPr marL="342900" indent="-342900">
              <a:buChar char="•"/>
            </a:pPr>
            <a:r>
              <a:rPr lang="en-GB" dirty="0"/>
              <a:t>It reduces efficiency of maritime trade</a:t>
            </a:r>
          </a:p>
          <a:p>
            <a:pPr marL="342900" indent="-342900">
              <a:buChar char="•"/>
            </a:pPr>
            <a:r>
              <a:rPr lang="en-GB" dirty="0"/>
              <a:t>It is largely inadequate for modelling</a:t>
            </a:r>
          </a:p>
          <a:p>
            <a:pPr marL="342900" indent="-342900">
              <a:buChar char="•"/>
            </a:pPr>
            <a:r>
              <a:rPr lang="en-GB" dirty="0"/>
              <a:t>It does not support fisheries management</a:t>
            </a:r>
          </a:p>
          <a:p>
            <a:pPr marL="342900" indent="-342900">
              <a:buChar char="•"/>
            </a:pPr>
            <a:r>
              <a:rPr lang="en-GB" dirty="0"/>
              <a:t>It does not support resource exploitation</a:t>
            </a:r>
          </a:p>
          <a:p>
            <a:pPr marL="342900" indent="-342900">
              <a:buChar char="•"/>
            </a:pPr>
            <a:r>
              <a:rPr lang="en-GB" dirty="0"/>
              <a:t>It can discourage some shipping from visiting</a:t>
            </a:r>
          </a:p>
          <a:p>
            <a:pPr marL="342900" indent="-342900">
              <a:buChar char="•"/>
            </a:pPr>
            <a:endParaRPr lang="en-US" dirty="0"/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654522" y="327263"/>
            <a:ext cx="7623207" cy="95290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dirty="0">
                <a:solidFill>
                  <a:srgbClr val="003A76"/>
                </a:solidFill>
                <a:latin typeface="+mj-lt"/>
                <a:ea typeface="+mj-ea"/>
                <a:cs typeface="+mj-cs"/>
              </a:rPr>
              <a:t>Current data does not support the needs of the Maritime Economy</a:t>
            </a:r>
          </a:p>
        </p:txBody>
      </p:sp>
    </p:spTree>
    <p:extLst>
      <p:ext uri="{BB962C8B-B14F-4D97-AF65-F5344CB8AC3E}">
        <p14:creationId xmlns:p14="http://schemas.microsoft.com/office/powerpoint/2010/main" val="235525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CME Programme – Areas of Activity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6AF820-629F-4944-8562-028826D55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12" y="1570892"/>
            <a:ext cx="8589138" cy="42697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4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835F9-BBA0-4387-89DC-DD45F8F1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UKHO CME Programme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F3569-7951-4A53-89BE-A08918E9C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Process for determining projects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Risk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Liaising with local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Seabed 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Training and Capacity Building to develop local capability and an ongoing legacy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84271-06CB-4356-800B-ECB2DC44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2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ctr">
            <a:noAutofit/>
          </a:bodyPr>
          <a:lstStyle/>
          <a:p>
            <a:pPr algn="ctr"/>
            <a:r>
              <a:rPr lang="en-GB" dirty="0"/>
              <a:t>Stakeholder Input to Survey Priorities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4625" lvl="3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Following in country briefings and meetings with stakeholders key areas for seabed mapping were identified.</a:t>
            </a:r>
          </a:p>
          <a:p>
            <a:pPr marL="174625" lvl="3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174625" lvl="3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Examples of benefits expressed by stakeholders included:</a:t>
            </a:r>
          </a:p>
          <a:p>
            <a:pPr marL="174625" lvl="3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715963" lvl="3" indent="-3524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A76"/>
                </a:solidFill>
              </a:rPr>
              <a:t>Navigational Risk Mitigation</a:t>
            </a:r>
          </a:p>
          <a:p>
            <a:pPr marL="715963" lvl="3" indent="-3524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A76"/>
                </a:solidFill>
              </a:rPr>
              <a:t>Compliance with international conventions (SOLAS)</a:t>
            </a:r>
          </a:p>
          <a:p>
            <a:pPr marL="715963" lvl="3" indent="-3524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A76"/>
                </a:solidFill>
              </a:rPr>
              <a:t>Encouraging increased / larger cruise vessels</a:t>
            </a:r>
          </a:p>
          <a:p>
            <a:pPr marL="715963" lvl="3" indent="-3524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A76"/>
                </a:solidFill>
              </a:rPr>
              <a:t>Better design of shipping routes</a:t>
            </a:r>
          </a:p>
          <a:p>
            <a:pPr marL="715963" lvl="3" indent="-3524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A76"/>
                </a:solidFill>
              </a:rPr>
              <a:t>Improved definition of marine habitats</a:t>
            </a:r>
          </a:p>
          <a:p>
            <a:pPr marL="715963" lvl="3" indent="-3524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A76"/>
                </a:solidFill>
              </a:rPr>
              <a:t>Improved valuation of marine resources</a:t>
            </a:r>
          </a:p>
          <a:p>
            <a:pPr marL="715963" lvl="3" indent="-3524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A76"/>
                </a:solidFill>
              </a:rPr>
              <a:t>Improved disaster mitigation</a:t>
            </a:r>
          </a:p>
          <a:p>
            <a:pPr marL="715963" lvl="3" indent="-3524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A76"/>
                </a:solidFill>
              </a:rPr>
              <a:t>Coastal protection</a:t>
            </a:r>
          </a:p>
          <a:p>
            <a:pPr marL="174625" lvl="3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174625" lvl="3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174625" lvl="3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174625" lvl="3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174625" lvl="3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3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89" y="540404"/>
            <a:ext cx="8173833" cy="840219"/>
          </a:xfrm>
        </p:spPr>
        <p:txBody>
          <a:bodyPr/>
          <a:lstStyle/>
          <a:p>
            <a:r>
              <a:rPr lang="en-GB" dirty="0"/>
              <a:t>CME Programme Overview – Recent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85904"/>
            <a:ext cx="4102622" cy="4691063"/>
          </a:xfrm>
        </p:spPr>
        <p:txBody>
          <a:bodyPr/>
          <a:lstStyle/>
          <a:p>
            <a:pPr lvl="2"/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1889" y="1682880"/>
            <a:ext cx="3694751" cy="46251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baseline="0" smtClean="0">
                <a:solidFill>
                  <a:srgbClr val="003A76"/>
                </a:solidFill>
                <a:latin typeface="+mn-lt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088" indent="-144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</a:t>
            </a:r>
          </a:p>
          <a:p>
            <a:pPr lvl="0"/>
            <a:r>
              <a:rPr lang="en-GB" b="1" dirty="0"/>
              <a:t>	Jamaica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4163CE-C709-4947-82E6-ECFE510D5E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422" y="1275343"/>
            <a:ext cx="3959856" cy="47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2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21" y="274472"/>
            <a:ext cx="8173833" cy="840219"/>
          </a:xfrm>
        </p:spPr>
        <p:txBody>
          <a:bodyPr/>
          <a:lstStyle/>
          <a:p>
            <a:r>
              <a:rPr lang="en-GB" dirty="0"/>
              <a:t>CME Programme Overview – Recent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977B-CFDA-6940-9846-8F71EB532E40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98067" y="1024743"/>
            <a:ext cx="3769907" cy="46251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baseline="0" smtClean="0">
                <a:solidFill>
                  <a:srgbClr val="003A76"/>
                </a:solidFill>
                <a:latin typeface="+mn-lt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088" indent="-144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⎼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 </a:t>
            </a:r>
          </a:p>
          <a:p>
            <a:pPr lvl="0"/>
            <a:endParaRPr lang="en-GB" b="1" dirty="0"/>
          </a:p>
          <a:p>
            <a:pPr lvl="0"/>
            <a:endParaRPr lang="en-GB" b="1" dirty="0"/>
          </a:p>
          <a:p>
            <a:pPr lvl="0"/>
            <a:endParaRPr lang="en-GB" b="1" dirty="0"/>
          </a:p>
          <a:p>
            <a:pPr lvl="0"/>
            <a:r>
              <a:rPr lang="en-GB" b="1" dirty="0"/>
              <a:t>Dominica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AD48DD-ED36-4FB3-B0B4-F287C1FB1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7497" y="1011508"/>
            <a:ext cx="3958225" cy="5045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D40FE-6EED-4483-B993-3945BA3A58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6185" y="1011508"/>
            <a:ext cx="3681046" cy="49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bf2f2b7-851c-4175-bf0f-af04c4e94027">PX7Q2S6N7TTT-1343032574-2914</_dlc_DocId>
    <TaxCatchAll xmlns="4e7e82ff-130c-471f-a9b5-f315683a1046">
      <Value>1</Value>
    </TaxCatchAll>
    <_dlc_DocIdUrl xmlns="6bf2f2b7-851c-4175-bf0f-af04c4e94027">
      <Url>https://ukho.sharepoint.com/sites/DataAcquisition/IHP/_layouts/15/DocIdRedir.aspx?ID=PX7Q2S6N7TTT-1343032574-2914</Url>
      <Description>PX7Q2S6N7TTT-1343032574-2914</Description>
    </_dlc_DocIdUrl>
    <c5c87486329e4be39bab181b036c310a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77777b58-be7e-4cc7-a0da-30387eb98d66</TermId>
        </TermInfo>
      </Terms>
    </c5c87486329e4be39bab181b036c310a>
    <TaxCatchAllLabel xmlns="4e7e82ff-130c-471f-a9b5-f315683a1046"/>
    <Retention_x0020_Action xmlns="http://schemas.microsoft.com/sharepoint/v3" xsi:nil="true"/>
    <Record xmlns="http://schemas.microsoft.com/sharepoint/v3">No</Record>
    <o63199ffd66e45758c5788138ce45b9f xmlns="4e7e82ff-130c-471f-a9b5-f315683a1046">
      <Terms xmlns="http://schemas.microsoft.com/office/infopath/2007/PartnerControls"/>
    </o63199ffd66e45758c5788138ce45b9f>
    <UKHO_DocumentOwner xmlns="http://schemas.microsoft.com/sharepoint/v3">
      <UserInfo>
        <DisplayName/>
        <AccountId xsi:nil="true"/>
        <AccountType/>
      </UserInfo>
    </UKHO_DocumentOwner>
    <PII xmlns="http://schemas.microsoft.com/sharepoint/v3">false</PII>
    <d0411bf1067d45cd8f19cfb38ec84467 xmlns="4e7e82ff-130c-471f-a9b5-f315683a1046">
      <Terms xmlns="http://schemas.microsoft.com/office/infopath/2007/PartnerControls"/>
    </d0411bf1067d45cd8f19cfb38ec84467>
    <Declared_x0020_Record_x003a__x0020_Date xmlns="http://schemas.microsoft.com/sharepoint/v3" xsi:nil="true"/>
    <Retention_x002f_Review_x0020_Period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PO DA Document" ma:contentTypeID="0x010100AF82AC212BE65442A8724FE7C83737C71700F9305AD7038C4C4E8CC56D2A77A975AB" ma:contentTypeVersion="929" ma:contentTypeDescription="Create a new document." ma:contentTypeScope="" ma:versionID="02fe7fac186af6725e08de4c23f12e45">
  <xsd:schema xmlns:xsd="http://www.w3.org/2001/XMLSchema" xmlns:xs="http://www.w3.org/2001/XMLSchema" xmlns:p="http://schemas.microsoft.com/office/2006/metadata/properties" xmlns:ns1="http://schemas.microsoft.com/sharepoint/v3" xmlns:ns2="4e7e82ff-130c-471f-a9b5-f315683a1046" xmlns:ns3="6bf2f2b7-851c-4175-bf0f-af04c4e94027" targetNamespace="http://schemas.microsoft.com/office/2006/metadata/properties" ma:root="true" ma:fieldsID="ee89375d52bcb19d3b896583c3396876" ns1:_="" ns2:_="" ns3:_="">
    <xsd:import namespace="http://schemas.microsoft.com/sharepoint/v3"/>
    <xsd:import namespace="4e7e82ff-130c-471f-a9b5-f315683a1046"/>
    <xsd:import namespace="6bf2f2b7-851c-4175-bf0f-af04c4e94027"/>
    <xsd:element name="properties">
      <xsd:complexType>
        <xsd:sequence>
          <xsd:element name="documentManagement">
            <xsd:complexType>
              <xsd:all>
                <xsd:element ref="ns2:c5c87486329e4be39bab181b036c310a" minOccurs="0"/>
                <xsd:element ref="ns2:TaxCatchAll" minOccurs="0"/>
                <xsd:element ref="ns2:TaxCatchAllLabel" minOccurs="0"/>
                <xsd:element ref="ns2:d0411bf1067d45cd8f19cfb38ec84467" minOccurs="0"/>
                <xsd:element ref="ns1:UKHO_DocumentOwner" minOccurs="0"/>
                <xsd:element ref="ns1:PII" minOccurs="0"/>
                <xsd:element ref="ns1:Declared_x0020_Record_x003a__x0020_Date" minOccurs="0"/>
                <xsd:element ref="ns1:Record" minOccurs="0"/>
                <xsd:element ref="ns1:Retention_x0020_Action" minOccurs="0"/>
                <xsd:element ref="ns1:Retention_x002f_Review_x0020_Period" minOccurs="0"/>
                <xsd:element ref="ns2:o63199ffd66e45758c5788138ce45b9f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KHO_DocumentOwner" ma:index="14" nillable="true" ma:displayName="Document Owner" ma:list="UserInfo" ma:SharePointGroup="0" ma:internalName="UKHO_Documen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II" ma:index="15" nillable="true" ma:displayName="PII" ma:default="0" ma:description="Does this document contain Personally Identifiable Information?" ma:internalName="PII" ma:readOnly="false">
      <xsd:simpleType>
        <xsd:restriction base="dms:Boolean"/>
      </xsd:simpleType>
    </xsd:element>
    <xsd:element name="Declared_x0020_Record_x003a__x0020_Date" ma:index="16" nillable="true" ma:displayName="Declared Record: Date" ma:description="The date the document or item was declared a record." ma:format="DateOnly" ma:internalName="Declared_x0020_Record_x003A__x0020_Date" ma:readOnly="false">
      <xsd:simpleType>
        <xsd:restriction base="dms:DateTime"/>
      </xsd:simpleType>
    </xsd:element>
    <xsd:element name="Record" ma:index="17" nillable="true" ma:displayName="Record?" ma:default="No" ma:description="What determines if a document is a record or vital record:&#10;&#10;Record:&#10;“A record is a document that relates to our business and has potential administrative, legal, financial, audit or historic value relating to what happened, what was decided or how and why things were done.”&#10;&#10;Vital Record:&#10;&quot;Vital records are those records that are necessary for an organisation to continue to operate in the event of a disaster.&quot;" ma:format="Dropdown" ma:internalName="Record" ma:readOnly="false">
      <xsd:simpleType>
        <xsd:restriction base="dms:Choice">
          <xsd:enumeration value="No"/>
          <xsd:enumeration value="Record"/>
          <xsd:enumeration value="Vital Record"/>
        </xsd:restriction>
      </xsd:simpleType>
    </xsd:element>
    <xsd:element name="Retention_x0020_Action" ma:index="18" nillable="true" ma:displayName="Retention Action" ma:format="Dropdown" ma:internalName="Retention_x0020_Action" ma:readOnly="false">
      <xsd:simpleType>
        <xsd:restriction base="dms:Choice">
          <xsd:enumeration value="Review"/>
          <xsd:enumeration value="Archive"/>
          <xsd:enumeration value="Destroy"/>
        </xsd:restriction>
      </xsd:simpleType>
    </xsd:element>
    <xsd:element name="Retention_x002f_Review_x0020_Period" ma:index="19" nillable="true" ma:displayName="Retention/Review Period" ma:decimals="0" ma:description="Retention/Review Period (in Years) applied to all Records" ma:internalName="Retention_x002F_Review_x0020_Period" ma:readOnly="false" ma:percentage="FALSE">
      <xsd:simpleType>
        <xsd:restriction base="dms:Number">
          <xsd:maxInclusive value="20"/>
          <xsd:minInclusive value="1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e82ff-130c-471f-a9b5-f315683a1046" elementFormDefault="qualified">
    <xsd:import namespace="http://schemas.microsoft.com/office/2006/documentManagement/types"/>
    <xsd:import namespace="http://schemas.microsoft.com/office/infopath/2007/PartnerControls"/>
    <xsd:element name="c5c87486329e4be39bab181b036c310a" ma:index="8" nillable="true" ma:taxonomy="true" ma:internalName="c5c87486329e4be39bab181b036c310a" ma:taxonomyFieldName="UKHO_SecurityClassification" ma:displayName="Security Classification" ma:readOnly="false" ma:default="1;#OFFICIAL|77777b58-be7e-4cc7-a0da-30387eb98d66" ma:fieldId="{c5c87486-329e-4be3-9bab-181b036c310a}" ma:sspId="2d88c65c-3d18-4304-bf56-a445aaa65aff" ma:termSetId="c2a44200-7cd3-4e9d-979f-77b69cbbd6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42570a1-7e33-49b8-96b0-21ce31c5b5ac}" ma:internalName="TaxCatchAll" ma:readOnly="false" ma:showField="CatchAllData" ma:web="6bf2f2b7-851c-4175-bf0f-af04c4e940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42570a1-7e33-49b8-96b0-21ce31c5b5ac}" ma:internalName="TaxCatchAllLabel" ma:readOnly="false" ma:showField="CatchAllDataLabel" ma:web="6bf2f2b7-851c-4175-bf0f-af04c4e940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0411bf1067d45cd8f19cfb38ec84467" ma:index="12" nillable="true" ma:taxonomy="true" ma:internalName="d0411bf1067d45cd8f19cfb38ec84467" ma:taxonomyFieldName="UKHO_OrganisationStructure" ma:displayName="Organisation Structure" ma:readOnly="false" ma:default="" ma:fieldId="{d0411bf1-067d-45cd-8f19-cfb38ec84467}" ma:taxonomyMulti="true" ma:sspId="2d88c65c-3d18-4304-bf56-a445aaa65aff" ma:termSetId="14b94231-5548-460f-8567-7585b48b6d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63199ffd66e45758c5788138ce45b9f" ma:index="20" nillable="true" ma:taxonomy="true" ma:internalName="o63199ffd66e45758c5788138ce45b9f" ma:taxonomyFieldName="Document_x0020_Type" ma:displayName="Document Type" ma:default="" ma:fieldId="{863199ff-d66e-4575-8c57-88138ce45b9f}" ma:sspId="2d88c65c-3d18-4304-bf56-a445aaa65aff" ma:termSetId="f508726f-3c87-46c2-91d2-eff01595173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2f2b7-851c-4175-bf0f-af04c4e94027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d88c65c-3d18-4304-bf56-a445aaa65aff" ContentTypeId="0x010100AF82AC212BE65442A8724FE7C83737C717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D261E8-A4AA-4E87-B156-595B7BC5E9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08EE06-326F-4828-ACC6-8442FB026031}">
  <ds:schemaRefs>
    <ds:schemaRef ds:uri="http://schemas.microsoft.com/sharepoint/v3"/>
    <ds:schemaRef ds:uri="http://purl.org/dc/terms/"/>
    <ds:schemaRef ds:uri="4e7e82ff-130c-471f-a9b5-f315683a104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bf2f2b7-851c-4175-bf0f-af04c4e9402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3BEDC1C-71ED-4658-B766-353E5C51C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7e82ff-130c-471f-a9b5-f315683a1046"/>
    <ds:schemaRef ds:uri="6bf2f2b7-851c-4175-bf0f-af04c4e94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31D80A4-FCF2-4FF0-9FC9-200212D10602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471BC157-4752-487E-B204-BB1E9FA559F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2708</TotalTime>
  <Words>415</Words>
  <Application>Microsoft Office PowerPoint</Application>
  <PresentationFormat>On-screen Show (4:3)</PresentationFormat>
  <Paragraphs>119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AppleSymbols</vt:lpstr>
      <vt:lpstr>Arial</vt:lpstr>
      <vt:lpstr>Calibri</vt:lpstr>
      <vt:lpstr>Office Theme</vt:lpstr>
      <vt:lpstr>UK CME PROGRAMME</vt:lpstr>
      <vt:lpstr>What is the CME Programme?</vt:lpstr>
      <vt:lpstr>CME Programme Aims</vt:lpstr>
      <vt:lpstr>PowerPoint Presentation</vt:lpstr>
      <vt:lpstr>CME Programme – Areas of Activity</vt:lpstr>
      <vt:lpstr>UKHO CME Programme </vt:lpstr>
      <vt:lpstr>Stakeholder Input to Survey Priorities</vt:lpstr>
      <vt:lpstr>CME Programme Overview – Recent Activity</vt:lpstr>
      <vt:lpstr>CME Programme Overview – Recent Activity</vt:lpstr>
      <vt:lpstr>CME Programme Overview – Recent Activity</vt:lpstr>
      <vt:lpstr>CME Programme Overview – Recent Activity</vt:lpstr>
      <vt:lpstr>CME Programme Overview – Recent Activity</vt:lpstr>
      <vt:lpstr>CME Programme Overview – Recent Activity</vt:lpstr>
      <vt:lpstr>CME Programme Overview – Recent Activity</vt:lpstr>
      <vt:lpstr>Hydrographic Governance Workshop</vt:lpstr>
      <vt:lpstr>CME Programme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Andrew</dc:creator>
  <cp:lastModifiedBy>Alberto Costaneves</cp:lastModifiedBy>
  <cp:revision>133</cp:revision>
  <cp:lastPrinted>2018-11-08T20:46:43Z</cp:lastPrinted>
  <dcterms:created xsi:type="dcterms:W3CDTF">2016-08-30T13:04:09Z</dcterms:created>
  <dcterms:modified xsi:type="dcterms:W3CDTF">2019-05-30T06:15:06Z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0x010100AF82AC212BE65442A8724FE7C83737C71700F9305AD7038C4C4E8CC56D2A77A975AB</vt:lpwstr>
  </property>
  <property fmtid="{D5CDD505-2E9C-101B-9397-08002B2CF9AE}" pid="3" name="_dlc_DocIdItemGuid">
    <vt:lpwstr>f95e5b4c-934a-4fa0-9eb2-6b16a1027e4c</vt:lpwstr>
  </property>
  <property fmtid="{D5CDD505-2E9C-101B-9397-08002B2CF9AE}" pid="4" name="UKHO_SecurityClassification">
    <vt:lpwstr>1;#OFFICIAL|77777b58-be7e-4cc7-a0da-30387eb98d66</vt:lpwstr>
  </property>
  <property fmtid="{D5CDD505-2E9C-101B-9397-08002B2CF9AE}" pid="5" name="UKHO_OrganisationStructure">
    <vt:lpwstr/>
  </property>
  <property fmtid="{D5CDD505-2E9C-101B-9397-08002B2CF9AE}" pid="6" name="Document Type">
    <vt:lpwstr/>
  </property>
</Properties>
</file>