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80" r:id="rId6"/>
    <p:sldId id="261" r:id="rId7"/>
    <p:sldId id="263" r:id="rId8"/>
    <p:sldId id="264" r:id="rId9"/>
    <p:sldId id="265" r:id="rId10"/>
    <p:sldId id="266" r:id="rId11"/>
    <p:sldId id="267" r:id="rId12"/>
    <p:sldId id="273" r:id="rId13"/>
    <p:sldId id="268" r:id="rId14"/>
    <p:sldId id="271" r:id="rId15"/>
    <p:sldId id="272" r:id="rId16"/>
    <p:sldId id="269" r:id="rId17"/>
    <p:sldId id="279" r:id="rId18"/>
    <p:sldId id="274" r:id="rId19"/>
    <p:sldId id="270" r:id="rId20"/>
    <p:sldId id="275" r:id="rId21"/>
    <p:sldId id="276" r:id="rId22"/>
    <p:sldId id="283" r:id="rId23"/>
    <p:sldId id="281" r:id="rId24"/>
    <p:sldId id="282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D0C6"/>
    <a:srgbClr val="0BDFB7"/>
    <a:srgbClr val="15D1D1"/>
    <a:srgbClr val="0CDEB6"/>
    <a:srgbClr val="04BC83"/>
    <a:srgbClr val="02CAC0"/>
    <a:srgbClr val="02CAA9"/>
    <a:srgbClr val="00CC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9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963F2-6CF7-4E90-BFD8-B9794091C15F}" type="datetimeFigureOut">
              <a:rPr lang="en-GB" smtClean="0"/>
              <a:t>03/10/2016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BE196-13EB-4736-BB8D-113E373EE3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452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BE196-13EB-4736-BB8D-113E373EE348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3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187-2802-4142-8BF4-058DBE17EEC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176" y="6272776"/>
            <a:ext cx="2088232" cy="576064"/>
          </a:xfrm>
          <a:prstGeom prst="rect">
            <a:avLst/>
          </a:prstGeom>
          <a:solidFill>
            <a:srgbClr val="02D0C6"/>
          </a:solidFill>
          <a:ln>
            <a:solidFill>
              <a:srgbClr val="02D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ndard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20272" y="6356349"/>
            <a:ext cx="1152128" cy="365125"/>
          </a:xfrm>
        </p:spPr>
        <p:txBody>
          <a:bodyPr/>
          <a:lstStyle/>
          <a:p>
            <a:fld id="{3C935127-7E01-4A63-A419-8E3A30DA2B30}" type="datetimeFigureOut">
              <a:rPr lang="en-GB" smtClean="0"/>
              <a:pPr/>
              <a:t>03/10/2016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514400" cy="365125"/>
          </a:xfrm>
        </p:spPr>
        <p:txBody>
          <a:bodyPr/>
          <a:lstStyle/>
          <a:p>
            <a:fld id="{7A185187-2802-4142-8BF4-058DBE17EEC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Grp="1"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297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20272" y="6356349"/>
            <a:ext cx="1152128" cy="365125"/>
          </a:xfrm>
        </p:spPr>
        <p:txBody>
          <a:bodyPr/>
          <a:lstStyle/>
          <a:p>
            <a:fld id="{3C935127-7E01-4A63-A419-8E3A30DA2B30}" type="datetimeFigureOut">
              <a:rPr lang="en-GB" smtClean="0"/>
              <a:pPr/>
              <a:t>03/10/2016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514400" cy="365125"/>
          </a:xfrm>
        </p:spPr>
        <p:txBody>
          <a:bodyPr/>
          <a:lstStyle/>
          <a:p>
            <a:fld id="{7A185187-2802-4142-8BF4-058DBE17EEC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Grp="1"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210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D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76256" y="6356349"/>
            <a:ext cx="1080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5127-7E01-4A63-A419-8E3A30DA2B30}" type="datetimeFigureOut">
              <a:rPr lang="en-GB" smtClean="0"/>
              <a:pPr/>
              <a:t>03/10/2016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85187-2802-4142-8BF4-058DBE17EEC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Grp="1"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D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71600" y="2636912"/>
            <a:ext cx="7200800" cy="7647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Updating the GEBCO Grid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1"/>
            <a:ext cx="9144000" cy="1276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494116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Pauline Weatherall, GEBCO Digital Atlas Manager, British Oceanographic Data Centre (BODC), National Oceanography Centre (NOC), Liverpool, UK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636037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TSCOM/SCRUM meeting </a:t>
            </a:r>
            <a:r>
              <a:rPr lang="en-GB" dirty="0" smtClean="0"/>
              <a:t>Viňa</a:t>
            </a:r>
            <a:r>
              <a:rPr lang="en-GB" dirty="0" smtClean="0"/>
              <a:t> del Mar, Chile, October 2016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3710"/>
            <a:ext cx="4176464" cy="5115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Zealand Regional Bathymetry grid – made available by the National Institute of Water and Atmospheric Research (NIWA), New Zealand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13710"/>
            <a:ext cx="3700497" cy="51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Zealand Regional Bathymetry grid – made available by the National Institute of Water and Atmospheric Research (NIWA), New Zealand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112400"/>
            <a:ext cx="4176000" cy="51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7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Zealand Regional Bathymetry grid – made available by the National Institute of Water and Atmospheric Research (NIWA), New Zealand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2688"/>
            <a:ext cx="3672408" cy="4698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013652"/>
            <a:ext cx="2887980" cy="348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560631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GEBCO_2014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639726" y="636396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Depth (m)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550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Zealand Regional Bathymetry grid – made available by the National Institute of Water and Atmospheric Research (NIWA), New Zealand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2688"/>
            <a:ext cx="3672408" cy="4698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892689"/>
            <a:ext cx="3672408" cy="46835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013652"/>
            <a:ext cx="2887980" cy="348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560631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GEBCO_2014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571999" y="5580988"/>
            <a:ext cx="3672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GEBCO_2014 updated with NIWA data set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639726" y="636396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Depth (m)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630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ENC bathymetric sounding data coverage – provided by IHO Member States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6" y="692696"/>
            <a:ext cx="8009389" cy="54726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3768" y="623731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ENC coverage supplied in 2016 shown in 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64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ENC bathymetric sounding data coverage – provided by IHO Member States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0" y="692696"/>
            <a:ext cx="8008500" cy="54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623731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ENC coverage supplied in 2016 shown in 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7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ENC bathymetric soundings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1" y="653667"/>
            <a:ext cx="3870418" cy="5439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653667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Coverage of ENC bathymetric sounding points (red) recently supplied to GEBCO by Brazil and Uruguay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6272427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200m contour shown in purple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9283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ENC bathymetric soundings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148064" y="653667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Coverage of ENC bathymetric sounding points (red) recently supplied to GEBCO by Brazil and Uruguay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6272427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200m contour shown in purple</a:t>
            </a:r>
            <a:endParaRPr lang="en-GB" sz="1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0" y="655200"/>
            <a:ext cx="3870397" cy="54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ENC bathymetric soundings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0" y="692696"/>
            <a:ext cx="3528392" cy="5008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6272427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200m contour shown in purple</a:t>
            </a:r>
            <a:endParaRPr lang="en-GB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51704" y="5709241"/>
            <a:ext cx="3464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Trackline</a:t>
            </a:r>
            <a:r>
              <a:rPr lang="en-GB" sz="1600" dirty="0" smtClean="0"/>
              <a:t> coverage used in developing GEBCO_2014 (black lines)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327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ENC bathymetric soundings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0" y="692696"/>
            <a:ext cx="3528392" cy="5008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2" y="692696"/>
            <a:ext cx="3534417" cy="500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6272427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200m contour shown in purple</a:t>
            </a:r>
            <a:endParaRPr lang="en-GB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51704" y="5709241"/>
            <a:ext cx="3464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Trackline</a:t>
            </a:r>
            <a:r>
              <a:rPr lang="en-GB" sz="1600" dirty="0" smtClean="0"/>
              <a:t> coverage used in developing GEBCO_2014 (black lines)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712671" y="5700296"/>
            <a:ext cx="353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Part of the ENC sounding data set (red) recently supplied by Brazil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708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D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1" y="1451997"/>
            <a:ext cx="7568438" cy="4346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0466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C00000"/>
                </a:solidFill>
              </a:rPr>
              <a:t>Current GEBCO grid – GEBCO_2014</a:t>
            </a:r>
            <a:endParaRPr lang="en-GB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0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Multibeam</a:t>
            </a:r>
            <a:r>
              <a:rPr lang="en-GB" dirty="0" smtClean="0"/>
              <a:t> bathymetric grids – Pacific Ocean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00" y="764704"/>
            <a:ext cx="7324795" cy="531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8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Multibeam</a:t>
            </a:r>
            <a:r>
              <a:rPr lang="en-GB" dirty="0" smtClean="0"/>
              <a:t> bathymetric grids – Pacific Ocean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64703"/>
            <a:ext cx="590048" cy="4680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2702" y="62373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GEBCO_2014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763200"/>
            <a:ext cx="7434159" cy="53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1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Multibeam</a:t>
            </a:r>
            <a:r>
              <a:rPr lang="en-GB" dirty="0" smtClean="0"/>
              <a:t> bathymetric grids – Pacific Ocean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64703"/>
            <a:ext cx="590048" cy="4680521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756000"/>
            <a:ext cx="7434000" cy="5305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6165304"/>
            <a:ext cx="534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GEBCO_2014 overlain by track line control. Red = </a:t>
            </a:r>
            <a:r>
              <a:rPr lang="en-GB" dirty="0" smtClean="0"/>
              <a:t>multibeam</a:t>
            </a:r>
            <a:r>
              <a:rPr lang="en-GB" dirty="0" smtClean="0"/>
              <a:t>; black = single beam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3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Multibeam</a:t>
            </a:r>
            <a:r>
              <a:rPr lang="en-GB" dirty="0" smtClean="0"/>
              <a:t> bathymetric grids – Pacific Ocean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575484"/>
            <a:ext cx="7812868" cy="5637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6363962"/>
            <a:ext cx="5832648" cy="37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Bathymetry provided by DEME Group – based on </a:t>
            </a:r>
            <a:r>
              <a:rPr lang="en-GB" dirty="0" smtClean="0"/>
              <a:t>multibeam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2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Multibeam</a:t>
            </a:r>
            <a:r>
              <a:rPr lang="en-GB" dirty="0" smtClean="0"/>
              <a:t> bathymetric grids – Pacific Ocean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76000"/>
            <a:ext cx="7838510" cy="563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5776" y="6363962"/>
            <a:ext cx="4752528" cy="37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DEME Group data overlain on GEBCO_2014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4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79512" y="2348880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</a:rPr>
              <a:t>Thank you</a:t>
            </a:r>
          </a:p>
          <a:p>
            <a:pPr algn="ctr"/>
            <a:endParaRPr lang="en-GB" sz="3600" b="1" dirty="0">
              <a:solidFill>
                <a:srgbClr val="C00000"/>
              </a:solidFill>
            </a:endParaRPr>
          </a:p>
          <a:p>
            <a:pPr algn="ctr"/>
            <a:r>
              <a:rPr lang="en-GB" sz="3600" b="1" dirty="0" smtClean="0">
                <a:solidFill>
                  <a:srgbClr val="C00000"/>
                </a:solidFill>
              </a:rPr>
              <a:t>Any questions?</a:t>
            </a:r>
            <a:endParaRPr lang="en-GB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03072" y="1378779"/>
            <a:ext cx="806489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Released in December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Global </a:t>
            </a:r>
            <a:r>
              <a:rPr lang="en-US" sz="2000" dirty="0"/>
              <a:t>terrain model at 30 arc-second intervals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Update to previous grid, GEBCO_08, last published in 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‘</a:t>
            </a:r>
            <a:r>
              <a:rPr lang="en-US" sz="2000" dirty="0"/>
              <a:t>Base grid’ is SRTM30_plus v5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</a:t>
            </a:r>
            <a:r>
              <a:rPr lang="en-GB" sz="2000" dirty="0" smtClean="0"/>
              <a:t>ncludes data </a:t>
            </a:r>
            <a:r>
              <a:rPr lang="en-GB" sz="2000" dirty="0"/>
              <a:t>from a number of regional mapping projects and from contributed 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Accompanied by a Source Identifier grid (SID) – shows which grid cells are constrained by data/grids and those based on interpolation</a:t>
            </a:r>
          </a:p>
          <a:p>
            <a:r>
              <a:rPr lang="en-US" dirty="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65204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Current GEBCO grid – GEBCO_2014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11560" y="65204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Current GEBCO grid – GEBCO_2014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11" y="1268760"/>
            <a:ext cx="5305244" cy="544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79512" y="234888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</a:rPr>
              <a:t>Plans for a new GEBCO grid (2017)</a:t>
            </a:r>
            <a:endParaRPr lang="en-GB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79512" y="65204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Plans for a new GEBCO grid (2017)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772816"/>
            <a:ext cx="806489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It’s is aimed that the grid shall: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 a global grid at 30 arc-second intervals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 the existing GEBCO_2014 Grid as a base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Include a number of new regional grids, </a:t>
            </a:r>
            <a:r>
              <a:rPr lang="en-US" sz="2000" dirty="0" smtClean="0"/>
              <a:t>multibeam</a:t>
            </a:r>
            <a:r>
              <a:rPr lang="en-US" sz="2000" dirty="0" smtClean="0"/>
              <a:t> bathymetry data sets and areas updated with ENC soundings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85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39552" y="119675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 addition to bathymetric </a:t>
            </a:r>
            <a:r>
              <a:rPr lang="en-GB" sz="1600" dirty="0" smtClean="0"/>
              <a:t>trackline</a:t>
            </a:r>
            <a:r>
              <a:rPr lang="en-GB" sz="1600" dirty="0" smtClean="0"/>
              <a:t> data sets made available through IHO DCDB and other databases. A number of new data sets have been received for inclusion in the global GEBCO grid.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40" y="1902302"/>
            <a:ext cx="5832648" cy="4672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65204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Plans for a new GEBCO grid (2017)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11560" y="1412776"/>
            <a:ext cx="806489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500" dirty="0">
                <a:ea typeface="MS Mincho"/>
              </a:rPr>
              <a:t>New Zealand Regional Bathymetry grid – made available by the National Institute of Water and Atmospheric Research (NIWA), New Zealand. </a:t>
            </a: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/>
              <a:buChar char=""/>
            </a:pPr>
            <a:r>
              <a:rPr lang="en-GB" sz="1500" dirty="0">
                <a:ea typeface="MS Mincho"/>
              </a:rPr>
              <a:t>EMODnet</a:t>
            </a:r>
            <a:r>
              <a:rPr lang="en-GB" sz="1500" dirty="0">
                <a:ea typeface="MS Mincho"/>
              </a:rPr>
              <a:t> 2016 release – bathymetric grid for European </a:t>
            </a:r>
            <a:r>
              <a:rPr lang="en-GB" sz="1500" dirty="0" smtClean="0">
                <a:ea typeface="MS Mincho"/>
              </a:rPr>
              <a:t>waters.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endParaRPr lang="en-GB" sz="1500" dirty="0" smtClean="0">
              <a:ea typeface="MS Mincho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500" dirty="0" smtClean="0">
                <a:ea typeface="MS Mincho"/>
              </a:rPr>
              <a:t>Global </a:t>
            </a:r>
            <a:r>
              <a:rPr lang="en-GB" sz="1500" dirty="0">
                <a:ea typeface="MS Mincho"/>
              </a:rPr>
              <a:t>Multi-Resolution Topography Data Synthesis (GMRT) v3.2 - compilation of edited </a:t>
            </a:r>
            <a:r>
              <a:rPr lang="en-GB" sz="1500" dirty="0">
                <a:ea typeface="MS Mincho"/>
              </a:rPr>
              <a:t>multibeam</a:t>
            </a:r>
            <a:r>
              <a:rPr lang="en-GB" sz="1500" dirty="0">
                <a:ea typeface="MS Mincho"/>
              </a:rPr>
              <a:t> sonar data </a:t>
            </a:r>
            <a:r>
              <a:rPr lang="en-GB" sz="1500" dirty="0" smtClean="0">
                <a:ea typeface="MS Mincho"/>
              </a:rPr>
              <a:t>provided </a:t>
            </a:r>
            <a:r>
              <a:rPr lang="en-GB" sz="1500" dirty="0">
                <a:ea typeface="MS Mincho"/>
              </a:rPr>
              <a:t>by the Lamont-Doherty Earth Observatory (LDEO) of Columbia University, USA</a:t>
            </a:r>
            <a:r>
              <a:rPr lang="en-GB" sz="1500" dirty="0" smtClean="0">
                <a:ea typeface="MS Mincho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endParaRPr lang="en-GB" sz="1500" dirty="0">
              <a:ea typeface="MS Mincho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500" dirty="0">
                <a:ea typeface="MS Mincho"/>
              </a:rPr>
              <a:t>ENC bathymetric sounding data sets supplied for their coastal waters by Brazil, Ukraine and Uruguay</a:t>
            </a:r>
            <a:r>
              <a:rPr lang="en-GB" sz="1500" dirty="0" smtClean="0">
                <a:ea typeface="MS Mincho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endParaRPr lang="en-GB" sz="1500" dirty="0">
              <a:ea typeface="MS Mincho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500" dirty="0">
                <a:ea typeface="MS Mincho"/>
              </a:rPr>
              <a:t>Alaska bathymetry compilations for the Aleutian Islands, Cook Inlet, central Gulf of Alaska and Norton Sound. Made available by the Alaska Fisheries Science </a:t>
            </a:r>
            <a:r>
              <a:rPr lang="en-GB" sz="1500" dirty="0" smtClean="0">
                <a:ea typeface="MS Mincho"/>
              </a:rPr>
              <a:t>Center. 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endParaRPr lang="en-GB" sz="1500" dirty="0" smtClean="0">
              <a:ea typeface="MS Mincho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500" dirty="0" smtClean="0">
                <a:ea typeface="MS Mincho"/>
              </a:rPr>
              <a:t>Bathymetric </a:t>
            </a:r>
            <a:r>
              <a:rPr lang="en-GB" sz="1500" dirty="0">
                <a:ea typeface="MS Mincho"/>
              </a:rPr>
              <a:t>grid, based on </a:t>
            </a:r>
            <a:r>
              <a:rPr lang="en-GB" sz="1500" dirty="0">
                <a:ea typeface="MS Mincho"/>
              </a:rPr>
              <a:t>multibeam</a:t>
            </a:r>
            <a:r>
              <a:rPr lang="en-GB" sz="1500" dirty="0">
                <a:ea typeface="MS Mincho"/>
              </a:rPr>
              <a:t> data, for a region of the North Pacific, 1,800 km southwest of the Mexican Baja Peninsula. Provided by the DEME group, Netherlands. </a:t>
            </a:r>
            <a:endParaRPr lang="en-GB" sz="1500" dirty="0" smtClean="0">
              <a:ea typeface="MS Mincho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/>
              <a:buChar char=""/>
            </a:pPr>
            <a:r>
              <a:rPr lang="en-GB" sz="1500" dirty="0" smtClean="0">
                <a:ea typeface="MS Mincho"/>
              </a:rPr>
              <a:t>Bathymetric </a:t>
            </a:r>
            <a:r>
              <a:rPr lang="en-GB" sz="1500" dirty="0">
                <a:ea typeface="MS Mincho"/>
              </a:rPr>
              <a:t>grid for the Israeli </a:t>
            </a:r>
            <a:r>
              <a:rPr lang="en-GB" sz="1500" dirty="0" smtClean="0">
                <a:ea typeface="MS Mincho"/>
              </a:rPr>
              <a:t>EEZ.</a:t>
            </a:r>
            <a:endParaRPr lang="en-GB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5204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Plans for a new GEBCO grid (2017)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962"/>
            <a:ext cx="1907703" cy="4940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3710"/>
            <a:ext cx="4176464" cy="5115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Zealand Regional Bathymetry grid – made available by the National Institute of Water and Atmospheric Research (NIWA), New Zealand</a:t>
            </a:r>
          </a:p>
        </p:txBody>
      </p:sp>
    </p:spTree>
    <p:extLst>
      <p:ext uri="{BB962C8B-B14F-4D97-AF65-F5344CB8AC3E}">
        <p14:creationId xmlns:p14="http://schemas.microsoft.com/office/powerpoint/2010/main" val="34682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in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735</Words>
  <Application>Microsoft Office PowerPoint</Application>
  <PresentationFormat>On-screen Show (4:3)</PresentationFormat>
  <Paragraphs>109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Main Theme</vt:lpstr>
      <vt:lpstr>Updating the GEBCO 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Programmes</dc:title>
  <dc:creator>David Wyatt</dc:creator>
  <cp:lastModifiedBy>paw</cp:lastModifiedBy>
  <cp:revision>51</cp:revision>
  <dcterms:created xsi:type="dcterms:W3CDTF">2016-06-10T12:47:12Z</dcterms:created>
  <dcterms:modified xsi:type="dcterms:W3CDTF">2016-10-03T12:15:00Z</dcterms:modified>
</cp:coreProperties>
</file>