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7"/>
  </p:notesMasterIdLst>
  <p:sldIdLst>
    <p:sldId id="275" r:id="rId3"/>
    <p:sldId id="276" r:id="rId4"/>
    <p:sldId id="278" r:id="rId5"/>
    <p:sldId id="281" r:id="rId6"/>
    <p:sldId id="280" r:id="rId7"/>
    <p:sldId id="292" r:id="rId8"/>
    <p:sldId id="293" r:id="rId9"/>
    <p:sldId id="279" r:id="rId10"/>
    <p:sldId id="282" r:id="rId11"/>
    <p:sldId id="287" r:id="rId12"/>
    <p:sldId id="288" r:id="rId13"/>
    <p:sldId id="277" r:id="rId14"/>
    <p:sldId id="295" r:id="rId15"/>
    <p:sldId id="291" r:id="rId1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Tech" initials="Abri" lastIdx="1" clrIdx="0">
    <p:extLst/>
  </p:cmAuthor>
  <p:cmAuthor id="2" name="Yves Le Franc, DTRI/CTRI" initials="YLF"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ECFF"/>
    <a:srgbClr val="E8EFF8"/>
    <a:srgbClr val="DED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03" autoAdjust="0"/>
    <p:restoredTop sz="80288" autoAdjust="0"/>
  </p:normalViewPr>
  <p:slideViewPr>
    <p:cSldViewPr snapToGrid="0">
      <p:cViewPr>
        <p:scale>
          <a:sx n="80" d="100"/>
          <a:sy n="80" d="100"/>
        </p:scale>
        <p:origin x="-1116" y="72"/>
      </p:cViewPr>
      <p:guideLst>
        <p:guide orient="horz" pos="2160"/>
        <p:guide pos="3840"/>
      </p:guideLst>
    </p:cSldViewPr>
  </p:slideViewPr>
  <p:outlineViewPr>
    <p:cViewPr>
      <p:scale>
        <a:sx n="33" d="100"/>
        <a:sy n="33" d="100"/>
      </p:scale>
      <p:origin x="0" y="7176"/>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3A9B22A-55EC-4A68-A1AE-1A1AE03C8C30}" type="datetimeFigureOut">
              <a:rPr lang="en-US" smtClean="0"/>
              <a:t>4/27/2018</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C14B252-8EFF-4387-B930-F07556521AEC}" type="slidenum">
              <a:rPr lang="en-US" smtClean="0"/>
              <a:t>‹#›</a:t>
            </a:fld>
            <a:endParaRPr lang="en-US"/>
          </a:p>
        </p:txBody>
      </p:sp>
    </p:spTree>
    <p:extLst>
      <p:ext uri="{BB962C8B-B14F-4D97-AF65-F5344CB8AC3E}">
        <p14:creationId xmlns:p14="http://schemas.microsoft.com/office/powerpoint/2010/main" val="816804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is an abbreviated version of the latest</a:t>
            </a:r>
            <a:r>
              <a:rPr lang="en-CA" baseline="0" dirty="0" smtClean="0"/>
              <a:t> data model. Correspondence group review ended April 30 and adjudication of the comments is underway.</a:t>
            </a:r>
            <a:endParaRPr lang="en-CA" dirty="0"/>
          </a:p>
        </p:txBody>
      </p:sp>
      <p:sp>
        <p:nvSpPr>
          <p:cNvPr id="4" name="Slide Number Placeholder 3"/>
          <p:cNvSpPr>
            <a:spLocks noGrp="1"/>
          </p:cNvSpPr>
          <p:nvPr>
            <p:ph type="sldNum" sz="quarter" idx="10"/>
          </p:nvPr>
        </p:nvSpPr>
        <p:spPr/>
        <p:txBody>
          <a:bodyPr/>
          <a:lstStyle/>
          <a:p>
            <a:fld id="{5C14B252-8EFF-4387-B930-F07556521AEC}" type="slidenum">
              <a:rPr lang="en-US" smtClean="0"/>
              <a:t>6</a:t>
            </a:fld>
            <a:endParaRPr lang="en-US"/>
          </a:p>
        </p:txBody>
      </p:sp>
    </p:spTree>
    <p:extLst>
      <p:ext uri="{BB962C8B-B14F-4D97-AF65-F5344CB8AC3E}">
        <p14:creationId xmlns:p14="http://schemas.microsoft.com/office/powerpoint/2010/main" val="3475172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C14B252-8EFF-4387-B930-F07556521AEC}" type="slidenum">
              <a:rPr lang="en-US" smtClean="0"/>
              <a:t>7</a:t>
            </a:fld>
            <a:endParaRPr lang="en-US"/>
          </a:p>
        </p:txBody>
      </p:sp>
    </p:spTree>
    <p:extLst>
      <p:ext uri="{BB962C8B-B14F-4D97-AF65-F5344CB8AC3E}">
        <p14:creationId xmlns:p14="http://schemas.microsoft.com/office/powerpoint/2010/main" val="322426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C14B252-8EFF-4387-B930-F07556521AEC}" type="slidenum">
              <a:rPr lang="en-US" smtClean="0"/>
              <a:t>9</a:t>
            </a:fld>
            <a:endParaRPr lang="en-US"/>
          </a:p>
        </p:txBody>
      </p:sp>
    </p:spTree>
    <p:extLst>
      <p:ext uri="{BB962C8B-B14F-4D97-AF65-F5344CB8AC3E}">
        <p14:creationId xmlns:p14="http://schemas.microsoft.com/office/powerpoint/2010/main" val="2740778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C14B252-8EFF-4387-B930-F07556521AEC}" type="slidenum">
              <a:rPr lang="en-US" smtClean="0"/>
              <a:t>10</a:t>
            </a:fld>
            <a:endParaRPr lang="en-US"/>
          </a:p>
        </p:txBody>
      </p:sp>
    </p:spTree>
    <p:extLst>
      <p:ext uri="{BB962C8B-B14F-4D97-AF65-F5344CB8AC3E}">
        <p14:creationId xmlns:p14="http://schemas.microsoft.com/office/powerpoint/2010/main" val="2250782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slide gives a high-level architectural view of how S/124 distribution of information is expected to work, and how a technical service is likely</a:t>
            </a:r>
            <a:r>
              <a:rPr lang="en-CA" baseline="0" dirty="0" smtClean="0"/>
              <a:t> to be defined.</a:t>
            </a:r>
          </a:p>
          <a:p>
            <a:endParaRPr lang="en-CA" baseline="0" dirty="0" smtClean="0"/>
          </a:p>
          <a:p>
            <a:r>
              <a:rPr lang="en-CA" baseline="0" dirty="0" smtClean="0"/>
              <a:t>There is a two way relationship between the </a:t>
            </a:r>
            <a:r>
              <a:rPr lang="en-CA" baseline="0" dirty="0" err="1" smtClean="0"/>
              <a:t>NavWarning</a:t>
            </a:r>
            <a:r>
              <a:rPr lang="en-CA" baseline="0" dirty="0" smtClean="0"/>
              <a:t> Coordinator Operational Service and the Radio station, as well as with other potential client applications such as mobile apps. This is anticipated to allow for efficient exchange of safety critical information.</a:t>
            </a:r>
            <a:endParaRPr lang="en-CA" dirty="0"/>
          </a:p>
        </p:txBody>
      </p:sp>
      <p:sp>
        <p:nvSpPr>
          <p:cNvPr id="4" name="Slide Number Placeholder 3"/>
          <p:cNvSpPr>
            <a:spLocks noGrp="1"/>
          </p:cNvSpPr>
          <p:nvPr>
            <p:ph type="sldNum" sz="quarter" idx="10"/>
          </p:nvPr>
        </p:nvSpPr>
        <p:spPr/>
        <p:txBody>
          <a:bodyPr/>
          <a:lstStyle/>
          <a:p>
            <a:fld id="{5C14B252-8EFF-4387-B930-F07556521AEC}" type="slidenum">
              <a:rPr lang="en-US" smtClean="0"/>
              <a:t>11</a:t>
            </a:fld>
            <a:endParaRPr lang="en-US"/>
          </a:p>
        </p:txBody>
      </p:sp>
    </p:spTree>
    <p:extLst>
      <p:ext uri="{BB962C8B-B14F-4D97-AF65-F5344CB8AC3E}">
        <p14:creationId xmlns:p14="http://schemas.microsoft.com/office/powerpoint/2010/main" val="3047900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7" name="Rectangle 6"/>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038600" y="6276122"/>
            <a:ext cx="4114800" cy="365125"/>
          </a:xfrm>
        </p:spPr>
        <p:txBody>
          <a:bodyPr/>
          <a:lstStyle/>
          <a:p>
            <a:r>
              <a:rPr lang="en-CA" smtClean="0"/>
              <a:t>NIPWG5, Genoa, Italy 12 – 16 March 2018</a:t>
            </a:r>
            <a:endParaRPr lang="en-US" dirty="0"/>
          </a:p>
        </p:txBody>
      </p:sp>
      <p:sp>
        <p:nvSpPr>
          <p:cNvPr id="9" name="Footer Placeholder 8"/>
          <p:cNvSpPr txBox="1">
            <a:spLocks/>
          </p:cNvSpPr>
          <p:nvPr userDrawn="1"/>
        </p:nvSpPr>
        <p:spPr>
          <a:xfrm>
            <a:off x="250262" y="628034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solidFill>
                  <a:schemeClr val="tx1"/>
                </a:solidFill>
              </a:rPr>
              <a:t>International Hydrographic Organization</a:t>
            </a:r>
            <a:br>
              <a:rPr lang="de-DE" dirty="0" smtClean="0">
                <a:solidFill>
                  <a:schemeClr val="tx1"/>
                </a:solidFill>
              </a:rPr>
            </a:br>
            <a:r>
              <a:rPr lang="de-DE" i="1" dirty="0" smtClean="0">
                <a:solidFill>
                  <a:schemeClr val="tx1"/>
                </a:solidFill>
              </a:rPr>
              <a:t>Organisation Hydrographique Internationale</a:t>
            </a:r>
            <a:endParaRPr lang="en-US" i="1" dirty="0">
              <a:solidFill>
                <a:schemeClr val="tx1"/>
              </a:solidFill>
            </a:endParaRPr>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372" y="6040079"/>
            <a:ext cx="637586" cy="837210"/>
          </a:xfrm>
          <a:prstGeom prst="rect">
            <a:avLst/>
          </a:prstGeom>
        </p:spPr>
      </p:pic>
    </p:spTree>
    <p:extLst>
      <p:ext uri="{BB962C8B-B14F-4D97-AF65-F5344CB8AC3E}">
        <p14:creationId xmlns:p14="http://schemas.microsoft.com/office/powerpoint/2010/main" val="39923826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CA" smtClean="0"/>
              <a:t>NIPWG5, Genoa, Italy 12 – 16 March 2018</a:t>
            </a:r>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427604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CA" smtClean="0"/>
              <a:t>NIPWG5, Genoa, Italy 12 – 16 March 2018</a:t>
            </a:r>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3974123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7" name="Rectangle 6"/>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038600" y="6276122"/>
            <a:ext cx="4114800" cy="365125"/>
          </a:xfrm>
        </p:spPr>
        <p:txBody>
          <a:bodyPr/>
          <a:lstStyle/>
          <a:p>
            <a:r>
              <a:rPr lang="en-CA" smtClean="0">
                <a:solidFill>
                  <a:prstClr val="black">
                    <a:tint val="75000"/>
                  </a:prstClr>
                </a:solidFill>
              </a:rPr>
              <a:t>NIPWG5, Genoa, Italy 12 – 16 March 2018</a:t>
            </a:r>
            <a:endParaRPr lang="en-US" dirty="0">
              <a:solidFill>
                <a:prstClr val="black">
                  <a:tint val="75000"/>
                </a:prstClr>
              </a:solidFill>
            </a:endParaRPr>
          </a:p>
        </p:txBody>
      </p:sp>
      <p:sp>
        <p:nvSpPr>
          <p:cNvPr id="9" name="Footer Placeholder 8"/>
          <p:cNvSpPr txBox="1">
            <a:spLocks/>
          </p:cNvSpPr>
          <p:nvPr userDrawn="1"/>
        </p:nvSpPr>
        <p:spPr>
          <a:xfrm>
            <a:off x="250262" y="628034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solidFill>
                  <a:prstClr val="black"/>
                </a:solidFill>
              </a:rPr>
              <a:t>International Hydrographic Organization</a:t>
            </a:r>
            <a:br>
              <a:rPr lang="de-DE" dirty="0" smtClean="0">
                <a:solidFill>
                  <a:prstClr val="black"/>
                </a:solidFill>
              </a:rPr>
            </a:br>
            <a:r>
              <a:rPr lang="de-DE" i="1" dirty="0" smtClean="0">
                <a:solidFill>
                  <a:prstClr val="black"/>
                </a:solidFill>
              </a:rPr>
              <a:t>Organisation Hydrographique Internationale</a:t>
            </a:r>
            <a:endParaRPr lang="en-US" i="1" dirty="0">
              <a:solidFill>
                <a:prstClr val="black"/>
              </a:solidFill>
            </a:endParaRPr>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372" y="6040079"/>
            <a:ext cx="637586" cy="837210"/>
          </a:xfrm>
          <a:prstGeom prst="rect">
            <a:avLst/>
          </a:prstGeom>
        </p:spPr>
      </p:pic>
    </p:spTree>
    <p:extLst>
      <p:ext uri="{BB962C8B-B14F-4D97-AF65-F5344CB8AC3E}">
        <p14:creationId xmlns:p14="http://schemas.microsoft.com/office/powerpoint/2010/main" val="299067135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9414"/>
            <a:ext cx="10515600" cy="540511"/>
          </a:xfrm>
        </p:spPr>
        <p:txBody>
          <a:bodyPr/>
          <a:lstStyle>
            <a:lvl1pPr>
              <a:defRPr>
                <a:solidFill>
                  <a:schemeClr val="bg2">
                    <a:lumMod val="5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userDrawn="1"/>
        </p:nvCxnSpPr>
        <p:spPr>
          <a:xfrm flipV="1">
            <a:off x="811992" y="893798"/>
            <a:ext cx="10568015" cy="528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ooter Placeholder 4"/>
          <p:cNvSpPr>
            <a:spLocks noGrp="1"/>
          </p:cNvSpPr>
          <p:nvPr>
            <p:ph type="ftr" sz="quarter" idx="11"/>
          </p:nvPr>
        </p:nvSpPr>
        <p:spPr>
          <a:xfrm>
            <a:off x="4038600" y="6276122"/>
            <a:ext cx="4114800" cy="365125"/>
          </a:xfrm>
        </p:spPr>
        <p:txBody>
          <a:bodyPr/>
          <a:lstStyle/>
          <a:p>
            <a:r>
              <a:rPr lang="en-CA" smtClean="0">
                <a:solidFill>
                  <a:prstClr val="black">
                    <a:tint val="75000"/>
                  </a:prstClr>
                </a:solidFill>
              </a:rPr>
              <a:t>NIPWG5, Genoa, Italy 12 – 16 March 2018</a:t>
            </a:r>
            <a:endParaRPr lang="en-US" dirty="0">
              <a:solidFill>
                <a:prstClr val="black">
                  <a:tint val="75000"/>
                </a:prstClr>
              </a:solidFill>
            </a:endParaRPr>
          </a:p>
        </p:txBody>
      </p:sp>
      <p:sp>
        <p:nvSpPr>
          <p:cNvPr id="11" name="Slide Number Placeholder 5"/>
          <p:cNvSpPr>
            <a:spLocks noGrp="1"/>
          </p:cNvSpPr>
          <p:nvPr>
            <p:ph type="sldNum" sz="quarter" idx="12"/>
          </p:nvPr>
        </p:nvSpPr>
        <p:spPr>
          <a:xfrm>
            <a:off x="8986777" y="6276121"/>
            <a:ext cx="2743200" cy="365125"/>
          </a:xfrm>
        </p:spPr>
        <p:txBody>
          <a:bodyPr/>
          <a:lstStyle/>
          <a:p>
            <a:fld id="{EC878826-814C-4FD2-96B3-D147818A5C89}" type="slidenum">
              <a:rPr lang="en-US" smtClean="0">
                <a:solidFill>
                  <a:prstClr val="black">
                    <a:tint val="75000"/>
                  </a:prstClr>
                </a:solidFill>
              </a:rPr>
              <a:pPr/>
              <a:t>‹#›</a:t>
            </a:fld>
            <a:endParaRPr lang="en-US" dirty="0">
              <a:solidFill>
                <a:prstClr val="black">
                  <a:tint val="75000"/>
                </a:prstClr>
              </a:solidFill>
            </a:endParaRPr>
          </a:p>
        </p:txBody>
      </p:sp>
      <p:sp>
        <p:nvSpPr>
          <p:cNvPr id="13" name="Footer Placeholder 8"/>
          <p:cNvSpPr txBox="1">
            <a:spLocks/>
          </p:cNvSpPr>
          <p:nvPr userDrawn="1"/>
        </p:nvSpPr>
        <p:spPr>
          <a:xfrm>
            <a:off x="250262" y="628034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solidFill>
                  <a:prstClr val="black"/>
                </a:solidFill>
              </a:rPr>
              <a:t>International Hydrographic Organization</a:t>
            </a:r>
            <a:br>
              <a:rPr lang="de-DE" dirty="0" smtClean="0">
                <a:solidFill>
                  <a:prstClr val="black"/>
                </a:solidFill>
              </a:rPr>
            </a:br>
            <a:r>
              <a:rPr lang="de-DE" i="1" dirty="0" smtClean="0">
                <a:solidFill>
                  <a:prstClr val="black"/>
                </a:solidFill>
              </a:rPr>
              <a:t>Organisation Hydrographique Internationale</a:t>
            </a:r>
            <a:endParaRPr lang="en-US" i="1" dirty="0">
              <a:solidFill>
                <a:prstClr val="black"/>
              </a:solidFill>
            </a:endParaRPr>
          </a:p>
        </p:txBody>
      </p:sp>
      <p:pic>
        <p:nvPicPr>
          <p:cNvPr id="14" name="Pictur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372" y="6040079"/>
            <a:ext cx="637586" cy="837210"/>
          </a:xfrm>
          <a:prstGeom prst="rect">
            <a:avLst/>
          </a:prstGeom>
        </p:spPr>
      </p:pic>
    </p:spTree>
    <p:extLst>
      <p:ext uri="{BB962C8B-B14F-4D97-AF65-F5344CB8AC3E}">
        <p14:creationId xmlns:p14="http://schemas.microsoft.com/office/powerpoint/2010/main" val="2562139330"/>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3775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790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9648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5156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0457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599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9414"/>
            <a:ext cx="10515600" cy="540511"/>
          </a:xfrm>
        </p:spPr>
        <p:txBody>
          <a:bodyPr/>
          <a:lstStyle>
            <a:lvl1pPr>
              <a:defRPr>
                <a:solidFill>
                  <a:schemeClr val="bg2">
                    <a:lumMod val="5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userDrawn="1"/>
        </p:nvCxnSpPr>
        <p:spPr>
          <a:xfrm flipV="1">
            <a:off x="811992" y="893798"/>
            <a:ext cx="10568015" cy="528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ooter Placeholder 4"/>
          <p:cNvSpPr>
            <a:spLocks noGrp="1"/>
          </p:cNvSpPr>
          <p:nvPr>
            <p:ph type="ftr" sz="quarter" idx="11"/>
          </p:nvPr>
        </p:nvSpPr>
        <p:spPr>
          <a:xfrm>
            <a:off x="4038600" y="6276122"/>
            <a:ext cx="4114800" cy="365125"/>
          </a:xfrm>
        </p:spPr>
        <p:txBody>
          <a:bodyPr/>
          <a:lstStyle/>
          <a:p>
            <a:r>
              <a:rPr lang="en-CA" smtClean="0"/>
              <a:t>NIPWG5, Genoa, Italy 12 – 16 March 2018</a:t>
            </a:r>
            <a:endParaRPr lang="en-US" dirty="0"/>
          </a:p>
        </p:txBody>
      </p:sp>
      <p:sp>
        <p:nvSpPr>
          <p:cNvPr id="11" name="Slide Number Placeholder 5"/>
          <p:cNvSpPr>
            <a:spLocks noGrp="1"/>
          </p:cNvSpPr>
          <p:nvPr>
            <p:ph type="sldNum" sz="quarter" idx="12"/>
          </p:nvPr>
        </p:nvSpPr>
        <p:spPr>
          <a:xfrm>
            <a:off x="8986777" y="6276121"/>
            <a:ext cx="2743200" cy="365125"/>
          </a:xfrm>
        </p:spPr>
        <p:txBody>
          <a:bodyPr/>
          <a:lstStyle/>
          <a:p>
            <a:fld id="{EC878826-814C-4FD2-96B3-D147818A5C89}" type="slidenum">
              <a:rPr lang="en-US" smtClean="0"/>
              <a:t>‹#›</a:t>
            </a:fld>
            <a:endParaRPr lang="en-US" dirty="0"/>
          </a:p>
        </p:txBody>
      </p:sp>
      <p:sp>
        <p:nvSpPr>
          <p:cNvPr id="13" name="Footer Placeholder 8"/>
          <p:cNvSpPr txBox="1">
            <a:spLocks/>
          </p:cNvSpPr>
          <p:nvPr userDrawn="1"/>
        </p:nvSpPr>
        <p:spPr>
          <a:xfrm>
            <a:off x="250262" y="628034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solidFill>
                  <a:schemeClr val="tx1"/>
                </a:solidFill>
              </a:rPr>
              <a:t>International Hydrographic Organization</a:t>
            </a:r>
            <a:br>
              <a:rPr lang="de-DE" dirty="0" smtClean="0">
                <a:solidFill>
                  <a:schemeClr val="tx1"/>
                </a:solidFill>
              </a:rPr>
            </a:br>
            <a:r>
              <a:rPr lang="de-DE" i="1" dirty="0" smtClean="0">
                <a:solidFill>
                  <a:schemeClr val="tx1"/>
                </a:solidFill>
              </a:rPr>
              <a:t>Organisation Hydrographique Internationale</a:t>
            </a:r>
            <a:endParaRPr lang="en-US" i="1" dirty="0">
              <a:solidFill>
                <a:schemeClr val="tx1"/>
              </a:solidFill>
            </a:endParaRPr>
          </a:p>
        </p:txBody>
      </p:sp>
      <p:pic>
        <p:nvPicPr>
          <p:cNvPr id="14" name="Pictur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372" y="6040079"/>
            <a:ext cx="637586" cy="837210"/>
          </a:xfrm>
          <a:prstGeom prst="rect">
            <a:avLst/>
          </a:prstGeom>
        </p:spPr>
      </p:pic>
    </p:spTree>
    <p:extLst>
      <p:ext uri="{BB962C8B-B14F-4D97-AF65-F5344CB8AC3E}">
        <p14:creationId xmlns:p14="http://schemas.microsoft.com/office/powerpoint/2010/main" val="13630442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6736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0996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17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CA" smtClean="0"/>
              <a:t>NIPWG5, Genoa, Italy 12 – 16 March 2018</a:t>
            </a:r>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294272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CA" smtClean="0"/>
              <a:t>NIPWG5, Genoa, Italy 12 – 16 March 2018</a:t>
            </a:r>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79750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CA" smtClean="0"/>
              <a:t>NIPWG5, Genoa, Italy 12 – 16 March 2018</a:t>
            </a:r>
            <a:endParaRPr lang="en-US"/>
          </a:p>
        </p:txBody>
      </p:sp>
      <p:sp>
        <p:nvSpPr>
          <p:cNvPr id="9" name="Slide Number Placeholder 8"/>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86334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CA" smtClean="0"/>
              <a:t>NIPWG5, Genoa, Italy 12 – 16 March 2018</a:t>
            </a:r>
            <a:endParaRPr lang="en-US"/>
          </a:p>
        </p:txBody>
      </p:sp>
      <p:sp>
        <p:nvSpPr>
          <p:cNvPr id="5" name="Slide Number Placeholder 4"/>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197402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CA" smtClean="0"/>
              <a:t>NIPWG5, Genoa, Italy 12 – 16 March 2018</a:t>
            </a:r>
            <a:endParaRPr lang="en-US"/>
          </a:p>
        </p:txBody>
      </p:sp>
      <p:sp>
        <p:nvSpPr>
          <p:cNvPr id="4" name="Slide Number Placeholder 3"/>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163077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CA" smtClean="0"/>
              <a:t>NIPWG5, Genoa, Italy 12 – 16 March 2018</a:t>
            </a:r>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422343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CA" smtClean="0"/>
              <a:t>NIPWG5, Genoa, Italy 12 – 16 March 2018</a:t>
            </a:r>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a:t>
            </a:fld>
            <a:endParaRPr lang="en-US"/>
          </a:p>
        </p:txBody>
      </p:sp>
    </p:spTree>
    <p:extLst>
      <p:ext uri="{BB962C8B-B14F-4D97-AF65-F5344CB8AC3E}">
        <p14:creationId xmlns:p14="http://schemas.microsoft.com/office/powerpoint/2010/main" val="92443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t>NIPWG5, Genoa, Italy 12 – 16 March 2018</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78826-814C-4FD2-96B3-D147818A5C89}" type="slidenum">
              <a:rPr lang="en-US" smtClean="0"/>
              <a:t>‹#›</a:t>
            </a:fld>
            <a:endParaRPr lang="en-US"/>
          </a:p>
        </p:txBody>
      </p:sp>
    </p:spTree>
    <p:extLst>
      <p:ext uri="{BB962C8B-B14F-4D97-AF65-F5344CB8AC3E}">
        <p14:creationId xmlns:p14="http://schemas.microsoft.com/office/powerpoint/2010/main" val="25655961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solidFill>
                  <a:prstClr val="black">
                    <a:tint val="75000"/>
                  </a:prstClr>
                </a:solidFill>
              </a:rPr>
              <a:t>NIPWG5, Genoa, Italy 12 – 16 March 2018</a:t>
            </a: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78826-814C-4FD2-96B3-D147818A5C8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85674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de-DE" dirty="0"/>
              <a:t>HSSC-10, Rostock-Warnemünde, Germany, 14 -17 May 2018</a:t>
            </a:r>
          </a:p>
        </p:txBody>
      </p:sp>
      <p:sp>
        <p:nvSpPr>
          <p:cNvPr id="5" name="Subtitle 2"/>
          <p:cNvSpPr>
            <a:spLocks noGrp="1"/>
          </p:cNvSpPr>
          <p:nvPr>
            <p:ph type="ctrTitle"/>
          </p:nvPr>
        </p:nvSpPr>
        <p:spPr>
          <a:xfrm>
            <a:off x="1524000" y="2045729"/>
            <a:ext cx="9144000" cy="2999063"/>
          </a:xfrm>
        </p:spPr>
        <p:txBody>
          <a:bodyPr>
            <a:normAutofit fontScale="90000"/>
          </a:bodyPr>
          <a:lstStyle/>
          <a:p>
            <a:pPr eaLnBrk="1" hangingPunct="1">
              <a:defRPr/>
            </a:pPr>
            <a:r>
              <a:rPr lang="en-CA" sz="3600" dirty="0" smtClean="0"/>
              <a:t>Report of the S-124 Correspondence Group of the WWNWS Sub-committee</a:t>
            </a:r>
            <a:br>
              <a:rPr lang="en-CA" sz="3600" dirty="0" smtClean="0"/>
            </a:br>
            <a:r>
              <a:rPr lang="en-CA" sz="3600" dirty="0" smtClean="0"/>
              <a:t> </a:t>
            </a:r>
          </a:p>
          <a:p>
            <a:pPr eaLnBrk="1" hangingPunct="1">
              <a:defRPr/>
            </a:pPr>
            <a:r>
              <a:rPr lang="en-CA" sz="3600" dirty="0" smtClean="0"/>
              <a:t>submitted by Canada (CCG)</a:t>
            </a:r>
            <a:br>
              <a:rPr lang="en-CA" sz="3600" dirty="0" smtClean="0"/>
            </a:br>
            <a:r>
              <a:rPr lang="en-CA" sz="3600" dirty="0" smtClean="0"/>
              <a:t/>
            </a:r>
            <a:br>
              <a:rPr lang="en-CA" sz="3600" dirty="0" smtClean="0"/>
            </a:br>
            <a:r>
              <a:rPr lang="en-CA" sz="3600" dirty="0" smtClean="0"/>
              <a:t>S-124 Product Specification progress since HSSC9</a:t>
            </a:r>
          </a:p>
          <a:p>
            <a:pPr eaLnBrk="1" hangingPunct="1">
              <a:defRPr/>
            </a:pPr>
            <a:endParaRPr lang="en-CA" sz="3600" dirty="0"/>
          </a:p>
        </p:txBody>
      </p:sp>
      <p:sp>
        <p:nvSpPr>
          <p:cNvPr id="2" name="Subtitle 1"/>
          <p:cNvSpPr>
            <a:spLocks noGrp="1"/>
          </p:cNvSpPr>
          <p:nvPr>
            <p:ph type="subTitle" idx="1"/>
          </p:nvPr>
        </p:nvSpPr>
        <p:spPr/>
        <p:txBody>
          <a:bodyPr/>
          <a:lstStyle/>
          <a:p>
            <a:endParaRPr lang="en-CA"/>
          </a:p>
        </p:txBody>
      </p:sp>
      <p:sp>
        <p:nvSpPr>
          <p:cNvPr id="6" name="Subtitle 2"/>
          <p:cNvSpPr>
            <a:spLocks noGrp="1"/>
          </p:cNvSpPr>
          <p:nvPr/>
        </p:nvSpPr>
        <p:spPr>
          <a:xfrm>
            <a:off x="1428998" y="436088"/>
            <a:ext cx="9144000" cy="78443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smtClean="0"/>
              <a:t>Hydrographic Services and Standards Committee</a:t>
            </a:r>
            <a:endParaRPr lang="en-US" dirty="0"/>
          </a:p>
        </p:txBody>
      </p:sp>
    </p:spTree>
    <p:extLst>
      <p:ext uri="{BB962C8B-B14F-4D97-AF65-F5344CB8AC3E}">
        <p14:creationId xmlns:p14="http://schemas.microsoft.com/office/powerpoint/2010/main" val="49291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Technical Services</a:t>
            </a:r>
            <a:endParaRPr lang="en-AU" dirty="0"/>
          </a:p>
        </p:txBody>
      </p:sp>
      <p:sp>
        <p:nvSpPr>
          <p:cNvPr id="3" name="Content Placeholder 2"/>
          <p:cNvSpPr>
            <a:spLocks noGrp="1"/>
          </p:cNvSpPr>
          <p:nvPr>
            <p:ph idx="1"/>
          </p:nvPr>
        </p:nvSpPr>
        <p:spPr>
          <a:xfrm>
            <a:off x="728870" y="1340769"/>
            <a:ext cx="10641495" cy="4530725"/>
          </a:xfrm>
        </p:spPr>
        <p:txBody>
          <a:bodyPr>
            <a:normAutofit/>
          </a:bodyPr>
          <a:lstStyle/>
          <a:p>
            <a:pPr algn="just">
              <a:defRPr/>
            </a:pPr>
            <a:r>
              <a:rPr lang="en-US" dirty="0" smtClean="0"/>
              <a:t>An objective of Maritime Services is to </a:t>
            </a:r>
            <a:r>
              <a:rPr lang="en-US" dirty="0"/>
              <a:t>reduce the load of work </a:t>
            </a:r>
            <a:r>
              <a:rPr lang="en-US" dirty="0" smtClean="0"/>
              <a:t>on </a:t>
            </a:r>
            <a:r>
              <a:rPr lang="en-US" dirty="0"/>
              <a:t>the users and the risks of errors via digitalized information and </a:t>
            </a:r>
            <a:r>
              <a:rPr lang="en-US" dirty="0" smtClean="0"/>
              <a:t>services.</a:t>
            </a:r>
            <a:endParaRPr lang="en-US" dirty="0"/>
          </a:p>
          <a:p>
            <a:pPr algn="just">
              <a:defRPr/>
            </a:pPr>
            <a:r>
              <a:rPr lang="en-US" dirty="0"/>
              <a:t>The delivery of data should be more </a:t>
            </a:r>
            <a:r>
              <a:rPr lang="en-US" dirty="0" smtClean="0"/>
              <a:t>machine-to-machine.</a:t>
            </a:r>
            <a:endParaRPr lang="en-US" dirty="0"/>
          </a:p>
          <a:p>
            <a:pPr lvl="1" algn="just">
              <a:buFont typeface="Wingdings" panose="05000000000000000000" pitchFamily="2" charset="2"/>
              <a:buChar char="Ø"/>
              <a:defRPr/>
            </a:pPr>
            <a:r>
              <a:rPr lang="en-US" dirty="0" smtClean="0"/>
              <a:t> This is a </a:t>
            </a:r>
            <a:r>
              <a:rPr lang="en-US" dirty="0"/>
              <a:t>domain where harmonization is also needed, in addition to </a:t>
            </a:r>
            <a:r>
              <a:rPr lang="en-US" dirty="0" smtClean="0"/>
              <a:t>the </a:t>
            </a:r>
            <a:r>
              <a:rPr lang="en-US" sz="2400" dirty="0" smtClean="0"/>
              <a:t>formatting </a:t>
            </a:r>
            <a:r>
              <a:rPr lang="en-US" sz="2400" dirty="0"/>
              <a:t>of the data via </a:t>
            </a:r>
            <a:r>
              <a:rPr lang="en-US" sz="2400" dirty="0" smtClean="0"/>
              <a:t>Product Specification </a:t>
            </a:r>
            <a:r>
              <a:rPr lang="en-US" sz="2400" dirty="0"/>
              <a:t>(</a:t>
            </a:r>
            <a:r>
              <a:rPr lang="en-US" sz="2400" dirty="0" smtClean="0"/>
              <a:t>e.g. </a:t>
            </a:r>
            <a:r>
              <a:rPr lang="en-US" sz="2400" dirty="0"/>
              <a:t>S-124</a:t>
            </a:r>
            <a:r>
              <a:rPr lang="en-US" sz="2400" dirty="0" smtClean="0"/>
              <a:t>).</a:t>
            </a:r>
            <a:endParaRPr lang="en-US" sz="2400" dirty="0"/>
          </a:p>
          <a:p>
            <a:pPr algn="just">
              <a:defRPr/>
            </a:pPr>
            <a:r>
              <a:rPr lang="en-US" dirty="0"/>
              <a:t>NWs services </a:t>
            </a:r>
            <a:r>
              <a:rPr lang="en-US" dirty="0" smtClean="0"/>
              <a:t>(MSI/MS 5) </a:t>
            </a:r>
            <a:r>
              <a:rPr lang="en-US" dirty="0"/>
              <a:t>will be implemented by Technical Services able to deliver S-124 data from the coordinator’s system (machine) to clients systems (machines</a:t>
            </a:r>
            <a:r>
              <a:rPr lang="en-US" dirty="0" smtClean="0"/>
              <a:t>).</a:t>
            </a:r>
          </a:p>
          <a:p>
            <a:pPr lvl="1" algn="just">
              <a:buFont typeface="Wingdings" panose="05000000000000000000" pitchFamily="2" charset="2"/>
              <a:buChar char="Ø"/>
              <a:defRPr/>
            </a:pPr>
            <a:r>
              <a:rPr lang="en-US" dirty="0" smtClean="0"/>
              <a:t>STM Validation Project is working on a Technical Service Description that hopefully can be leveraged.</a:t>
            </a:r>
            <a:endParaRPr lang="en-GB" dirty="0"/>
          </a:p>
        </p:txBody>
      </p:sp>
      <p:sp>
        <p:nvSpPr>
          <p:cNvPr id="4" name="Slide Number Placeholder 3"/>
          <p:cNvSpPr>
            <a:spLocks noGrp="1"/>
          </p:cNvSpPr>
          <p:nvPr>
            <p:ph type="sldNum" sz="quarter" idx="12"/>
          </p:nvPr>
        </p:nvSpPr>
        <p:spPr/>
        <p:txBody>
          <a:bodyPr/>
          <a:lstStyle/>
          <a:p>
            <a:fld id="{EC878826-814C-4FD2-96B3-D147818A5C89}" type="slidenum">
              <a:rPr lang="en-US" smtClean="0"/>
              <a:t>10</a:t>
            </a:fld>
            <a:endParaRPr lang="en-US" dirty="0"/>
          </a:p>
        </p:txBody>
      </p:sp>
      <p:sp>
        <p:nvSpPr>
          <p:cNvPr id="5"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1126930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Technical Services</a:t>
            </a:r>
            <a:endParaRPr lang="en-AU" dirty="0"/>
          </a:p>
        </p:txBody>
      </p:sp>
      <p:pic>
        <p:nvPicPr>
          <p:cNvPr id="1026" name="Picture 2"/>
          <p:cNvPicPr>
            <a:picLocks noGrp="1" noChangeAspect="1" noChangeArrowheads="1"/>
          </p:cNvPicPr>
          <p:nvPr>
            <p:ph idx="1"/>
          </p:nvPr>
        </p:nvPicPr>
        <p:blipFill>
          <a:blip r:embed="rId3" cstate="screen">
            <a:extLst>
              <a:ext uri="{28A0092B-C50C-407E-A947-70E740481C1C}">
                <a14:useLocalDpi xmlns:a14="http://schemas.microsoft.com/office/drawing/2010/main"/>
              </a:ext>
            </a:extLst>
          </a:blip>
          <a:srcRect/>
          <a:stretch>
            <a:fillRect/>
          </a:stretch>
        </p:blipFill>
        <p:spPr bwMode="auto">
          <a:xfrm>
            <a:off x="2057413" y="923744"/>
            <a:ext cx="7636950" cy="5174764"/>
          </a:xfrm>
          <a:prstGeom prst="rect">
            <a:avLst/>
          </a:prstGeom>
          <a:gradFill>
            <a:gsLst>
              <a:gs pos="0">
                <a:schemeClr val="accent2">
                  <a:lumMod val="40000"/>
                  <a:lumOff val="60000"/>
                </a:schemeClr>
              </a:gs>
              <a:gs pos="50000">
                <a:schemeClr val="accent1">
                  <a:tint val="44500"/>
                  <a:satMod val="160000"/>
                </a:schemeClr>
              </a:gs>
              <a:gs pos="100000">
                <a:schemeClr val="bg2">
                  <a:lumMod val="50000"/>
                </a:schemeClr>
              </a:gs>
            </a:gsLst>
            <a:lin ang="5400000" scaled="0"/>
          </a:gradFill>
          <a:ln>
            <a:noFill/>
          </a:ln>
          <a:effectLst/>
        </p:spPr>
      </p:pic>
      <p:sp>
        <p:nvSpPr>
          <p:cNvPr id="8" name="Flèche vers le bas 7"/>
          <p:cNvSpPr/>
          <p:nvPr/>
        </p:nvSpPr>
        <p:spPr>
          <a:xfrm rot="16200000">
            <a:off x="1761069" y="4351864"/>
            <a:ext cx="626533" cy="1202266"/>
          </a:xfrm>
          <a:prstGeom prst="downArrow">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Slide Number Placeholder 2"/>
          <p:cNvSpPr>
            <a:spLocks noGrp="1"/>
          </p:cNvSpPr>
          <p:nvPr>
            <p:ph type="sldNum" sz="quarter" idx="12"/>
          </p:nvPr>
        </p:nvSpPr>
        <p:spPr/>
        <p:txBody>
          <a:bodyPr/>
          <a:lstStyle/>
          <a:p>
            <a:fld id="{EC878826-814C-4FD2-96B3-D147818A5C89}" type="slidenum">
              <a:rPr lang="en-US" smtClean="0"/>
              <a:t>11</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490199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E-navigation projects support</a:t>
            </a:r>
            <a:endParaRPr lang="en-AU" dirty="0"/>
          </a:p>
        </p:txBody>
      </p:sp>
      <p:sp>
        <p:nvSpPr>
          <p:cNvPr id="3" name="Content Placeholder 2"/>
          <p:cNvSpPr>
            <a:spLocks noGrp="1"/>
          </p:cNvSpPr>
          <p:nvPr>
            <p:ph idx="1"/>
          </p:nvPr>
        </p:nvSpPr>
        <p:spPr>
          <a:xfrm>
            <a:off x="711936" y="1069833"/>
            <a:ext cx="10641495" cy="4530725"/>
          </a:xfrm>
        </p:spPr>
        <p:txBody>
          <a:bodyPr>
            <a:noAutofit/>
          </a:bodyPr>
          <a:lstStyle/>
          <a:p>
            <a:pPr algn="just">
              <a:defRPr/>
            </a:pPr>
            <a:r>
              <a:rPr lang="en-US" sz="2600" dirty="0"/>
              <a:t>The e-navigation projects are essential to the development of S-124.</a:t>
            </a:r>
            <a:br>
              <a:rPr lang="en-US" sz="2600" dirty="0"/>
            </a:br>
            <a:r>
              <a:rPr lang="en-US" sz="2600" dirty="0"/>
              <a:t>They provide the necessary experience in implementation and testing </a:t>
            </a:r>
            <a:r>
              <a:rPr lang="en-US" sz="2600" dirty="0" smtClean="0"/>
              <a:t>while </a:t>
            </a:r>
            <a:r>
              <a:rPr lang="en-US" sz="2600" dirty="0"/>
              <a:t>the draft standards prepare the basis of harmonized solutions. </a:t>
            </a:r>
            <a:br>
              <a:rPr lang="en-US" sz="2600" dirty="0"/>
            </a:br>
            <a:endParaRPr lang="en-US" sz="2600" dirty="0" smtClean="0"/>
          </a:p>
          <a:p>
            <a:pPr algn="just">
              <a:defRPr/>
            </a:pPr>
            <a:r>
              <a:rPr lang="en-US" sz="2600" dirty="0" smtClean="0"/>
              <a:t>Some </a:t>
            </a:r>
            <a:r>
              <a:rPr lang="en-US" sz="2600" dirty="0"/>
              <a:t>experts involved in projects and in S-124 CG looked for ways to further help the S-124 development. They have come up with is a set tests that are important to verify some of the assumptions with </a:t>
            </a:r>
            <a:r>
              <a:rPr lang="en-US" sz="2600" dirty="0" smtClean="0"/>
              <a:t>S-124.</a:t>
            </a:r>
          </a:p>
          <a:p>
            <a:pPr algn="just">
              <a:defRPr/>
            </a:pPr>
            <a:endParaRPr lang="en-US" sz="2600" dirty="0" smtClean="0"/>
          </a:p>
          <a:p>
            <a:pPr algn="just">
              <a:defRPr/>
            </a:pPr>
            <a:r>
              <a:rPr lang="en-US" sz="2600" dirty="0" smtClean="0"/>
              <a:t>Tests </a:t>
            </a:r>
            <a:r>
              <a:rPr lang="en-US" sz="2600" dirty="0"/>
              <a:t>will verify the critical points along all the chain, from the production of the NW to its display in the navigation system. The SMART </a:t>
            </a:r>
            <a:r>
              <a:rPr lang="en-US" sz="2600" dirty="0" smtClean="0"/>
              <a:t>Navigation project </a:t>
            </a:r>
            <a:r>
              <a:rPr lang="en-US" sz="2600" dirty="0"/>
              <a:t>and the STM </a:t>
            </a:r>
            <a:r>
              <a:rPr lang="en-US" sz="2600" dirty="0" smtClean="0"/>
              <a:t>Validation </a:t>
            </a:r>
            <a:r>
              <a:rPr lang="en-US" sz="2600" dirty="0"/>
              <a:t>project have agreed to run the tests and to report the results to the S-124 CG</a:t>
            </a:r>
            <a:r>
              <a:rPr lang="en-US" sz="2600" dirty="0" smtClean="0"/>
              <a:t>.</a:t>
            </a:r>
          </a:p>
          <a:p>
            <a:pPr marL="0" indent="0" algn="just">
              <a:buNone/>
              <a:defRPr/>
            </a:pPr>
            <a:r>
              <a:rPr lang="en-US" sz="2600" dirty="0" smtClean="0"/>
              <a:t> </a:t>
            </a:r>
            <a:r>
              <a:rPr lang="en-US" sz="2600" dirty="0"/>
              <a:t/>
            </a:r>
            <a:br>
              <a:rPr lang="en-US" sz="2600" dirty="0"/>
            </a:br>
            <a:endParaRPr lang="en-GB" sz="2600" dirty="0"/>
          </a:p>
        </p:txBody>
      </p:sp>
      <p:sp>
        <p:nvSpPr>
          <p:cNvPr id="4" name="Slide Number Placeholder 3"/>
          <p:cNvSpPr>
            <a:spLocks noGrp="1"/>
          </p:cNvSpPr>
          <p:nvPr>
            <p:ph type="sldNum" sz="quarter" idx="12"/>
          </p:nvPr>
        </p:nvSpPr>
        <p:spPr/>
        <p:txBody>
          <a:bodyPr/>
          <a:lstStyle/>
          <a:p>
            <a:fld id="{EC878826-814C-4FD2-96B3-D147818A5C89}" type="slidenum">
              <a:rPr lang="en-US" smtClean="0"/>
              <a:t>12</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3106784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E-navigation projects support</a:t>
            </a:r>
            <a:endParaRPr lang="en-AU" dirty="0"/>
          </a:p>
        </p:txBody>
      </p:sp>
      <p:sp>
        <p:nvSpPr>
          <p:cNvPr id="3" name="Content Placeholder 2"/>
          <p:cNvSpPr>
            <a:spLocks noGrp="1"/>
          </p:cNvSpPr>
          <p:nvPr>
            <p:ph idx="1"/>
          </p:nvPr>
        </p:nvSpPr>
        <p:spPr>
          <a:xfrm>
            <a:off x="711936" y="1069833"/>
            <a:ext cx="4423590" cy="3473555"/>
          </a:xfrm>
        </p:spPr>
        <p:txBody>
          <a:bodyPr>
            <a:noAutofit/>
          </a:bodyPr>
          <a:lstStyle/>
          <a:p>
            <a:pPr marL="0" indent="0">
              <a:buNone/>
              <a:defRPr/>
            </a:pPr>
            <a:r>
              <a:rPr lang="en-CA" sz="2400" dirty="0"/>
              <a:t>The STM Validation Project </a:t>
            </a:r>
            <a:r>
              <a:rPr lang="en-CA" sz="2400" dirty="0" smtClean="0"/>
              <a:t>is developing the </a:t>
            </a:r>
            <a:r>
              <a:rPr lang="en-CA" sz="2400" dirty="0"/>
              <a:t>new Baltic Navigational Warning Service, </a:t>
            </a:r>
            <a:r>
              <a:rPr lang="en-CA" sz="2400" dirty="0" smtClean="0"/>
              <a:t>NWs can </a:t>
            </a:r>
            <a:r>
              <a:rPr lang="en-CA" sz="2400" dirty="0"/>
              <a:t>be sent directly to the on-board ECDIS via digital communication, machine to machine.</a:t>
            </a:r>
            <a:r>
              <a:rPr lang="en-US" sz="2400" dirty="0" smtClean="0"/>
              <a:t> </a:t>
            </a:r>
            <a:endParaRPr lang="en-GB" sz="2400" dirty="0"/>
          </a:p>
        </p:txBody>
      </p:sp>
      <p:sp>
        <p:nvSpPr>
          <p:cNvPr id="4" name="Slide Number Placeholder 3"/>
          <p:cNvSpPr>
            <a:spLocks noGrp="1"/>
          </p:cNvSpPr>
          <p:nvPr>
            <p:ph type="sldNum" sz="quarter" idx="12"/>
          </p:nvPr>
        </p:nvSpPr>
        <p:spPr/>
        <p:txBody>
          <a:bodyPr/>
          <a:lstStyle/>
          <a:p>
            <a:fld id="{EC878826-814C-4FD2-96B3-D147818A5C89}" type="slidenum">
              <a:rPr lang="en-US" smtClean="0"/>
              <a:t>13</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pic>
        <p:nvPicPr>
          <p:cNvPr id="1026" name="Picture 2" descr="http://s3-eu-west-1.amazonaws.com/stm-stmvalidation/uploads/20180418204520/Transas-NW-770.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251685" y="988827"/>
            <a:ext cx="6321042" cy="355456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50605" y="4710223"/>
            <a:ext cx="10722122" cy="923330"/>
          </a:xfrm>
          <a:prstGeom prst="rect">
            <a:avLst/>
          </a:prstGeom>
          <a:noFill/>
        </p:spPr>
        <p:txBody>
          <a:bodyPr wrap="square" rtlCol="0">
            <a:spAutoFit/>
          </a:bodyPr>
          <a:lstStyle/>
          <a:p>
            <a:r>
              <a:rPr lang="en-CA" dirty="0" smtClean="0"/>
              <a:t>After a test in the </a:t>
            </a:r>
            <a:r>
              <a:rPr lang="en-CA" dirty="0"/>
              <a:t>European Maritime Simulator </a:t>
            </a:r>
            <a:r>
              <a:rPr lang="en-CA" dirty="0" smtClean="0"/>
              <a:t>Network; “an </a:t>
            </a:r>
            <a:r>
              <a:rPr lang="en-CA" dirty="0"/>
              <a:t>Officer on Watch said in the debriefing afterwards that he now could fully focus on safe navigation knowing that the navigational warnings of relevance would show up directly in the ECDIS on </a:t>
            </a:r>
            <a:r>
              <a:rPr lang="en-CA" dirty="0" smtClean="0"/>
              <a:t>board”.</a:t>
            </a:r>
            <a:endParaRPr lang="en-CA" dirty="0"/>
          </a:p>
        </p:txBody>
      </p:sp>
    </p:spTree>
    <p:extLst>
      <p:ext uri="{BB962C8B-B14F-4D97-AF65-F5344CB8AC3E}">
        <p14:creationId xmlns:p14="http://schemas.microsoft.com/office/powerpoint/2010/main" val="1497464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38254" y="1317584"/>
            <a:ext cx="10641013" cy="4530725"/>
          </a:xfrm>
        </p:spPr>
        <p:txBody>
          <a:bodyPr>
            <a:normAutofit/>
          </a:bodyPr>
          <a:lstStyle/>
          <a:p>
            <a:pPr marL="0" indent="0" algn="ctr">
              <a:spcBef>
                <a:spcPct val="0"/>
              </a:spcBef>
              <a:buNone/>
              <a:defRPr/>
            </a:pPr>
            <a:endParaRPr lang="en-GB" sz="4000" dirty="0" smtClean="0">
              <a:solidFill>
                <a:schemeClr val="bg2">
                  <a:lumMod val="50000"/>
                </a:schemeClr>
              </a:solidFill>
              <a:latin typeface="+mj-lt"/>
              <a:ea typeface="+mj-ea"/>
              <a:cs typeface="+mj-cs"/>
            </a:endParaRPr>
          </a:p>
          <a:p>
            <a:pPr marL="0" indent="0" algn="ctr">
              <a:spcBef>
                <a:spcPct val="0"/>
              </a:spcBef>
              <a:buNone/>
              <a:defRPr/>
            </a:pPr>
            <a:endParaRPr lang="en-GB" sz="4000" dirty="0">
              <a:solidFill>
                <a:schemeClr val="bg2">
                  <a:lumMod val="50000"/>
                </a:schemeClr>
              </a:solidFill>
              <a:latin typeface="+mj-lt"/>
              <a:ea typeface="+mj-ea"/>
              <a:cs typeface="+mj-cs"/>
            </a:endParaRPr>
          </a:p>
          <a:p>
            <a:pPr marL="0" indent="0" algn="ctr">
              <a:spcBef>
                <a:spcPct val="0"/>
              </a:spcBef>
              <a:buNone/>
              <a:defRPr/>
            </a:pPr>
            <a:endParaRPr lang="en-GB" sz="4000" dirty="0" smtClean="0">
              <a:solidFill>
                <a:schemeClr val="bg2">
                  <a:lumMod val="50000"/>
                </a:schemeClr>
              </a:solidFill>
              <a:latin typeface="+mj-lt"/>
              <a:ea typeface="+mj-ea"/>
              <a:cs typeface="+mj-cs"/>
            </a:endParaRPr>
          </a:p>
          <a:p>
            <a:pPr marL="0" indent="0" algn="ctr">
              <a:spcBef>
                <a:spcPct val="0"/>
              </a:spcBef>
              <a:buNone/>
              <a:defRPr/>
            </a:pPr>
            <a:r>
              <a:rPr lang="en-GB" sz="4400" dirty="0" smtClean="0">
                <a:solidFill>
                  <a:schemeClr val="bg2">
                    <a:lumMod val="50000"/>
                  </a:schemeClr>
                </a:solidFill>
                <a:latin typeface="+mj-lt"/>
                <a:ea typeface="+mj-ea"/>
                <a:cs typeface="+mj-cs"/>
              </a:rPr>
              <a:t>Thank </a:t>
            </a:r>
            <a:r>
              <a:rPr lang="en-GB" sz="4400" dirty="0">
                <a:solidFill>
                  <a:schemeClr val="bg2">
                    <a:lumMod val="50000"/>
                  </a:schemeClr>
                </a:solidFill>
                <a:latin typeface="+mj-lt"/>
                <a:ea typeface="+mj-ea"/>
                <a:cs typeface="+mj-cs"/>
              </a:rPr>
              <a:t>you for your attention</a:t>
            </a:r>
          </a:p>
        </p:txBody>
      </p:sp>
      <p:sp>
        <p:nvSpPr>
          <p:cNvPr id="2" name="Slide Number Placeholder 1"/>
          <p:cNvSpPr>
            <a:spLocks noGrp="1"/>
          </p:cNvSpPr>
          <p:nvPr>
            <p:ph type="sldNum" sz="quarter" idx="12"/>
          </p:nvPr>
        </p:nvSpPr>
        <p:spPr/>
        <p:txBody>
          <a:bodyPr/>
          <a:lstStyle/>
          <a:p>
            <a:fld id="{EC878826-814C-4FD2-96B3-D147818A5C89}" type="slidenum">
              <a:rPr lang="en-US" smtClean="0">
                <a:solidFill>
                  <a:prstClr val="black">
                    <a:tint val="75000"/>
                  </a:prstClr>
                </a:solidFill>
              </a:rPr>
              <a:pPr/>
              <a:t>14</a:t>
            </a:fld>
            <a:endParaRPr lang="en-US" dirty="0">
              <a:solidFill>
                <a:prstClr val="black">
                  <a:tint val="75000"/>
                </a:prstClr>
              </a:solidFill>
            </a:endParaRPr>
          </a:p>
        </p:txBody>
      </p:sp>
      <p:sp>
        <p:nvSpPr>
          <p:cNvPr id="6"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2840428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Membership</a:t>
            </a:r>
            <a:endParaRPr lang="en-AU" dirty="0"/>
          </a:p>
        </p:txBody>
      </p:sp>
      <p:sp>
        <p:nvSpPr>
          <p:cNvPr id="3" name="Content Placeholder 2"/>
          <p:cNvSpPr>
            <a:spLocks noGrp="1"/>
          </p:cNvSpPr>
          <p:nvPr>
            <p:ph idx="1"/>
          </p:nvPr>
        </p:nvSpPr>
        <p:spPr>
          <a:xfrm>
            <a:off x="728870" y="1340769"/>
            <a:ext cx="10641495" cy="4530725"/>
          </a:xfrm>
        </p:spPr>
        <p:txBody>
          <a:bodyPr>
            <a:normAutofit/>
          </a:bodyPr>
          <a:lstStyle/>
          <a:p>
            <a:pPr marL="0" indent="0" algn="just">
              <a:buNone/>
              <a:defRPr/>
            </a:pPr>
            <a:endParaRPr lang="en-GB" dirty="0"/>
          </a:p>
          <a:p>
            <a:pPr algn="just">
              <a:defRPr/>
            </a:pPr>
            <a:r>
              <a:rPr lang="en-GB" dirty="0"/>
              <a:t>The </a:t>
            </a:r>
            <a:r>
              <a:rPr lang="en-GB" dirty="0" smtClean="0"/>
              <a:t>members are Australia </a:t>
            </a:r>
            <a:r>
              <a:rPr lang="en-GB" dirty="0"/>
              <a:t>(AMSA), Brazil, Canada (CCG), China, Denmark (DMA), France, Greece, Japan, New-Zealand, Norway, Republic of </a:t>
            </a:r>
            <a:r>
              <a:rPr lang="en-GB" dirty="0" smtClean="0"/>
              <a:t>Korea (KHOA), </a:t>
            </a:r>
            <a:r>
              <a:rPr lang="en-GB" dirty="0"/>
              <a:t>Sweden, Turkey, </a:t>
            </a:r>
            <a:r>
              <a:rPr lang="en-GB" dirty="0" smtClean="0"/>
              <a:t>United-Kingdom (UKHO), </a:t>
            </a:r>
            <a:r>
              <a:rPr lang="en-GB" dirty="0"/>
              <a:t>United States (</a:t>
            </a:r>
            <a:r>
              <a:rPr lang="en-GB" dirty="0" smtClean="0"/>
              <a:t>NGA&amp;USCG), </a:t>
            </a:r>
            <a:r>
              <a:rPr lang="en-GB" dirty="0"/>
              <a:t>CIRM</a:t>
            </a:r>
            <a:r>
              <a:rPr lang="en-GB" dirty="0" smtClean="0"/>
              <a:t>, </a:t>
            </a:r>
            <a:r>
              <a:rPr lang="en-GB" dirty="0" err="1" smtClean="0"/>
              <a:t>Furuno</a:t>
            </a:r>
            <a:r>
              <a:rPr lang="en-GB" dirty="0" smtClean="0"/>
              <a:t>, </a:t>
            </a:r>
            <a:r>
              <a:rPr lang="en-GB" dirty="0"/>
              <a:t>KRISO, INMARSAT and TRANSAS</a:t>
            </a:r>
            <a:r>
              <a:rPr lang="en-GB" dirty="0" smtClean="0"/>
              <a:t>.</a:t>
            </a:r>
          </a:p>
          <a:p>
            <a:pPr algn="just">
              <a:defRPr/>
            </a:pPr>
            <a:r>
              <a:rPr lang="en-GB" dirty="0" err="1" smtClean="0"/>
              <a:t>Furuno</a:t>
            </a:r>
            <a:r>
              <a:rPr lang="en-GB" dirty="0" smtClean="0"/>
              <a:t> has joined in the reporting period.</a:t>
            </a:r>
            <a:endParaRPr lang="en-GB" dirty="0"/>
          </a:p>
        </p:txBody>
      </p:sp>
      <p:sp>
        <p:nvSpPr>
          <p:cNvPr id="4" name="Slide Number Placeholder 3"/>
          <p:cNvSpPr>
            <a:spLocks noGrp="1"/>
          </p:cNvSpPr>
          <p:nvPr>
            <p:ph type="sldNum" sz="quarter" idx="12"/>
          </p:nvPr>
        </p:nvSpPr>
        <p:spPr/>
        <p:txBody>
          <a:bodyPr/>
          <a:lstStyle/>
          <a:p>
            <a:fld id="{EC878826-814C-4FD2-96B3-D147818A5C89}" type="slidenum">
              <a:rPr lang="en-US" smtClean="0"/>
              <a:t>2</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3386047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Passing the baton…</a:t>
            </a:r>
            <a:endParaRPr lang="en-AU" dirty="0"/>
          </a:p>
        </p:txBody>
      </p:sp>
      <p:sp>
        <p:nvSpPr>
          <p:cNvPr id="3" name="Content Placeholder 2"/>
          <p:cNvSpPr>
            <a:spLocks noGrp="1"/>
          </p:cNvSpPr>
          <p:nvPr>
            <p:ph idx="1"/>
          </p:nvPr>
        </p:nvSpPr>
        <p:spPr>
          <a:xfrm>
            <a:off x="728870" y="1340769"/>
            <a:ext cx="10641495" cy="4530725"/>
          </a:xfrm>
        </p:spPr>
        <p:txBody>
          <a:bodyPr>
            <a:normAutofit/>
          </a:bodyPr>
          <a:lstStyle/>
          <a:p>
            <a:pPr marL="457200" lvl="1" indent="0" algn="just">
              <a:buNone/>
              <a:defRPr/>
            </a:pPr>
            <a:r>
              <a:rPr lang="en-CA" dirty="0" smtClean="0"/>
              <a:t>Yves Le Franc (France) has lead the CG since it has been created in October 2013. He is now much less available for this task, and therefore asked to be replaced. Eivind Mong (Canada) took over as chair in February 2018.</a:t>
            </a:r>
          </a:p>
          <a:p>
            <a:pPr marL="457200" lvl="1" indent="0" algn="just">
              <a:buNone/>
              <a:defRPr/>
            </a:pPr>
            <a:r>
              <a:rPr lang="en-CA" dirty="0" smtClean="0"/>
              <a:t>Yves remains a member of the CG, and his continued support of the work is greatly appreciated.</a:t>
            </a:r>
          </a:p>
          <a:p>
            <a:pPr marL="457200" lvl="1" indent="0" algn="just">
              <a:buNone/>
              <a:defRPr/>
            </a:pPr>
            <a:endParaRPr lang="en-CA" dirty="0" smtClean="0"/>
          </a:p>
        </p:txBody>
      </p:sp>
      <p:sp>
        <p:nvSpPr>
          <p:cNvPr id="4" name="Slide Number Placeholder 3"/>
          <p:cNvSpPr>
            <a:spLocks noGrp="1"/>
          </p:cNvSpPr>
          <p:nvPr>
            <p:ph type="sldNum" sz="quarter" idx="12"/>
          </p:nvPr>
        </p:nvSpPr>
        <p:spPr/>
        <p:txBody>
          <a:bodyPr/>
          <a:lstStyle/>
          <a:p>
            <a:fld id="{EC878826-814C-4FD2-96B3-D147818A5C89}" type="slidenum">
              <a:rPr lang="en-US" smtClean="0"/>
              <a:t>3</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1296354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Introduction</a:t>
            </a:r>
            <a:endParaRPr lang="en-AU" dirty="0"/>
          </a:p>
        </p:txBody>
      </p:sp>
      <p:sp>
        <p:nvSpPr>
          <p:cNvPr id="3" name="Content Placeholder 2"/>
          <p:cNvSpPr>
            <a:spLocks noGrp="1"/>
          </p:cNvSpPr>
          <p:nvPr>
            <p:ph idx="1"/>
          </p:nvPr>
        </p:nvSpPr>
        <p:spPr>
          <a:xfrm>
            <a:off x="728870" y="1058333"/>
            <a:ext cx="10641495" cy="4813161"/>
          </a:xfrm>
        </p:spPr>
        <p:txBody>
          <a:bodyPr>
            <a:normAutofit fontScale="70000" lnSpcReduction="20000"/>
          </a:bodyPr>
          <a:lstStyle/>
          <a:p>
            <a:pPr algn="just">
              <a:defRPr/>
            </a:pPr>
            <a:r>
              <a:rPr lang="en-CA" dirty="0" smtClean="0"/>
              <a:t>S-124 CG is focused on the development the S-100 </a:t>
            </a:r>
            <a:r>
              <a:rPr lang="en-CA" dirty="0" err="1" smtClean="0"/>
              <a:t>ProdSpec</a:t>
            </a:r>
            <a:r>
              <a:rPr lang="en-CA" dirty="0" smtClean="0"/>
              <a:t> for the Navigational Warnings (NWs) of the World Wide Navigational Warning Service  (WWNWS)</a:t>
            </a:r>
          </a:p>
          <a:p>
            <a:pPr algn="just">
              <a:defRPr/>
            </a:pPr>
            <a:endParaRPr lang="en-CA" dirty="0" smtClean="0"/>
          </a:p>
          <a:p>
            <a:pPr algn="just">
              <a:defRPr/>
            </a:pPr>
            <a:r>
              <a:rPr lang="en-CA" dirty="0" smtClean="0"/>
              <a:t>The WWNWS is part of the MSI service of the Global Maritime Distress and Safety System (GMDSS) – The WWNWS sub-committee monitors and guides the WWNWS, studies and proposes new methods to enhance the provision of Maritime Safety Information</a:t>
            </a:r>
          </a:p>
          <a:p>
            <a:pPr algn="just">
              <a:defRPr/>
            </a:pPr>
            <a:endParaRPr lang="en-CA" dirty="0" smtClean="0"/>
          </a:p>
          <a:p>
            <a:pPr algn="just">
              <a:defRPr/>
            </a:pPr>
            <a:r>
              <a:rPr lang="en-CA" dirty="0" smtClean="0"/>
              <a:t>NAVAREA, Sub-area and coastal warnings produced by Coordinators and currently broadcast via </a:t>
            </a:r>
            <a:r>
              <a:rPr lang="en-CA" dirty="0" err="1" smtClean="0"/>
              <a:t>SafetyNET</a:t>
            </a:r>
            <a:r>
              <a:rPr lang="en-CA" dirty="0" smtClean="0"/>
              <a:t> and NAVTEX in a TELEX format</a:t>
            </a:r>
          </a:p>
          <a:p>
            <a:pPr algn="just">
              <a:defRPr/>
            </a:pPr>
            <a:endParaRPr lang="en-CA" dirty="0" smtClean="0"/>
          </a:p>
          <a:p>
            <a:pPr algn="just">
              <a:defRPr/>
            </a:pPr>
            <a:r>
              <a:rPr lang="en-CA" dirty="0" smtClean="0"/>
              <a:t>S-124 should be also suitable for local NWs</a:t>
            </a:r>
          </a:p>
          <a:p>
            <a:pPr algn="just">
              <a:defRPr/>
            </a:pPr>
            <a:endParaRPr lang="en-CA" dirty="0" smtClean="0"/>
          </a:p>
          <a:p>
            <a:pPr algn="just">
              <a:defRPr/>
            </a:pPr>
            <a:r>
              <a:rPr lang="en-CA" dirty="0" smtClean="0"/>
              <a:t>MET forecasts and MET warnings are not in scope, and is actively being developed by WMO. S-124 CG chair is in contact with the development group for possible model </a:t>
            </a:r>
            <a:r>
              <a:rPr lang="en-CA" dirty="0" err="1" smtClean="0"/>
              <a:t>syncronization</a:t>
            </a:r>
            <a:r>
              <a:rPr lang="en-CA" dirty="0" smtClean="0"/>
              <a:t>.</a:t>
            </a:r>
          </a:p>
          <a:p>
            <a:pPr algn="just">
              <a:defRPr/>
            </a:pPr>
            <a:endParaRPr lang="en-CA" dirty="0" smtClean="0"/>
          </a:p>
          <a:p>
            <a:pPr algn="just">
              <a:defRPr/>
            </a:pPr>
            <a:r>
              <a:rPr lang="en-CA" dirty="0" smtClean="0"/>
              <a:t> S-124 will be a technical component of the e-navigation and of the modernization of the GMDSS</a:t>
            </a:r>
            <a:endParaRPr lang="en-CA" dirty="0"/>
          </a:p>
        </p:txBody>
      </p:sp>
      <p:sp>
        <p:nvSpPr>
          <p:cNvPr id="4" name="Slide Number Placeholder 3"/>
          <p:cNvSpPr>
            <a:spLocks noGrp="1"/>
          </p:cNvSpPr>
          <p:nvPr>
            <p:ph type="sldNum" sz="quarter" idx="12"/>
          </p:nvPr>
        </p:nvSpPr>
        <p:spPr/>
        <p:txBody>
          <a:bodyPr/>
          <a:lstStyle/>
          <a:p>
            <a:fld id="{EC878826-814C-4FD2-96B3-D147818A5C89}" type="slidenum">
              <a:rPr lang="en-US" smtClean="0"/>
              <a:t>4</a:t>
            </a:fld>
            <a:endParaRPr lang="en-US" dirty="0"/>
          </a:p>
        </p:txBody>
      </p:sp>
      <p:sp>
        <p:nvSpPr>
          <p:cNvPr id="6"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1590822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Principal activities and achievements</a:t>
            </a:r>
            <a:endParaRPr lang="en-AU" dirty="0"/>
          </a:p>
        </p:txBody>
      </p:sp>
      <p:sp>
        <p:nvSpPr>
          <p:cNvPr id="3" name="Content Placeholder 2"/>
          <p:cNvSpPr>
            <a:spLocks noGrp="1"/>
          </p:cNvSpPr>
          <p:nvPr>
            <p:ph idx="1"/>
          </p:nvPr>
        </p:nvSpPr>
        <p:spPr>
          <a:xfrm>
            <a:off x="728870" y="1340769"/>
            <a:ext cx="10641495" cy="4530725"/>
          </a:xfrm>
        </p:spPr>
        <p:txBody>
          <a:bodyPr>
            <a:normAutofit lnSpcReduction="10000"/>
          </a:bodyPr>
          <a:lstStyle/>
          <a:p>
            <a:pPr algn="just">
              <a:defRPr/>
            </a:pPr>
            <a:r>
              <a:rPr lang="en-GB" sz="3000" b="1" dirty="0" smtClean="0"/>
              <a:t>Modelling;</a:t>
            </a:r>
            <a:r>
              <a:rPr lang="en-GB" dirty="0" smtClean="0"/>
              <a:t> </a:t>
            </a:r>
            <a:r>
              <a:rPr lang="en-US" dirty="0"/>
              <a:t>f</a:t>
            </a:r>
            <a:r>
              <a:rPr lang="en-US" dirty="0" smtClean="0"/>
              <a:t>ollowing </a:t>
            </a:r>
            <a:r>
              <a:rPr lang="en-US" dirty="0"/>
              <a:t>the encoding exercise </a:t>
            </a:r>
            <a:r>
              <a:rPr lang="en-US" dirty="0" smtClean="0"/>
              <a:t>in 2016 and </a:t>
            </a:r>
            <a:r>
              <a:rPr lang="en-US" dirty="0"/>
              <a:t>the comments </a:t>
            </a:r>
            <a:r>
              <a:rPr lang="en-US" dirty="0" smtClean="0"/>
              <a:t>received from the model review an updated model has been produced.</a:t>
            </a:r>
            <a:endParaRPr lang="en-US" dirty="0"/>
          </a:p>
          <a:p>
            <a:pPr lvl="1" algn="just">
              <a:defRPr/>
            </a:pPr>
            <a:r>
              <a:rPr lang="en-US" dirty="0" smtClean="0"/>
              <a:t>Model is </a:t>
            </a:r>
            <a:r>
              <a:rPr lang="en-US" dirty="0"/>
              <a:t>explained in </a:t>
            </a:r>
            <a:r>
              <a:rPr lang="en-US" dirty="0" smtClean="0"/>
              <a:t>greater detail and definitions have been added.</a:t>
            </a:r>
            <a:endParaRPr lang="en-US" dirty="0"/>
          </a:p>
          <a:p>
            <a:pPr lvl="1" algn="just">
              <a:defRPr/>
            </a:pPr>
            <a:r>
              <a:rPr lang="en-CA" dirty="0" smtClean="0"/>
              <a:t>Improvements </a:t>
            </a:r>
            <a:r>
              <a:rPr lang="en-CA" dirty="0"/>
              <a:t>to facilitate the shared mechanism for managing the NWs status (in-force or cancelled) on the client side according to the information provided by the </a:t>
            </a:r>
            <a:r>
              <a:rPr lang="en-CA" dirty="0" smtClean="0"/>
              <a:t>Coordinator.</a:t>
            </a:r>
          </a:p>
          <a:p>
            <a:pPr lvl="1" algn="just">
              <a:defRPr/>
            </a:pPr>
            <a:r>
              <a:rPr lang="en-CA" dirty="0" smtClean="0"/>
              <a:t>Implementation </a:t>
            </a:r>
            <a:r>
              <a:rPr lang="en-CA" dirty="0"/>
              <a:t>of the MRN concept as the globally unique identifiers (GUID</a:t>
            </a:r>
            <a:r>
              <a:rPr lang="en-CA" dirty="0" smtClean="0"/>
              <a:t>).</a:t>
            </a:r>
          </a:p>
          <a:p>
            <a:pPr lvl="1" algn="just">
              <a:defRPr/>
            </a:pPr>
            <a:r>
              <a:rPr lang="en-CA" dirty="0" smtClean="0"/>
              <a:t>Ability </a:t>
            </a:r>
            <a:r>
              <a:rPr lang="en-CA" dirty="0"/>
              <a:t>for short legends to be displayed on ECDIS</a:t>
            </a:r>
            <a:r>
              <a:rPr lang="en-CA" dirty="0" smtClean="0"/>
              <a:t>.</a:t>
            </a:r>
            <a:endParaRPr lang="en-US" dirty="0"/>
          </a:p>
          <a:p>
            <a:pPr algn="just">
              <a:buFont typeface="Wingdings"/>
              <a:buChar char="è"/>
              <a:defRPr/>
            </a:pPr>
            <a:r>
              <a:rPr lang="en-US" dirty="0" smtClean="0"/>
              <a:t> 	Additional rounds </a:t>
            </a:r>
            <a:r>
              <a:rPr lang="en-US" dirty="0"/>
              <a:t>are required to stabilize the </a:t>
            </a:r>
            <a:r>
              <a:rPr lang="en-US" dirty="0" smtClean="0"/>
              <a:t>model with the 	advice of the </a:t>
            </a:r>
            <a:r>
              <a:rPr lang="en-US" sz="2600" dirty="0" smtClean="0"/>
              <a:t>S-100WG. </a:t>
            </a:r>
          </a:p>
          <a:p>
            <a:pPr marL="0" indent="0" algn="just">
              <a:buNone/>
              <a:defRPr/>
            </a:pPr>
            <a:r>
              <a:rPr lang="en-US" dirty="0" smtClean="0">
                <a:sym typeface="Wingdings" panose="05000000000000000000" pitchFamily="2" charset="2"/>
              </a:rPr>
              <a:t> 	</a:t>
            </a:r>
            <a:r>
              <a:rPr lang="en-US" dirty="0" smtClean="0"/>
              <a:t>The draft Product Specification will continue to evolve.</a:t>
            </a:r>
            <a:endParaRPr lang="en-US" dirty="0"/>
          </a:p>
          <a:p>
            <a:pPr lvl="1" algn="just">
              <a:defRPr/>
            </a:pPr>
            <a:endParaRPr lang="en-GB" sz="2000" b="1" dirty="0"/>
          </a:p>
        </p:txBody>
      </p:sp>
      <p:sp>
        <p:nvSpPr>
          <p:cNvPr id="4" name="Slide Number Placeholder 3"/>
          <p:cNvSpPr>
            <a:spLocks noGrp="1"/>
          </p:cNvSpPr>
          <p:nvPr>
            <p:ph type="sldNum" sz="quarter" idx="12"/>
          </p:nvPr>
        </p:nvSpPr>
        <p:spPr/>
        <p:txBody>
          <a:bodyPr/>
          <a:lstStyle/>
          <a:p>
            <a:fld id="{EC878826-814C-4FD2-96B3-D147818A5C89}" type="slidenum">
              <a:rPr lang="en-US" smtClean="0"/>
              <a:t>5</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4281700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New version of the data model</a:t>
            </a:r>
            <a:endParaRPr lang="en-CA" dirty="0"/>
          </a:p>
        </p:txBody>
      </p:sp>
      <p:sp>
        <p:nvSpPr>
          <p:cNvPr id="4" name="Footer Placeholder 3"/>
          <p:cNvSpPr>
            <a:spLocks noGrp="1"/>
          </p:cNvSpPr>
          <p:nvPr>
            <p:ph type="ftr" sz="quarter" idx="11"/>
          </p:nvPr>
        </p:nvSpPr>
        <p:spPr/>
        <p:txBody>
          <a:bodyPr/>
          <a:lstStyle/>
          <a:p>
            <a:r>
              <a:rPr lang="de-DE" dirty="0"/>
              <a:t>HSSC-10, Rostock-Warnemünde, Germany, 14 -17 May 2018</a:t>
            </a:r>
          </a:p>
        </p:txBody>
      </p:sp>
      <p:sp>
        <p:nvSpPr>
          <p:cNvPr id="5" name="Slide Number Placeholder 4"/>
          <p:cNvSpPr>
            <a:spLocks noGrp="1"/>
          </p:cNvSpPr>
          <p:nvPr>
            <p:ph type="sldNum" sz="quarter" idx="12"/>
          </p:nvPr>
        </p:nvSpPr>
        <p:spPr/>
        <p:txBody>
          <a:bodyPr/>
          <a:lstStyle/>
          <a:p>
            <a:fld id="{EC878826-814C-4FD2-96B3-D147818A5C89}" type="slidenum">
              <a:rPr lang="en-US" smtClean="0"/>
              <a:t>6</a:t>
            </a:fld>
            <a:endParaRPr lang="en-US" dirty="0"/>
          </a:p>
        </p:txBody>
      </p:sp>
      <p:pic>
        <p:nvPicPr>
          <p:cNvPr id="6" name="Picture 5"/>
          <p:cNvPicPr/>
          <p:nvPr/>
        </p:nvPicPr>
        <p:blipFill>
          <a:blip r:embed="rId3" cstate="screen">
            <a:extLst>
              <a:ext uri="{28A0092B-C50C-407E-A947-70E740481C1C}">
                <a14:useLocalDpi xmlns:a14="http://schemas.microsoft.com/office/drawing/2010/main"/>
              </a:ext>
            </a:extLst>
          </a:blip>
          <a:stretch>
            <a:fillRect/>
          </a:stretch>
        </p:blipFill>
        <p:spPr bwMode="auto">
          <a:xfrm>
            <a:off x="4700034" y="1038224"/>
            <a:ext cx="6675356" cy="4822973"/>
          </a:xfrm>
          <a:prstGeom prst="rect">
            <a:avLst/>
          </a:prstGeom>
          <a:noFill/>
          <a:ln w="9525">
            <a:noFill/>
            <a:miter lim="800000"/>
            <a:headEnd/>
            <a:tailEnd/>
          </a:ln>
        </p:spPr>
      </p:pic>
      <p:sp>
        <p:nvSpPr>
          <p:cNvPr id="7" name="TextBox 6"/>
          <p:cNvSpPr txBox="1"/>
          <p:nvPr/>
        </p:nvSpPr>
        <p:spPr>
          <a:xfrm>
            <a:off x="847725" y="1219200"/>
            <a:ext cx="3762375" cy="1754326"/>
          </a:xfrm>
          <a:prstGeom prst="rect">
            <a:avLst/>
          </a:prstGeom>
          <a:noFill/>
        </p:spPr>
        <p:txBody>
          <a:bodyPr wrap="square" rtlCol="0">
            <a:spAutoFit/>
          </a:bodyPr>
          <a:lstStyle/>
          <a:p>
            <a:r>
              <a:rPr lang="en-CA" dirty="0" smtClean="0"/>
              <a:t>- New version is out for review among the S-124CG membership, and testing in the STM Validation and SMART Navigation Projects.</a:t>
            </a:r>
          </a:p>
          <a:p>
            <a:r>
              <a:rPr lang="en-CA" dirty="0" smtClean="0"/>
              <a:t>- Plan to seek S-100WG input after initial CG review.</a:t>
            </a:r>
            <a:endParaRPr lang="en-CA" dirty="0"/>
          </a:p>
        </p:txBody>
      </p:sp>
    </p:spTree>
    <p:extLst>
      <p:ext uri="{BB962C8B-B14F-4D97-AF65-F5344CB8AC3E}">
        <p14:creationId xmlns:p14="http://schemas.microsoft.com/office/powerpoint/2010/main" val="3372067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Status of action </a:t>
            </a:r>
            <a:r>
              <a:rPr lang="en-CA" dirty="0"/>
              <a:t>HSSC9/44 </a:t>
            </a:r>
          </a:p>
        </p:txBody>
      </p:sp>
      <p:sp>
        <p:nvSpPr>
          <p:cNvPr id="3" name="Content Placeholder 2"/>
          <p:cNvSpPr>
            <a:spLocks noGrp="1"/>
          </p:cNvSpPr>
          <p:nvPr>
            <p:ph idx="1"/>
          </p:nvPr>
        </p:nvSpPr>
        <p:spPr>
          <a:xfrm>
            <a:off x="838200" y="1482725"/>
            <a:ext cx="10515600" cy="4351338"/>
          </a:xfrm>
        </p:spPr>
        <p:txBody>
          <a:bodyPr>
            <a:normAutofit/>
          </a:bodyPr>
          <a:lstStyle/>
          <a:p>
            <a:r>
              <a:rPr lang="en-CA" dirty="0"/>
              <a:t>Several members of the CG, including the Chair, attended NIPWG5 where the development of S-124 was reported on as well as a demonstration of the Canadian Navigational </a:t>
            </a:r>
            <a:r>
              <a:rPr lang="en-CA" dirty="0" smtClean="0"/>
              <a:t>Warning Issuing </a:t>
            </a:r>
            <a:r>
              <a:rPr lang="en-CA" dirty="0"/>
              <a:t>System was given. </a:t>
            </a:r>
            <a:r>
              <a:rPr lang="en-CA" dirty="0" smtClean="0"/>
              <a:t>Many </a:t>
            </a:r>
            <a:r>
              <a:rPr lang="en-CA" dirty="0"/>
              <a:t>synergies were observed in the </a:t>
            </a:r>
            <a:r>
              <a:rPr lang="en-CA" dirty="0" smtClean="0"/>
              <a:t>discussions.</a:t>
            </a:r>
          </a:p>
          <a:p>
            <a:r>
              <a:rPr lang="en-CA" dirty="0"/>
              <a:t>Several members of the CG, including the Chair, attended </a:t>
            </a:r>
            <a:r>
              <a:rPr lang="en-CA" dirty="0" smtClean="0"/>
              <a:t>S-100WG3. A status report of S-124 development was given. A joint paper with NIPWG chair was submitted requesting change in S-100 Metadata. Many of the papers presented have direct impact on the ongoing development of S-124, and lessons learned will be used going forward.</a:t>
            </a:r>
            <a:endParaRPr lang="en-CA" dirty="0"/>
          </a:p>
        </p:txBody>
      </p:sp>
      <p:sp>
        <p:nvSpPr>
          <p:cNvPr id="4" name="Footer Placeholder 3"/>
          <p:cNvSpPr>
            <a:spLocks noGrp="1"/>
          </p:cNvSpPr>
          <p:nvPr>
            <p:ph type="ftr" sz="quarter" idx="11"/>
          </p:nvPr>
        </p:nvSpPr>
        <p:spPr/>
        <p:txBody>
          <a:bodyPr/>
          <a:lstStyle/>
          <a:p>
            <a:r>
              <a:rPr lang="de-DE" dirty="0"/>
              <a:t>HSSC-10, Rostock-Warnemünde, Germany, 14 -17 May 2018</a:t>
            </a:r>
          </a:p>
        </p:txBody>
      </p:sp>
      <p:sp>
        <p:nvSpPr>
          <p:cNvPr id="5" name="Slide Number Placeholder 4"/>
          <p:cNvSpPr>
            <a:spLocks noGrp="1"/>
          </p:cNvSpPr>
          <p:nvPr>
            <p:ph type="sldNum" sz="quarter" idx="12"/>
          </p:nvPr>
        </p:nvSpPr>
        <p:spPr/>
        <p:txBody>
          <a:bodyPr/>
          <a:lstStyle/>
          <a:p>
            <a:fld id="{EC878826-814C-4FD2-96B3-D147818A5C89}" type="slidenum">
              <a:rPr lang="en-US" smtClean="0"/>
              <a:t>7</a:t>
            </a:fld>
            <a:endParaRPr lang="en-US" dirty="0"/>
          </a:p>
        </p:txBody>
      </p:sp>
    </p:spTree>
    <p:extLst>
      <p:ext uri="{BB962C8B-B14F-4D97-AF65-F5344CB8AC3E}">
        <p14:creationId xmlns:p14="http://schemas.microsoft.com/office/powerpoint/2010/main" val="1517872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dirty="0" smtClean="0"/>
              <a:t>Some of the future work</a:t>
            </a:r>
            <a:endParaRPr lang="en-AU" dirty="0"/>
          </a:p>
        </p:txBody>
      </p:sp>
      <p:sp>
        <p:nvSpPr>
          <p:cNvPr id="3" name="Content Placeholder 2"/>
          <p:cNvSpPr>
            <a:spLocks noGrp="1"/>
          </p:cNvSpPr>
          <p:nvPr>
            <p:ph idx="1"/>
          </p:nvPr>
        </p:nvSpPr>
        <p:spPr>
          <a:xfrm>
            <a:off x="709820" y="1102644"/>
            <a:ext cx="10641495" cy="4530725"/>
          </a:xfrm>
        </p:spPr>
        <p:txBody>
          <a:bodyPr>
            <a:noAutofit/>
          </a:bodyPr>
          <a:lstStyle/>
          <a:p>
            <a:pPr algn="just">
              <a:defRPr/>
            </a:pPr>
            <a:r>
              <a:rPr lang="en-US" dirty="0"/>
              <a:t>Use of the Maritime Resource Name (MRN) concept:</a:t>
            </a:r>
          </a:p>
          <a:p>
            <a:pPr lvl="1" algn="just">
              <a:defRPr/>
            </a:pPr>
            <a:r>
              <a:rPr lang="en-US" dirty="0"/>
              <a:t>MRN for Unique Id of a NW </a:t>
            </a:r>
          </a:p>
          <a:p>
            <a:pPr lvl="1" algn="just">
              <a:defRPr/>
            </a:pPr>
            <a:r>
              <a:rPr lang="en-US" dirty="0"/>
              <a:t>MRN for linking the NW and the object subject of the NW (e.g. A NW related to a dysfunctional </a:t>
            </a:r>
            <a:r>
              <a:rPr lang="en-US" dirty="0" err="1"/>
              <a:t>AtoN</a:t>
            </a:r>
            <a:r>
              <a:rPr lang="en-US" dirty="0"/>
              <a:t> identified by its MRN</a:t>
            </a:r>
            <a:r>
              <a:rPr lang="en-US" dirty="0" smtClean="0"/>
              <a:t>)</a:t>
            </a:r>
          </a:p>
          <a:p>
            <a:pPr lvl="1" algn="just">
              <a:defRPr/>
            </a:pPr>
            <a:r>
              <a:rPr lang="en-US" dirty="0" smtClean="0"/>
              <a:t>Need to consider how S-53 ID can be harmonized with S-124 ID.</a:t>
            </a:r>
            <a:endParaRPr lang="en-US" dirty="0"/>
          </a:p>
          <a:p>
            <a:pPr algn="just">
              <a:defRPr/>
            </a:pPr>
            <a:r>
              <a:rPr lang="en-US" dirty="0"/>
              <a:t>U</a:t>
            </a:r>
            <a:r>
              <a:rPr lang="en-US" dirty="0" smtClean="0"/>
              <a:t>se </a:t>
            </a:r>
            <a:r>
              <a:rPr lang="en-US" dirty="0"/>
              <a:t>of HTML for a better presentation of the textual information (description of the danger</a:t>
            </a:r>
            <a:r>
              <a:rPr lang="en-US" dirty="0" smtClean="0"/>
              <a:t>), may require a new data type in S</a:t>
            </a:r>
            <a:r>
              <a:rPr lang="en-CA" dirty="0" smtClean="0"/>
              <a:t>-100.</a:t>
            </a:r>
            <a:endParaRPr lang="en-US" dirty="0"/>
          </a:p>
          <a:p>
            <a:pPr algn="just">
              <a:defRPr/>
            </a:pPr>
            <a:r>
              <a:rPr lang="en-US" dirty="0"/>
              <a:t>H</a:t>
            </a:r>
            <a:r>
              <a:rPr lang="en-US" dirty="0" smtClean="0"/>
              <a:t>armonization </a:t>
            </a:r>
            <a:r>
              <a:rPr lang="en-US" dirty="0"/>
              <a:t>of short legends to be displayed on ECDIS (“light unlit”, “drifting container”, “firing exercise</a:t>
            </a:r>
            <a:r>
              <a:rPr lang="en-US" dirty="0" smtClean="0"/>
              <a:t>”…)</a:t>
            </a:r>
            <a:endParaRPr lang="en-US" dirty="0"/>
          </a:p>
          <a:p>
            <a:pPr algn="just">
              <a:defRPr/>
            </a:pPr>
            <a:r>
              <a:rPr lang="en-US" dirty="0" smtClean="0"/>
              <a:t>Continue to develop </a:t>
            </a:r>
            <a:r>
              <a:rPr lang="en-US" dirty="0"/>
              <a:t>mechanism for managing the NWs status (in-force or cancelled) on the client side according to the information provided by the Coordinator</a:t>
            </a:r>
          </a:p>
          <a:p>
            <a:pPr algn="just">
              <a:defRPr/>
            </a:pPr>
            <a:endParaRPr lang="en-GB" dirty="0"/>
          </a:p>
        </p:txBody>
      </p:sp>
      <p:sp>
        <p:nvSpPr>
          <p:cNvPr id="4" name="Slide Number Placeholder 3"/>
          <p:cNvSpPr>
            <a:spLocks noGrp="1"/>
          </p:cNvSpPr>
          <p:nvPr>
            <p:ph type="sldNum" sz="quarter" idx="12"/>
          </p:nvPr>
        </p:nvSpPr>
        <p:spPr/>
        <p:txBody>
          <a:bodyPr/>
          <a:lstStyle/>
          <a:p>
            <a:fld id="{EC878826-814C-4FD2-96B3-D147818A5C89}" type="slidenum">
              <a:rPr lang="en-US" smtClean="0"/>
              <a:t>8</a:t>
            </a:fld>
            <a:endParaRPr lang="en-US" dirty="0"/>
          </a:p>
        </p:txBody>
      </p:sp>
      <p:sp>
        <p:nvSpPr>
          <p:cNvPr id="7"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2929408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a:bodyPr>
          <a:lstStyle/>
          <a:p>
            <a:pPr eaLnBrk="1" hangingPunct="1">
              <a:defRPr/>
            </a:pPr>
            <a:r>
              <a:rPr lang="en-AU" sz="3100" dirty="0" smtClean="0"/>
              <a:t>Some principles followed in the development</a:t>
            </a:r>
            <a:endParaRPr lang="en-AU" dirty="0"/>
          </a:p>
        </p:txBody>
      </p:sp>
      <p:sp>
        <p:nvSpPr>
          <p:cNvPr id="3" name="Content Placeholder 2"/>
          <p:cNvSpPr>
            <a:spLocks noGrp="1"/>
          </p:cNvSpPr>
          <p:nvPr>
            <p:ph idx="1"/>
          </p:nvPr>
        </p:nvSpPr>
        <p:spPr>
          <a:xfrm>
            <a:off x="728870" y="1340769"/>
            <a:ext cx="8481805" cy="4530725"/>
          </a:xfrm>
        </p:spPr>
        <p:txBody>
          <a:bodyPr>
            <a:normAutofit/>
          </a:bodyPr>
          <a:lstStyle/>
          <a:p>
            <a:pPr algn="just">
              <a:defRPr/>
            </a:pPr>
            <a:r>
              <a:rPr lang="en-US" dirty="0"/>
              <a:t>S-124 should target ECDIS but also other clients </a:t>
            </a:r>
            <a:endParaRPr lang="en-US" dirty="0" smtClean="0"/>
          </a:p>
          <a:p>
            <a:pPr marL="0" indent="0" algn="just">
              <a:buNone/>
              <a:defRPr/>
            </a:pPr>
            <a:r>
              <a:rPr lang="en-US" dirty="0" smtClean="0"/>
              <a:t>(</a:t>
            </a:r>
            <a:r>
              <a:rPr lang="en-US" dirty="0"/>
              <a:t>websites, apps, etc.)</a:t>
            </a:r>
          </a:p>
          <a:p>
            <a:pPr algn="just">
              <a:defRPr/>
            </a:pPr>
            <a:endParaRPr lang="en-US" dirty="0" smtClean="0"/>
          </a:p>
          <a:p>
            <a:pPr algn="just">
              <a:defRPr/>
            </a:pPr>
            <a:r>
              <a:rPr lang="en-US" dirty="0" smtClean="0"/>
              <a:t>A </a:t>
            </a:r>
            <a:r>
              <a:rPr lang="en-US" dirty="0"/>
              <a:t>NW will be issued simultaneously in S-124 and in the current form (S-53, likely generated from S-124 data)</a:t>
            </a:r>
          </a:p>
          <a:p>
            <a:pPr algn="just">
              <a:defRPr/>
            </a:pPr>
            <a:endParaRPr lang="en-US" dirty="0"/>
          </a:p>
          <a:p>
            <a:pPr algn="just">
              <a:defRPr/>
            </a:pPr>
            <a:r>
              <a:rPr lang="en-US" dirty="0"/>
              <a:t>The S-124 form and the S-53 form should provide the same information to the end-user</a:t>
            </a:r>
          </a:p>
          <a:p>
            <a:pPr algn="just">
              <a:defRPr/>
            </a:pPr>
            <a:endParaRPr lang="en-GB" sz="2400" b="1" dirty="0"/>
          </a:p>
        </p:txBody>
      </p:sp>
      <p:pic>
        <p:nvPicPr>
          <p:cNvPr id="6" name="Picture 2" descr="https://lh3.googleusercontent.com/WFNonrzoQLOpQ4rq6EfSI_BhaQg0jCmtW5M325tiU3Rgl3GsQjgPc3U18SWplNNUIbgOOesb-dscTJwFYIVZjWnBlbX2qn_14coC4vEnJ3zMYmDNgDEW2biwqggjicQMC4iTjurFT7IILI8sszVcZhzzC1VI0Yc8Z-x9VTqYVvcXOJqqoqHbnrt9xYE-2ljBwPPHfO6Z7D-OA4iGG88bO4vxa4hWqyZ3TUQ761y0mpCmYrO8LPwvoXdqGbipyc_4XzZxvybMd-ljMU6YoLQDjAd_eoh4_gqZ7aCWGV_8DMYZW8kdd3IegDZyr2izqnnbJpoxNb61UsiO4NM9rYaf8K1B9Q_Rb-XgLCflLU4RN8nJgy8On54UtE4tqNHnxNcaGSx4EZPbAXeRdG1h9vROmeXtuNaN591P49_3kqcCDymPP9CQ_rq9DyNP_0YTLHdV_C-oTSj8cGs1SYSV-wDGdW-fG8J7QagdSR7B9Xuy-usoX5otPrU-kHrgHYfMRciVDe7tyZbfhlnjabHCb9RkpCI1isJ22iou0MK1CuxXh8y6t7ZBwuTz8M-f7yAP-uvIC8_bJkaE91kaM5SXev9agY1DA-O-_PMo0Bsmlve0gQYmoFGOmDpx=w499-h885-no"/>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rot="436837">
            <a:off x="9459638" y="303669"/>
            <a:ext cx="1618824" cy="287088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EC878826-814C-4FD2-96B3-D147818A5C89}" type="slidenum">
              <a:rPr lang="en-US" smtClean="0"/>
              <a:t>9</a:t>
            </a:fld>
            <a:endParaRPr lang="en-US" dirty="0"/>
          </a:p>
        </p:txBody>
      </p:sp>
      <p:sp>
        <p:nvSpPr>
          <p:cNvPr id="8" name="Footer Placeholder 3"/>
          <p:cNvSpPr>
            <a:spLocks noGrp="1"/>
          </p:cNvSpPr>
          <p:nvPr>
            <p:ph type="ftr" sz="quarter" idx="11"/>
          </p:nvPr>
        </p:nvSpPr>
        <p:spPr>
          <a:xfrm>
            <a:off x="4038600" y="6276122"/>
            <a:ext cx="4114800" cy="365125"/>
          </a:xfrm>
        </p:spPr>
        <p:txBody>
          <a:bodyPr/>
          <a:lstStyle/>
          <a:p>
            <a:r>
              <a:rPr lang="de-DE" dirty="0"/>
              <a:t>HSSC-10, Rostock-Warnemünde, Germany, 14 -17 May 2018</a:t>
            </a:r>
          </a:p>
        </p:txBody>
      </p:sp>
    </p:spTree>
    <p:extLst>
      <p:ext uri="{BB962C8B-B14F-4D97-AF65-F5344CB8AC3E}">
        <p14:creationId xmlns:p14="http://schemas.microsoft.com/office/powerpoint/2010/main" val="1705439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IHO presentations template" id="{C657DD33-74A5-46FF-87DC-702489CC64DD}" vid="{C4CF7E2C-A930-4DFE-9432-DAC967E2A526}"/>
    </a:ext>
  </a:extLst>
</a:theme>
</file>

<file path=ppt/theme/theme2.xml><?xml version="1.0" encoding="utf-8"?>
<a:theme xmlns:a="http://schemas.openxmlformats.org/drawingml/2006/main" name="1_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IHO presentations template" id="{C657DD33-74A5-46FF-87DC-702489CC64DD}" vid="{C4CF7E2C-A930-4DFE-9432-DAC967E2A5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IHO presentations template</Template>
  <TotalTime>1236</TotalTime>
  <Words>1215</Words>
  <Application>Microsoft Office PowerPoint</Application>
  <PresentationFormat>Custom</PresentationFormat>
  <Paragraphs>107</Paragraphs>
  <Slides>14</Slides>
  <Notes>5</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1_Office Theme</vt:lpstr>
      <vt:lpstr>Report of the S-124 Correspondence Group of the WWNWS Sub-committee   submitted by Canada (CCG)  S-124 Product Specification progress since HSSC9 </vt:lpstr>
      <vt:lpstr>Membership</vt:lpstr>
      <vt:lpstr>Passing the baton…</vt:lpstr>
      <vt:lpstr>Introduction</vt:lpstr>
      <vt:lpstr>Principal activities and achievements</vt:lpstr>
      <vt:lpstr>New version of the data model</vt:lpstr>
      <vt:lpstr>Status of action HSSC9/44 </vt:lpstr>
      <vt:lpstr>Some of the future work</vt:lpstr>
      <vt:lpstr>Some principles followed in the development</vt:lpstr>
      <vt:lpstr>Technical Services</vt:lpstr>
      <vt:lpstr>Technical Services</vt:lpstr>
      <vt:lpstr>E-navigation projects support</vt:lpstr>
      <vt:lpstr>E-navigation projects support</vt:lpstr>
      <vt:lpstr>PowerPoint Presentation</vt:lpstr>
    </vt:vector>
  </TitlesOfParts>
  <Company>IHO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DTech</dc:creator>
  <cp:lastModifiedBy>Eivind Mong</cp:lastModifiedBy>
  <cp:revision>112</cp:revision>
  <cp:lastPrinted>2017-10-13T08:19:11Z</cp:lastPrinted>
  <dcterms:created xsi:type="dcterms:W3CDTF">2017-10-09T13:46:17Z</dcterms:created>
  <dcterms:modified xsi:type="dcterms:W3CDTF">2018-04-27T14:37:44Z</dcterms:modified>
</cp:coreProperties>
</file>