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6"/>
  </p:sldMasterIdLst>
  <p:notesMasterIdLst>
    <p:notesMasterId r:id="rId15"/>
  </p:notesMasterIdLst>
  <p:sldIdLst>
    <p:sldId id="275" r:id="rId7"/>
    <p:sldId id="276" r:id="rId8"/>
    <p:sldId id="280" r:id="rId9"/>
    <p:sldId id="281" r:id="rId10"/>
    <p:sldId id="284" r:id="rId11"/>
    <p:sldId id="285" r:id="rId12"/>
    <p:sldId id="279" r:id="rId13"/>
    <p:sldId id="278" r:id="rId1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351" autoAdjust="0"/>
  </p:normalViewPr>
  <p:slideViewPr>
    <p:cSldViewPr snapToGrid="0">
      <p:cViewPr>
        <p:scale>
          <a:sx n="91" d="100"/>
          <a:sy n="91" d="100"/>
        </p:scale>
        <p:origin x="-250" y="-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Some confusion of difference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3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DGIF Vision……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IHO COUNCIL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IHO COUNCIL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/>
              <a:t>Hydrographic Services and Standards Committee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1385853"/>
            <a:ext cx="9144000" cy="2999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3600" dirty="0"/>
              <a:t>Report of Defence Geospatial Information Working Group (DGIWG)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endParaRPr lang="en-AU" sz="360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xmlns="" id="{FC657ABB-8BD5-4043-8745-3AF5077C5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86" y="3812985"/>
            <a:ext cx="1520227" cy="15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3C0D8DA1-88F0-4122-8679-330785CB1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971486"/>
              </p:ext>
            </p:extLst>
          </p:nvPr>
        </p:nvGraphicFramePr>
        <p:xfrm>
          <a:off x="3463272" y="3812985"/>
          <a:ext cx="1633043" cy="1517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4" imgW="9135750" imgH="9135750" progId="">
                  <p:embed/>
                </p:oleObj>
              </mc:Choice>
              <mc:Fallback>
                <p:oleObj name="Photo Editor Photo" r:id="rId4" imgW="9135750" imgH="9135750" progId="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272" y="3812985"/>
                        <a:ext cx="1633043" cy="1517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8E6EC87-2D83-4C54-AB87-08B9C9454EC0}"/>
              </a:ext>
            </a:extLst>
          </p:cNvPr>
          <p:cNvSpPr txBox="1">
            <a:spLocks/>
          </p:cNvSpPr>
          <p:nvPr/>
        </p:nvSpPr>
        <p:spPr>
          <a:xfrm>
            <a:off x="4845032" y="5674252"/>
            <a:ext cx="9144000" cy="78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dirty="0"/>
              <a:t>Slides provided by Stephane Garcia (FRA) and Al Armstrong (USA)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Principal activities and achievements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FAC622E-9809-4072-A1D3-2E9C44F78463}"/>
              </a:ext>
            </a:extLst>
          </p:cNvPr>
          <p:cNvGrpSpPr/>
          <p:nvPr/>
        </p:nvGrpSpPr>
        <p:grpSpPr>
          <a:xfrm>
            <a:off x="2411761" y="1855788"/>
            <a:ext cx="4608512" cy="3996444"/>
            <a:chOff x="3215680" y="1331384"/>
            <a:chExt cx="6144683" cy="5328592"/>
          </a:xfrm>
        </p:grpSpPr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xmlns="" id="{C68412A9-4392-4329-9600-3B45EAD5A435}"/>
                </a:ext>
              </a:extLst>
            </p:cNvPr>
            <p:cNvSpPr/>
            <p:nvPr/>
          </p:nvSpPr>
          <p:spPr>
            <a:xfrm>
              <a:off x="7440150" y="1331384"/>
              <a:ext cx="1920213" cy="7200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8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NGIF 1.0</a:t>
              </a: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xmlns="" id="{AC0F7804-7007-4BF6-93AB-F574D1956F95}"/>
                </a:ext>
              </a:extLst>
            </p:cNvPr>
            <p:cNvSpPr/>
            <p:nvPr/>
          </p:nvSpPr>
          <p:spPr>
            <a:xfrm>
              <a:off x="7440150" y="2339496"/>
              <a:ext cx="1920213" cy="7200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8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NGIF 2.0</a:t>
              </a:r>
            </a:p>
          </p:txBody>
        </p:sp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xmlns="" id="{5C386FB0-7637-4328-96BE-1129BA41D904}"/>
                </a:ext>
              </a:extLst>
            </p:cNvPr>
            <p:cNvSpPr/>
            <p:nvPr/>
          </p:nvSpPr>
          <p:spPr>
            <a:xfrm>
              <a:off x="7440150" y="5939896"/>
              <a:ext cx="1920213" cy="7200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58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NGIF 3.0</a:t>
              </a:r>
            </a:p>
          </p:txBody>
        </p:sp>
        <p:sp>
          <p:nvSpPr>
            <p:cNvPr id="11" name="Rounded Rectangle 4">
              <a:extLst>
                <a:ext uri="{FF2B5EF4-FFF2-40B4-BE49-F238E27FC236}">
                  <a16:creationId xmlns:a16="http://schemas.microsoft.com/office/drawing/2014/main" xmlns="" id="{05A5FE0D-9E85-41C2-94F6-58E5C4064CD2}"/>
                </a:ext>
              </a:extLst>
            </p:cNvPr>
            <p:cNvSpPr/>
            <p:nvPr/>
          </p:nvSpPr>
          <p:spPr>
            <a:xfrm>
              <a:off x="3215680" y="2339496"/>
              <a:ext cx="1920213" cy="720080"/>
            </a:xfrm>
            <a:prstGeom prst="roundRect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DGIF 2.0</a:t>
              </a: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xmlns="" id="{166C21EC-7778-4B6F-A7E9-E9A2D2DD381D}"/>
                </a:ext>
              </a:extLst>
            </p:cNvPr>
            <p:cNvSpPr/>
            <p:nvPr/>
          </p:nvSpPr>
          <p:spPr>
            <a:xfrm>
              <a:off x="3215680" y="5939896"/>
              <a:ext cx="1920213" cy="720080"/>
            </a:xfrm>
            <a:prstGeom prst="roundRect">
              <a:avLst/>
            </a:prstGeom>
            <a:solidFill>
              <a:schemeClr val="accent1"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DGIF 3.0</a:t>
              </a:r>
            </a:p>
          </p:txBody>
        </p:sp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xmlns="" id="{D5E8D7C3-4D94-4FCF-A353-B89CEE9C42C1}"/>
                </a:ext>
              </a:extLst>
            </p:cNvPr>
            <p:cNvSpPr/>
            <p:nvPr/>
          </p:nvSpPr>
          <p:spPr>
            <a:xfrm>
              <a:off x="3407701" y="3355992"/>
              <a:ext cx="1536171" cy="567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DGIF 2.1</a:t>
              </a:r>
            </a:p>
          </p:txBody>
        </p:sp>
        <p:sp>
          <p:nvSpPr>
            <p:cNvPr id="14" name="Rounded Rectangle 9">
              <a:extLst>
                <a:ext uri="{FF2B5EF4-FFF2-40B4-BE49-F238E27FC236}">
                  <a16:creationId xmlns:a16="http://schemas.microsoft.com/office/drawing/2014/main" xmlns="" id="{EEDDDCD9-7F78-4D9E-8A20-752F28F3C9F5}"/>
                </a:ext>
              </a:extLst>
            </p:cNvPr>
            <p:cNvSpPr/>
            <p:nvPr/>
          </p:nvSpPr>
          <p:spPr>
            <a:xfrm>
              <a:off x="3407701" y="4220088"/>
              <a:ext cx="1536171" cy="567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DGIF 2.2</a:t>
              </a:r>
            </a:p>
          </p:txBody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xmlns="" id="{346B4431-31CF-4097-9329-8A23C90E0543}"/>
                </a:ext>
              </a:extLst>
            </p:cNvPr>
            <p:cNvSpPr/>
            <p:nvPr/>
          </p:nvSpPr>
          <p:spPr>
            <a:xfrm>
              <a:off x="3407701" y="5075800"/>
              <a:ext cx="1536171" cy="567680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CA" sz="1350" b="1" dirty="0">
                  <a:solidFill>
                    <a:srgbClr val="000000"/>
                  </a:solidFill>
                  <a:latin typeface="Arial"/>
                </a:rPr>
                <a:t>DGIF 2.x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2CA4453F-178C-48F4-B0B1-DCECA00D8502}"/>
                </a:ext>
              </a:extLst>
            </p:cNvPr>
            <p:cNvCxnSpPr>
              <a:stCxn id="11" idx="2"/>
              <a:endCxn id="13" idx="0"/>
            </p:cNvCxnSpPr>
            <p:nvPr/>
          </p:nvCxnSpPr>
          <p:spPr>
            <a:xfrm>
              <a:off x="4175787" y="3059576"/>
              <a:ext cx="0" cy="296416"/>
            </a:xfrm>
            <a:prstGeom prst="straightConnector1">
              <a:avLst/>
            </a:prstGeom>
            <a:ln w="31750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B31269CA-6241-4979-BAF7-28974AF0C279}"/>
                </a:ext>
              </a:extLst>
            </p:cNvPr>
            <p:cNvCxnSpPr/>
            <p:nvPr/>
          </p:nvCxnSpPr>
          <p:spPr>
            <a:xfrm>
              <a:off x="4183647" y="3923672"/>
              <a:ext cx="0" cy="296416"/>
            </a:xfrm>
            <a:prstGeom prst="straightConnector1">
              <a:avLst/>
            </a:prstGeom>
            <a:ln w="31750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86A36C57-A910-430E-9A5B-7A4BE2323290}"/>
                </a:ext>
              </a:extLst>
            </p:cNvPr>
            <p:cNvCxnSpPr/>
            <p:nvPr/>
          </p:nvCxnSpPr>
          <p:spPr>
            <a:xfrm>
              <a:off x="4169948" y="4779384"/>
              <a:ext cx="0" cy="296416"/>
            </a:xfrm>
            <a:prstGeom prst="straightConnector1">
              <a:avLst/>
            </a:prstGeom>
            <a:ln w="31750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2BFC5753-27EE-438C-89F7-2B39D23382E4}"/>
                </a:ext>
              </a:extLst>
            </p:cNvPr>
            <p:cNvCxnSpPr/>
            <p:nvPr/>
          </p:nvCxnSpPr>
          <p:spPr>
            <a:xfrm>
              <a:off x="4136711" y="5643480"/>
              <a:ext cx="0" cy="296416"/>
            </a:xfrm>
            <a:prstGeom prst="straightConnector1">
              <a:avLst/>
            </a:prstGeom>
            <a:ln w="31750"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8FD8C4DF-42E4-4A1F-BDE5-E35F44AA5E2C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8400256" y="2051464"/>
              <a:ext cx="0" cy="288032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qual 25">
              <a:extLst>
                <a:ext uri="{FF2B5EF4-FFF2-40B4-BE49-F238E27FC236}">
                  <a16:creationId xmlns:a16="http://schemas.microsoft.com/office/drawing/2014/main" xmlns="" id="{7F0F340E-CBDA-44F4-9325-F89A109E3AE5}"/>
                </a:ext>
              </a:extLst>
            </p:cNvPr>
            <p:cNvSpPr/>
            <p:nvPr/>
          </p:nvSpPr>
          <p:spPr>
            <a:xfrm>
              <a:off x="5903979" y="2451251"/>
              <a:ext cx="768085" cy="508248"/>
            </a:xfrm>
            <a:prstGeom prst="mathEqual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 sz="135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Equal 26">
              <a:extLst>
                <a:ext uri="{FF2B5EF4-FFF2-40B4-BE49-F238E27FC236}">
                  <a16:creationId xmlns:a16="http://schemas.microsoft.com/office/drawing/2014/main" xmlns="" id="{9E062149-DACE-436E-AEDA-E869E14164F3}"/>
                </a:ext>
              </a:extLst>
            </p:cNvPr>
            <p:cNvSpPr/>
            <p:nvPr/>
          </p:nvSpPr>
          <p:spPr>
            <a:xfrm>
              <a:off x="5903979" y="6045812"/>
              <a:ext cx="768085" cy="508248"/>
            </a:xfrm>
            <a:prstGeom prst="mathEqual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CA" sz="1350" b="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" name="Title 7">
            <a:extLst>
              <a:ext uri="{FF2B5EF4-FFF2-40B4-BE49-F238E27FC236}">
                <a16:creationId xmlns:a16="http://schemas.microsoft.com/office/drawing/2014/main" xmlns="" id="{BB9CC2EF-BE67-4C71-83C8-978692C534C3}"/>
              </a:ext>
            </a:extLst>
          </p:cNvPr>
          <p:cNvSpPr txBox="1">
            <a:spLocks/>
          </p:cNvSpPr>
          <p:nvPr/>
        </p:nvSpPr>
        <p:spPr>
          <a:xfrm>
            <a:off x="1187451" y="1339455"/>
            <a:ext cx="7423150" cy="469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DGIF / NGIF Relationship</a:t>
            </a:r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Principal activities and achievements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874949C-E500-4BD2-8C30-6C86B72F3F34}"/>
              </a:ext>
            </a:extLst>
          </p:cNvPr>
          <p:cNvSpPr txBox="1">
            <a:spLocks/>
          </p:cNvSpPr>
          <p:nvPr/>
        </p:nvSpPr>
        <p:spPr>
          <a:xfrm>
            <a:off x="808342" y="1107028"/>
            <a:ext cx="10560383" cy="49764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/>
              <a:t>Implications/Benefits of DGIF to Nations</a:t>
            </a:r>
          </a:p>
          <a:p>
            <a:endParaRPr lang="en-GB" sz="2400" dirty="0"/>
          </a:p>
          <a:p>
            <a:r>
              <a:rPr lang="en-GB" sz="2400" dirty="0"/>
              <a:t>Nations are able to influence the formation/development of the model  </a:t>
            </a:r>
          </a:p>
          <a:p>
            <a:r>
              <a:rPr lang="en-GB" sz="2400" dirty="0"/>
              <a:t>Burden Sharing with other nations  – We don’t have to do it all on our own </a:t>
            </a:r>
          </a:p>
          <a:p>
            <a:r>
              <a:rPr lang="en-GB" sz="2400" dirty="0"/>
              <a:t>Standardized Mappings </a:t>
            </a:r>
          </a:p>
          <a:p>
            <a:r>
              <a:rPr lang="en-GB" sz="2400" dirty="0"/>
              <a:t>Model Maintenance </a:t>
            </a:r>
          </a:p>
          <a:p>
            <a:r>
              <a:rPr lang="en-GB" sz="2400" dirty="0"/>
              <a:t>Defence Collaborative Environment – UML based – Tools developed </a:t>
            </a:r>
          </a:p>
          <a:p>
            <a:r>
              <a:rPr lang="en-GB" sz="2400" dirty="0"/>
              <a:t>Ensure a Holistic Geospatial Modelling Approach… </a:t>
            </a:r>
            <a:endParaRPr lang="fr-FR" sz="2400" dirty="0"/>
          </a:p>
          <a:p>
            <a:pPr marL="457200" lvl="1" indent="0" defTabSz="449263">
              <a:buFont typeface="Arial" panose="020B0604020202020204" pitchFamily="34" charset="0"/>
              <a:buNone/>
              <a:defRPr/>
            </a:pPr>
            <a:endParaRPr lang="en-GB" altLang="en-US" sz="200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62C7921-D118-47DE-A24B-BE4D80451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515" y="4053840"/>
            <a:ext cx="1700144" cy="169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06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The DGIF Vision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A9C124-E612-45AD-A697-FBAFCCD48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9" y="914401"/>
            <a:ext cx="11392802" cy="51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Principal activities and achievements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7DAFDA2-349E-40EE-9945-A23C707F8ADF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28870" y="714956"/>
            <a:ext cx="11082916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endParaRPr lang="en-GB" altLang="en-US" sz="2400" dirty="0"/>
          </a:p>
          <a:p>
            <a:r>
              <a:rPr lang="fr-FR" dirty="0"/>
              <a:t>NGIF2 (AGeoP-11 </a:t>
            </a:r>
            <a:r>
              <a:rPr lang="fr-FR" dirty="0" err="1"/>
              <a:t>ed</a:t>
            </a:r>
            <a:r>
              <a:rPr lang="fr-FR" dirty="0"/>
              <a:t>. B)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published</a:t>
            </a:r>
            <a:r>
              <a:rPr lang="fr-FR" dirty="0"/>
              <a:t> (2018)</a:t>
            </a:r>
          </a:p>
          <a:p>
            <a:pPr lvl="1"/>
            <a:r>
              <a:rPr lang="fr-FR" dirty="0" err="1"/>
              <a:t>Based</a:t>
            </a:r>
            <a:r>
              <a:rPr lang="fr-FR" dirty="0"/>
              <a:t> on DGIF </a:t>
            </a:r>
            <a:r>
              <a:rPr lang="fr-FR" dirty="0" smtClean="0"/>
              <a:t>2 (DGIWG 200)</a:t>
            </a:r>
            <a:endParaRPr lang="fr-FR" dirty="0"/>
          </a:p>
          <a:p>
            <a:pPr lvl="1"/>
            <a:r>
              <a:rPr lang="fr-FR" dirty="0" err="1"/>
              <a:t>Include</a:t>
            </a:r>
            <a:r>
              <a:rPr lang="fr-FR" dirty="0"/>
              <a:t> DGIWG standards for </a:t>
            </a:r>
            <a:r>
              <a:rPr lang="fr-FR" dirty="0" err="1"/>
              <a:t>Imagery</a:t>
            </a:r>
            <a:r>
              <a:rPr lang="fr-FR" dirty="0"/>
              <a:t> (</a:t>
            </a:r>
            <a:r>
              <a:rPr lang="fr-FR" dirty="0" err="1"/>
              <a:t>GeoTIFF</a:t>
            </a:r>
            <a:r>
              <a:rPr lang="fr-FR" dirty="0"/>
              <a:t>) and </a:t>
            </a:r>
            <a:r>
              <a:rPr lang="fr-FR" dirty="0" err="1"/>
              <a:t>elevation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DGED</a:t>
            </a:r>
          </a:p>
          <a:p>
            <a:pPr lvl="1"/>
            <a:endParaRPr lang="fr-FR" dirty="0"/>
          </a:p>
          <a:p>
            <a:r>
              <a:rPr lang="fr-FR" dirty="0"/>
              <a:t>NGIF1 </a:t>
            </a:r>
            <a:r>
              <a:rPr lang="fr-FR" dirty="0" err="1"/>
              <a:t>withdrawn</a:t>
            </a:r>
            <a:endParaRPr lang="fr-FR" dirty="0"/>
          </a:p>
          <a:p>
            <a:endParaRPr lang="fr-FR" dirty="0"/>
          </a:p>
          <a:p>
            <a:r>
              <a:rPr lang="fr-FR" dirty="0"/>
              <a:t>DGIF </a:t>
            </a:r>
            <a:r>
              <a:rPr lang="fr-FR" dirty="0" smtClean="0"/>
              <a:t>2 (DGIWG 200)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current</a:t>
            </a:r>
            <a:r>
              <a:rPr lang="fr-FR" dirty="0"/>
              <a:t> up-to-date DGIWG standard</a:t>
            </a:r>
          </a:p>
          <a:p>
            <a:pPr lvl="1"/>
            <a:r>
              <a:rPr lang="fr-FR" dirty="0" err="1"/>
              <a:t>Published</a:t>
            </a:r>
            <a:r>
              <a:rPr lang="fr-FR" dirty="0"/>
              <a:t> by DGIWG in 2017</a:t>
            </a:r>
          </a:p>
          <a:p>
            <a:pPr lvl="1"/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maintained</a:t>
            </a:r>
            <a:endParaRPr lang="en-GB" altLang="en-US" sz="2400" b="1" dirty="0"/>
          </a:p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61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Principal activities and achievements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66E61B0D-64E1-4B89-A8D7-1CCBF75FF9B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728870" y="1062597"/>
            <a:ext cx="6972224" cy="5185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/>
              <a:t>Maritime focus: S-101 to DGIM mapping</a:t>
            </a:r>
          </a:p>
          <a:p>
            <a:r>
              <a:rPr lang="fr-FR" sz="2400" dirty="0" err="1"/>
              <a:t>Led</a:t>
            </a:r>
            <a:r>
              <a:rPr lang="fr-FR" sz="2400" dirty="0"/>
              <a:t> by UKHO</a:t>
            </a:r>
          </a:p>
          <a:p>
            <a:pPr lvl="1"/>
            <a:r>
              <a:rPr lang="fr-FR" sz="2000" dirty="0"/>
              <a:t>Mapping </a:t>
            </a:r>
            <a:r>
              <a:rPr lang="fr-FR" sz="2000" dirty="0" err="1"/>
              <a:t>undertaken</a:t>
            </a:r>
            <a:r>
              <a:rPr lang="fr-FR" sz="2000" dirty="0"/>
              <a:t> by NGA</a:t>
            </a:r>
          </a:p>
          <a:p>
            <a:pPr lvl="1"/>
            <a:r>
              <a:rPr lang="fr-FR" sz="2000" dirty="0"/>
              <a:t>DGIWG support</a:t>
            </a:r>
          </a:p>
          <a:p>
            <a:endParaRPr lang="fr-FR" sz="2400" dirty="0"/>
          </a:p>
          <a:p>
            <a:r>
              <a:rPr lang="fr-FR" sz="2400" dirty="0" err="1"/>
              <a:t>Further</a:t>
            </a:r>
            <a:r>
              <a:rPr lang="fr-FR" sz="2400" dirty="0"/>
              <a:t> </a:t>
            </a:r>
            <a:r>
              <a:rPr lang="fr-FR" sz="2400" dirty="0" err="1"/>
              <a:t>work</a:t>
            </a:r>
            <a:r>
              <a:rPr lang="fr-FR" sz="2400" dirty="0"/>
              <a:t> </a:t>
            </a:r>
            <a:r>
              <a:rPr lang="fr-FR" sz="2400" dirty="0" err="1"/>
              <a:t>needed</a:t>
            </a:r>
            <a:endParaRPr lang="fr-FR" sz="2400" dirty="0"/>
          </a:p>
          <a:p>
            <a:pPr lvl="1"/>
            <a:r>
              <a:rPr lang="en-GB" sz="2000" dirty="0"/>
              <a:t>Updating for DGIM 2.0</a:t>
            </a:r>
            <a:endParaRPr lang="fr-FR" sz="2000" dirty="0"/>
          </a:p>
          <a:p>
            <a:pPr lvl="1"/>
            <a:r>
              <a:rPr lang="en-GB" sz="2000" dirty="0"/>
              <a:t>Processing of proposals</a:t>
            </a:r>
          </a:p>
          <a:p>
            <a:pPr lvl="1"/>
            <a:r>
              <a:rPr lang="en-GB" sz="2000" dirty="0"/>
              <a:t>Addition of AML features and Attributes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A draft mapping is to be provided by end of 2019 based on S-101 v1.0</a:t>
            </a:r>
            <a:endParaRPr lang="en-GB" sz="2400" dirty="0"/>
          </a:p>
          <a:p>
            <a:pPr lvl="1">
              <a:lnSpc>
                <a:spcPct val="80000"/>
              </a:lnSpc>
              <a:defRPr/>
            </a:pPr>
            <a:endParaRPr lang="en-GB" altLang="en-US" sz="2000" dirty="0"/>
          </a:p>
          <a:p>
            <a:pPr lvl="1">
              <a:lnSpc>
                <a:spcPct val="80000"/>
              </a:lnSpc>
              <a:defRPr/>
            </a:pPr>
            <a:endParaRPr lang="en-GB" altLang="en-US" sz="2000" dirty="0"/>
          </a:p>
          <a:p>
            <a:pPr>
              <a:lnSpc>
                <a:spcPct val="80000"/>
              </a:lnSpc>
              <a:defRPr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80000"/>
              </a:lnSpc>
              <a:defRPr/>
            </a:pPr>
            <a:endParaRPr lang="en-GB" altLang="en-US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6AF902-02C1-4BC7-96D4-370E24C31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21" y="0"/>
            <a:ext cx="4715979" cy="608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3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Problems or outstanding issues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xmlns="" id="{123A064F-0828-419A-8957-DF884250858A}"/>
              </a:ext>
            </a:extLst>
          </p:cNvPr>
          <p:cNvSpPr txBox="1">
            <a:spLocks/>
          </p:cNvSpPr>
          <p:nvPr/>
        </p:nvSpPr>
        <p:spPr>
          <a:xfrm>
            <a:off x="728870" y="1253331"/>
            <a:ext cx="105212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Major Factors in Delay of Gap Analysis</a:t>
            </a:r>
          </a:p>
          <a:p>
            <a:r>
              <a:rPr lang="en-US" sz="2600" dirty="0"/>
              <a:t>S-101 content vastly reorganized since January 2014.</a:t>
            </a:r>
          </a:p>
          <a:p>
            <a:r>
              <a:rPr lang="en-US" sz="2600" dirty="0"/>
              <a:t>Team familiarity with the data model.</a:t>
            </a:r>
          </a:p>
          <a:p>
            <a:r>
              <a:rPr lang="en-US" sz="2600" dirty="0"/>
              <a:t>DGIF model in HTML text format.</a:t>
            </a:r>
          </a:p>
          <a:p>
            <a:pPr lvl="1"/>
            <a:r>
              <a:rPr lang="en-US" sz="1900" dirty="0" smtClean="0"/>
              <a:t> Benoit </a:t>
            </a:r>
            <a:r>
              <a:rPr lang="en-US" sz="1900" dirty="0"/>
              <a:t>More (FRA) produced new spreadsheet output of DGIF v2 Model</a:t>
            </a:r>
          </a:p>
          <a:p>
            <a:pPr lvl="1"/>
            <a:r>
              <a:rPr lang="en-US" sz="1900" dirty="0" smtClean="0"/>
              <a:t> Training </a:t>
            </a:r>
            <a:r>
              <a:rPr lang="en-US" sz="1900" dirty="0"/>
              <a:t>to be offered on using </a:t>
            </a:r>
            <a:r>
              <a:rPr lang="en-US" sz="1900" dirty="0" err="1"/>
              <a:t>Sparx</a:t>
            </a:r>
            <a:r>
              <a:rPr lang="en-US" sz="1900" dirty="0"/>
              <a:t> Enterprise Architect </a:t>
            </a:r>
            <a:r>
              <a:rPr lang="en-US" sz="1900" dirty="0" smtClean="0"/>
              <a:t>software</a:t>
            </a:r>
          </a:p>
          <a:p>
            <a:pPr lvl="1"/>
            <a:r>
              <a:rPr lang="en-US" sz="1900" dirty="0" smtClean="0"/>
              <a:t> DGIWG is working on a tool to automate spreadsheet production from the UML model</a:t>
            </a:r>
            <a:endParaRPr lang="en-US" sz="1900" dirty="0"/>
          </a:p>
          <a:p>
            <a:endParaRPr lang="en-US" sz="2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u="sng" dirty="0"/>
              <a:t>Major takeaway:</a:t>
            </a:r>
          </a:p>
          <a:p>
            <a:r>
              <a:rPr lang="en-US" sz="2600" dirty="0"/>
              <a:t>Full gap analysis </a:t>
            </a:r>
            <a:r>
              <a:rPr lang="en-US" sz="2600" dirty="0" smtClean="0"/>
              <a:t>will require more work.</a:t>
            </a:r>
            <a:endParaRPr lang="en-US" sz="2600" dirty="0"/>
          </a:p>
          <a:p>
            <a:pPr lvl="1"/>
            <a:r>
              <a:rPr lang="en-US" sz="1900" dirty="0" smtClean="0"/>
              <a:t> A first draft of the mapping based on S-101 v1.0 is due for end of 2019</a:t>
            </a:r>
          </a:p>
          <a:p>
            <a:pPr lvl="1"/>
            <a:r>
              <a:rPr lang="en-US" sz="1900" dirty="0" smtClean="0"/>
              <a:t> A list of the association roles not to be removed from DGIF will be provided</a:t>
            </a:r>
            <a:endParaRPr lang="en-US" sz="1900" dirty="0"/>
          </a:p>
          <a:p>
            <a:pPr lvl="1"/>
            <a:r>
              <a:rPr lang="en-US" sz="1900" dirty="0"/>
              <a:t> S-101 content will change over next 2 editions over 4 </a:t>
            </a:r>
            <a:r>
              <a:rPr lang="en-US" sz="1900" dirty="0" smtClean="0"/>
              <a:t>years.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/>
              <a:t>Action requested of HSSC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To note recent and ongoing maritime relevant activity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de-DE" dirty="0"/>
              <a:t>HSSC-11, Cape Town, South Africa,  6- 9 May 2019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2d88c65c-3d18-4304-bf56-a445aaa65aff" ContentTypeId="0x010100AF82AC212BE65442A8724FE7C83737C70203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AF82AC212BE65442A8724FE7C83737C702030020E2723FDACE5F49ABFB68CDE20B3794" ma:contentTypeVersion="3594" ma:contentTypeDescription="Create a new document." ma:contentTypeScope="" ma:versionID="91c1396fe4433f7121012a23814926c1">
  <xsd:schema xmlns:xsd="http://www.w3.org/2001/XMLSchema" xmlns:xs="http://www.w3.org/2001/XMLSchema" xmlns:p="http://schemas.microsoft.com/office/2006/metadata/properties" xmlns:ns1="http://schemas.microsoft.com/sharepoint/v3" xmlns:ns2="4e7e82ff-130c-471f-a9b5-f315683a1046" xmlns:ns3="b1d06be7-69b5-4b76-af0f-85ade37fc8f5" targetNamespace="http://schemas.microsoft.com/office/2006/metadata/properties" ma:root="true" ma:fieldsID="4413b0e5afe459175556b92a9f44656e" ns1:_="" ns2:_="" ns3:_="">
    <xsd:import namespace="http://schemas.microsoft.com/sharepoint/v3"/>
    <xsd:import namespace="4e7e82ff-130c-471f-a9b5-f315683a1046"/>
    <xsd:import namespace="b1d06be7-69b5-4b76-af0f-85ade37fc8f5"/>
    <xsd:element name="properties">
      <xsd:complexType>
        <xsd:sequence>
          <xsd:element name="documentManagement">
            <xsd:complexType>
              <xsd:all>
                <xsd:element ref="ns1:UKHO_DocumentOwner" minOccurs="0"/>
                <xsd:element ref="ns1:PII" minOccurs="0"/>
                <xsd:element ref="ns1:Record" minOccurs="0"/>
                <xsd:element ref="ns1:Declared_x0020_Record_x003a__x0020_Date" minOccurs="0"/>
                <xsd:element ref="ns1:Retention_x002f_Review_x0020_Period" minOccurs="0"/>
                <xsd:element ref="ns1:Retention_x0020_Action" minOccurs="0"/>
                <xsd:element ref="ns2:d0411bf1067d45cd8f19cfb38ec84467" minOccurs="0"/>
                <xsd:element ref="ns2:e67d8e2fe5874f33b9c970a84d227915" minOccurs="0"/>
                <xsd:element ref="ns2:TaxCatchAll" minOccurs="0"/>
                <xsd:element ref="ns2:c5c87486329e4be39bab181b036c310a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KHO_DocumentOwner" ma:index="5" nillable="true" ma:displayName="Document Owner" ma:list="UserInfo" ma:SharePointGroup="0" ma:internalName="UKHO_Document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II" ma:index="6" nillable="true" ma:displayName="PII" ma:default="0" ma:description="Does this document contain Personally Identifiable Information?" ma:internalName="PII" ma:readOnly="false">
      <xsd:simpleType>
        <xsd:restriction base="dms:Boolean"/>
      </xsd:simpleType>
    </xsd:element>
    <xsd:element name="Record" ma:index="7" nillable="true" ma:displayName="Record?" ma:default="No" ma:description="What determines if a document is a record or vital record:&#10;&#10;Record:&#10;“A record is a document that relates to our business and has potential administrative, legal, financial, audit or historic value relating to what happened, what was decided or how and why things were done.”&#10;&#10;Vital Record:&#10;&quot;Vital records are those records that are necessary for an organisation to continue to operate in the event of a disaster.&quot;" ma:format="Dropdown" ma:internalName="Record" ma:readOnly="false">
      <xsd:simpleType>
        <xsd:restriction base="dms:Choice">
          <xsd:enumeration value="No"/>
          <xsd:enumeration value="Record"/>
          <xsd:enumeration value="Vital Record"/>
        </xsd:restriction>
      </xsd:simpleType>
    </xsd:element>
    <xsd:element name="Declared_x0020_Record_x003a__x0020_Date" ma:index="8" nillable="true" ma:displayName="Declared Record: Date" ma:description="The date the document or item was declared a record." ma:format="DateOnly" ma:internalName="Declared_x0020_Record_x003A__x0020_Date" ma:readOnly="false">
      <xsd:simpleType>
        <xsd:restriction base="dms:DateTime"/>
      </xsd:simpleType>
    </xsd:element>
    <xsd:element name="Retention_x002f_Review_x0020_Period" ma:index="9" nillable="true" ma:displayName="Retention/Review Period" ma:decimals="0" ma:description="Retention/Review Period (in Years) applied to all Records" ma:internalName="Retention_x002F_Review_x0020_Period" ma:readOnly="false" ma:percentage="FALSE">
      <xsd:simpleType>
        <xsd:restriction base="dms:Number">
          <xsd:maxInclusive value="20"/>
          <xsd:minInclusive value="1"/>
        </xsd:restriction>
      </xsd:simpleType>
    </xsd:element>
    <xsd:element name="Retention_x0020_Action" ma:index="10" nillable="true" ma:displayName="Retention Action" ma:format="Dropdown" ma:internalName="Retention_x0020_Action" ma:readOnly="false">
      <xsd:simpleType>
        <xsd:restriction base="dms:Choice">
          <xsd:enumeration value="Review"/>
          <xsd:enumeration value="Archive"/>
          <xsd:enumeration value="Destroy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e82ff-130c-471f-a9b5-f315683a1046" elementFormDefault="qualified">
    <xsd:import namespace="http://schemas.microsoft.com/office/2006/documentManagement/types"/>
    <xsd:import namespace="http://schemas.microsoft.com/office/infopath/2007/PartnerControls"/>
    <xsd:element name="d0411bf1067d45cd8f19cfb38ec84467" ma:index="12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2d88c65c-3d18-4304-bf56-a445aaa65aff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7d8e2fe5874f33b9c970a84d227915" ma:index="14" nillable="true" ma:taxonomy="true" ma:internalName="e67d8e2fe5874f33b9c970a84d227915" ma:taxonomyFieldName="ProductsAndServices" ma:displayName="Products and Services" ma:readOnly="false" ma:default="" ma:fieldId="{e67d8e2f-e587-4f33-b9c9-70a84d227915}" ma:taxonomyMulti="true" ma:sspId="2d88c65c-3d18-4304-bf56-a445aaa65aff" ma:termSetId="a8d9897f-b04d-488f-8851-a3811f9e86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264188d1-df0e-432b-a247-e28e012a98e4}" ma:internalName="TaxCatchAll" ma:readOnly="false" ma:showField="CatchAllData" ma:web="b1d06be7-69b5-4b76-af0f-85ade37fc8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5c87486329e4be39bab181b036c310a" ma:index="20" ma:taxonomy="true" ma:internalName="c5c87486329e4be39bab181b036c310a" ma:taxonomyFieldName="UKHO_SecurityClassification" ma:displayName="Security Classification" ma:readOnly="false" ma:default="1;#OFFICIAL|77777b58-be7e-4cc7-a0da-30387eb98d66" ma:fieldId="{c5c87486-329e-4be3-9bab-181b036c310a}" ma:sspId="2d88c65c-3d18-4304-bf56-a445aaa65aff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1" nillable="true" ma:displayName="Taxonomy Catch All Column1" ma:hidden="true" ma:list="{264188d1-df0e-432b-a247-e28e012a98e4}" ma:internalName="TaxCatchAllLabel" ma:readOnly="false" ma:showField="CatchAllDataLabel" ma:web="b1d06be7-69b5-4b76-af0f-85ade37fc8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06be7-69b5-4b76-af0f-85ade37fc8f5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_x0020_Action xmlns="http://schemas.microsoft.com/sharepoint/v3" xsi:nil="true"/>
    <TaxCatchAllLabel xmlns="4e7e82ff-130c-471f-a9b5-f315683a1046"/>
    <Record xmlns="http://schemas.microsoft.com/sharepoint/v3">No</Record>
    <e67d8e2fe5874f33b9c970a84d227915 xmlns="4e7e82ff-130c-471f-a9b5-f315683a1046">
      <Terms xmlns="http://schemas.microsoft.com/office/infopath/2007/PartnerControls"/>
    </e67d8e2fe5874f33b9c970a84d227915>
    <UKHO_DocumentOwner xmlns="http://schemas.microsoft.com/sharepoint/v3">
      <UserInfo>
        <DisplayName/>
        <AccountId xsi:nil="true"/>
        <AccountType/>
      </UserInfo>
    </UKHO_DocumentOwner>
    <PII xmlns="http://schemas.microsoft.com/sharepoint/v3">false</PII>
    <c5c87486329e4be39bab181b036c310a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Declared_x0020_Record_x003a__x0020_Date xmlns="http://schemas.microsoft.com/sharepoint/v3" xsi:nil="true"/>
    <d0411bf1067d45cd8f19cfb38ec84467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Defence Business Unit</TermName>
          <TermId xmlns="http://schemas.microsoft.com/office/infopath/2007/PartnerControls">1026a946-5a49-4302-b973-21daca5e2640</TermId>
        </TermInfo>
      </Terms>
    </d0411bf1067d45cd8f19cfb38ec84467>
    <TaxCatchAll xmlns="4e7e82ff-130c-471f-a9b5-f315683a1046">
      <Value>1</Value>
      <Value>549</Value>
    </TaxCatchAll>
    <Retention_x002f_Review_x0020_Period xmlns="http://schemas.microsoft.com/sharepoint/v3" xsi:nil="true"/>
    <_dlc_DocId xmlns="b1d06be7-69b5-4b76-af0f-85ade37fc8f5">UM6RCRFJJ2KA-1384032529-23318</_dlc_DocId>
    <_dlc_DocIdUrl xmlns="b1d06be7-69b5-4b76-af0f-85ade37fc8f5">
      <Url>https://ukho.sharepoint.com/sites/operations/dgtm/_layouts/15/DocIdRedir.aspx?ID=UM6RCRFJJ2KA-1384032529-23318</Url>
      <Description>UM6RCRFJJ2KA-1384032529-23318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BF66C7-5BEE-4D6E-9381-67F3FE60991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5D826C9-648F-422A-B853-2B7A23C0ACA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E52393A4-3B6E-4D57-871B-5469E27F7D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7e82ff-130c-471f-a9b5-f315683a1046"/>
    <ds:schemaRef ds:uri="b1d06be7-69b5-4b76-af0f-85ade37fc8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955DD7B-049C-475B-A4F3-06A741C77EB7}">
  <ds:schemaRefs>
    <ds:schemaRef ds:uri="http://purl.org/dc/dcmitype/"/>
    <ds:schemaRef ds:uri="4e7e82ff-130c-471f-a9b5-f315683a1046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b1d06be7-69b5-4b76-af0f-85ade37fc8f5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0BADAEE7-3D55-42E5-A68E-6CFE88A327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628</TotalTime>
  <Words>469</Words>
  <Application>Microsoft Office PowerPoint</Application>
  <PresentationFormat>Personnalisé</PresentationFormat>
  <Paragraphs>77</Paragraphs>
  <Slides>8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Office Theme</vt:lpstr>
      <vt:lpstr>Photo Editor Photo</vt:lpstr>
      <vt:lpstr>Report of Defence Geospatial Information Working Group (DGIWG)  </vt:lpstr>
      <vt:lpstr>Principal activities and achievements</vt:lpstr>
      <vt:lpstr>Principal activities and achievements</vt:lpstr>
      <vt:lpstr>The DGIF Vision</vt:lpstr>
      <vt:lpstr>Principal activities and achievements</vt:lpstr>
      <vt:lpstr>Principal activities and achievements</vt:lpstr>
      <vt:lpstr>Problems or outstanding issues</vt:lpstr>
      <vt:lpstr>Action requested of HSSC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Stephane Garcia</cp:lastModifiedBy>
  <cp:revision>78</cp:revision>
  <cp:lastPrinted>2017-10-13T08:19:11Z</cp:lastPrinted>
  <dcterms:created xsi:type="dcterms:W3CDTF">2017-10-09T13:46:17Z</dcterms:created>
  <dcterms:modified xsi:type="dcterms:W3CDTF">2019-04-25T08:57:29Z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0x010100AF82AC212BE65442A8724FE7C83737C702030020E2723FDACE5F49ABFB68CDE20B3794</vt:lpwstr>
  </property>
  <property fmtid="{D5CDD505-2E9C-101B-9397-08002B2CF9AE}" pid="3" name="UKHO_SecurityClassification">
    <vt:lpwstr>1;#OFFICIAL|77777b58-be7e-4cc7-a0da-30387eb98d66</vt:lpwstr>
  </property>
  <property fmtid="{D5CDD505-2E9C-101B-9397-08002B2CF9AE}" pid="4" name="UKHO_OrganisationStructure">
    <vt:lpwstr>549;#Defence Business Unit|1026a946-5a49-4302-b973-21daca5e2640</vt:lpwstr>
  </property>
  <property fmtid="{D5CDD505-2E9C-101B-9397-08002B2CF9AE}" pid="5" name="ProductsAndServices">
    <vt:lpwstr/>
  </property>
  <property fmtid="{D5CDD505-2E9C-101B-9397-08002B2CF9AE}" pid="6" name="_dlc_DocIdItemGuid">
    <vt:lpwstr>ebb4e595-3daa-4907-9611-681f9b917bca</vt:lpwstr>
  </property>
</Properties>
</file>