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58" r:id="rId3"/>
    <p:sldId id="283" r:id="rId4"/>
    <p:sldId id="285" r:id="rId5"/>
    <p:sldId id="282" r:id="rId6"/>
    <p:sldId id="271" r:id="rId7"/>
    <p:sldId id="284" r:id="rId8"/>
    <p:sldId id="272" r:id="rId9"/>
    <p:sldId id="277" r:id="rId10"/>
    <p:sldId id="286" r:id="rId11"/>
    <p:sldId id="289" r:id="rId12"/>
    <p:sldId id="273" r:id="rId13"/>
    <p:sldId id="278" r:id="rId14"/>
    <p:sldId id="288" r:id="rId15"/>
    <p:sldId id="274" r:id="rId16"/>
    <p:sldId id="280" r:id="rId17"/>
    <p:sldId id="29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B4B31-82EC-4C06-8FB1-4AD0C2558588}" type="datetimeFigureOut">
              <a:rPr lang="fr-FR" smtClean="0"/>
              <a:t>22/02/2016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B20D-656D-4350-B8CB-1C5CF79D7B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9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FA45-34CF-4EB9-8401-D972CE0DA9E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FE9F-9C49-4A67-B7A7-868C1403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2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9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00"/>
            <a:ext cx="9144000" cy="5878799"/>
          </a:xfrm>
          <a:prstGeom prst="rect">
            <a:avLst/>
          </a:prstGeom>
        </p:spPr>
      </p:pic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962654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468312" y="2852936"/>
            <a:ext cx="8207375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Verdana" pitchFamily="34" charset="0"/>
              </a:defRPr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00" y="260648"/>
            <a:ext cx="1436400" cy="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2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800" y="1736724"/>
            <a:ext cx="8280400" cy="4572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1077913"/>
            <a:ext cx="8283575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2" y="1679575"/>
            <a:ext cx="3985479" cy="15286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862" y="1679575"/>
            <a:ext cx="4008926" cy="15337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7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3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673225"/>
            <a:ext cx="8283575" cy="20133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515100"/>
            <a:ext cx="61232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73150"/>
            <a:ext cx="82819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 smtClean="0">
                <a:solidFill>
                  <a:srgbClr val="004494"/>
                </a:solidFill>
              </a:defRPr>
            </a:lvl1pPr>
          </a:lstStyle>
          <a:p>
            <a:fld id="{1CB25F2E-EEBD-410C-9BAD-16B5701ABE6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950"/>
            <a:ext cx="1084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 smtClean="0">
                <a:solidFill>
                  <a:srgbClr val="004494"/>
                </a:solidFill>
              </a:defRPr>
            </a:lvl1pPr>
          </a:lstStyle>
          <a:p>
            <a:fld id="{9A6FA9E4-D52D-4D23-8CB6-55702B7BAD9A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36812"/>
            <a:ext cx="8255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F5494"/>
          </a:solidFill>
          <a:latin typeface="Verdana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270000" indent="-270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lang="en-US" sz="2400" dirty="0">
          <a:solidFill>
            <a:srgbClr val="0F5494"/>
          </a:solidFill>
          <a:latin typeface="+mn-lt"/>
          <a:ea typeface="+mn-ea"/>
          <a:cs typeface="+mn-cs"/>
        </a:defRPr>
      </a:lvl1pPr>
      <a:lvl2pPr marL="63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2000">
          <a:solidFill>
            <a:srgbClr val="0F5494"/>
          </a:solidFill>
          <a:latin typeface="Verdana"/>
          <a:ea typeface="+mn-ea"/>
        </a:defRPr>
      </a:lvl2pPr>
      <a:lvl3pPr marL="99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3pPr>
      <a:lvl4pPr marL="135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4pPr>
      <a:lvl5pPr marL="171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»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1600" baseline="0" dirty="0">
          <a:solidFill>
            <a:srgbClr val="0F549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th IHO-EU Network WG Meeting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err="1" smtClean="0"/>
              <a:t>EMODnet</a:t>
            </a:r>
            <a:r>
              <a:rPr lang="fr-FR" dirty="0" smtClean="0"/>
              <a:t>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96136" y="6021288"/>
            <a:ext cx="323882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None/>
              <a:defRPr lang="en-US" sz="4000" b="1" i="0" baseline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F5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lang="en-US" sz="1600" baseline="0">
                <a:solidFill>
                  <a:srgbClr val="0F5494"/>
                </a:solidFill>
                <a:latin typeface="Verdana"/>
                <a:ea typeface="+mn-ea"/>
                <a:cs typeface="+mn-cs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r"/>
            <a:r>
              <a:rPr lang="en-GB" sz="2000" b="0" dirty="0" smtClean="0"/>
              <a:t>SHOM</a:t>
            </a:r>
          </a:p>
          <a:p>
            <a:pPr algn="r"/>
            <a:r>
              <a:rPr lang="en-GB" sz="1600" b="0" dirty="0"/>
              <a:t>g</a:t>
            </a:r>
            <a:r>
              <a:rPr lang="en-GB" sz="1600" b="0" dirty="0" smtClean="0"/>
              <a:t>ael.morvan@shom.fr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499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" y="1518219"/>
            <a:ext cx="8975766" cy="4195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portal (1</a:t>
            </a:r>
            <a:r>
              <a:rPr lang="en-US" baseline="30000" dirty="0" smtClean="0"/>
              <a:t>st</a:t>
            </a:r>
            <a:r>
              <a:rPr lang="en-US" dirty="0" smtClean="0"/>
              <a:t> release) :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33438" y="2636912"/>
            <a:ext cx="5211936" cy="4597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 smtClean="0"/>
              <a:t>Direct access from the website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635896" y="3789040"/>
            <a:ext cx="8280400" cy="457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None/>
            </a:pPr>
            <a:endParaRPr lang="en-US" sz="800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800" dirty="0" smtClean="0"/>
          </a:p>
          <a:p>
            <a:pPr marL="0" indent="0">
              <a:buFont typeface="Verdana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1759" y="3218583"/>
            <a:ext cx="8559800" cy="4597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/>
              <a:t>Default projection EPSG:3035 (ETRS89/ETRS-LAEA)</a:t>
            </a:r>
          </a:p>
          <a:p>
            <a:endParaRPr lang="en-US" dirty="0" smtClean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14388" y="3789040"/>
            <a:ext cx="8559800" cy="8063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/>
              <a:t>Can be changed to EPSG:4326 (WGS84</a:t>
            </a:r>
            <a:r>
              <a:rPr lang="en-US" dirty="0" smtClean="0"/>
              <a:t>) or EPSG:3857 ‘Web Mercator)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33438" y="5270647"/>
            <a:ext cx="5211936" cy="4597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/>
              <a:t>Basic Tools for the first release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3438" y="5832934"/>
            <a:ext cx="5211936" cy="4597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/>
              <a:t>Data initialization in progress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14388" y="4676564"/>
            <a:ext cx="8559800" cy="5040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dirty="0" smtClean="0"/>
              <a:t>WMS and WFS available (WCS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2058" y="1829388"/>
            <a:ext cx="352839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64088" y="4734436"/>
            <a:ext cx="352839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Double flèche verticale 24"/>
          <p:cNvSpPr/>
          <p:nvPr/>
        </p:nvSpPr>
        <p:spPr>
          <a:xfrm>
            <a:off x="6804248" y="4230380"/>
            <a:ext cx="504056" cy="1574884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2291" y="3728777"/>
            <a:ext cx="7772400" cy="3026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2476" y="1829388"/>
            <a:ext cx="352839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29691" y="1973404"/>
            <a:ext cx="3312368" cy="21036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4000">
                <a:schemeClr val="bg1">
                  <a:lumMod val="95000"/>
                </a:schemeClr>
              </a:gs>
              <a:gs pos="25000">
                <a:srgbClr val="FFC000"/>
              </a:gs>
              <a:gs pos="100000">
                <a:srgbClr val="FFC000"/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22058" y="1438942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Dissemination services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46194" y="578053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15172" y="4777070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 Control Layer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498" y="4709708"/>
            <a:ext cx="352839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77488" y="5780536"/>
            <a:ext cx="268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Partner Administrator</a:t>
            </a:r>
            <a:endParaRPr lang="fr-FR" dirty="0"/>
          </a:p>
        </p:txBody>
      </p:sp>
      <p:sp>
        <p:nvSpPr>
          <p:cNvPr id="17" name="Double flèche verticale 16"/>
          <p:cNvSpPr/>
          <p:nvPr/>
        </p:nvSpPr>
        <p:spPr>
          <a:xfrm>
            <a:off x="1721658" y="4205652"/>
            <a:ext cx="504056" cy="1574884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08663" y="4768454"/>
            <a:ext cx="27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Identity Control Layer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2476" y="1438942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Backend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65381" y="1973404"/>
            <a:ext cx="3312368" cy="10164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">
                <a:schemeClr val="bg1">
                  <a:lumMod val="85000"/>
                </a:schemeClr>
              </a:gs>
              <a:gs pos="11000">
                <a:srgbClr val="92D050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Warehouse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66738" y="3160236"/>
            <a:ext cx="3312368" cy="10164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92D050"/>
              </a:gs>
              <a:gs pos="100000">
                <a:srgbClr val="92D050"/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Control Management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3810868" y="2189428"/>
            <a:ext cx="1511189" cy="504056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en angle 22"/>
          <p:cNvCxnSpPr/>
          <p:nvPr/>
        </p:nvCxnSpPr>
        <p:spPr>
          <a:xfrm>
            <a:off x="3810868" y="3677846"/>
            <a:ext cx="1511190" cy="128389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906556"/>
            <a:ext cx="464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2"/>
                </a:solidFill>
                <a:latin typeface="+mj-lt"/>
              </a:rPr>
              <a:t>Behind</a:t>
            </a:r>
            <a:r>
              <a:rPr lang="fr-FR" sz="2800" b="1" dirty="0" smtClean="0">
                <a:solidFill>
                  <a:schemeClr val="accent2"/>
                </a:solidFill>
                <a:latin typeface="+mj-lt"/>
              </a:rPr>
              <a:t> the Portal:</a:t>
            </a:r>
            <a:endParaRPr lang="fr-FR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2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248472" cy="792088"/>
          </a:xfrm>
        </p:spPr>
        <p:txBody>
          <a:bodyPr/>
          <a:lstStyle/>
          <a:p>
            <a:r>
              <a:rPr lang="en-US" sz="2000" dirty="0" smtClean="0"/>
              <a:t>WP2 : Share Experience, Standards and Best Practices</a:t>
            </a:r>
            <a:endParaRPr lang="en-US" sz="2000" dirty="0"/>
          </a:p>
        </p:txBody>
      </p:sp>
      <p:pic>
        <p:nvPicPr>
          <p:cNvPr id="10" name="Picture 3" descr="JEC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60" r="11543" b="22224"/>
          <a:stretch>
            <a:fillRect/>
          </a:stretch>
        </p:blipFill>
        <p:spPr bwMode="auto">
          <a:xfrm>
            <a:off x="2345727" y="2780928"/>
            <a:ext cx="6305376" cy="30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6" y="1033849"/>
            <a:ext cx="3601983" cy="243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 progress (1/2)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consistency of the existing vertical datum</a:t>
            </a:r>
            <a:endParaRPr lang="en-US" dirty="0"/>
          </a:p>
          <a:p>
            <a:pPr lvl="1"/>
            <a:r>
              <a:rPr lang="en-US" dirty="0" smtClean="0"/>
              <a:t>Inventory of the used vertical references : in progress</a:t>
            </a:r>
          </a:p>
          <a:p>
            <a:pPr lvl="1"/>
            <a:r>
              <a:rPr lang="en-US" dirty="0" smtClean="0"/>
              <a:t>Inventory</a:t>
            </a:r>
            <a:r>
              <a:rPr lang="en-US" dirty="0"/>
              <a:t> </a:t>
            </a:r>
            <a:r>
              <a:rPr lang="en-US" dirty="0" smtClean="0"/>
              <a:t>of available transformations and current developments (national projects) : in progress (survey)</a:t>
            </a:r>
          </a:p>
          <a:p>
            <a:endParaRPr lang="en-US" sz="1200" dirty="0"/>
          </a:p>
          <a:p>
            <a:r>
              <a:rPr lang="en-US" dirty="0" smtClean="0"/>
              <a:t>Listing and summarizing of past experiences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urvey on-line(operated by Lime Survey)</a:t>
            </a:r>
          </a:p>
          <a:p>
            <a:pPr lvl="1"/>
            <a:r>
              <a:rPr lang="en-US" dirty="0" err="1" smtClean="0"/>
              <a:t>Informations</a:t>
            </a:r>
            <a:r>
              <a:rPr lang="en-US" dirty="0" smtClean="0"/>
              <a:t> on area and on survey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ommunicated to the partners and other operators</a:t>
            </a:r>
          </a:p>
          <a:p>
            <a:pPr lvl="1"/>
            <a:r>
              <a:rPr lang="en-US" dirty="0" smtClean="0"/>
              <a:t>To be filled in before end of January</a:t>
            </a:r>
          </a:p>
          <a:p>
            <a:pPr lvl="1"/>
            <a:endParaRPr lang="en-US" dirty="0" smtClean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6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 progress (2/2):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an algorithm to help the coastal survey planning at regional level</a:t>
            </a:r>
            <a:endParaRPr lang="en-US" dirty="0"/>
          </a:p>
          <a:p>
            <a:pPr lvl="1"/>
            <a:r>
              <a:rPr lang="en-US" dirty="0" smtClean="0"/>
              <a:t>Coastal Mapping Planner (CMP) basic concepts elaborated</a:t>
            </a:r>
          </a:p>
          <a:p>
            <a:pPr lvl="1"/>
            <a:r>
              <a:rPr lang="en-US" dirty="0" smtClean="0"/>
              <a:t>CMP decision tree will use the fuzzy logic</a:t>
            </a:r>
          </a:p>
          <a:p>
            <a:endParaRPr lang="en-US" sz="1200" dirty="0" smtClean="0"/>
          </a:p>
          <a:p>
            <a:r>
              <a:rPr lang="en-US" dirty="0" smtClean="0"/>
              <a:t>Build a technical and economical strategy</a:t>
            </a:r>
          </a:p>
          <a:p>
            <a:pPr lvl="1"/>
            <a:r>
              <a:rPr lang="en-US" dirty="0" smtClean="0"/>
              <a:t>Refinement of the algorithm by adding the cost analysis – not yet started</a:t>
            </a:r>
          </a:p>
          <a:p>
            <a:endParaRPr lang="en-US" sz="1200" dirty="0"/>
          </a:p>
          <a:p>
            <a:r>
              <a:rPr lang="en-US" dirty="0" smtClean="0"/>
              <a:t>Sharing </a:t>
            </a:r>
            <a:r>
              <a:rPr lang="en-US" dirty="0" err="1" smtClean="0"/>
              <a:t>plateforms</a:t>
            </a:r>
            <a:endParaRPr lang="en-US" sz="2100" dirty="0" smtClean="0"/>
          </a:p>
          <a:p>
            <a:pPr lvl="1"/>
            <a:r>
              <a:rPr lang="en-US" dirty="0" smtClean="0"/>
              <a:t>compilation of the partners contributions in progress</a:t>
            </a:r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3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 : Future </a:t>
            </a:r>
            <a:r>
              <a:rPr lang="en-US" dirty="0" err="1" smtClean="0"/>
              <a:t>programme</a:t>
            </a:r>
            <a:endParaRPr lang="en-US" dirty="0"/>
          </a:p>
        </p:txBody>
      </p:sp>
      <p:pic>
        <p:nvPicPr>
          <p:cNvPr id="10" name="Im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8967"/>
            <a:ext cx="676800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" y="2083286"/>
            <a:ext cx="4710970" cy="3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 progress (1/2):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Inventory of the current economic models</a:t>
            </a:r>
            <a:endParaRPr lang="en-US" dirty="0"/>
          </a:p>
          <a:p>
            <a:pPr lvl="1"/>
            <a:r>
              <a:rPr lang="en-US" dirty="0" smtClean="0"/>
              <a:t>Common survey with Governance topic</a:t>
            </a:r>
          </a:p>
          <a:p>
            <a:endParaRPr lang="en-US" sz="1200" dirty="0"/>
          </a:p>
          <a:p>
            <a:r>
              <a:rPr lang="en-US" dirty="0"/>
              <a:t>C</a:t>
            </a:r>
            <a:r>
              <a:rPr lang="en-US" dirty="0" smtClean="0"/>
              <a:t>urrent EU </a:t>
            </a:r>
            <a:r>
              <a:rPr lang="en-US" dirty="0" err="1" smtClean="0"/>
              <a:t>fundings</a:t>
            </a:r>
            <a:endParaRPr lang="en-US" dirty="0" smtClean="0"/>
          </a:p>
          <a:p>
            <a:pPr lvl="1"/>
            <a:r>
              <a:rPr lang="en-US" dirty="0" smtClean="0"/>
              <a:t>Template for analysis – Selection of regions – in progress</a:t>
            </a:r>
          </a:p>
          <a:p>
            <a:pPr lvl="1"/>
            <a:r>
              <a:rPr lang="en-US" dirty="0" smtClean="0"/>
              <a:t>Analysis of the transnational </a:t>
            </a:r>
            <a:r>
              <a:rPr lang="en-US" dirty="0" err="1" smtClean="0"/>
              <a:t>programmes</a:t>
            </a:r>
            <a:r>
              <a:rPr lang="en-US" dirty="0" smtClean="0"/>
              <a:t> – in progress</a:t>
            </a:r>
          </a:p>
          <a:p>
            <a:pPr lvl="1"/>
            <a:r>
              <a:rPr lang="en-US" dirty="0" smtClean="0"/>
              <a:t>Analysis of the research framework </a:t>
            </a:r>
            <a:r>
              <a:rPr lang="en-US" dirty="0" err="1" smtClean="0"/>
              <a:t>programme</a:t>
            </a:r>
            <a:r>
              <a:rPr lang="en-US" dirty="0" smtClean="0"/>
              <a:t> – in progress</a:t>
            </a:r>
          </a:p>
          <a:p>
            <a:pPr marL="360000" lvl="1" indent="0">
              <a:buNone/>
            </a:pPr>
            <a:endParaRPr lang="en-US" dirty="0" smtClean="0"/>
          </a:p>
          <a:p>
            <a:r>
              <a:rPr lang="en-US" dirty="0" smtClean="0"/>
              <a:t>Governance of bathymetric data management</a:t>
            </a:r>
          </a:p>
          <a:p>
            <a:pPr lvl="1"/>
            <a:r>
              <a:rPr lang="en-US" dirty="0" smtClean="0"/>
              <a:t>Survey analysis in progress (already filled in by most of the partners)</a:t>
            </a:r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03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 </a:t>
            </a:r>
            <a:r>
              <a:rPr lang="en-US" smtClean="0"/>
              <a:t>progress (2/2)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of the </a:t>
            </a:r>
            <a:r>
              <a:rPr lang="en-US" dirty="0" err="1" smtClean="0"/>
              <a:t>programme</a:t>
            </a:r>
            <a:endParaRPr lang="en-US" dirty="0"/>
          </a:p>
          <a:p>
            <a:pPr lvl="1"/>
            <a:r>
              <a:rPr lang="en-US" dirty="0" smtClean="0"/>
              <a:t>Inventory of the tools : Initiatives related to coastal areas (Bologna Charter, </a:t>
            </a:r>
            <a:r>
              <a:rPr lang="en-US" dirty="0" err="1" smtClean="0"/>
              <a:t>Intercoast</a:t>
            </a:r>
            <a:r>
              <a:rPr lang="en-US" dirty="0" smtClean="0"/>
              <a:t>, </a:t>
            </a:r>
            <a:r>
              <a:rPr lang="en-US" dirty="0" err="1" smtClean="0"/>
              <a:t>Facecoast</a:t>
            </a:r>
            <a:r>
              <a:rPr lang="en-US" dirty="0" smtClean="0"/>
              <a:t>, TNEC,…)</a:t>
            </a:r>
          </a:p>
          <a:p>
            <a:pPr lvl="1"/>
            <a:r>
              <a:rPr lang="en-US" dirty="0" smtClean="0"/>
              <a:t>Inventory of the needs : coastal protection, ICZM, deposits management…</a:t>
            </a:r>
          </a:p>
          <a:p>
            <a:endParaRPr lang="en-US" sz="1200" dirty="0"/>
          </a:p>
          <a:p>
            <a:r>
              <a:rPr lang="en-US" dirty="0" smtClean="0"/>
              <a:t>Future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Not started – will result from the other tasks.</a:t>
            </a:r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81987" cy="43021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the current </a:t>
            </a:r>
            <a:r>
              <a:rPr lang="en-US" dirty="0" err="1" smtClean="0"/>
              <a:t>availibility</a:t>
            </a:r>
            <a:r>
              <a:rPr lang="en-US" dirty="0" smtClean="0"/>
              <a:t> of digital coastal maps in the EU</a:t>
            </a:r>
          </a:p>
          <a:p>
            <a:endParaRPr lang="en-US" sz="1600" dirty="0" smtClean="0"/>
          </a:p>
          <a:p>
            <a:r>
              <a:rPr lang="fr-FR" dirty="0" err="1" smtClean="0"/>
              <a:t>Disseminate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information by </a:t>
            </a:r>
            <a:r>
              <a:rPr lang="fr-FR" dirty="0" err="1" smtClean="0"/>
              <a:t>EMODnet</a:t>
            </a:r>
            <a:endParaRPr lang="fr-FR" dirty="0" smtClean="0"/>
          </a:p>
          <a:p>
            <a:endParaRPr lang="fr-FR" sz="1600" dirty="0"/>
          </a:p>
          <a:p>
            <a:r>
              <a:rPr lang="en-US" dirty="0" smtClean="0"/>
              <a:t>Share experience of coastal mapping in the EU</a:t>
            </a:r>
          </a:p>
          <a:p>
            <a:endParaRPr lang="en-US" sz="1600" dirty="0" smtClean="0"/>
          </a:p>
          <a:p>
            <a:r>
              <a:rPr lang="en-US" dirty="0" smtClean="0"/>
              <a:t>Develop standards for best practices</a:t>
            </a:r>
          </a:p>
          <a:p>
            <a:endParaRPr lang="en-US" sz="1600" dirty="0" smtClean="0"/>
          </a:p>
          <a:p>
            <a:r>
              <a:rPr lang="en-US" dirty="0" smtClean="0"/>
              <a:t>Propose how a future </a:t>
            </a:r>
            <a:r>
              <a:rPr lang="en-US" dirty="0" err="1" smtClean="0"/>
              <a:t>JECMaP</a:t>
            </a:r>
            <a:r>
              <a:rPr lang="en-US" dirty="0" smtClean="0"/>
              <a:t> could operate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Every 2 months :</a:t>
            </a:r>
            <a:r>
              <a:rPr lang="en-US" dirty="0" smtClean="0"/>
              <a:t> progress report</a:t>
            </a:r>
          </a:p>
          <a:p>
            <a:endParaRPr lang="en-US" sz="1200" dirty="0"/>
          </a:p>
          <a:p>
            <a:r>
              <a:rPr lang="en-US" u="sng" dirty="0" smtClean="0"/>
              <a:t>After 6 months :</a:t>
            </a:r>
            <a:r>
              <a:rPr lang="en-US" dirty="0" smtClean="0"/>
              <a:t> first version of portal on-line</a:t>
            </a:r>
          </a:p>
          <a:p>
            <a:endParaRPr lang="en-US" sz="1200" dirty="0"/>
          </a:p>
          <a:p>
            <a:r>
              <a:rPr lang="en-US" u="sng" dirty="0" smtClean="0"/>
              <a:t>After 9 months :</a:t>
            </a:r>
            <a:r>
              <a:rPr lang="en-US" dirty="0" smtClean="0"/>
              <a:t> interim report</a:t>
            </a:r>
          </a:p>
          <a:p>
            <a:pPr marL="0" indent="0">
              <a:buNone/>
            </a:pPr>
            <a:endParaRPr lang="en-US" sz="1100" dirty="0" smtClean="0"/>
          </a:p>
          <a:p>
            <a:pPr lvl="1"/>
            <a:r>
              <a:rPr lang="en-US" dirty="0"/>
              <a:t>Summary of challenges involved in preparing portal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Results of task 2(d)</a:t>
            </a:r>
            <a:r>
              <a:rPr lang="en-US" dirty="0" err="1"/>
              <a:t>i</a:t>
            </a:r>
            <a:r>
              <a:rPr lang="en-US" dirty="0"/>
              <a:t> :</a:t>
            </a:r>
          </a:p>
          <a:p>
            <a:pPr lvl="1"/>
            <a:endParaRPr lang="en-US" sz="1000" dirty="0"/>
          </a:p>
          <a:p>
            <a:pPr marL="360000" lvl="1" indent="0">
              <a:buNone/>
            </a:pPr>
            <a:r>
              <a:rPr lang="en-US" i="1" dirty="0"/>
              <a:t>Listing and summarizing past experience indicating at least cost, depth range, turbidity, furthest distance from coast, vertical and horizontal tide range.</a:t>
            </a:r>
          </a:p>
          <a:p>
            <a:pPr marL="360000" lvl="1" indent="0">
              <a:buNone/>
            </a:pPr>
            <a:endParaRPr lang="en-US" sz="1000" i="1" dirty="0"/>
          </a:p>
          <a:p>
            <a:pPr lvl="1"/>
            <a:r>
              <a:rPr lang="en-US" dirty="0"/>
              <a:t>Results of task 2(d)ii :</a:t>
            </a:r>
          </a:p>
          <a:p>
            <a:pPr lvl="1"/>
            <a:endParaRPr lang="en-US" sz="1000" dirty="0"/>
          </a:p>
          <a:p>
            <a:pPr marL="360000" lvl="1" indent="0">
              <a:buNone/>
            </a:pPr>
            <a:r>
              <a:rPr lang="en-US" i="1" dirty="0"/>
              <a:t>Developing and testing an algorithm for choosing most appropriate surveying method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2200" u="sng" dirty="0" smtClean="0"/>
              <a:t>After 18 months :</a:t>
            </a:r>
            <a:endParaRPr lang="en-US" sz="2200" dirty="0" smtClean="0"/>
          </a:p>
          <a:p>
            <a:pPr lvl="1"/>
            <a:r>
              <a:rPr lang="en-US" dirty="0" smtClean="0"/>
              <a:t>final version of portal on-line</a:t>
            </a:r>
          </a:p>
          <a:p>
            <a:pPr lvl="1"/>
            <a:r>
              <a:rPr lang="en-US" dirty="0" smtClean="0"/>
              <a:t>final report</a:t>
            </a:r>
          </a:p>
          <a:p>
            <a:pPr lvl="1"/>
            <a:r>
              <a:rPr lang="en-US" dirty="0" smtClean="0"/>
              <a:t>executive summary of final report</a:t>
            </a:r>
          </a:p>
          <a:p>
            <a:endParaRPr lang="en-US" sz="2200" dirty="0"/>
          </a:p>
          <a:p>
            <a:r>
              <a:rPr lang="en-US" sz="2200" u="sng" dirty="0" smtClean="0"/>
              <a:t>After 20 months :</a:t>
            </a:r>
            <a:r>
              <a:rPr lang="en-US" sz="2200" dirty="0" smtClean="0"/>
              <a:t> stakeholder workshop</a:t>
            </a:r>
          </a:p>
          <a:p>
            <a:endParaRPr lang="en-US" sz="2200" dirty="0" smtClean="0"/>
          </a:p>
          <a:p>
            <a:r>
              <a:rPr lang="en-US" sz="2200" u="sng" dirty="0" smtClean="0"/>
              <a:t>After 36 months :</a:t>
            </a:r>
            <a:r>
              <a:rPr lang="en-US" sz="2200" dirty="0" smtClean="0"/>
              <a:t> maintenance report</a:t>
            </a:r>
            <a:endParaRPr lang="en-US" sz="2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6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04" y="908720"/>
            <a:ext cx="2413595" cy="430213"/>
          </a:xfrm>
        </p:spPr>
        <p:txBody>
          <a:bodyPr/>
          <a:lstStyle/>
          <a:p>
            <a:r>
              <a:rPr lang="en-US" dirty="0" smtClean="0"/>
              <a:t>Consortium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340768"/>
            <a:ext cx="3240360" cy="3834470"/>
          </a:xfrm>
        </p:spPr>
        <p:txBody>
          <a:bodyPr>
            <a:normAutofit/>
          </a:bodyPr>
          <a:lstStyle/>
          <a:p>
            <a:r>
              <a:rPr lang="en-US" sz="1600" i="1" u="sng" dirty="0" smtClean="0"/>
              <a:t>Hydrographic offices :</a:t>
            </a:r>
          </a:p>
          <a:p>
            <a:pPr marL="0" indent="0">
              <a:buNone/>
            </a:pPr>
            <a:r>
              <a:rPr lang="fr-FR" altLang="fr-FR" sz="1600" dirty="0"/>
              <a:t>FRANCE – BELGIUM – GERMANY – GREECE – IRELAND – ITALY – LATVIA – NORWAY – PORTUGAL – SLOVENIA – </a:t>
            </a:r>
            <a:r>
              <a:rPr lang="fr-FR" altLang="fr-FR" sz="1600" dirty="0" smtClean="0"/>
              <a:t>SWEDEN</a:t>
            </a:r>
            <a:endParaRPr lang="en-US" sz="1600" dirty="0" smtClean="0"/>
          </a:p>
          <a:p>
            <a:r>
              <a:rPr lang="fr-FR" sz="1600" i="1" u="sng" dirty="0" err="1" smtClean="0"/>
              <a:t>Regions</a:t>
            </a:r>
            <a:r>
              <a:rPr lang="fr-FR" sz="1600" i="1" u="sng" dirty="0" smtClean="0"/>
              <a:t> :</a:t>
            </a:r>
          </a:p>
          <a:p>
            <a:pPr marL="0" indent="0">
              <a:buNone/>
            </a:pPr>
            <a:r>
              <a:rPr lang="fr-FR" altLang="fr-FR" sz="1600" dirty="0"/>
              <a:t>CPMR – </a:t>
            </a:r>
            <a:r>
              <a:rPr lang="fr-FR" altLang="fr-FR" sz="1600" dirty="0" err="1"/>
              <a:t>Regione</a:t>
            </a:r>
            <a:r>
              <a:rPr lang="fr-FR" altLang="fr-FR" sz="1600" dirty="0"/>
              <a:t> </a:t>
            </a:r>
            <a:r>
              <a:rPr lang="fr-FR" altLang="fr-FR" sz="1600" dirty="0" err="1" smtClean="0"/>
              <a:t>Lazio</a:t>
            </a:r>
            <a:endParaRPr lang="fr-FR" sz="1600" dirty="0"/>
          </a:p>
          <a:p>
            <a:r>
              <a:rPr lang="en-US" sz="1600" i="1" u="sng" dirty="0" smtClean="0"/>
              <a:t>Public Bodies :</a:t>
            </a:r>
          </a:p>
          <a:p>
            <a:pPr marL="0" indent="0">
              <a:buNone/>
            </a:pPr>
            <a:r>
              <a:rPr lang="fr-FR" altLang="fr-FR" sz="1600" dirty="0"/>
              <a:t>ISPRA – RWS - </a:t>
            </a:r>
            <a:r>
              <a:rPr lang="fr-FR" altLang="fr-FR" sz="1600" dirty="0" err="1"/>
              <a:t>GeoEcomar</a:t>
            </a:r>
            <a:r>
              <a:rPr lang="fr-FR" altLang="fr-FR" sz="1600" dirty="0"/>
              <a:t> – </a:t>
            </a:r>
            <a:r>
              <a:rPr lang="fr-FR" altLang="fr-FR" sz="1600" dirty="0" smtClean="0"/>
              <a:t>DDNI</a:t>
            </a:r>
            <a:endParaRPr lang="en-US" sz="1600" dirty="0" smtClean="0"/>
          </a:p>
          <a:p>
            <a:r>
              <a:rPr lang="en-US" sz="1600" i="1" u="sng" dirty="0" smtClean="0"/>
              <a:t>IT company </a:t>
            </a:r>
            <a:r>
              <a:rPr lang="en-US" sz="1600" i="1" dirty="0" smtClean="0"/>
              <a:t>:</a:t>
            </a:r>
          </a:p>
          <a:p>
            <a:pPr marL="0" indent="0">
              <a:buNone/>
            </a:pPr>
            <a:r>
              <a:rPr lang="en-US" sz="1600" dirty="0" err="1" smtClean="0"/>
              <a:t>Worldline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4119" y="5303043"/>
            <a:ext cx="241359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 smtClean="0"/>
              <a:t>Observers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95536" y="5733256"/>
            <a:ext cx="349212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 lang="en-US" sz="24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63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2000">
                <a:solidFill>
                  <a:srgbClr val="0F5494"/>
                </a:solidFill>
                <a:latin typeface="Verdana"/>
                <a:ea typeface="+mn-ea"/>
              </a:defRPr>
            </a:lvl2pPr>
            <a:lvl3pPr marL="99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35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4pPr>
            <a:lvl5pPr marL="171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»"/>
              <a:defRPr lang="en-US" sz="180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1600" i="1" u="sng" dirty="0"/>
              <a:t>Hydrographic offices :</a:t>
            </a:r>
          </a:p>
          <a:p>
            <a:pPr marL="0" indent="0">
              <a:buNone/>
            </a:pPr>
            <a:r>
              <a:rPr lang="fr-FR" sz="1600" dirty="0" smtClean="0"/>
              <a:t>UNITED KINGDOM - SPAIN</a:t>
            </a:r>
            <a:endParaRPr lang="fr-FR" sz="1600" i="1" u="sng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3" y="1497493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4" name="Imag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" y="2697047"/>
            <a:ext cx="2817006" cy="19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Description : Description : D:\RENCONTRES LITTO3D\Mouril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8817"/>
            <a:ext cx="2892612" cy="16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584326" y="1599976"/>
            <a:ext cx="5328790" cy="2731599"/>
            <a:chOff x="1065" y="527"/>
            <a:chExt cx="3806" cy="1951"/>
          </a:xfrm>
          <a:solidFill>
            <a:schemeClr val="bg1">
              <a:alpha val="0"/>
            </a:schemeClr>
          </a:solidFill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65" y="527"/>
              <a:ext cx="3806" cy="1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527"/>
              <a:ext cx="3811" cy="19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JECMA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60" r="11543" b="22224"/>
          <a:stretch>
            <a:fillRect/>
          </a:stretch>
        </p:blipFill>
        <p:spPr bwMode="auto">
          <a:xfrm>
            <a:off x="2160588" y="4077072"/>
            <a:ext cx="4445326" cy="21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800" y="1844824"/>
            <a:ext cx="8280400" cy="4464495"/>
          </a:xfrm>
        </p:spPr>
        <p:txBody>
          <a:bodyPr>
            <a:normAutofit/>
          </a:bodyPr>
          <a:lstStyle/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b="1" dirty="0" smtClean="0">
                <a:solidFill>
                  <a:srgbClr val="0070C0"/>
                </a:solidFill>
              </a:rPr>
              <a:t>Kick-off : 24th </a:t>
            </a:r>
            <a:r>
              <a:rPr lang="fr-FR" altLang="fr-FR" sz="2400" b="1" dirty="0" err="1" smtClean="0">
                <a:solidFill>
                  <a:srgbClr val="0070C0"/>
                </a:solidFill>
              </a:rPr>
              <a:t>June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 2015</a:t>
            </a:r>
            <a:endParaRPr lang="fr-FR" altLang="fr-FR" sz="2400" b="1" dirty="0">
              <a:solidFill>
                <a:srgbClr val="0070C0"/>
              </a:solidFill>
            </a:endParaRP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b="1" dirty="0" err="1" smtClean="0">
                <a:solidFill>
                  <a:srgbClr val="0070C0"/>
                </a:solidFill>
              </a:rPr>
              <a:t>Specification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 </a:t>
            </a:r>
            <a:r>
              <a:rPr lang="fr-FR" altLang="fr-FR" sz="2400" b="1" dirty="0" err="1" smtClean="0">
                <a:solidFill>
                  <a:srgbClr val="0070C0"/>
                </a:solidFill>
              </a:rPr>
              <a:t>review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 (M3) : </a:t>
            </a:r>
            <a:r>
              <a:rPr lang="fr-FR" altLang="fr-FR" sz="2400" b="1" dirty="0">
                <a:solidFill>
                  <a:srgbClr val="0070C0"/>
                </a:solidFill>
              </a:rPr>
              <a:t>21st-22nd </a:t>
            </a:r>
            <a:r>
              <a:rPr lang="fr-FR" altLang="fr-FR" sz="2400" b="1" dirty="0" err="1">
                <a:solidFill>
                  <a:srgbClr val="0070C0"/>
                </a:solidFill>
              </a:rPr>
              <a:t>October</a:t>
            </a:r>
            <a:r>
              <a:rPr lang="fr-FR" altLang="fr-FR" sz="2400" b="1" dirty="0">
                <a:solidFill>
                  <a:srgbClr val="0070C0"/>
                </a:solidFill>
              </a:rPr>
              <a:t> 2015 (</a:t>
            </a:r>
            <a:r>
              <a:rPr lang="fr-FR" altLang="fr-FR" sz="2400" b="1" dirty="0" err="1">
                <a:solidFill>
                  <a:srgbClr val="0070C0"/>
                </a:solidFill>
              </a:rPr>
              <a:t>EMODnet</a:t>
            </a:r>
            <a:r>
              <a:rPr lang="fr-FR" altLang="fr-FR" sz="2400" b="1" dirty="0">
                <a:solidFill>
                  <a:srgbClr val="0070C0"/>
                </a:solidFill>
              </a:rPr>
              <a:t> 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Jamboree)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b="1" dirty="0" smtClean="0">
                <a:solidFill>
                  <a:srgbClr val="0070C0"/>
                </a:solidFill>
              </a:rPr>
              <a:t>Portal (M5) : 1st-2nd </a:t>
            </a:r>
            <a:r>
              <a:rPr lang="fr-FR" altLang="fr-FR" sz="2400" b="1" dirty="0" err="1" smtClean="0">
                <a:solidFill>
                  <a:srgbClr val="0070C0"/>
                </a:solidFill>
              </a:rPr>
              <a:t>December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 2015 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i="1" dirty="0" err="1" smtClean="0">
                <a:solidFill>
                  <a:srgbClr val="0070C0"/>
                </a:solidFill>
              </a:rPr>
              <a:t>Algorithm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(M9) :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early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March 2016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i="1" dirty="0" err="1" smtClean="0">
                <a:solidFill>
                  <a:srgbClr val="0070C0"/>
                </a:solidFill>
              </a:rPr>
              <a:t>Interim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(M12) :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June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2016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i="1" dirty="0" err="1" smtClean="0">
                <a:solidFill>
                  <a:srgbClr val="0070C0"/>
                </a:solidFill>
              </a:rPr>
              <a:t>Interim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(M16) :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October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2016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i="1" dirty="0" smtClean="0">
                <a:solidFill>
                  <a:srgbClr val="0070C0"/>
                </a:solidFill>
              </a:rPr>
              <a:t>Final (M18) :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December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2016 – Brussels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i="1" dirty="0" err="1" smtClean="0">
                <a:solidFill>
                  <a:srgbClr val="0070C0"/>
                </a:solidFill>
              </a:rPr>
              <a:t>Stakeholder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(M20) :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Feb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. 2017 – To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be</a:t>
            </a:r>
            <a:r>
              <a:rPr lang="fr-FR" altLang="fr-FR" sz="2400" i="1" dirty="0" smtClean="0">
                <a:solidFill>
                  <a:srgbClr val="0070C0"/>
                </a:solidFill>
              </a:rPr>
              <a:t> </a:t>
            </a:r>
            <a:r>
              <a:rPr lang="fr-FR" altLang="fr-FR" sz="2400" i="1" dirty="0" err="1" smtClean="0">
                <a:solidFill>
                  <a:srgbClr val="0070C0"/>
                </a:solidFill>
              </a:rPr>
              <a:t>defined</a:t>
            </a:r>
            <a:endParaRPr lang="fr-FR" altLang="fr-FR" sz="2400" i="1" dirty="0" smtClean="0">
              <a:solidFill>
                <a:srgbClr val="0070C0"/>
              </a:solidFill>
            </a:endParaRP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 : Digital Mapping</a:t>
            </a:r>
            <a:endParaRPr lang="en-US" dirty="0"/>
          </a:p>
        </p:txBody>
      </p:sp>
      <p:pic>
        <p:nvPicPr>
          <p:cNvPr id="10" name="Imag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552728" cy="45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2" y="2003485"/>
            <a:ext cx="4262522" cy="266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 progress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Forum </a:t>
            </a:r>
            <a:r>
              <a:rPr lang="en-US" dirty="0" smtClean="0"/>
              <a:t>(partners </a:t>
            </a:r>
            <a:r>
              <a:rPr lang="en-US" dirty="0"/>
              <a:t>only)</a:t>
            </a:r>
          </a:p>
          <a:p>
            <a:endParaRPr lang="en-US" sz="1200" dirty="0"/>
          </a:p>
          <a:p>
            <a:r>
              <a:rPr lang="en-US" dirty="0" smtClean="0"/>
              <a:t>Specifications of the portal : validated in Ostend!</a:t>
            </a:r>
          </a:p>
          <a:p>
            <a:endParaRPr lang="en-US" sz="1200" dirty="0"/>
          </a:p>
          <a:p>
            <a:r>
              <a:rPr lang="en-US" dirty="0" smtClean="0"/>
              <a:t>Implementation of the portal itself : done!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Opening to the partners : 18</a:t>
            </a:r>
            <a:r>
              <a:rPr lang="en-US" baseline="30000" dirty="0" smtClean="0"/>
              <a:t>th</a:t>
            </a:r>
            <a:r>
              <a:rPr lang="en-US" dirty="0" smtClean="0"/>
              <a:t> December</a:t>
            </a:r>
          </a:p>
          <a:p>
            <a:pPr lvl="1"/>
            <a:r>
              <a:rPr lang="en-US" dirty="0" smtClean="0"/>
              <a:t>Public opening : 23</a:t>
            </a:r>
            <a:r>
              <a:rPr lang="en-US" baseline="30000" dirty="0" smtClean="0"/>
              <a:t>rd</a:t>
            </a:r>
            <a:r>
              <a:rPr lang="en-US" dirty="0" smtClean="0"/>
              <a:t> December</a:t>
            </a:r>
          </a:p>
          <a:p>
            <a:pPr lvl="1"/>
            <a:endParaRPr lang="en-US" sz="800" dirty="0"/>
          </a:p>
          <a:p>
            <a:r>
              <a:rPr lang="en-US" dirty="0" smtClean="0"/>
              <a:t>Training activities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training organized during the algorithm meeting (03/2015) for the partners only</a:t>
            </a:r>
          </a:p>
          <a:p>
            <a:pPr lvl="1"/>
            <a:r>
              <a:rPr lang="en-US" dirty="0" smtClean="0"/>
              <a:t>One or more trainings later for other users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7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U_CodeLis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JRC_Template_adapted</Template>
  <TotalTime>2531</TotalTime>
  <Words>702</Words>
  <Application>Microsoft Office PowerPoint</Application>
  <PresentationFormat>On-screen Show (4:3)</PresentationFormat>
  <Paragraphs>163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Wingdings</vt:lpstr>
      <vt:lpstr>1_EGU_CodeLists</vt:lpstr>
      <vt:lpstr>4th IHO-EU Network WG Meeting</vt:lpstr>
      <vt:lpstr>Objectives</vt:lpstr>
      <vt:lpstr>Deliverables</vt:lpstr>
      <vt:lpstr>Deliverables</vt:lpstr>
      <vt:lpstr>Consortium</vt:lpstr>
      <vt:lpstr>Organisation</vt:lpstr>
      <vt:lpstr>Meetings</vt:lpstr>
      <vt:lpstr>WP1 : Digital Mapping</vt:lpstr>
      <vt:lpstr>WP1 progress :</vt:lpstr>
      <vt:lpstr>About the portal (1st release) :</vt:lpstr>
      <vt:lpstr>PowerPoint Presentation</vt:lpstr>
      <vt:lpstr>WP2 : Share Experience, Standards and Best Practices</vt:lpstr>
      <vt:lpstr>WP2 progress (1/2) :</vt:lpstr>
      <vt:lpstr>WP2 progress (2/2):</vt:lpstr>
      <vt:lpstr>WP3 : Future programme</vt:lpstr>
      <vt:lpstr>WP3 progress (1/2):</vt:lpstr>
      <vt:lpstr>WP3 progress (2/2) :</vt:lpstr>
      <vt:lpstr>Thank you!</vt:lpstr>
    </vt:vector>
  </TitlesOfParts>
  <Company>Ipsc IT Support (AB)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SHOM</dc:creator>
  <cp:lastModifiedBy>ADCS</cp:lastModifiedBy>
  <cp:revision>122</cp:revision>
  <dcterms:created xsi:type="dcterms:W3CDTF">2014-01-09T16:39:14Z</dcterms:created>
  <dcterms:modified xsi:type="dcterms:W3CDTF">2016-02-22T14:10:20Z</dcterms:modified>
</cp:coreProperties>
</file>