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bshc.pr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elcomresurvey.sjofartsverket.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BSHC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IRCC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Inter-Regional Coordination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Goa,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Achievements and lessons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cooperation within the BSHC is very productive.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Baltic Sea can be seen as a test bed for hydrographic developments. 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projects have led to joint databases and results provided in the web. The outreach of the hydrographic work </a:t>
            </a:r>
            <a:r>
              <a:rPr lang="en-US" dirty="0" smtClean="0"/>
              <a:t>has </a:t>
            </a:r>
            <a:r>
              <a:rPr lang="en-US" dirty="0"/>
              <a:t>improved even further. </a:t>
            </a:r>
            <a:endParaRPr lang="en-US" dirty="0" smtClean="0"/>
          </a:p>
          <a:p>
            <a:r>
              <a:rPr lang="en-US" dirty="0" smtClean="0"/>
              <a:t>Member </a:t>
            </a:r>
            <a:r>
              <a:rPr lang="en-US" dirty="0"/>
              <a:t>states have continued to contribute extensively to the work of the IHO and have been active participants of working groups.</a:t>
            </a:r>
            <a:endParaRPr lang="de-DE" dirty="0"/>
          </a:p>
          <a:p>
            <a:r>
              <a:rPr lang="en-US" dirty="0"/>
              <a:t>There has been substantial cooperation between commission member states and other European States and the EU on information sharing and shared projects.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 requested of 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IRCC is invited to:</a:t>
            </a:r>
            <a:endParaRPr lang="de-DE" dirty="0"/>
          </a:p>
          <a:p>
            <a:pPr marL="0" indent="0">
              <a:buNone/>
            </a:pPr>
            <a:r>
              <a:rPr lang="en-AU" dirty="0"/>
              <a:t>a.	take note of the BSHC report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BSHC - Chair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Chair:	</a:t>
            </a:r>
            <a:r>
              <a:rPr lang="en-US" b="1" dirty="0" smtClean="0"/>
              <a:t>	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/>
              <a:t>Mindaugas</a:t>
            </a:r>
            <a:r>
              <a:rPr lang="en-US" dirty="0"/>
              <a:t> </a:t>
            </a:r>
            <a:r>
              <a:rPr lang="en-US" dirty="0" err="1"/>
              <a:t>Cesnauskis</a:t>
            </a:r>
            <a:r>
              <a:rPr lang="en-US" dirty="0"/>
              <a:t> (Lithuania) from Sept 29, 2016</a:t>
            </a:r>
            <a:endParaRPr lang="de-DE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dirty="0" err="1"/>
              <a:t>Mr</a:t>
            </a:r>
            <a:r>
              <a:rPr lang="en-US" dirty="0"/>
              <a:t> Thomas </a:t>
            </a:r>
            <a:r>
              <a:rPr lang="en-US" dirty="0" err="1"/>
              <a:t>Dehling</a:t>
            </a:r>
            <a:r>
              <a:rPr lang="en-US" dirty="0"/>
              <a:t> (Germany) from Sept 21, </a:t>
            </a:r>
            <a:r>
              <a:rPr lang="en-US" dirty="0" smtClean="0"/>
              <a:t>2017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 </a:t>
            </a:r>
            <a:endParaRPr lang="de-DE" dirty="0"/>
          </a:p>
          <a:p>
            <a:pPr marL="0" indent="0">
              <a:buNone/>
            </a:pPr>
            <a:r>
              <a:rPr lang="en-US" b="1" dirty="0"/>
              <a:t>Vice-Chair:	</a:t>
            </a:r>
            <a:r>
              <a:rPr lang="en-US" dirty="0"/>
              <a:t>Dr. Mathias Jonas (Germany) from Sept 29, 2016</a:t>
            </a:r>
            <a:endParaRPr lang="de-DE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dirty="0"/>
              <a:t>Mr. Thomas </a:t>
            </a:r>
            <a:r>
              <a:rPr lang="en-US" dirty="0" err="1"/>
              <a:t>Dehling</a:t>
            </a:r>
            <a:r>
              <a:rPr lang="en-US" dirty="0"/>
              <a:t> (Germany) from Sept 1, 2017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/>
              <a:t>Pia Dahl </a:t>
            </a:r>
            <a:r>
              <a:rPr lang="en-US" dirty="0" err="1"/>
              <a:t>Højgaard</a:t>
            </a:r>
            <a:r>
              <a:rPr lang="en-US" dirty="0"/>
              <a:t> (Denmark) from Sept 21, 2017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 descr="Baltic Sea Hydrographic Com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643"/>
            <a:ext cx="12192000" cy="25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36703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Members: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Denmark</a:t>
            </a:r>
            <a:r>
              <a:rPr lang="en-US" dirty="0"/>
              <a:t>, </a:t>
            </a:r>
            <a:r>
              <a:rPr lang="en-US" dirty="0" smtClean="0"/>
              <a:t>Estonia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Finland</a:t>
            </a:r>
            <a:r>
              <a:rPr lang="en-US" dirty="0"/>
              <a:t>, </a:t>
            </a:r>
            <a:r>
              <a:rPr lang="en-US" dirty="0" smtClean="0"/>
              <a:t>Germany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Latvia</a:t>
            </a:r>
            <a:r>
              <a:rPr lang="en-US" dirty="0"/>
              <a:t>, </a:t>
            </a:r>
            <a:r>
              <a:rPr lang="en-US" dirty="0" smtClean="0"/>
              <a:t>Poland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Russian </a:t>
            </a:r>
            <a:r>
              <a:rPr lang="en-US" dirty="0"/>
              <a:t>Federation,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Sweden.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Associate </a:t>
            </a:r>
            <a:r>
              <a:rPr lang="en-US" b="1" dirty="0"/>
              <a:t>Member:</a:t>
            </a:r>
            <a:r>
              <a:rPr lang="en-US" dirty="0"/>
              <a:t> </a:t>
            </a:r>
            <a:r>
              <a:rPr lang="en-US" dirty="0" smtClean="0"/>
              <a:t>Lithuania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Me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1" y="0"/>
            <a:ext cx="7793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2662"/>
            <a:ext cx="11176000" cy="517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Conferences since IRCC9: </a:t>
            </a:r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Meeting </a:t>
            </a:r>
            <a:r>
              <a:rPr lang="en-GB" dirty="0"/>
              <a:t>- Rostock, Germany (</a:t>
            </a:r>
            <a:r>
              <a:rPr lang="en-GB" dirty="0" smtClean="0"/>
              <a:t>19-21 Sep 2017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Next Conference </a:t>
            </a:r>
            <a:r>
              <a:rPr lang="en-US" dirty="0"/>
              <a:t>27-29 </a:t>
            </a:r>
            <a:r>
              <a:rPr lang="en-US" dirty="0" smtClean="0"/>
              <a:t>Aug </a:t>
            </a:r>
            <a:r>
              <a:rPr lang="en-US" dirty="0"/>
              <a:t>2018 in Aalborg, Denmark</a:t>
            </a:r>
            <a:endParaRPr lang="de-DE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pic>
        <p:nvPicPr>
          <p:cNvPr id="3076" name="Picture 4" descr="https://www.iho.int/mtg_docs/rhc/BSHC/BSHC22/BSHC22_participants_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1" b="9552"/>
          <a:stretch/>
        </p:blipFill>
        <p:spPr bwMode="auto">
          <a:xfrm>
            <a:off x="2188955" y="1584000"/>
            <a:ext cx="750114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BSHC - Meetings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BSHC – Status of IRCC actions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All relevant IRCC9 action items devoted to the BSHC chair have been processed accordingly.</a:t>
            </a:r>
            <a:endParaRPr lang="de-DE" dirty="0"/>
          </a:p>
          <a:p>
            <a:r>
              <a:rPr lang="pt-BR" dirty="0" smtClean="0"/>
              <a:t>Details </a:t>
            </a:r>
            <a:r>
              <a:rPr lang="pt-BR" dirty="0"/>
              <a:t>are provided in the </a:t>
            </a:r>
            <a:r>
              <a:rPr lang="pt-BR" dirty="0" smtClean="0"/>
              <a:t>written report.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 Bathymetry Database (BSBD)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Bathymetry for the Baltic Sea is available in a resolution of minimum 500 </a:t>
            </a:r>
            <a:r>
              <a:rPr lang="pt-BR" dirty="0" smtClean="0"/>
              <a:t>m grid </a:t>
            </a:r>
            <a:r>
              <a:rPr lang="pt-BR" dirty="0"/>
              <a:t>space except for Russian Federation and Lithuania. </a:t>
            </a:r>
            <a:endParaRPr lang="pt-BR" dirty="0" smtClean="0"/>
          </a:p>
          <a:p>
            <a:r>
              <a:rPr lang="pt-BR" dirty="0" smtClean="0"/>
              <a:t>Plans </a:t>
            </a:r>
            <a:r>
              <a:rPr lang="pt-BR" dirty="0"/>
              <a:t>are ongoing to produce a higher resolution bathymetric model of the Baltic Sea. Several MS are already providing up to 50 m resolution. Some might me able to provide a 300 meters model. </a:t>
            </a:r>
            <a:endParaRPr lang="de-DE" dirty="0"/>
          </a:p>
          <a:p>
            <a:r>
              <a:rPr lang="pt-BR" dirty="0"/>
              <a:t>Another action item is to regularly update the model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http://data.bshc.pro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Re-survey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and coordination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BSHC developed and operates a standing scheme of re-surveys for the region. </a:t>
            </a:r>
            <a:endParaRPr lang="en-US" dirty="0" smtClean="0"/>
          </a:p>
          <a:p>
            <a:r>
              <a:rPr lang="en-US" dirty="0" smtClean="0"/>
              <a:t>Schedule and execution </a:t>
            </a:r>
            <a:r>
              <a:rPr lang="en-US" dirty="0"/>
              <a:t>of surveys are provided in an updated web based interface maintained and </a:t>
            </a:r>
            <a:r>
              <a:rPr lang="en-US" dirty="0" smtClean="0"/>
              <a:t>operated</a:t>
            </a:r>
            <a:r>
              <a:rPr lang="de-DE" dirty="0"/>
              <a:t> </a:t>
            </a:r>
            <a:r>
              <a:rPr lang="en-US" dirty="0" smtClean="0"/>
              <a:t>by </a:t>
            </a:r>
            <a:r>
              <a:rPr lang="en-US" dirty="0"/>
              <a:t>Sweden. </a:t>
            </a:r>
            <a:endParaRPr lang="en-US" dirty="0" smtClean="0"/>
          </a:p>
          <a:p>
            <a:r>
              <a:rPr lang="en-US" dirty="0" smtClean="0"/>
              <a:t>Surveys </a:t>
            </a:r>
            <a:r>
              <a:rPr lang="en-US" dirty="0"/>
              <a:t>are being regularly coordinated between neighboring countries</a:t>
            </a:r>
            <a:r>
              <a:rPr lang="en-US" dirty="0" smtClean="0"/>
              <a:t>.</a:t>
            </a:r>
            <a:endParaRPr lang="de-DE" dirty="0"/>
          </a:p>
          <a:p>
            <a:r>
              <a:rPr lang="en-US" dirty="0"/>
              <a:t>Further developments of the common re-survey database as metadata repository are ongoing.</a:t>
            </a:r>
            <a:endParaRPr lang="de-DE" dirty="0"/>
          </a:p>
          <a:p>
            <a:r>
              <a:rPr lang="en-US" dirty="0"/>
              <a:t>Member States update the information for their waters of jurisdiction independently.</a:t>
            </a:r>
            <a:endParaRPr lang="de-DE" dirty="0"/>
          </a:p>
          <a:p>
            <a:r>
              <a:rPr lang="en-US" dirty="0"/>
              <a:t>Link to BSHC RE-Survey Database: </a:t>
            </a:r>
            <a:r>
              <a:rPr lang="en-US" u="sng" dirty="0">
                <a:hlinkClick r:id="rId2"/>
              </a:rPr>
              <a:t>https://helcomresurvey.sjofartsverket.se/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Harmonized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Datum in the Baltic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BSHC developed the Baltic Sea Chart Datum 2000 as a joint height reference.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It </a:t>
            </a:r>
            <a:r>
              <a:rPr lang="en-US" dirty="0"/>
              <a:t>is based on the European Vertical Reference Frame (EVRF).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specification reflects the specific needs of surface navigation and hydrography in addition to EVRF conventions.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Chart Datum working group is monitoring and gives guidance for the implementation of the harmonized chart datum.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Several gravity measurement campaigns improve the quality of the vertical reference.</a:t>
            </a: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FAMOS - Project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405"/>
            <a:ext cx="10553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BSHC </a:t>
            </a:r>
            <a:r>
              <a:rPr lang="en-US" dirty="0"/>
              <a:t>Member States (DE, DK, EE, FI, LV, LT, </a:t>
            </a:r>
            <a:r>
              <a:rPr lang="en-US" b="1" dirty="0"/>
              <a:t>SE</a:t>
            </a:r>
            <a:r>
              <a:rPr lang="en-US" dirty="0"/>
              <a:t>) and </a:t>
            </a:r>
            <a:r>
              <a:rPr lang="en-US" dirty="0" smtClean="0"/>
              <a:t>Working </a:t>
            </a:r>
            <a:r>
              <a:rPr lang="en-US" dirty="0"/>
              <a:t>Groups are involved</a:t>
            </a:r>
          </a:p>
          <a:p>
            <a:r>
              <a:rPr lang="en-US" dirty="0" smtClean="0"/>
              <a:t>Project Activities</a:t>
            </a:r>
            <a:endParaRPr lang="en-US" dirty="0"/>
          </a:p>
          <a:p>
            <a:pPr lvl="1"/>
            <a:r>
              <a:rPr lang="en-US" dirty="0" smtClean="0"/>
              <a:t>Hydrographic </a:t>
            </a:r>
            <a:r>
              <a:rPr lang="en-US" dirty="0"/>
              <a:t>surveying and chart production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future navigation</a:t>
            </a:r>
          </a:p>
          <a:p>
            <a:pPr lvl="1"/>
            <a:r>
              <a:rPr lang="en-US" dirty="0" smtClean="0"/>
              <a:t>Surveying </a:t>
            </a:r>
            <a:r>
              <a:rPr lang="en-US" dirty="0"/>
              <a:t>infrastructure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workflow from sounding to chart</a:t>
            </a:r>
          </a:p>
          <a:p>
            <a:r>
              <a:rPr lang="en-US" dirty="0" smtClean="0"/>
              <a:t>Project </a:t>
            </a:r>
            <a:r>
              <a:rPr lang="en-US" dirty="0"/>
              <a:t>receives EU co-financing from the CEF Transport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US" dirty="0" smtClean="0"/>
              <a:t>First </a:t>
            </a:r>
            <a:r>
              <a:rPr lang="en-US" dirty="0"/>
              <a:t>phase of the project, FAMOS </a:t>
            </a:r>
            <a:r>
              <a:rPr lang="en-US" dirty="0" err="1"/>
              <a:t>Freja</a:t>
            </a:r>
            <a:r>
              <a:rPr lang="en-US" dirty="0"/>
              <a:t>, was successfully executed </a:t>
            </a:r>
            <a:r>
              <a:rPr lang="en-US" dirty="0" smtClean="0"/>
              <a:t>2014 </a:t>
            </a:r>
            <a:r>
              <a:rPr lang="en-US" dirty="0"/>
              <a:t>to 2016. </a:t>
            </a:r>
            <a:endParaRPr lang="en-US" dirty="0" smtClean="0"/>
          </a:p>
          <a:p>
            <a:r>
              <a:rPr lang="en-US" dirty="0" smtClean="0"/>
              <a:t>The second </a:t>
            </a:r>
            <a:r>
              <a:rPr lang="en-US" dirty="0"/>
              <a:t>phase of the project, FAMOS Odin, is ongoing for the time 2016-2018.</a:t>
            </a:r>
          </a:p>
          <a:p>
            <a:pPr>
              <a:defRPr/>
            </a:pPr>
            <a:endParaRPr lang="en-GB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  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5122" name="Picture 2" descr="FA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10" y="5217990"/>
            <a:ext cx="5424289" cy="13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0</TotalTime>
  <Words>574</Words>
  <Application>Microsoft Office PowerPoint</Application>
  <PresentationFormat>Benutzerdefiniert</PresentationFormat>
  <Paragraphs>91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Report of BSHC to IRCC 10 </vt:lpstr>
      <vt:lpstr>BSHC - Chair </vt:lpstr>
      <vt:lpstr>Membership</vt:lpstr>
      <vt:lpstr>BSHC - Meetings</vt:lpstr>
      <vt:lpstr>BSHC – Status of IRCC actions</vt:lpstr>
      <vt:lpstr>Baltic Sea Bathymetry Database (BSBD)</vt:lpstr>
      <vt:lpstr>Re-survey Monitoring and coordination</vt:lpstr>
      <vt:lpstr>Harmonized Chart Datum in the Baltic</vt:lpstr>
      <vt:lpstr>FAMOS - Project</vt:lpstr>
      <vt:lpstr>Achievements and lessons learned</vt:lpstr>
      <vt:lpstr>Action requested of IRCC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Wyatt</dc:creator>
  <cp:lastModifiedBy>Thomas Dehling</cp:lastModifiedBy>
  <cp:revision>26</cp:revision>
  <dcterms:created xsi:type="dcterms:W3CDTF">2018-03-14T09:31:16Z</dcterms:created>
  <dcterms:modified xsi:type="dcterms:W3CDTF">2018-06-03T12:27:18Z</dcterms:modified>
</cp:coreProperties>
</file>