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8" r:id="rId2"/>
    <p:sldId id="265" r:id="rId3"/>
    <p:sldId id="264" r:id="rId4"/>
    <p:sldId id="267" r:id="rId5"/>
    <p:sldId id="270" r:id="rId6"/>
    <p:sldId id="269" r:id="rId7"/>
    <p:sldId id="266" r:id="rId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325" autoAdjust="0"/>
  </p:normalViewPr>
  <p:slideViewPr>
    <p:cSldViewPr snapToGrid="0">
      <p:cViewPr varScale="1">
        <p:scale>
          <a:sx n="51" d="100"/>
          <a:sy n="51" d="100"/>
        </p:scale>
        <p:origin x="1216" y="34"/>
      </p:cViewPr>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3A9B22A-55EC-4A68-A1AE-1A1AE03C8C30}" type="datetimeFigureOut">
              <a:rPr lang="en-US" smtClean="0"/>
              <a:t>6/2/2018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50728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54694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2380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417079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297164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261176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165697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6/2/2018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Southern African &amp; Islands Hydrographic Commission (SAIHC)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Inter-Regional Coordinating Committee (IRCC) Meeting, Goa, India, 4 to 6 June 2018</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a:t>
            </a:fld>
            <a:endParaRPr lang="en-US" dirty="0"/>
          </a:p>
        </p:txBody>
      </p:sp>
      <p:pic>
        <p:nvPicPr>
          <p:cNvPr id="8" name="Content Placeholder 7">
            <a:extLst>
              <a:ext uri="{FF2B5EF4-FFF2-40B4-BE49-F238E27FC236}">
                <a16:creationId xmlns:a16="http://schemas.microsoft.com/office/drawing/2014/main" xmlns="" id="{D5BD30AE-AB16-4512-99F8-AC410BD6C3F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992" y="983412"/>
            <a:ext cx="10682954" cy="4986068"/>
          </a:xfrm>
          <a:prstGeom prst="rect">
            <a:avLst/>
          </a:prstGeom>
        </p:spPr>
      </p:pic>
    </p:spTree>
    <p:extLst>
      <p:ext uri="{BB962C8B-B14F-4D97-AF65-F5344CB8AC3E}">
        <p14:creationId xmlns:p14="http://schemas.microsoft.com/office/powerpoint/2010/main" val="39286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Inter-Regional Coordinating Committee (IRCC) Meeting, Goa, India, 4 to 6 June 2018</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Report of the 14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SAIHC meeting, La Réunion (6 to 8 September 2017) </a:t>
            </a:r>
          </a:p>
          <a:p>
            <a:pPr lvl="1"/>
            <a:r>
              <a:rPr lang="en-GB" dirty="0">
                <a:latin typeface="Arial" panose="020B0604020202020204" pitchFamily="34" charset="0"/>
                <a:cs typeface="Arial" panose="020B0604020202020204" pitchFamily="34" charset="0"/>
              </a:rPr>
              <a:t>The SAIHC meeting was hosted by France (SHOM) in La Réunion.</a:t>
            </a:r>
          </a:p>
          <a:p>
            <a:pPr lvl="1"/>
            <a:r>
              <a:rPr lang="en-GB" dirty="0">
                <a:latin typeface="Arial" panose="020B0604020202020204" pitchFamily="34" charset="0"/>
                <a:cs typeface="Arial" panose="020B0604020202020204" pitchFamily="34" charset="0"/>
              </a:rPr>
              <a:t>The 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SAIHC INT Chart Coordination Working Group</a:t>
            </a:r>
          </a:p>
          <a:p>
            <a:pPr lvl="1"/>
            <a:r>
              <a:rPr lang="en-GB" dirty="0">
                <a:latin typeface="Arial" panose="020B0604020202020204" pitchFamily="34" charset="0"/>
                <a:cs typeface="Arial" panose="020B0604020202020204" pitchFamily="34" charset="0"/>
              </a:rPr>
              <a:t>(ICCWG) meeting was held prior to the14th SAIHC meeting.</a:t>
            </a:r>
          </a:p>
          <a:p>
            <a:pPr lvl="1"/>
            <a:r>
              <a:rPr lang="en-GB" dirty="0">
                <a:latin typeface="Arial" panose="020B0604020202020204" pitchFamily="34" charset="0"/>
                <a:cs typeface="Arial" panose="020B0604020202020204" pitchFamily="34" charset="0"/>
              </a:rPr>
              <a:t>The 14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SAIHC meeting was chaired by the Vice-Chair, Rear Admiral Tim Lowe (United Kingdom), as Captain Theo Stokes (South Africa) was unable to attend.</a:t>
            </a:r>
          </a:p>
          <a:p>
            <a:pPr lvl="1"/>
            <a:r>
              <a:rPr lang="en-GB" dirty="0">
                <a:latin typeface="Arial" panose="020B0604020202020204" pitchFamily="34" charset="0"/>
                <a:cs typeface="Arial" panose="020B0604020202020204" pitchFamily="34" charset="0"/>
              </a:rPr>
              <a:t>Rear Admiral Tim Lowe (UK) and Captain Theo Stokes (ZA) were later elected as SAIHC Chair and Vice-Chair, respectively.</a:t>
            </a:r>
          </a:p>
        </p:txBody>
      </p:sp>
    </p:spTree>
    <p:extLst>
      <p:ext uri="{BB962C8B-B14F-4D97-AF65-F5344CB8AC3E}">
        <p14:creationId xmlns:p14="http://schemas.microsoft.com/office/powerpoint/2010/main" val="318450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en-GB" dirty="0">
                <a:solidFill>
                  <a:prstClr val="black">
                    <a:tint val="75000"/>
                  </a:prstClr>
                </a:solidFill>
                <a:latin typeface="Arial" panose="020B0604020202020204" pitchFamily="34" charset="0"/>
                <a:cs typeface="Arial" panose="020B0604020202020204" pitchFamily="34" charset="0"/>
              </a:rPr>
              <a:t>10</a:t>
            </a:r>
            <a:r>
              <a:rPr lang="en-GB" baseline="30000" dirty="0">
                <a:solidFill>
                  <a:prstClr val="black">
                    <a:tint val="75000"/>
                  </a:prstClr>
                </a:solidFill>
                <a:latin typeface="Arial" panose="020B0604020202020204" pitchFamily="34" charset="0"/>
                <a:cs typeface="Arial" panose="020B0604020202020204" pitchFamily="34" charset="0"/>
              </a:rPr>
              <a:t>th</a:t>
            </a:r>
            <a:r>
              <a:rPr lang="en-GB" dirty="0">
                <a:solidFill>
                  <a:prstClr val="black">
                    <a:tint val="75000"/>
                  </a:prstClr>
                </a:solidFill>
                <a:latin typeface="Arial" panose="020B0604020202020204" pitchFamily="34" charset="0"/>
                <a:cs typeface="Arial" panose="020B0604020202020204" pitchFamily="34" charset="0"/>
              </a:rPr>
              <a:t> Inter-Regional Coordinating Committee (IRCC) Meeting, Goa, India, 4 to 6 June 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Topics of note from the 14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SAIHC meeting:</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Improving attendance at SAIHC meetings</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SAIHC Capacity Building Strategy</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Developing the SAIHC ENC Scheme</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Developing an ‘in-region’ MSDI</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8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en-GB" dirty="0">
                <a:solidFill>
                  <a:prstClr val="black">
                    <a:tint val="75000"/>
                  </a:prstClr>
                </a:solidFill>
                <a:latin typeface="Arial" panose="020B0604020202020204" pitchFamily="34" charset="0"/>
                <a:cs typeface="Arial" panose="020B0604020202020204" pitchFamily="34" charset="0"/>
              </a:rPr>
              <a:t>10</a:t>
            </a:r>
            <a:r>
              <a:rPr lang="en-GB" baseline="30000" dirty="0">
                <a:solidFill>
                  <a:prstClr val="black">
                    <a:tint val="75000"/>
                  </a:prstClr>
                </a:solidFill>
                <a:latin typeface="Arial" panose="020B0604020202020204" pitchFamily="34" charset="0"/>
                <a:cs typeface="Arial" panose="020B0604020202020204" pitchFamily="34" charset="0"/>
              </a:rPr>
              <a:t>th</a:t>
            </a:r>
            <a:r>
              <a:rPr lang="en-GB" dirty="0">
                <a:solidFill>
                  <a:prstClr val="black">
                    <a:tint val="75000"/>
                  </a:prstClr>
                </a:solidFill>
                <a:latin typeface="Arial" panose="020B0604020202020204" pitchFamily="34" charset="0"/>
                <a:cs typeface="Arial" panose="020B0604020202020204" pitchFamily="34" charset="0"/>
              </a:rPr>
              <a:t> Inter-Regional Coordinating Committee (IRCC) Meeting, Goa, India, 4 to 6 June 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Improving attendance at SAIHC meetings</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Output from session held on how to improve attendance at SAIHC meetings</a:t>
            </a:r>
          </a:p>
          <a:p>
            <a:pPr lvl="2"/>
            <a:r>
              <a:rPr lang="en-GB" dirty="0">
                <a:latin typeface="Arial" panose="020B0604020202020204" pitchFamily="34" charset="0"/>
                <a:cs typeface="Arial" panose="020B0604020202020204" pitchFamily="34" charset="0"/>
              </a:rPr>
              <a:t>Finance is probably the greatest single issue preventing attendance at SAIHC meetings</a:t>
            </a:r>
          </a:p>
          <a:p>
            <a:pPr lvl="2"/>
            <a:r>
              <a:rPr lang="en-GB" dirty="0">
                <a:latin typeface="Arial" panose="020B0604020202020204" pitchFamily="34" charset="0"/>
                <a:cs typeface="Arial" panose="020B0604020202020204" pitchFamily="34" charset="0"/>
              </a:rPr>
              <a:t>Simplify the approval process to attend - timing of invitation, facilitating visas, etc</a:t>
            </a:r>
          </a:p>
          <a:p>
            <a:pPr lvl="2"/>
            <a:r>
              <a:rPr lang="en-GB" dirty="0">
                <a:latin typeface="Arial" panose="020B0604020202020204" pitchFamily="34" charset="0"/>
                <a:cs typeface="Arial" panose="020B0604020202020204" pitchFamily="34" charset="0"/>
              </a:rPr>
              <a:t>What are the benefits? - make attendance attractive, make it interesting, etc</a:t>
            </a:r>
          </a:p>
          <a:p>
            <a:pPr lvl="2"/>
            <a:r>
              <a:rPr lang="en-GB" dirty="0">
                <a:latin typeface="Arial" panose="020B0604020202020204" pitchFamily="34" charset="0"/>
                <a:cs typeface="Arial" panose="020B0604020202020204" pitchFamily="34" charset="0"/>
              </a:rPr>
              <a:t>Educational awareness for nations Government - high level engagement with potential coastal state Governments from IHO Director</a:t>
            </a:r>
          </a:p>
          <a:p>
            <a:pPr lvl="1"/>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05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en-GB" dirty="0">
                <a:solidFill>
                  <a:prstClr val="black">
                    <a:tint val="75000"/>
                  </a:prstClr>
                </a:solidFill>
                <a:latin typeface="Arial" panose="020B0604020202020204" pitchFamily="34" charset="0"/>
                <a:cs typeface="Arial" panose="020B0604020202020204" pitchFamily="34" charset="0"/>
              </a:rPr>
              <a:t>10</a:t>
            </a:r>
            <a:r>
              <a:rPr lang="en-GB" baseline="30000" dirty="0">
                <a:solidFill>
                  <a:prstClr val="black">
                    <a:tint val="75000"/>
                  </a:prstClr>
                </a:solidFill>
                <a:latin typeface="Arial" panose="020B0604020202020204" pitchFamily="34" charset="0"/>
                <a:cs typeface="Arial" panose="020B0604020202020204" pitchFamily="34" charset="0"/>
              </a:rPr>
              <a:t>th</a:t>
            </a:r>
            <a:r>
              <a:rPr lang="en-GB" dirty="0">
                <a:solidFill>
                  <a:prstClr val="black">
                    <a:tint val="75000"/>
                  </a:prstClr>
                </a:solidFill>
                <a:latin typeface="Arial" panose="020B0604020202020204" pitchFamily="34" charset="0"/>
                <a:cs typeface="Arial" panose="020B0604020202020204" pitchFamily="34" charset="0"/>
              </a:rPr>
              <a:t> Inter-Regional Coordinating Committee (IRCC) Meeting, Goa, India, 4 to 6 June 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SAIHC Capacity Building Strategy</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The SAIHC has a three year CB Plan covering the period 2018-2020</a:t>
            </a:r>
          </a:p>
          <a:p>
            <a:pPr marL="457200" lvl="1" indent="0">
              <a:buNone/>
            </a:pP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SAIHC members are encouraged to review and to suggest new or different activities which are not currently covered in the plan</a:t>
            </a:r>
          </a:p>
          <a:p>
            <a:pPr marL="457200" lvl="1" indent="0">
              <a:buNone/>
            </a:pP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The SAIHC CB Coordinator will develop a regional strategy by the next meeting </a:t>
            </a:r>
            <a:r>
              <a:rPr lang="en-GB">
                <a:latin typeface="Arial" panose="020B0604020202020204" pitchFamily="34" charset="0"/>
                <a:cs typeface="Arial" panose="020B0604020202020204" pitchFamily="34" charset="0"/>
              </a:rPr>
              <a:t>in August 2018  </a:t>
            </a: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14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en-GB" dirty="0">
                <a:solidFill>
                  <a:prstClr val="black">
                    <a:tint val="75000"/>
                  </a:prstClr>
                </a:solidFill>
                <a:latin typeface="Arial" panose="020B0604020202020204" pitchFamily="34" charset="0"/>
                <a:cs typeface="Arial" panose="020B0604020202020204" pitchFamily="34" charset="0"/>
              </a:rPr>
              <a:t>10</a:t>
            </a:r>
            <a:r>
              <a:rPr lang="en-GB" baseline="30000" dirty="0">
                <a:solidFill>
                  <a:prstClr val="black">
                    <a:tint val="75000"/>
                  </a:prstClr>
                </a:solidFill>
                <a:latin typeface="Arial" panose="020B0604020202020204" pitchFamily="34" charset="0"/>
                <a:cs typeface="Arial" panose="020B0604020202020204" pitchFamily="34" charset="0"/>
              </a:rPr>
              <a:t>th</a:t>
            </a:r>
            <a:r>
              <a:rPr lang="en-GB" dirty="0">
                <a:solidFill>
                  <a:prstClr val="black">
                    <a:tint val="75000"/>
                  </a:prstClr>
                </a:solidFill>
                <a:latin typeface="Arial" panose="020B0604020202020204" pitchFamily="34" charset="0"/>
                <a:cs typeface="Arial" panose="020B0604020202020204" pitchFamily="34" charset="0"/>
              </a:rPr>
              <a:t> Inter-Regional Coordinating Committee (IRCC) Meeting, Goa, India, 4 to 6 June 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Developing the SAIHC ENC Scheme</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draft SAIHC ICCWG ENC scheme for all usage bands produced - to be discussed at the next ICCWG meeting in August 2018.</a:t>
            </a:r>
          </a:p>
          <a:p>
            <a:pPr lvl="1"/>
            <a:r>
              <a:rPr lang="en-GB" dirty="0">
                <a:latin typeface="Arial" panose="020B0604020202020204" pitchFamily="34" charset="0"/>
                <a:cs typeface="Arial" panose="020B0604020202020204" pitchFamily="34" charset="0"/>
              </a:rPr>
              <a:t>work continues on defining ENC scheme from Mozambique to SAIHC norther border.</a:t>
            </a:r>
          </a:p>
          <a:p>
            <a:pPr lvl="1"/>
            <a:r>
              <a:rPr lang="en-GB" dirty="0">
                <a:latin typeface="Arial" panose="020B0604020202020204" pitchFamily="34" charset="0"/>
                <a:cs typeface="Arial" panose="020B0604020202020204" pitchFamily="34" charset="0"/>
              </a:rPr>
              <a:t>consideration will be given to ENC requirements of emerging offshore energy sector and cruise industry</a:t>
            </a:r>
          </a:p>
          <a:p>
            <a:pPr lvl="1"/>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2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a:solidFill>
                  <a:srgbClr val="ACCBF9">
                    <a:lumMod val="50000"/>
                  </a:srgbClr>
                </a:solidFill>
                <a:latin typeface="Arial" panose="020B0604020202020204" pitchFamily="34" charset="0"/>
                <a:cs typeface="Arial" panose="020B0604020202020204" pitchFamily="34" charset="0"/>
              </a:rPr>
              <a:t>Southern African &amp; Islands Hydrographic Commission (SAIHC)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a:r>
              <a:rPr lang="en-GB" dirty="0">
                <a:solidFill>
                  <a:prstClr val="black">
                    <a:tint val="75000"/>
                  </a:prstClr>
                </a:solidFill>
                <a:latin typeface="Arial" panose="020B0604020202020204" pitchFamily="34" charset="0"/>
                <a:cs typeface="Arial" panose="020B0604020202020204" pitchFamily="34" charset="0"/>
              </a:rPr>
              <a:t>10</a:t>
            </a:r>
            <a:r>
              <a:rPr lang="en-GB" baseline="30000" dirty="0">
                <a:solidFill>
                  <a:prstClr val="black">
                    <a:tint val="75000"/>
                  </a:prstClr>
                </a:solidFill>
                <a:latin typeface="Arial" panose="020B0604020202020204" pitchFamily="34" charset="0"/>
                <a:cs typeface="Arial" panose="020B0604020202020204" pitchFamily="34" charset="0"/>
              </a:rPr>
              <a:t>th</a:t>
            </a:r>
            <a:r>
              <a:rPr lang="en-GB" dirty="0">
                <a:solidFill>
                  <a:prstClr val="black">
                    <a:tint val="75000"/>
                  </a:prstClr>
                </a:solidFill>
                <a:latin typeface="Arial" panose="020B0604020202020204" pitchFamily="34" charset="0"/>
                <a:cs typeface="Arial" panose="020B0604020202020204" pitchFamily="34" charset="0"/>
              </a:rPr>
              <a:t> Inter-Regional Coordinating Committee (IRCC) Meeting, Goa, India, 4 to 6 June 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Developing an ‘in-region’ MSDI</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IRCC9 Action 18 - to encourage Member States in the region to nominate RHC MSDI Ambassadors to promote MSDI and to help Member States to prepare the national reports with respect to the status of MSDI</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Agenda item planned at the next SAIHC meeting to discuss the value to the region of developing an in-region MSDI and the nomination of RHC MSDI Ambassadors.</a:t>
            </a: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08934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772</TotalTime>
  <Words>600</Words>
  <Application>Microsoft Office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Southern African &amp; Islands Hydrographic Commission (SAIHC) Report</vt:lpstr>
      <vt:lpstr>Southern African &amp; Islands Hydrographic Commission (SAIHC) Report</vt:lpstr>
      <vt:lpstr>Southern African &amp; Islands Hydrographic Commission (SAIHC) Report</vt:lpstr>
      <vt:lpstr>Southern African &amp; Islands Hydrographic Commission (SAIHC) Report</vt:lpstr>
      <vt:lpstr>Southern African &amp; Islands Hydrographic Commission (SAIHC) Report</vt:lpstr>
      <vt:lpstr>Southern African &amp; Islands Hydrographic Commission (SAIHC) Report</vt:lpstr>
      <vt:lpstr>Southern African &amp; Islands Hydrographic Commission (SAIHC) Report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Alberto Costa Neves</cp:lastModifiedBy>
  <cp:revision>80</cp:revision>
  <cp:lastPrinted>2018-05-24T14:18:02Z</cp:lastPrinted>
  <dcterms:created xsi:type="dcterms:W3CDTF">2018-03-14T09:31:16Z</dcterms:created>
  <dcterms:modified xsi:type="dcterms:W3CDTF">2018-06-02T11:50:03Z</dcterms:modified>
</cp:coreProperties>
</file>