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76" r:id="rId2"/>
    <p:sldMasterId id="2147483812" r:id="rId3"/>
  </p:sldMasterIdLst>
  <p:notesMasterIdLst>
    <p:notesMasterId r:id="rId39"/>
  </p:notesMasterIdLst>
  <p:handoutMasterIdLst>
    <p:handoutMasterId r:id="rId40"/>
  </p:handoutMasterIdLst>
  <p:sldIdLst>
    <p:sldId id="2129" r:id="rId4"/>
    <p:sldId id="2101" r:id="rId5"/>
    <p:sldId id="2110" r:id="rId6"/>
    <p:sldId id="2106" r:id="rId7"/>
    <p:sldId id="2120" r:id="rId8"/>
    <p:sldId id="2121" r:id="rId9"/>
    <p:sldId id="2122" r:id="rId10"/>
    <p:sldId id="2107" r:id="rId11"/>
    <p:sldId id="2103" r:id="rId12"/>
    <p:sldId id="1888" r:id="rId13"/>
    <p:sldId id="2134" r:id="rId14"/>
    <p:sldId id="2132" r:id="rId15"/>
    <p:sldId id="1889" r:id="rId16"/>
    <p:sldId id="1786" r:id="rId17"/>
    <p:sldId id="1787" r:id="rId18"/>
    <p:sldId id="1788" r:id="rId19"/>
    <p:sldId id="1789" r:id="rId20"/>
    <p:sldId id="1676" r:id="rId21"/>
    <p:sldId id="2116" r:id="rId22"/>
    <p:sldId id="2102" r:id="rId23"/>
    <p:sldId id="1965" r:id="rId24"/>
    <p:sldId id="2128" r:id="rId25"/>
    <p:sldId id="2117" r:id="rId26"/>
    <p:sldId id="1631" r:id="rId27"/>
    <p:sldId id="1632" r:id="rId28"/>
    <p:sldId id="1633" r:id="rId29"/>
    <p:sldId id="1997" r:id="rId30"/>
    <p:sldId id="1998" r:id="rId31"/>
    <p:sldId id="2136" r:id="rId32"/>
    <p:sldId id="2135" r:id="rId33"/>
    <p:sldId id="1634" r:id="rId34"/>
    <p:sldId id="2108" r:id="rId35"/>
    <p:sldId id="897" r:id="rId36"/>
    <p:sldId id="2118" r:id="rId37"/>
    <p:sldId id="887"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617A7"/>
    <a:srgbClr val="18427A"/>
    <a:srgbClr val="FFFFFF"/>
    <a:srgbClr val="1E4678"/>
    <a:srgbClr val="224451"/>
    <a:srgbClr val="D5FAF6"/>
    <a:srgbClr val="7E20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4655" autoAdjust="0"/>
  </p:normalViewPr>
  <p:slideViewPr>
    <p:cSldViewPr>
      <p:cViewPr varScale="1">
        <p:scale>
          <a:sx n="62" d="100"/>
          <a:sy n="62" d="100"/>
        </p:scale>
        <p:origin x="52" y="33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notesViewPr>
    <p:cSldViewPr>
      <p:cViewPr varScale="1">
        <p:scale>
          <a:sx n="38" d="100"/>
          <a:sy n="38" d="100"/>
        </p:scale>
        <p:origin x="-226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DEBEBD-09AB-41FA-AE3C-8B8CEB92B371}" type="datetimeFigureOut">
              <a:rPr lang="en-NZ" smtClean="0"/>
              <a:pPr/>
              <a:t>14/06/2018</a:t>
            </a:fld>
            <a:endParaRPr lang="en-N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D621F9-4C37-4706-A1B2-1830AFF0110B}" type="slidenum">
              <a:rPr lang="en-NZ" smtClean="0"/>
              <a:pPr/>
              <a:t>‹#›</a:t>
            </a:fld>
            <a:endParaRPr lang="en-NZ"/>
          </a:p>
        </p:txBody>
      </p:sp>
    </p:spTree>
    <p:extLst>
      <p:ext uri="{BB962C8B-B14F-4D97-AF65-F5344CB8AC3E}">
        <p14:creationId xmlns:p14="http://schemas.microsoft.com/office/powerpoint/2010/main" val="3039816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1957A62-AF28-479D-A54F-A7810E27C3DF}" type="datetimeFigureOut">
              <a:rPr lang="en-US"/>
              <a:pPr>
                <a:defRPr/>
              </a:pPr>
              <a:t>6/14/2018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7F18FA8-6BB5-4C2C-A371-359178C642AB}" type="slidenum">
              <a:rPr lang="en-US"/>
              <a:pPr>
                <a:defRPr/>
              </a:pPr>
              <a:t>‹#›</a:t>
            </a:fld>
            <a:endParaRPr lang="en-US"/>
          </a:p>
        </p:txBody>
      </p:sp>
    </p:spTree>
    <p:extLst>
      <p:ext uri="{BB962C8B-B14F-4D97-AF65-F5344CB8AC3E}">
        <p14:creationId xmlns:p14="http://schemas.microsoft.com/office/powerpoint/2010/main" val="170118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784F7C-3552-4F9B-A72E-752600DE9317}" type="slidenum">
              <a:rPr lang="en-US"/>
              <a:pPr fontAlgn="base">
                <a:spcBef>
                  <a:spcPct val="0"/>
                </a:spcBef>
                <a:spcAft>
                  <a:spcPct val="0"/>
                </a:spcAft>
                <a:defRPr/>
              </a:pPr>
              <a:t>1</a:t>
            </a:fld>
            <a:endParaRPr lang="en-US"/>
          </a:p>
        </p:txBody>
      </p:sp>
    </p:spTree>
    <p:extLst>
      <p:ext uri="{BB962C8B-B14F-4D97-AF65-F5344CB8AC3E}">
        <p14:creationId xmlns:p14="http://schemas.microsoft.com/office/powerpoint/2010/main" val="361740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latin typeface="Arial" charset="0"/>
              <a:cs typeface="Arial" charset="0"/>
            </a:endParaRPr>
          </a:p>
          <a:p>
            <a:pPr eaLnBrk="1" hangingPunct="1">
              <a:spcBef>
                <a:spcPct val="0"/>
              </a:spcBef>
            </a:pPr>
            <a:r>
              <a:rPr lang="en-US" b="1" dirty="0"/>
              <a:t>GEBCO operates under the auspices of the International Hydrographic Organization (IHO) and the Intergovernmental Oceanographic Commission (IOC) of UNESCO.</a:t>
            </a:r>
            <a:endParaRPr lang="en-GB" dirty="0"/>
          </a:p>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EFA97D-18BC-4A99-B642-29D69B624052}" type="slidenum">
              <a:rPr lang="en-GB" smtClean="0">
                <a:solidFill>
                  <a:prstClr val="black"/>
                </a:solidFill>
                <a:latin typeface="Calibri"/>
              </a:rPr>
              <a:pPr fontAlgn="base">
                <a:spcBef>
                  <a:spcPct val="0"/>
                </a:spcBef>
                <a:spcAft>
                  <a:spcPct val="0"/>
                </a:spcAft>
                <a:defRPr/>
              </a:pPr>
              <a:t>23</a:t>
            </a:fld>
            <a:endParaRPr lang="en-GB">
              <a:solidFill>
                <a:prstClr val="black"/>
              </a:solidFill>
              <a:latin typeface="Calibri"/>
            </a:endParaRPr>
          </a:p>
        </p:txBody>
      </p:sp>
    </p:spTree>
    <p:extLst>
      <p:ext uri="{BB962C8B-B14F-4D97-AF65-F5344CB8AC3E}">
        <p14:creationId xmlns:p14="http://schemas.microsoft.com/office/powerpoint/2010/main" val="3419625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a:p>
        </p:txBody>
      </p:sp>
      <p:sp>
        <p:nvSpPr>
          <p:cNvPr id="4" name="スライド番号プレースホルダー 3"/>
          <p:cNvSpPr>
            <a:spLocks noGrp="1"/>
          </p:cNvSpPr>
          <p:nvPr>
            <p:ph type="sldNum" sz="quarter" idx="10"/>
          </p:nvPr>
        </p:nvSpPr>
        <p:spPr/>
        <p:txBody>
          <a:bodyPr/>
          <a:lstStyle/>
          <a:p>
            <a:pPr>
              <a:defRPr/>
            </a:pPr>
            <a:fld id="{37F18FA8-6BB5-4C2C-A371-359178C642AB}" type="slidenum">
              <a:rPr lang="en-US" smtClean="0"/>
              <a:pPr>
                <a:defRPr/>
              </a:pPr>
              <a:t>24</a:t>
            </a:fld>
            <a:endParaRPr lang="en-US"/>
          </a:p>
        </p:txBody>
      </p:sp>
    </p:spTree>
    <p:extLst>
      <p:ext uri="{BB962C8B-B14F-4D97-AF65-F5344CB8AC3E}">
        <p14:creationId xmlns:p14="http://schemas.microsoft.com/office/powerpoint/2010/main" val="120772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Shows how data coverage improved considerably by input of enc data</a:t>
            </a:r>
          </a:p>
          <a:p>
            <a:pPr eaLnBrk="1" hangingPunct="1">
              <a:spcBef>
                <a:spcPct val="0"/>
              </a:spcBef>
            </a:pPr>
            <a:endParaRPr lang="en-US" dirty="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AC6C4D-CFB3-4C1D-BD49-9C1D99FDCFA1}" type="slidenum">
              <a:rPr lang="en-GB" smtClean="0">
                <a:solidFill>
                  <a:prstClr val="black"/>
                </a:solidFill>
                <a:latin typeface="Calibri"/>
              </a:rPr>
              <a:pPr fontAlgn="base">
                <a:spcBef>
                  <a:spcPct val="0"/>
                </a:spcBef>
                <a:spcAft>
                  <a:spcPct val="0"/>
                </a:spcAft>
                <a:defRPr/>
              </a:pPr>
              <a:t>27</a:t>
            </a:fld>
            <a:endParaRPr lang="en-GB">
              <a:solidFill>
                <a:prstClr val="black"/>
              </a:solidFill>
              <a:latin typeface="Calibri"/>
            </a:endParaRPr>
          </a:p>
        </p:txBody>
      </p:sp>
    </p:spTree>
    <p:extLst>
      <p:ext uri="{BB962C8B-B14F-4D97-AF65-F5344CB8AC3E}">
        <p14:creationId xmlns:p14="http://schemas.microsoft.com/office/powerpoint/2010/main" val="394993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Shows how data coverage improved considerably by input of enc data</a:t>
            </a:r>
          </a:p>
          <a:p>
            <a:pPr eaLnBrk="1" hangingPunct="1">
              <a:spcBef>
                <a:spcPct val="0"/>
              </a:spcBef>
            </a:pPr>
            <a:endParaRPr lang="en-US" dirty="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AC6C4D-CFB3-4C1D-BD49-9C1D99FDCFA1}" type="slidenum">
              <a:rPr lang="en-GB" smtClean="0">
                <a:solidFill>
                  <a:prstClr val="black"/>
                </a:solidFill>
                <a:latin typeface="Calibri"/>
              </a:rPr>
              <a:pPr fontAlgn="base">
                <a:spcBef>
                  <a:spcPct val="0"/>
                </a:spcBef>
                <a:spcAft>
                  <a:spcPct val="0"/>
                </a:spcAft>
                <a:defRPr/>
              </a:pPr>
              <a:t>28</a:t>
            </a:fld>
            <a:endParaRPr lang="en-GB">
              <a:solidFill>
                <a:prstClr val="black"/>
              </a:solidFill>
              <a:latin typeface="Calibri"/>
            </a:endParaRPr>
          </a:p>
        </p:txBody>
      </p:sp>
    </p:spTree>
    <p:extLst>
      <p:ext uri="{BB962C8B-B14F-4D97-AF65-F5344CB8AC3E}">
        <p14:creationId xmlns:p14="http://schemas.microsoft.com/office/powerpoint/2010/main" val="1786175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Shows how data coverage improved considerably by input of enc data</a:t>
            </a:r>
          </a:p>
          <a:p>
            <a:pPr eaLnBrk="1" hangingPunct="1">
              <a:spcBef>
                <a:spcPct val="0"/>
              </a:spcBef>
            </a:pPr>
            <a:endParaRPr lang="en-US" dirty="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AC6C4D-CFB3-4C1D-BD49-9C1D99FDCFA1}" type="slidenum">
              <a:rPr lang="en-GB" smtClean="0">
                <a:solidFill>
                  <a:prstClr val="black"/>
                </a:solidFill>
                <a:latin typeface="Calibri"/>
              </a:rPr>
              <a:pPr fontAlgn="base">
                <a:spcBef>
                  <a:spcPct val="0"/>
                </a:spcBef>
                <a:spcAft>
                  <a:spcPct val="0"/>
                </a:spcAft>
                <a:defRPr/>
              </a:pPr>
              <a:t>29</a:t>
            </a:fld>
            <a:endParaRPr lang="en-GB">
              <a:solidFill>
                <a:prstClr val="black"/>
              </a:solidFill>
              <a:latin typeface="Calibri"/>
            </a:endParaRPr>
          </a:p>
        </p:txBody>
      </p:sp>
    </p:spTree>
    <p:extLst>
      <p:ext uri="{BB962C8B-B14F-4D97-AF65-F5344CB8AC3E}">
        <p14:creationId xmlns:p14="http://schemas.microsoft.com/office/powerpoint/2010/main" val="2528014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Shows how data coverage improved considerably by input of enc data</a:t>
            </a:r>
          </a:p>
          <a:p>
            <a:pPr eaLnBrk="1" hangingPunct="1">
              <a:spcBef>
                <a:spcPct val="0"/>
              </a:spcBef>
            </a:pPr>
            <a:endParaRPr lang="en-US" dirty="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AC6C4D-CFB3-4C1D-BD49-9C1D99FDCFA1}" type="slidenum">
              <a:rPr lang="en-GB" smtClean="0">
                <a:solidFill>
                  <a:prstClr val="black"/>
                </a:solidFill>
                <a:latin typeface="Calibri"/>
              </a:rPr>
              <a:pPr fontAlgn="base">
                <a:spcBef>
                  <a:spcPct val="0"/>
                </a:spcBef>
                <a:spcAft>
                  <a:spcPct val="0"/>
                </a:spcAft>
                <a:defRPr/>
              </a:pPr>
              <a:t>30</a:t>
            </a:fld>
            <a:endParaRPr lang="en-GB">
              <a:solidFill>
                <a:prstClr val="black"/>
              </a:solidFill>
              <a:latin typeface="Calibri"/>
            </a:endParaRPr>
          </a:p>
        </p:txBody>
      </p:sp>
    </p:spTree>
    <p:extLst>
      <p:ext uri="{BB962C8B-B14F-4D97-AF65-F5344CB8AC3E}">
        <p14:creationId xmlns:p14="http://schemas.microsoft.com/office/powerpoint/2010/main" val="2039821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latin typeface="Arial" charset="0"/>
              <a:cs typeface="Arial" charset="0"/>
            </a:endParaRPr>
          </a:p>
          <a:p>
            <a:pPr eaLnBrk="1" hangingPunct="1">
              <a:spcBef>
                <a:spcPct val="0"/>
              </a:spcBef>
            </a:pPr>
            <a:r>
              <a:rPr lang="en-US" b="1" dirty="0"/>
              <a:t>GEBCO operates under the auspices of the International Hydrographic Organization (IHO) and the Intergovernmental Oceanographic Commission (IOC) of UNESCO.</a:t>
            </a:r>
            <a:endParaRPr lang="en-GB" dirty="0"/>
          </a:p>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EFA97D-18BC-4A99-B642-29D69B624052}" type="slidenum">
              <a:rPr lang="en-GB" smtClean="0">
                <a:solidFill>
                  <a:prstClr val="black"/>
                </a:solidFill>
                <a:latin typeface="Calibri"/>
              </a:rPr>
              <a:pPr fontAlgn="base">
                <a:spcBef>
                  <a:spcPct val="0"/>
                </a:spcBef>
                <a:spcAft>
                  <a:spcPct val="0"/>
                </a:spcAft>
                <a:defRPr/>
              </a:pPr>
              <a:t>32</a:t>
            </a:fld>
            <a:endParaRPr lang="en-GB">
              <a:solidFill>
                <a:prstClr val="black"/>
              </a:solidFill>
              <a:latin typeface="Calibri"/>
            </a:endParaRPr>
          </a:p>
        </p:txBody>
      </p:sp>
    </p:spTree>
    <p:extLst>
      <p:ext uri="{BB962C8B-B14F-4D97-AF65-F5344CB8AC3E}">
        <p14:creationId xmlns:p14="http://schemas.microsoft.com/office/powerpoint/2010/main" val="3352211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latin typeface="Arial" charset="0"/>
              <a:cs typeface="Arial" charset="0"/>
            </a:endParaRPr>
          </a:p>
          <a:p>
            <a:pPr eaLnBrk="1" hangingPunct="1">
              <a:spcBef>
                <a:spcPct val="0"/>
              </a:spcBef>
            </a:pPr>
            <a:r>
              <a:rPr lang="en-US" b="1" dirty="0"/>
              <a:t>GEBCO operates under the auspices of the International Hydrographic Organization (IHO) and the Intergovernmental Oceanographic Commission (IOC) of UNESCO.</a:t>
            </a:r>
            <a:endParaRPr lang="en-GB" dirty="0"/>
          </a:p>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EFA97D-18BC-4A99-B642-29D69B624052}" type="slidenum">
              <a:rPr lang="en-GB" smtClean="0">
                <a:solidFill>
                  <a:prstClr val="black"/>
                </a:solidFill>
                <a:latin typeface="Calibri"/>
              </a:rPr>
              <a:pPr fontAlgn="base">
                <a:spcBef>
                  <a:spcPct val="0"/>
                </a:spcBef>
                <a:spcAft>
                  <a:spcPct val="0"/>
                </a:spcAft>
                <a:defRPr/>
              </a:pPr>
              <a:t>33</a:t>
            </a:fld>
            <a:endParaRPr lang="en-GB">
              <a:solidFill>
                <a:prstClr val="black"/>
              </a:solidFill>
              <a:latin typeface="Calibri"/>
            </a:endParaRPr>
          </a:p>
        </p:txBody>
      </p:sp>
    </p:spTree>
    <p:extLst>
      <p:ext uri="{BB962C8B-B14F-4D97-AF65-F5344CB8AC3E}">
        <p14:creationId xmlns:p14="http://schemas.microsoft.com/office/powerpoint/2010/main" val="1810879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latin typeface="Arial" charset="0"/>
              <a:cs typeface="Arial" charset="0"/>
            </a:endParaRPr>
          </a:p>
          <a:p>
            <a:pPr eaLnBrk="1" hangingPunct="1">
              <a:spcBef>
                <a:spcPct val="0"/>
              </a:spcBef>
            </a:pPr>
            <a:r>
              <a:rPr lang="en-US" b="1" dirty="0"/>
              <a:t>GEBCO operates under the auspices of the International Hydrographic Organization (IHO) and the Intergovernmental Oceanographic Commission (IOC) of UNESCO.</a:t>
            </a:r>
            <a:endParaRPr lang="en-GB" dirty="0"/>
          </a:p>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EFA97D-18BC-4A99-B642-29D69B624052}" type="slidenum">
              <a:rPr lang="en-GB" smtClean="0">
                <a:solidFill>
                  <a:prstClr val="black"/>
                </a:solidFill>
                <a:latin typeface="Calibri"/>
              </a:rPr>
              <a:pPr fontAlgn="base">
                <a:spcBef>
                  <a:spcPct val="0"/>
                </a:spcBef>
                <a:spcAft>
                  <a:spcPct val="0"/>
                </a:spcAft>
                <a:defRPr/>
              </a:pPr>
              <a:t>34</a:t>
            </a:fld>
            <a:endParaRPr lang="en-GB">
              <a:solidFill>
                <a:prstClr val="black"/>
              </a:solidFill>
              <a:latin typeface="Calibri"/>
            </a:endParaRPr>
          </a:p>
        </p:txBody>
      </p:sp>
    </p:spTree>
    <p:extLst>
      <p:ext uri="{BB962C8B-B14F-4D97-AF65-F5344CB8AC3E}">
        <p14:creationId xmlns:p14="http://schemas.microsoft.com/office/powerpoint/2010/main" val="83644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latin typeface="Arial" charset="0"/>
              <a:cs typeface="Arial" charset="0"/>
            </a:endParaRPr>
          </a:p>
          <a:p>
            <a:pPr eaLnBrk="1" hangingPunct="1">
              <a:spcBef>
                <a:spcPct val="0"/>
              </a:spcBef>
            </a:pPr>
            <a:r>
              <a:rPr lang="en-US" b="1" dirty="0"/>
              <a:t>GEBCO operates under the auspices of the International Hydrographic Organization (IHO) and the Intergovernmental Oceanographic Commission (IOC) of UNESCO.</a:t>
            </a:r>
            <a:endParaRPr lang="en-GB" dirty="0"/>
          </a:p>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EFA97D-18BC-4A99-B642-29D69B624052}" type="slidenum">
              <a:rPr lang="en-GB" smtClean="0">
                <a:solidFill>
                  <a:prstClr val="black"/>
                </a:solidFill>
                <a:latin typeface="Calibri"/>
              </a:rPr>
              <a:pPr fontAlgn="base">
                <a:spcBef>
                  <a:spcPct val="0"/>
                </a:spcBef>
                <a:spcAft>
                  <a:spcPct val="0"/>
                </a:spcAft>
                <a:defRPr/>
              </a:pPr>
              <a:t>3</a:t>
            </a:fld>
            <a:endParaRPr lang="en-GB">
              <a:solidFill>
                <a:prstClr val="black"/>
              </a:solidFill>
              <a:latin typeface="Calibri"/>
            </a:endParaRPr>
          </a:p>
        </p:txBody>
      </p:sp>
    </p:spTree>
    <p:extLst>
      <p:ext uri="{BB962C8B-B14F-4D97-AF65-F5344CB8AC3E}">
        <p14:creationId xmlns:p14="http://schemas.microsoft.com/office/powerpoint/2010/main" val="142926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latin typeface="Arial" charset="0"/>
              <a:cs typeface="Arial" charset="0"/>
            </a:endParaRPr>
          </a:p>
          <a:p>
            <a:pPr eaLnBrk="1" hangingPunct="1">
              <a:spcBef>
                <a:spcPct val="0"/>
              </a:spcBef>
            </a:pPr>
            <a:r>
              <a:rPr lang="en-US" b="1" dirty="0"/>
              <a:t>GEBCO operates under the auspices of the International Hydrographic Organization (IHO) and the Intergovernmental Oceanographic Commission (IOC) of UNESCO.</a:t>
            </a:r>
            <a:endParaRPr lang="en-GB" dirty="0"/>
          </a:p>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EFA97D-18BC-4A99-B642-29D69B624052}" type="slidenum">
              <a:rPr lang="en-GB" smtClean="0">
                <a:solidFill>
                  <a:prstClr val="black"/>
                </a:solidFill>
                <a:latin typeface="Calibri"/>
              </a:rPr>
              <a:pPr fontAlgn="base">
                <a:spcBef>
                  <a:spcPct val="0"/>
                </a:spcBef>
                <a:spcAft>
                  <a:spcPct val="0"/>
                </a:spcAft>
                <a:defRPr/>
              </a:pPr>
              <a:t>4</a:t>
            </a:fld>
            <a:endParaRPr lang="en-GB">
              <a:solidFill>
                <a:prstClr val="black"/>
              </a:solidFill>
              <a:latin typeface="Calibri"/>
            </a:endParaRPr>
          </a:p>
        </p:txBody>
      </p:sp>
    </p:spTree>
    <p:extLst>
      <p:ext uri="{BB962C8B-B14F-4D97-AF65-F5344CB8AC3E}">
        <p14:creationId xmlns:p14="http://schemas.microsoft.com/office/powerpoint/2010/main" val="1247183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latin typeface="Arial" charset="0"/>
              <a:cs typeface="Arial" charset="0"/>
            </a:endParaRPr>
          </a:p>
          <a:p>
            <a:pPr eaLnBrk="1" hangingPunct="1">
              <a:spcBef>
                <a:spcPct val="0"/>
              </a:spcBef>
            </a:pPr>
            <a:r>
              <a:rPr lang="en-US" b="1" dirty="0"/>
              <a:t>GEBCO operates under the auspices of the International Hydrographic Organization (IHO) and the Intergovernmental Oceanographic Commission (IOC) of UNESCO.</a:t>
            </a:r>
            <a:endParaRPr lang="en-GB" dirty="0"/>
          </a:p>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EFA97D-18BC-4A99-B642-29D69B624052}" type="slidenum">
              <a:rPr lang="en-GB" smtClean="0">
                <a:solidFill>
                  <a:prstClr val="black"/>
                </a:solidFill>
                <a:latin typeface="Calibri"/>
              </a:rPr>
              <a:pPr fontAlgn="base">
                <a:spcBef>
                  <a:spcPct val="0"/>
                </a:spcBef>
                <a:spcAft>
                  <a:spcPct val="0"/>
                </a:spcAft>
                <a:defRPr/>
              </a:pPr>
              <a:t>8</a:t>
            </a:fld>
            <a:endParaRPr lang="en-GB">
              <a:solidFill>
                <a:prstClr val="black"/>
              </a:solidFill>
              <a:latin typeface="Calibri"/>
            </a:endParaRPr>
          </a:p>
        </p:txBody>
      </p:sp>
    </p:spTree>
    <p:extLst>
      <p:ext uri="{BB962C8B-B14F-4D97-AF65-F5344CB8AC3E}">
        <p14:creationId xmlns:p14="http://schemas.microsoft.com/office/powerpoint/2010/main" val="2541259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latin typeface="Arial" charset="0"/>
              <a:cs typeface="Arial" charset="0"/>
            </a:endParaRPr>
          </a:p>
          <a:p>
            <a:pPr eaLnBrk="1" hangingPunct="1">
              <a:spcBef>
                <a:spcPct val="0"/>
              </a:spcBef>
            </a:pPr>
            <a:r>
              <a:rPr lang="en-US" b="1" dirty="0"/>
              <a:t>GEBCO operates under the auspices of the International Hydrographic Organization (IHO) and the Intergovernmental Oceanographic Commission (IOC) of UNESCO.</a:t>
            </a:r>
            <a:endParaRPr lang="en-GB" dirty="0"/>
          </a:p>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EFA97D-18BC-4A99-B642-29D69B624052}" type="slidenum">
              <a:rPr lang="en-GB" smtClean="0">
                <a:solidFill>
                  <a:prstClr val="black"/>
                </a:solidFill>
                <a:latin typeface="Calibri"/>
              </a:rPr>
              <a:pPr fontAlgn="base">
                <a:spcBef>
                  <a:spcPct val="0"/>
                </a:spcBef>
                <a:spcAft>
                  <a:spcPct val="0"/>
                </a:spcAft>
                <a:defRPr/>
              </a:pPr>
              <a:t>9</a:t>
            </a:fld>
            <a:endParaRPr lang="en-GB">
              <a:solidFill>
                <a:prstClr val="black"/>
              </a:solidFill>
              <a:latin typeface="Calibri"/>
            </a:endParaRPr>
          </a:p>
        </p:txBody>
      </p:sp>
    </p:spTree>
    <p:extLst>
      <p:ext uri="{BB962C8B-B14F-4D97-AF65-F5344CB8AC3E}">
        <p14:creationId xmlns:p14="http://schemas.microsoft.com/office/powerpoint/2010/main" val="135056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7F18FA8-6BB5-4C2C-A371-359178C642AB}" type="slidenum">
              <a:rPr lang="en-US" smtClean="0"/>
              <a:pPr>
                <a:defRPr/>
              </a:pPr>
              <a:t>10</a:t>
            </a:fld>
            <a:endParaRPr lang="en-US"/>
          </a:p>
        </p:txBody>
      </p:sp>
    </p:spTree>
    <p:extLst>
      <p:ext uri="{BB962C8B-B14F-4D97-AF65-F5344CB8AC3E}">
        <p14:creationId xmlns:p14="http://schemas.microsoft.com/office/powerpoint/2010/main" val="27809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7F18FA8-6BB5-4C2C-A371-359178C642AB}" type="slidenum">
              <a:rPr lang="en-US" smtClean="0"/>
              <a:pPr>
                <a:defRPr/>
              </a:pPr>
              <a:t>12</a:t>
            </a:fld>
            <a:endParaRPr lang="en-US"/>
          </a:p>
        </p:txBody>
      </p:sp>
    </p:spTree>
    <p:extLst>
      <p:ext uri="{BB962C8B-B14F-4D97-AF65-F5344CB8AC3E}">
        <p14:creationId xmlns:p14="http://schemas.microsoft.com/office/powerpoint/2010/main" val="2863718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7F18FA8-6BB5-4C2C-A371-359178C642AB}" type="slidenum">
              <a:rPr lang="en-US" smtClean="0"/>
              <a:pPr>
                <a:defRPr/>
              </a:pPr>
              <a:t>13</a:t>
            </a:fld>
            <a:endParaRPr lang="en-US"/>
          </a:p>
        </p:txBody>
      </p:sp>
    </p:spTree>
    <p:extLst>
      <p:ext uri="{BB962C8B-B14F-4D97-AF65-F5344CB8AC3E}">
        <p14:creationId xmlns:p14="http://schemas.microsoft.com/office/powerpoint/2010/main" val="701923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latin typeface="Arial" charset="0"/>
              <a:cs typeface="Arial" charset="0"/>
            </a:endParaRPr>
          </a:p>
          <a:p>
            <a:pPr eaLnBrk="1" hangingPunct="1">
              <a:spcBef>
                <a:spcPct val="0"/>
              </a:spcBef>
            </a:pPr>
            <a:r>
              <a:rPr lang="en-US" b="1" dirty="0"/>
              <a:t>GEBCO operates under the auspices of the International Hydrographic Organization (IHO) and the Intergovernmental Oceanographic Commission (IOC) of UNESCO.</a:t>
            </a:r>
            <a:endParaRPr lang="en-GB" dirty="0"/>
          </a:p>
          <a:p>
            <a:pPr eaLnBrk="1" hangingPunct="1">
              <a:spcBef>
                <a:spcPct val="0"/>
              </a:spcBef>
            </a:pPr>
            <a:endParaRPr lang="en-GB" dirty="0">
              <a:latin typeface="Arial" charset="0"/>
              <a:cs typeface="Arial" charset="0"/>
            </a:endParaRPr>
          </a:p>
          <a:p>
            <a:pPr eaLnBrk="1" hangingPunct="1">
              <a:spcBef>
                <a:spcPct val="0"/>
              </a:spcBef>
            </a:pPr>
            <a:endParaRPr lang="en-GB" dirty="0">
              <a:latin typeface="Arial" charset="0"/>
              <a:cs typeface="Arial" charset="0"/>
            </a:endParaRPr>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EFA97D-18BC-4A99-B642-29D69B624052}" type="slidenum">
              <a:rPr lang="en-GB" smtClean="0">
                <a:solidFill>
                  <a:prstClr val="black"/>
                </a:solidFill>
                <a:latin typeface="Calibri"/>
              </a:rPr>
              <a:pPr fontAlgn="base">
                <a:spcBef>
                  <a:spcPct val="0"/>
                </a:spcBef>
                <a:spcAft>
                  <a:spcPct val="0"/>
                </a:spcAft>
                <a:defRPr/>
              </a:pPr>
              <a:t>19</a:t>
            </a:fld>
            <a:endParaRPr lang="en-GB">
              <a:solidFill>
                <a:prstClr val="black"/>
              </a:solidFill>
              <a:latin typeface="Calibri"/>
            </a:endParaRPr>
          </a:p>
        </p:txBody>
      </p:sp>
    </p:spTree>
    <p:extLst>
      <p:ext uri="{BB962C8B-B14F-4D97-AF65-F5344CB8AC3E}">
        <p14:creationId xmlns:p14="http://schemas.microsoft.com/office/powerpoint/2010/main" val="1835740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r>
              <a:rPr lang="en-US"/>
              <a:t>4/22/2011</a:t>
            </a:r>
          </a:p>
        </p:txBody>
      </p:sp>
      <p:sp>
        <p:nvSpPr>
          <p:cNvPr id="5" name="Footer Placeholder 18"/>
          <p:cNvSpPr>
            <a:spLocks noGrp="1"/>
          </p:cNvSpPr>
          <p:nvPr>
            <p:ph type="ftr" sz="quarter" idx="11"/>
          </p:nvPr>
        </p:nvSpPr>
        <p:spPr>
          <a:xfrm>
            <a:off x="1981200" y="6356350"/>
            <a:ext cx="4953000" cy="365125"/>
          </a:xfrm>
        </p:spPr>
        <p:txBody>
          <a:bodyPr/>
          <a:lstStyle>
            <a:lvl1pPr>
              <a:defRPr/>
            </a:lvl1pPr>
          </a:lstStyle>
          <a:p>
            <a:pPr>
              <a:defRPr/>
            </a:pPr>
            <a:r>
              <a:rPr lang="en-US"/>
              <a:t>United States-Canada Hydrographic Commission</a:t>
            </a:r>
          </a:p>
        </p:txBody>
      </p:sp>
      <p:sp>
        <p:nvSpPr>
          <p:cNvPr id="6" name="Slide Number Placeholder 26"/>
          <p:cNvSpPr>
            <a:spLocks noGrp="1"/>
          </p:cNvSpPr>
          <p:nvPr>
            <p:ph type="sldNum" sz="quarter" idx="12"/>
          </p:nvPr>
        </p:nvSpPr>
        <p:spPr/>
        <p:txBody>
          <a:bodyPr/>
          <a:lstStyle>
            <a:lvl1pPr>
              <a:defRPr/>
            </a:lvl1pPr>
          </a:lstStyle>
          <a:p>
            <a:pPr>
              <a:defRPr/>
            </a:pPr>
            <a:fld id="{354EDF5A-CAE6-458F-BE7D-21355F0D2AE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r>
              <a:rPr lang="en-US"/>
              <a:t>4/22/2011</a:t>
            </a: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United States-Canada Hydrographic Commission</a:t>
            </a: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E1E9D9ED-A476-4354-9AD2-C189A3AB0D57}"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r>
              <a:rPr lang="en-US"/>
              <a:t>4/22/2011</a:t>
            </a: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United States-Canada Hydrographic Commission</a:t>
            </a: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FA908BB4-B9BE-4B27-8932-E1FFDF822A02}" type="slidenum">
              <a:rPr lang="en-US"/>
              <a:pPr>
                <a:defRPr/>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C85C0BA-CD53-4E78-90EC-E6AB1943E12E}"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A2A492D-C04F-44D4-9D70-C5F8832E06E8}"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gebco_bann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2" name="Title 1"/>
          <p:cNvSpPr>
            <a:spLocks noGrp="1"/>
          </p:cNvSpPr>
          <p:nvPr>
            <p:ph type="title" hasCustomPrompt="1"/>
          </p:nvPr>
        </p:nvSpPr>
        <p:spPr>
          <a:xfrm>
            <a:off x="323850" y="152400"/>
            <a:ext cx="8058149" cy="1143000"/>
          </a:xfrm>
        </p:spPr>
        <p:txBody>
          <a:bodyPr/>
          <a:lstStyle>
            <a:lvl1pPr algn="l">
              <a:lnSpc>
                <a:spcPts val="4000"/>
              </a:lnSpc>
              <a:defRPr b="1">
                <a:solidFill>
                  <a:srgbClr val="17375E"/>
                </a:solidFill>
                <a:latin typeface="Arial" pitchFamily="34" charset="0"/>
                <a:cs typeface="Arial" pitchFamily="34" charset="0"/>
              </a:defRPr>
            </a:lvl1pPr>
          </a:lstStyle>
          <a:p>
            <a:r>
              <a:rPr lang="en-US" dirty="0"/>
              <a:t>Click to edit</a:t>
            </a:r>
            <a:br>
              <a:rPr lang="en-US" dirty="0"/>
            </a:br>
            <a:r>
              <a:rPr lang="en-US" dirty="0"/>
              <a:t>Master title style</a:t>
            </a:r>
            <a:endParaRPr lang="en-GB" dirty="0"/>
          </a:p>
        </p:txBody>
      </p:sp>
      <p:sp>
        <p:nvSpPr>
          <p:cNvPr id="3" name="Content Placeholder 2"/>
          <p:cNvSpPr>
            <a:spLocks noGrp="1"/>
          </p:cNvSpPr>
          <p:nvPr>
            <p:ph idx="1"/>
          </p:nvPr>
        </p:nvSpPr>
        <p:spPr/>
        <p:txBody>
          <a:bodyPr/>
          <a:lstStyle>
            <a:lvl1pPr>
              <a:buNone/>
              <a:defRPr sz="2800">
                <a:solidFill>
                  <a:srgbClr val="D5FAF6"/>
                </a:solidFill>
                <a:latin typeface="Arial" pitchFamily="34" charset="0"/>
                <a:cs typeface="Arial" pitchFamily="34" charset="0"/>
              </a:defRPr>
            </a:lvl1pPr>
            <a:lvl2pPr>
              <a:buFont typeface="Arial" pitchFamily="34" charset="0"/>
              <a:buChar char="•"/>
              <a:defRPr sz="2800">
                <a:solidFill>
                  <a:srgbClr val="D5FAF6"/>
                </a:solidFill>
                <a:latin typeface="Arial" pitchFamily="34" charset="0"/>
                <a:cs typeface="Arial" pitchFamily="34" charset="0"/>
              </a:defRPr>
            </a:lvl2pPr>
            <a:lvl3pPr>
              <a:defRPr sz="2800">
                <a:solidFill>
                  <a:srgbClr val="6EE0C8"/>
                </a:solidFill>
                <a:latin typeface="Arial" pitchFamily="34" charset="0"/>
                <a:cs typeface="Arial" pitchFamily="34" charset="0"/>
              </a:defRPr>
            </a:lvl3pPr>
            <a:lvl4pPr>
              <a:buNone/>
              <a:defRPr sz="2800">
                <a:solidFill>
                  <a:srgbClr val="D5FAF6"/>
                </a:solidFill>
                <a:latin typeface="Arial" pitchFamily="34" charset="0"/>
                <a:cs typeface="Arial" pitchFamily="34" charset="0"/>
              </a:defRPr>
            </a:lvl4pPr>
            <a:lvl5pPr>
              <a:defRPr sz="2800">
                <a:solidFill>
                  <a:srgbClr val="D5FAF6"/>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0B83E98-BF29-4490-8C08-383A5E67ED81}"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ECBCEE-8367-471E-8FF4-9C75051471EE}"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0F094706-9AE6-4248-8922-92B8A92C0C13}"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08BE7F7-DB95-4A41-A88E-A6624FD906B6}"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654652DF-590E-4CFE-A91F-80738685E55B}"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DE5642E-7CD0-45E5-BBC4-C563AFDC4366}"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A9E8BE1-6852-4D38-ABE8-A31789A76BC5}"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FEDED5FC-DD16-43A7-AEED-E4FA9624B3F6}"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C2FDF5-71E6-473D-A7EE-8A67541492E9}"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CCF338F-B00D-4F3A-A34E-FB8E19135CAB}"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E580635-86AB-45C5-B29B-CF53A1F2DE59}"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C435C43-9DA9-4D6C-A856-6383969AEA18}"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r>
              <a:rPr lang="en-US"/>
              <a:t>4/22/2011</a:t>
            </a:r>
            <a:endParaRPr lang="en-US" dirty="0"/>
          </a:p>
        </p:txBody>
      </p:sp>
      <p:sp>
        <p:nvSpPr>
          <p:cNvPr id="5" name="Footer Placeholder 21"/>
          <p:cNvSpPr>
            <a:spLocks noGrp="1"/>
          </p:cNvSpPr>
          <p:nvPr>
            <p:ph type="ftr" sz="quarter" idx="11"/>
          </p:nvPr>
        </p:nvSpPr>
        <p:spPr/>
        <p:txBody>
          <a:bodyPr/>
          <a:lstStyle>
            <a:lvl1pPr>
              <a:defRPr/>
            </a:lvl1pPr>
          </a:lstStyle>
          <a:p>
            <a:pPr>
              <a:defRPr/>
            </a:pPr>
            <a:r>
              <a:rPr lang="en-US"/>
              <a:t>United States-Canada Hydrographic Commission</a:t>
            </a: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FED1A93B-E0BA-4359-9278-032453194A1E}" type="slidenum">
              <a:rPr lang="en-US"/>
              <a:pPr>
                <a:defRPr/>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3926BE-B85A-42AF-B599-7B0F04721BCA}"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595EB5C-71EC-41A7-8E92-034FC215C9A4}"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334F8CE-4E51-48E1-8E14-DCE22F860183}"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1025EE9-C1D5-41C8-8556-D42F653F0FAD}"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7168BE0-D14D-4BFD-A3D7-81D4336F0430}"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5C1BE3A-40C1-40E0-AF34-5967D1ABA351}"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87794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25395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27835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24072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86713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86016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40172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4/22/2011</a:t>
            </a:r>
          </a:p>
        </p:txBody>
      </p:sp>
      <p:sp>
        <p:nvSpPr>
          <p:cNvPr id="5" name="Footer Placeholder 4"/>
          <p:cNvSpPr>
            <a:spLocks noGrp="1"/>
          </p:cNvSpPr>
          <p:nvPr>
            <p:ph type="ftr" sz="quarter" idx="11"/>
          </p:nvPr>
        </p:nvSpPr>
        <p:spPr/>
        <p:txBody>
          <a:bodyPr/>
          <a:lstStyle>
            <a:lvl1pPr>
              <a:defRPr/>
            </a:lvl1pPr>
          </a:lstStyle>
          <a:p>
            <a:pPr>
              <a:defRPr/>
            </a:pPr>
            <a:r>
              <a:rPr lang="en-US"/>
              <a:t>United States-Canada Hydrographic Commission</a:t>
            </a:r>
          </a:p>
        </p:txBody>
      </p:sp>
      <p:sp>
        <p:nvSpPr>
          <p:cNvPr id="6" name="Slide Number Placeholder 5"/>
          <p:cNvSpPr>
            <a:spLocks noGrp="1"/>
          </p:cNvSpPr>
          <p:nvPr>
            <p:ph type="sldNum" sz="quarter" idx="12"/>
          </p:nvPr>
        </p:nvSpPr>
        <p:spPr/>
        <p:txBody>
          <a:bodyPr/>
          <a:lstStyle>
            <a:lvl1pPr>
              <a:defRPr/>
            </a:lvl1pPr>
          </a:lstStyle>
          <a:p>
            <a:pPr>
              <a:defRPr/>
            </a:pPr>
            <a:fld id="{6597FC4C-BDB9-43C4-94DF-B4A288E0733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08560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9677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04225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9F59823-7EAC-AF47-A131-D335338C6B20}" type="datetimeFigureOut">
              <a:rPr lang="ja-JP" altLang="en-US" smtClean="0">
                <a:solidFill>
                  <a:prstClr val="black">
                    <a:tint val="75000"/>
                  </a:prstClr>
                </a:solidFill>
                <a:latin typeface="Calibri"/>
                <a:ea typeface="ＭＳ Ｐゴシック"/>
              </a:rPr>
              <a:pPr/>
              <a:t>2018/6/14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1AC2637-4825-E249-BE82-A181EBEFCB2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5178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r>
              <a:rPr lang="en-US"/>
              <a:t>4/22/2011</a:t>
            </a:r>
            <a:endParaRPr lang="en-US" dirty="0"/>
          </a:p>
        </p:txBody>
      </p:sp>
      <p:sp>
        <p:nvSpPr>
          <p:cNvPr id="6" name="Footer Placeholder 21"/>
          <p:cNvSpPr>
            <a:spLocks noGrp="1"/>
          </p:cNvSpPr>
          <p:nvPr>
            <p:ph type="ftr" sz="quarter" idx="11"/>
          </p:nvPr>
        </p:nvSpPr>
        <p:spPr/>
        <p:txBody>
          <a:bodyPr/>
          <a:lstStyle>
            <a:lvl1pPr>
              <a:defRPr/>
            </a:lvl1pPr>
          </a:lstStyle>
          <a:p>
            <a:pPr>
              <a:defRPr/>
            </a:pPr>
            <a:r>
              <a:rPr lang="en-US"/>
              <a:t>United States-Canada Hydrographic Commission</a:t>
            </a: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A2BC1C27-62E8-4FB4-BA9C-C291E0ED4BD9}" type="slidenum">
              <a:rPr lang="en-US"/>
              <a:pPr>
                <a:defRPr/>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r>
              <a:rPr lang="en-US"/>
              <a:t>4/22/2011</a:t>
            </a:r>
            <a:endParaRPr lang="en-US" dirty="0"/>
          </a:p>
        </p:txBody>
      </p:sp>
      <p:sp>
        <p:nvSpPr>
          <p:cNvPr id="8" name="Footer Placeholder 21"/>
          <p:cNvSpPr>
            <a:spLocks noGrp="1"/>
          </p:cNvSpPr>
          <p:nvPr>
            <p:ph type="ftr" sz="quarter" idx="11"/>
          </p:nvPr>
        </p:nvSpPr>
        <p:spPr/>
        <p:txBody>
          <a:bodyPr/>
          <a:lstStyle>
            <a:lvl1pPr>
              <a:defRPr/>
            </a:lvl1pPr>
          </a:lstStyle>
          <a:p>
            <a:pPr>
              <a:defRPr/>
            </a:pPr>
            <a:r>
              <a:rPr lang="en-US"/>
              <a:t>United States-Canada Hydrographic Commission</a:t>
            </a:r>
            <a:endParaRPr lang="en-US" dirty="0"/>
          </a:p>
        </p:txBody>
      </p:sp>
      <p:sp>
        <p:nvSpPr>
          <p:cNvPr id="9" name="Slide Number Placeholder 17"/>
          <p:cNvSpPr>
            <a:spLocks noGrp="1"/>
          </p:cNvSpPr>
          <p:nvPr>
            <p:ph type="sldNum" sz="quarter" idx="12"/>
          </p:nvPr>
        </p:nvSpPr>
        <p:spPr/>
        <p:txBody>
          <a:bodyPr/>
          <a:lstStyle>
            <a:lvl1pPr>
              <a:defRPr/>
            </a:lvl1pPr>
          </a:lstStyle>
          <a:p>
            <a:pPr>
              <a:defRPr/>
            </a:pPr>
            <a:fld id="{7CECAF07-B0F7-4F41-B0C1-A6F41BD03680}"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r>
              <a:rPr lang="en-US"/>
              <a:t>4/22/2011</a:t>
            </a:r>
            <a:endParaRPr lang="en-US" dirty="0"/>
          </a:p>
        </p:txBody>
      </p:sp>
      <p:sp>
        <p:nvSpPr>
          <p:cNvPr id="4" name="Footer Placeholder 21"/>
          <p:cNvSpPr>
            <a:spLocks noGrp="1"/>
          </p:cNvSpPr>
          <p:nvPr>
            <p:ph type="ftr" sz="quarter" idx="11"/>
          </p:nvPr>
        </p:nvSpPr>
        <p:spPr/>
        <p:txBody>
          <a:bodyPr/>
          <a:lstStyle>
            <a:lvl1pPr>
              <a:defRPr/>
            </a:lvl1pPr>
          </a:lstStyle>
          <a:p>
            <a:pPr>
              <a:defRPr/>
            </a:pPr>
            <a:r>
              <a:rPr lang="en-US"/>
              <a:t>United States-Canada Hydrographic Commission</a:t>
            </a: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9957ADB2-BD11-4E7C-8CE3-B459BF69EAC2}"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a:t>4/22/2011</a:t>
            </a:r>
            <a:endParaRPr lang="en-US" dirty="0"/>
          </a:p>
        </p:txBody>
      </p:sp>
      <p:sp>
        <p:nvSpPr>
          <p:cNvPr id="3" name="Footer Placeholder 21"/>
          <p:cNvSpPr>
            <a:spLocks noGrp="1"/>
          </p:cNvSpPr>
          <p:nvPr>
            <p:ph type="ftr" sz="quarter" idx="11"/>
          </p:nvPr>
        </p:nvSpPr>
        <p:spPr/>
        <p:txBody>
          <a:bodyPr/>
          <a:lstStyle>
            <a:lvl1pPr>
              <a:defRPr/>
            </a:lvl1pPr>
          </a:lstStyle>
          <a:p>
            <a:pPr>
              <a:defRPr/>
            </a:pPr>
            <a:r>
              <a:rPr lang="en-US"/>
              <a:t>United States-Canada Hydrographic Commission</a:t>
            </a: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679E04BF-59FA-472D-9D7D-0BBE2B4DC9A8}"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r>
              <a:rPr lang="en-US"/>
              <a:t>4/22/2011</a:t>
            </a:r>
            <a:endParaRPr lang="en-US" dirty="0"/>
          </a:p>
        </p:txBody>
      </p:sp>
      <p:sp>
        <p:nvSpPr>
          <p:cNvPr id="6" name="Footer Placeholder 21"/>
          <p:cNvSpPr>
            <a:spLocks noGrp="1"/>
          </p:cNvSpPr>
          <p:nvPr>
            <p:ph type="ftr" sz="quarter" idx="11"/>
          </p:nvPr>
        </p:nvSpPr>
        <p:spPr/>
        <p:txBody>
          <a:bodyPr/>
          <a:lstStyle>
            <a:lvl1pPr>
              <a:defRPr/>
            </a:lvl1pPr>
          </a:lstStyle>
          <a:p>
            <a:pPr>
              <a:defRPr/>
            </a:pPr>
            <a:r>
              <a:rPr lang="en-US"/>
              <a:t>United States-Canada Hydrographic Commission</a:t>
            </a: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7B88DD4E-A263-4E44-9E5C-9A41A2F19AC1}"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r>
              <a:rPr lang="en-US"/>
              <a:t>4/22/2011</a:t>
            </a:r>
          </a:p>
        </p:txBody>
      </p:sp>
      <p:sp>
        <p:nvSpPr>
          <p:cNvPr id="10" name="Footer Placeholder 5"/>
          <p:cNvSpPr>
            <a:spLocks noGrp="1"/>
          </p:cNvSpPr>
          <p:nvPr>
            <p:ph type="ftr" sz="quarter" idx="11"/>
          </p:nvPr>
        </p:nvSpPr>
        <p:spPr/>
        <p:txBody>
          <a:bodyPr/>
          <a:lstStyle>
            <a:lvl1pPr>
              <a:defRPr/>
            </a:lvl1pPr>
          </a:lstStyle>
          <a:p>
            <a:pPr>
              <a:defRPr/>
            </a:pPr>
            <a:r>
              <a:rPr lang="en-US"/>
              <a:t>United States-Canada Hydrographic Commission</a:t>
            </a: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1D15F308-05A4-4E51-9FA1-751B913B9B6C}"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052"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r>
              <a:rPr lang="en-US"/>
              <a:t>4/22/2011</a:t>
            </a: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r>
              <a:rPr lang="en-US"/>
              <a:t>United States-Canada Hydrographic Commission</a:t>
            </a: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00A022C7-FC6E-4206-946E-630ABF408A01}" type="slidenum">
              <a:rPr lang="en-US"/>
              <a:pPr>
                <a:defRPr/>
              </a:pPr>
              <a:t>‹#›</a:t>
            </a:fld>
            <a:endParaRPr lang="en-US" dirty="0"/>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748" r:id="rId1"/>
    <p:sldLayoutId id="2147483740" r:id="rId2"/>
    <p:sldLayoutId id="2147483749" r:id="rId3"/>
    <p:sldLayoutId id="2147483741" r:id="rId4"/>
    <p:sldLayoutId id="2147483742" r:id="rId5"/>
    <p:sldLayoutId id="2147483743" r:id="rId6"/>
    <p:sldLayoutId id="2147483744" r:id="rId7"/>
    <p:sldLayoutId id="2147483745" r:id="rId8"/>
    <p:sldLayoutId id="2147483750" r:id="rId9"/>
    <p:sldLayoutId id="2147483746" r:id="rId10"/>
    <p:sldLayoutId id="2147483747" r:id="rId11"/>
  </p:sldLayoutIdLst>
  <p:transition>
    <p:fade/>
  </p:transition>
  <p:hf sldNum="0" hd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E4678"/>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4096924-048D-421E-9F3E-4BD133C9182C}" type="datetimeFigureOut">
              <a:rPr lang="en-GB">
                <a:solidFill>
                  <a:prstClr val="black">
                    <a:tint val="75000"/>
                  </a:prstClr>
                </a:solidFill>
                <a:latin typeface="Calibri"/>
              </a:rPr>
              <a:pPr>
                <a:defRPr/>
              </a:pPr>
              <a:t>14/06/2018</a:t>
            </a:fld>
            <a:endParaRPr lang="en-GB"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9D42951-2C12-4E01-8FD6-38276EC60092}" type="slidenum">
              <a:rPr lang="en-GB">
                <a:solidFill>
                  <a:prstClr val="black">
                    <a:tint val="75000"/>
                  </a:prstClr>
                </a:solidFill>
                <a:latin typeface="Calibri"/>
              </a:rPr>
              <a:pPr>
                <a:defRPr/>
              </a:pPr>
              <a:t>‹#›</a:t>
            </a:fld>
            <a:endParaRPr lang="en-GB" dirty="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9F59823-7EAC-AF47-A131-D335338C6B20}" type="datetimeFigureOut">
              <a:rPr kumimoji="1" lang="ja-JP" altLang="en-US" smtClean="0">
                <a:solidFill>
                  <a:prstClr val="black">
                    <a:tint val="75000"/>
                  </a:prstClr>
                </a:solidFill>
                <a:latin typeface="Calibri"/>
                <a:ea typeface="ＭＳ Ｐゴシック"/>
                <a:cs typeface="+mn-cs"/>
              </a:rPr>
              <a:pPr defTabSz="457200" fontAlgn="auto">
                <a:spcBef>
                  <a:spcPts val="0"/>
                </a:spcBef>
                <a:spcAft>
                  <a:spcPts val="0"/>
                </a:spcAft>
              </a:pPr>
              <a:t>2018/6/14</a:t>
            </a:fld>
            <a:endParaRPr kumimoji="1" lang="ja-JP" altLang="en-US">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kumimoji="1" lang="ja-JP" altLang="en-US">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1AC2637-4825-E249-BE82-A181EBEFCB23}" type="slidenum">
              <a:rPr kumimoji="1" lang="ja-JP" altLang="en-US" smtClean="0">
                <a:solidFill>
                  <a:prstClr val="black">
                    <a:tint val="75000"/>
                  </a:prstClr>
                </a:solidFill>
                <a:latin typeface="Calibri"/>
                <a:ea typeface="ＭＳ Ｐゴシック"/>
                <a:cs typeface="+mn-cs"/>
              </a:rPr>
              <a:pPr defTabSz="457200" fontAlgn="auto">
                <a:spcBef>
                  <a:spcPts val="0"/>
                </a:spcBef>
                <a:spcAft>
                  <a:spcPts val="0"/>
                </a:spcAft>
              </a:pPr>
              <a:t>‹#›</a:t>
            </a:fld>
            <a:endParaRPr kumimoji="1"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428997113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8.emf"/><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2352829" y="-609600"/>
            <a:ext cx="13849659" cy="10363200"/>
          </a:xfrm>
          <a:prstGeom prst="rect">
            <a:avLst/>
          </a:prstGeom>
          <a:noFill/>
          <a:ln w="9525">
            <a:noFill/>
            <a:miter lim="800000"/>
            <a:headEnd/>
            <a:tailEnd/>
          </a:ln>
        </p:spPr>
      </p:pic>
      <p:sp>
        <p:nvSpPr>
          <p:cNvPr id="6146" name="Subtitle 2"/>
          <p:cNvSpPr>
            <a:spLocks noGrp="1"/>
          </p:cNvSpPr>
          <p:nvPr>
            <p:ph type="subTitle" idx="1"/>
          </p:nvPr>
        </p:nvSpPr>
        <p:spPr>
          <a:xfrm>
            <a:off x="1978025" y="5638800"/>
            <a:ext cx="5187950" cy="990600"/>
          </a:xfrm>
          <a:ln>
            <a:noFill/>
          </a:ln>
          <a:effectLst>
            <a:outerShdw blurRad="50800" dist="38100" dir="2700000" algn="tl" rotWithShape="0">
              <a:prstClr val="black">
                <a:alpha val="40000"/>
              </a:prstClr>
            </a:outerShdw>
          </a:effectLst>
        </p:spPr>
        <p:txBody>
          <a:bodyPr/>
          <a:lstStyle/>
          <a:p>
            <a:pPr marR="0" algn="ctr" eaLnBrk="1" hangingPunct="1"/>
            <a:r>
              <a:rPr lang="en-US" sz="2800" dirty="0">
                <a:effectLst>
                  <a:outerShdw blurRad="50800" dist="50800" dir="5400000" algn="ctr" rotWithShape="0">
                    <a:schemeClr val="bg1"/>
                  </a:outerShdw>
                </a:effectLst>
              </a:rPr>
              <a:t>Goa, India</a:t>
            </a:r>
          </a:p>
          <a:p>
            <a:pPr marR="0" algn="ctr" eaLnBrk="1" hangingPunct="1">
              <a:spcBef>
                <a:spcPts val="0"/>
              </a:spcBef>
            </a:pPr>
            <a:r>
              <a:rPr lang="en-US" sz="2800" dirty="0">
                <a:effectLst>
                  <a:outerShdw blurRad="50800" dist="50800" dir="5400000" algn="ctr" rotWithShape="0">
                    <a:schemeClr val="bg1"/>
                  </a:outerShdw>
                </a:effectLst>
              </a:rPr>
              <a:t>5 June 2018 </a:t>
            </a:r>
          </a:p>
        </p:txBody>
      </p:sp>
      <p:sp>
        <p:nvSpPr>
          <p:cNvPr id="6147" name="Text Box 8"/>
          <p:cNvSpPr txBox="1">
            <a:spLocks noChangeArrowheads="1"/>
          </p:cNvSpPr>
          <p:nvPr/>
        </p:nvSpPr>
        <p:spPr bwMode="auto">
          <a:xfrm>
            <a:off x="152400" y="533400"/>
            <a:ext cx="8839200" cy="2000548"/>
          </a:xfrm>
          <a:prstGeom prst="rect">
            <a:avLst/>
          </a:prstGeom>
          <a:noFill/>
          <a:ln w="9525">
            <a:noFill/>
            <a:miter lim="800000"/>
            <a:headEnd/>
            <a:tailEnd/>
          </a:ln>
        </p:spPr>
        <p:txBody>
          <a:bodyPr wrap="square">
            <a:spAutoFit/>
          </a:bodyPr>
          <a:lstStyle/>
          <a:p>
            <a:pPr algn="ctr">
              <a:spcBef>
                <a:spcPct val="50000"/>
              </a:spcBef>
            </a:pPr>
            <a:r>
              <a:rPr lang="en-CA" sz="8800" b="1" dirty="0">
                <a:effectLst>
                  <a:outerShdw blurRad="50800" dist="50800" dir="5400000" algn="ctr" rotWithShape="0">
                    <a:schemeClr val="bg1"/>
                  </a:outerShdw>
                </a:effectLst>
              </a:rPr>
              <a:t>GEBCO</a:t>
            </a:r>
          </a:p>
          <a:p>
            <a:pPr algn="ctr">
              <a:spcBef>
                <a:spcPct val="50000"/>
              </a:spcBef>
            </a:pPr>
            <a:r>
              <a:rPr lang="en-CA" sz="2400" b="1" dirty="0">
                <a:effectLst>
                  <a:outerShdw blurRad="50800" dist="50800" dir="5400000" algn="ctr" rotWithShape="0">
                    <a:schemeClr val="bg1"/>
                  </a:outerShdw>
                </a:effectLst>
              </a:rPr>
              <a:t>GENERAL BATHYMETRIC CHART OF THE OCEANS</a:t>
            </a:r>
          </a:p>
        </p:txBody>
      </p:sp>
      <p:sp>
        <p:nvSpPr>
          <p:cNvPr id="5" name="TextBox 1"/>
          <p:cNvSpPr txBox="1">
            <a:spLocks noChangeArrowheads="1"/>
          </p:cNvSpPr>
          <p:nvPr/>
        </p:nvSpPr>
        <p:spPr bwMode="auto">
          <a:xfrm>
            <a:off x="723900" y="2971800"/>
            <a:ext cx="7696200" cy="2369880"/>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r>
              <a:rPr lang="en-US" altLang="ja-JP" sz="4000" dirty="0">
                <a:effectLst>
                  <a:outerShdw blurRad="50800" dist="50800" dir="5400000" algn="ctr" rotWithShape="0">
                    <a:schemeClr val="bg1"/>
                  </a:outerShdw>
                </a:effectLst>
              </a:rPr>
              <a:t>Annual report to IRCC-10</a:t>
            </a:r>
          </a:p>
          <a:p>
            <a:pPr algn="ctr"/>
            <a:endParaRPr lang="en-US" sz="2400" dirty="0">
              <a:effectLst>
                <a:outerShdw blurRad="50800" dist="50800" dir="5400000" algn="ctr" rotWithShape="0">
                  <a:schemeClr val="bg1"/>
                </a:outerShdw>
              </a:effectLst>
            </a:endParaRPr>
          </a:p>
          <a:p>
            <a:pPr algn="ctr"/>
            <a:r>
              <a:rPr lang="en-US" altLang="ja-JP" sz="2800" dirty="0">
                <a:effectLst>
                  <a:outerShdw blurRad="50800" dist="50800" dir="5400000" algn="tl" rotWithShape="0">
                    <a:prstClr val="black"/>
                  </a:outerShdw>
                </a:effectLst>
              </a:rPr>
              <a:t>Shin Tani (VADM. ret.) </a:t>
            </a:r>
          </a:p>
          <a:p>
            <a:pPr algn="ctr"/>
            <a:r>
              <a:rPr lang="en-US" sz="2800" dirty="0">
                <a:effectLst>
                  <a:outerShdw blurRad="50800" dist="50800" dir="5400000" algn="ctr" rotWithShape="0">
                    <a:schemeClr val="bg1"/>
                  </a:outerShdw>
                </a:effectLst>
              </a:rPr>
              <a:t>Chairman</a:t>
            </a:r>
          </a:p>
          <a:p>
            <a:pPr algn="ctr"/>
            <a:r>
              <a:rPr lang="en-US" sz="2800" dirty="0">
                <a:effectLst>
                  <a:outerShdw blurRad="50800" dist="50800" dir="5400000" algn="ctr" rotWithShape="0">
                    <a:schemeClr val="bg1"/>
                  </a:outerShdw>
                </a:effectLst>
              </a:rPr>
              <a:t>Joint IHO-IOC Guiding Committee for </a:t>
            </a:r>
            <a:r>
              <a:rPr lang="en-US" altLang="ja-JP" sz="2800" dirty="0">
                <a:effectLst>
                  <a:outerShdw blurRad="50800" dist="50800" dir="5400000" algn="ctr" rotWithShape="0">
                    <a:schemeClr val="bg1"/>
                  </a:outerShdw>
                </a:effectLst>
              </a:rPr>
              <a:t>GEBCO</a:t>
            </a:r>
            <a:endParaRPr lang="en-US" sz="2800" dirty="0">
              <a:effectLst>
                <a:outerShdw blurRad="50800" dist="50800" dir="5400000" algn="ctr" rotWithShape="0">
                  <a:schemeClr val="bg1"/>
                </a:outerShdw>
              </a:effectLst>
            </a:endParaRPr>
          </a:p>
        </p:txBody>
      </p:sp>
    </p:spTree>
    <p:extLst>
      <p:ext uri="{BB962C8B-B14F-4D97-AF65-F5344CB8AC3E}">
        <p14:creationId xmlns:p14="http://schemas.microsoft.com/office/powerpoint/2010/main" val="247887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正方形/長方形 5"/>
          <p:cNvSpPr>
            <a:spLocks noChangeAspect="1"/>
          </p:cNvSpPr>
          <p:nvPr/>
        </p:nvSpPr>
        <p:spPr>
          <a:xfrm>
            <a:off x="0" y="6248400"/>
            <a:ext cx="9144000" cy="60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685800"/>
            <a:ext cx="9144000" cy="5342111"/>
          </a:xfrm>
          <a:prstGeom prst="rect">
            <a:avLst/>
          </a:prstGeom>
        </p:spPr>
      </p:pic>
      <p:sp>
        <p:nvSpPr>
          <p:cNvPr id="4" name="正方形/長方形 3"/>
          <p:cNvSpPr/>
          <p:nvPr/>
        </p:nvSpPr>
        <p:spPr>
          <a:xfrm>
            <a:off x="0" y="0"/>
            <a:ext cx="9144000" cy="685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765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129F46F8-8521-DA4D-A601-EDDEBBE870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2819400"/>
            <a:ext cx="13533120" cy="8458200"/>
          </a:xfrm>
          <a:prstGeom prst="rect">
            <a:avLst/>
          </a:prstGeom>
        </p:spPr>
      </p:pic>
      <p:sp>
        <p:nvSpPr>
          <p:cNvPr id="2" name="円/楕円 1">
            <a:extLst>
              <a:ext uri="{FF2B5EF4-FFF2-40B4-BE49-F238E27FC236}">
                <a16:creationId xmlns="" xmlns:a16="http://schemas.microsoft.com/office/drawing/2014/main" id="{E28EC346-9F73-E44D-AFB4-0AC424615A99}"/>
              </a:ext>
            </a:extLst>
          </p:cNvPr>
          <p:cNvSpPr/>
          <p:nvPr/>
        </p:nvSpPr>
        <p:spPr>
          <a:xfrm>
            <a:off x="5334000" y="4876800"/>
            <a:ext cx="8382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7027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正方形/長方形 5"/>
          <p:cNvSpPr>
            <a:spLocks noChangeAspect="1"/>
          </p:cNvSpPr>
          <p:nvPr/>
        </p:nvSpPr>
        <p:spPr>
          <a:xfrm>
            <a:off x="0" y="6248400"/>
            <a:ext cx="9144000" cy="60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685800"/>
            <a:ext cx="9144000" cy="5342111"/>
          </a:xfrm>
          <a:prstGeom prst="rect">
            <a:avLst/>
          </a:prstGeom>
        </p:spPr>
      </p:pic>
      <p:sp>
        <p:nvSpPr>
          <p:cNvPr id="4" name="正方形/長方形 3"/>
          <p:cNvSpPr/>
          <p:nvPr/>
        </p:nvSpPr>
        <p:spPr>
          <a:xfrm>
            <a:off x="0" y="0"/>
            <a:ext cx="9144000" cy="685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12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alphaModFix/>
          </a:blip>
          <a:stretch>
            <a:fillRect/>
          </a:stretch>
        </p:blipFill>
        <p:spPr>
          <a:xfrm>
            <a:off x="-180000" y="-76200"/>
            <a:ext cx="9763200" cy="9964984"/>
          </a:xfrm>
          <a:prstGeom prst="rect">
            <a:avLst/>
          </a:prstGeom>
        </p:spPr>
      </p:pic>
      <p:sp>
        <p:nvSpPr>
          <p:cNvPr id="6" name="正方形/長方形 5"/>
          <p:cNvSpPr>
            <a:spLocks noChangeAspect="1"/>
          </p:cNvSpPr>
          <p:nvPr/>
        </p:nvSpPr>
        <p:spPr>
          <a:xfrm>
            <a:off x="0" y="6248400"/>
            <a:ext cx="9144000" cy="60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0" y="0"/>
            <a:ext cx="9144000" cy="685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159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 xmlns:a16="http://schemas.microsoft.com/office/drawing/2014/main" id="{4AA3D6F5-7C60-1741-B49F-E91F92E89ECF}"/>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76200"/>
            <a:ext cx="9144000" cy="6012847"/>
          </a:xfrm>
          <a:prstGeom prst="rect">
            <a:avLst/>
          </a:prstGeom>
        </p:spPr>
      </p:pic>
      <p:pic>
        <p:nvPicPr>
          <p:cNvPr id="4" name="図 3">
            <a:extLst>
              <a:ext uri="{FF2B5EF4-FFF2-40B4-BE49-F238E27FC236}">
                <a16:creationId xmlns="" xmlns:a16="http://schemas.microsoft.com/office/drawing/2014/main" id="{FC466F1B-FEED-9E48-BDA4-71124FC3819D}"/>
              </a:ext>
            </a:extLst>
          </p:cNvPr>
          <p:cNvPicPr>
            <a:picLocks noChangeAspect="1"/>
          </p:cNvPicPr>
          <p:nvPr/>
        </p:nvPicPr>
        <p:blipFill>
          <a:blip r:embed="rId3"/>
          <a:stretch>
            <a:fillRect/>
          </a:stretch>
        </p:blipFill>
        <p:spPr>
          <a:xfrm>
            <a:off x="221247" y="1475874"/>
            <a:ext cx="5168900" cy="2413000"/>
          </a:xfrm>
          <a:prstGeom prst="rect">
            <a:avLst/>
          </a:prstGeom>
        </p:spPr>
      </p:pic>
      <p:sp>
        <p:nvSpPr>
          <p:cNvPr id="5" name="テキスト ボックス 4">
            <a:extLst>
              <a:ext uri="{FF2B5EF4-FFF2-40B4-BE49-F238E27FC236}">
                <a16:creationId xmlns="" xmlns:a16="http://schemas.microsoft.com/office/drawing/2014/main" id="{931BC13C-13A1-7C4C-9335-993188576F75}"/>
              </a:ext>
            </a:extLst>
          </p:cNvPr>
          <p:cNvSpPr txBox="1"/>
          <p:nvPr/>
        </p:nvSpPr>
        <p:spPr>
          <a:xfrm>
            <a:off x="0" y="6079958"/>
            <a:ext cx="9144000" cy="584775"/>
          </a:xfrm>
          <a:prstGeom prst="rect">
            <a:avLst/>
          </a:prstGeom>
          <a:noFill/>
        </p:spPr>
        <p:txBody>
          <a:bodyPr wrap="square" rtlCol="0">
            <a:spAutoFit/>
          </a:bodyPr>
          <a:lstStyle/>
          <a:p>
            <a:pPr algn="ctr"/>
            <a:r>
              <a:rPr lang="en-US" altLang="ja-JP" sz="3200" dirty="0">
                <a:solidFill>
                  <a:schemeClr val="bg1"/>
                </a:solidFill>
              </a:rPr>
              <a:t>o</a:t>
            </a:r>
            <a:r>
              <a:rPr kumimoji="1" lang="en-US" altLang="ja-JP" sz="3200" dirty="0">
                <a:solidFill>
                  <a:schemeClr val="bg1"/>
                </a:solidFill>
              </a:rPr>
              <a:t>nly 18% of grids are supported by sounding data</a:t>
            </a:r>
          </a:p>
        </p:txBody>
      </p:sp>
      <p:sp>
        <p:nvSpPr>
          <p:cNvPr id="7" name="正方形/長方形 6">
            <a:extLst>
              <a:ext uri="{FF2B5EF4-FFF2-40B4-BE49-F238E27FC236}">
                <a16:creationId xmlns="" xmlns:a16="http://schemas.microsoft.com/office/drawing/2014/main" id="{3CA7FB43-F7D6-7E4B-81AB-30FF8DCCBC92}"/>
              </a:ext>
            </a:extLst>
          </p:cNvPr>
          <p:cNvSpPr/>
          <p:nvPr/>
        </p:nvSpPr>
        <p:spPr>
          <a:xfrm>
            <a:off x="0" y="0"/>
            <a:ext cx="9144000" cy="685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29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円/楕円 12"/>
          <p:cNvSpPr/>
          <p:nvPr/>
        </p:nvSpPr>
        <p:spPr>
          <a:xfrm>
            <a:off x="-4419600" y="65532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6" name="図形グループ 195"/>
          <p:cNvGrpSpPr/>
          <p:nvPr/>
        </p:nvGrpSpPr>
        <p:grpSpPr>
          <a:xfrm>
            <a:off x="8001000" y="1600238"/>
            <a:ext cx="3733409" cy="6096000"/>
            <a:chOff x="6555074" y="228600"/>
            <a:chExt cx="3733446" cy="6096014"/>
          </a:xfrm>
        </p:grpSpPr>
        <p:grpSp>
          <p:nvGrpSpPr>
            <p:cNvPr id="108" name="図形グループ 107"/>
            <p:cNvGrpSpPr/>
            <p:nvPr/>
          </p:nvGrpSpPr>
          <p:grpSpPr>
            <a:xfrm>
              <a:off x="6555074" y="3223839"/>
              <a:ext cx="2284200" cy="3100775"/>
              <a:chOff x="6563450" y="3271590"/>
              <a:chExt cx="2284200" cy="3100775"/>
            </a:xfrm>
          </p:grpSpPr>
          <p:grpSp>
            <p:nvGrpSpPr>
              <p:cNvPr id="64" name="図形グループ 63"/>
              <p:cNvGrpSpPr/>
              <p:nvPr/>
            </p:nvGrpSpPr>
            <p:grpSpPr>
              <a:xfrm rot="1559966">
                <a:off x="6563450" y="4763904"/>
                <a:ext cx="1544234" cy="1608461"/>
                <a:chOff x="7545803" y="5311053"/>
                <a:chExt cx="150409" cy="1608461"/>
              </a:xfrm>
            </p:grpSpPr>
            <p:grpSp>
              <p:nvGrpSpPr>
                <p:cNvPr id="42" name="図形グループ 41"/>
                <p:cNvGrpSpPr/>
                <p:nvPr/>
              </p:nvGrpSpPr>
              <p:grpSpPr>
                <a:xfrm>
                  <a:off x="7545803" y="5311053"/>
                  <a:ext cx="150403" cy="784947"/>
                  <a:chOff x="7545781" y="5311053"/>
                  <a:chExt cx="472712" cy="1188894"/>
                </a:xfrm>
              </p:grpSpPr>
              <p:grpSp>
                <p:nvGrpSpPr>
                  <p:cNvPr id="31" name="図形グループ 30"/>
                  <p:cNvGrpSpPr/>
                  <p:nvPr/>
                </p:nvGrpSpPr>
                <p:grpSpPr>
                  <a:xfrm>
                    <a:off x="7545781" y="5311053"/>
                    <a:ext cx="472696" cy="556347"/>
                    <a:chOff x="8381993" y="3810000"/>
                    <a:chExt cx="381007" cy="1219200"/>
                  </a:xfrm>
                </p:grpSpPr>
                <p:cxnSp>
                  <p:nvCxnSpPr>
                    <p:cNvPr id="22" name="直線コネクタ 21"/>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8381993" y="4876800"/>
                      <a:ext cx="380999"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2" name="図形グループ 31"/>
                  <p:cNvGrpSpPr/>
                  <p:nvPr/>
                </p:nvGrpSpPr>
                <p:grpSpPr>
                  <a:xfrm>
                    <a:off x="7545805" y="5943600"/>
                    <a:ext cx="472688" cy="556347"/>
                    <a:chOff x="8382000" y="3810000"/>
                    <a:chExt cx="381000" cy="1219200"/>
                  </a:xfrm>
                </p:grpSpPr>
                <p:cxnSp>
                  <p:nvCxnSpPr>
                    <p:cNvPr id="33" name="直線コネクタ 32"/>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43" name="図形グループ 42"/>
                <p:cNvGrpSpPr/>
                <p:nvPr/>
              </p:nvGrpSpPr>
              <p:grpSpPr>
                <a:xfrm>
                  <a:off x="7545813" y="6134567"/>
                  <a:ext cx="150399" cy="784947"/>
                  <a:chOff x="7545805" y="5311053"/>
                  <a:chExt cx="472699" cy="1188894"/>
                </a:xfrm>
              </p:grpSpPr>
              <p:grpSp>
                <p:nvGrpSpPr>
                  <p:cNvPr id="44" name="図形グループ 43"/>
                  <p:cNvGrpSpPr/>
                  <p:nvPr/>
                </p:nvGrpSpPr>
                <p:grpSpPr>
                  <a:xfrm>
                    <a:off x="7545805" y="5311053"/>
                    <a:ext cx="472688" cy="556347"/>
                    <a:chOff x="8382000" y="3810000"/>
                    <a:chExt cx="381000" cy="1219200"/>
                  </a:xfrm>
                </p:grpSpPr>
                <p:cxnSp>
                  <p:nvCxnSpPr>
                    <p:cNvPr id="55" name="直線コネクタ 54"/>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5" name="図形グループ 44"/>
                  <p:cNvGrpSpPr/>
                  <p:nvPr/>
                </p:nvGrpSpPr>
                <p:grpSpPr>
                  <a:xfrm>
                    <a:off x="7545806" y="5943600"/>
                    <a:ext cx="472698" cy="556347"/>
                    <a:chOff x="8382000" y="3810000"/>
                    <a:chExt cx="381008" cy="1219200"/>
                  </a:xfrm>
                </p:grpSpPr>
                <p:cxnSp>
                  <p:nvCxnSpPr>
                    <p:cNvPr id="46" name="直線コネクタ 45"/>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8382008" y="4114798"/>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nvGrpSpPr>
              <p:cNvPr id="65" name="図形グループ 64"/>
              <p:cNvGrpSpPr/>
              <p:nvPr/>
            </p:nvGrpSpPr>
            <p:grpSpPr>
              <a:xfrm rot="1559966">
                <a:off x="7303477" y="3271590"/>
                <a:ext cx="1544173" cy="1608461"/>
                <a:chOff x="7545804" y="5311053"/>
                <a:chExt cx="150403" cy="1608461"/>
              </a:xfrm>
            </p:grpSpPr>
            <p:grpSp>
              <p:nvGrpSpPr>
                <p:cNvPr id="66" name="図形グループ 65"/>
                <p:cNvGrpSpPr/>
                <p:nvPr/>
              </p:nvGrpSpPr>
              <p:grpSpPr>
                <a:xfrm>
                  <a:off x="7545810" y="5311053"/>
                  <a:ext cx="150397" cy="784947"/>
                  <a:chOff x="7545800" y="5311053"/>
                  <a:chExt cx="472693" cy="1188894"/>
                </a:xfrm>
              </p:grpSpPr>
              <p:grpSp>
                <p:nvGrpSpPr>
                  <p:cNvPr id="88" name="図形グループ 87"/>
                  <p:cNvGrpSpPr/>
                  <p:nvPr/>
                </p:nvGrpSpPr>
                <p:grpSpPr>
                  <a:xfrm>
                    <a:off x="7545800" y="5311053"/>
                    <a:ext cx="472689" cy="556347"/>
                    <a:chOff x="8382000" y="3810000"/>
                    <a:chExt cx="381001" cy="1219200"/>
                  </a:xfrm>
                </p:grpSpPr>
                <p:cxnSp>
                  <p:nvCxnSpPr>
                    <p:cNvPr id="99" name="直線コネクタ 98"/>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8382001" y="4876803"/>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89" name="図形グループ 88"/>
                  <p:cNvGrpSpPr/>
                  <p:nvPr/>
                </p:nvGrpSpPr>
                <p:grpSpPr>
                  <a:xfrm>
                    <a:off x="7545805" y="5943600"/>
                    <a:ext cx="472688" cy="556347"/>
                    <a:chOff x="8382000" y="3810000"/>
                    <a:chExt cx="381000" cy="1219200"/>
                  </a:xfrm>
                </p:grpSpPr>
                <p:cxnSp>
                  <p:nvCxnSpPr>
                    <p:cNvPr id="90" name="直線コネクタ 89"/>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67" name="図形グループ 66"/>
                <p:cNvGrpSpPr/>
                <p:nvPr/>
              </p:nvGrpSpPr>
              <p:grpSpPr>
                <a:xfrm>
                  <a:off x="7545804" y="6134567"/>
                  <a:ext cx="150395" cy="784947"/>
                  <a:chOff x="7545805" y="5311053"/>
                  <a:chExt cx="472688" cy="1188894"/>
                </a:xfrm>
              </p:grpSpPr>
              <p:grpSp>
                <p:nvGrpSpPr>
                  <p:cNvPr id="68" name="図形グループ 67"/>
                  <p:cNvGrpSpPr/>
                  <p:nvPr/>
                </p:nvGrpSpPr>
                <p:grpSpPr>
                  <a:xfrm>
                    <a:off x="7545805" y="5311053"/>
                    <a:ext cx="472688" cy="556347"/>
                    <a:chOff x="8382000" y="3810000"/>
                    <a:chExt cx="381000" cy="1219200"/>
                  </a:xfrm>
                </p:grpSpPr>
                <p:cxnSp>
                  <p:nvCxnSpPr>
                    <p:cNvPr id="79" name="直線コネクタ 78"/>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9" name="図形グループ 68"/>
                  <p:cNvGrpSpPr/>
                  <p:nvPr/>
                </p:nvGrpSpPr>
                <p:grpSpPr>
                  <a:xfrm>
                    <a:off x="7545805" y="5943600"/>
                    <a:ext cx="472688" cy="556347"/>
                    <a:chOff x="8382000" y="3810000"/>
                    <a:chExt cx="381000" cy="1219200"/>
                  </a:xfrm>
                </p:grpSpPr>
                <p:cxnSp>
                  <p:nvCxnSpPr>
                    <p:cNvPr id="70" name="直線コネクタ 69"/>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grpSp>
          <p:nvGrpSpPr>
            <p:cNvPr id="109" name="図形グループ 108"/>
            <p:cNvGrpSpPr/>
            <p:nvPr/>
          </p:nvGrpSpPr>
          <p:grpSpPr>
            <a:xfrm>
              <a:off x="8001000" y="228600"/>
              <a:ext cx="2287520" cy="3115326"/>
              <a:chOff x="6560056" y="3271572"/>
              <a:chExt cx="2287520" cy="3115326"/>
            </a:xfrm>
          </p:grpSpPr>
          <p:grpSp>
            <p:nvGrpSpPr>
              <p:cNvPr id="110" name="図形グループ 109"/>
              <p:cNvGrpSpPr/>
              <p:nvPr/>
            </p:nvGrpSpPr>
            <p:grpSpPr>
              <a:xfrm rot="1559966">
                <a:off x="6560056" y="4778437"/>
                <a:ext cx="1610620" cy="1608461"/>
                <a:chOff x="7545798" y="5311053"/>
                <a:chExt cx="156875" cy="1608461"/>
              </a:xfrm>
            </p:grpSpPr>
            <p:grpSp>
              <p:nvGrpSpPr>
                <p:cNvPr id="154" name="図形グループ 153"/>
                <p:cNvGrpSpPr/>
                <p:nvPr/>
              </p:nvGrpSpPr>
              <p:grpSpPr>
                <a:xfrm>
                  <a:off x="7545798" y="5311053"/>
                  <a:ext cx="150400" cy="784947"/>
                  <a:chOff x="7545805" y="5311053"/>
                  <a:chExt cx="472705" cy="1188894"/>
                </a:xfrm>
              </p:grpSpPr>
              <p:grpSp>
                <p:nvGrpSpPr>
                  <p:cNvPr id="176" name="図形グループ 175"/>
                  <p:cNvGrpSpPr/>
                  <p:nvPr/>
                </p:nvGrpSpPr>
                <p:grpSpPr>
                  <a:xfrm>
                    <a:off x="7545805" y="5311053"/>
                    <a:ext cx="472688" cy="556347"/>
                    <a:chOff x="8382000" y="3810000"/>
                    <a:chExt cx="381000" cy="1219200"/>
                  </a:xfrm>
                </p:grpSpPr>
                <p:cxnSp>
                  <p:nvCxnSpPr>
                    <p:cNvPr id="187" name="直線コネクタ 186"/>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77" name="図形グループ 176"/>
                  <p:cNvGrpSpPr/>
                  <p:nvPr/>
                </p:nvGrpSpPr>
                <p:grpSpPr>
                  <a:xfrm>
                    <a:off x="7545807" y="5943600"/>
                    <a:ext cx="472703" cy="556347"/>
                    <a:chOff x="8382000" y="3810000"/>
                    <a:chExt cx="381012" cy="1219200"/>
                  </a:xfrm>
                </p:grpSpPr>
                <p:cxnSp>
                  <p:nvCxnSpPr>
                    <p:cNvPr id="178" name="直線コネクタ 177"/>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8382011" y="4571997"/>
                      <a:ext cx="381001"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155" name="図形グループ 154"/>
                <p:cNvGrpSpPr/>
                <p:nvPr/>
              </p:nvGrpSpPr>
              <p:grpSpPr>
                <a:xfrm>
                  <a:off x="7545809" y="6134567"/>
                  <a:ext cx="156864" cy="784947"/>
                  <a:chOff x="7545803" y="5311053"/>
                  <a:chExt cx="493019" cy="1188894"/>
                </a:xfrm>
              </p:grpSpPr>
              <p:grpSp>
                <p:nvGrpSpPr>
                  <p:cNvPr id="156" name="図形グループ 155"/>
                  <p:cNvGrpSpPr/>
                  <p:nvPr/>
                </p:nvGrpSpPr>
                <p:grpSpPr>
                  <a:xfrm>
                    <a:off x="7545803" y="5311053"/>
                    <a:ext cx="472714" cy="556347"/>
                    <a:chOff x="8382000" y="3810000"/>
                    <a:chExt cx="381021" cy="1219200"/>
                  </a:xfrm>
                </p:grpSpPr>
                <p:cxnSp>
                  <p:nvCxnSpPr>
                    <p:cNvPr id="167" name="直線コネクタ 166"/>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8382020" y="3962399"/>
                      <a:ext cx="381001"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57" name="図形グループ 156"/>
                  <p:cNvGrpSpPr/>
                  <p:nvPr/>
                </p:nvGrpSpPr>
                <p:grpSpPr>
                  <a:xfrm>
                    <a:off x="7545813" y="5943600"/>
                    <a:ext cx="493009" cy="556347"/>
                    <a:chOff x="8382000" y="3810000"/>
                    <a:chExt cx="397379" cy="1219200"/>
                  </a:xfrm>
                </p:grpSpPr>
                <p:cxnSp>
                  <p:nvCxnSpPr>
                    <p:cNvPr id="158" name="直線コネクタ 157"/>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a:off x="8398379" y="4727386"/>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nvGrpSpPr>
              <p:cNvPr id="111" name="図形グループ 110"/>
              <p:cNvGrpSpPr/>
              <p:nvPr/>
            </p:nvGrpSpPr>
            <p:grpSpPr>
              <a:xfrm rot="1559966">
                <a:off x="7303475" y="3271572"/>
                <a:ext cx="1544101" cy="1608461"/>
                <a:chOff x="7545804" y="5311053"/>
                <a:chExt cx="150396" cy="1608461"/>
              </a:xfrm>
            </p:grpSpPr>
            <p:grpSp>
              <p:nvGrpSpPr>
                <p:cNvPr id="112" name="図形グループ 111"/>
                <p:cNvGrpSpPr/>
                <p:nvPr/>
              </p:nvGrpSpPr>
              <p:grpSpPr>
                <a:xfrm>
                  <a:off x="7545805" y="5311053"/>
                  <a:ext cx="150395" cy="784947"/>
                  <a:chOff x="7545805" y="5311053"/>
                  <a:chExt cx="472688" cy="1188894"/>
                </a:xfrm>
              </p:grpSpPr>
              <p:grpSp>
                <p:nvGrpSpPr>
                  <p:cNvPr id="134" name="図形グループ 133"/>
                  <p:cNvGrpSpPr/>
                  <p:nvPr/>
                </p:nvGrpSpPr>
                <p:grpSpPr>
                  <a:xfrm>
                    <a:off x="7545805" y="5311053"/>
                    <a:ext cx="472688" cy="556347"/>
                    <a:chOff x="8382000" y="3810000"/>
                    <a:chExt cx="381000" cy="1219200"/>
                  </a:xfrm>
                </p:grpSpPr>
                <p:cxnSp>
                  <p:nvCxnSpPr>
                    <p:cNvPr id="145" name="直線コネクタ 144"/>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5" name="図形グループ 134"/>
                  <p:cNvGrpSpPr/>
                  <p:nvPr/>
                </p:nvGrpSpPr>
                <p:grpSpPr>
                  <a:xfrm>
                    <a:off x="7545805" y="5943600"/>
                    <a:ext cx="472688" cy="556347"/>
                    <a:chOff x="8382000" y="3810000"/>
                    <a:chExt cx="381000" cy="1219200"/>
                  </a:xfrm>
                </p:grpSpPr>
                <p:cxnSp>
                  <p:nvCxnSpPr>
                    <p:cNvPr id="136" name="直線コネクタ 135"/>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113" name="図形グループ 112"/>
                <p:cNvGrpSpPr/>
                <p:nvPr/>
              </p:nvGrpSpPr>
              <p:grpSpPr>
                <a:xfrm>
                  <a:off x="7545804" y="6134567"/>
                  <a:ext cx="150395" cy="784947"/>
                  <a:chOff x="7545805" y="5311053"/>
                  <a:chExt cx="472688" cy="1188894"/>
                </a:xfrm>
              </p:grpSpPr>
              <p:grpSp>
                <p:nvGrpSpPr>
                  <p:cNvPr id="114" name="図形グループ 113"/>
                  <p:cNvGrpSpPr/>
                  <p:nvPr/>
                </p:nvGrpSpPr>
                <p:grpSpPr>
                  <a:xfrm>
                    <a:off x="7545805" y="5311053"/>
                    <a:ext cx="472688" cy="556347"/>
                    <a:chOff x="8382000" y="3810000"/>
                    <a:chExt cx="381000" cy="1219200"/>
                  </a:xfrm>
                </p:grpSpPr>
                <p:cxnSp>
                  <p:nvCxnSpPr>
                    <p:cNvPr id="125" name="直線コネクタ 124"/>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15" name="図形グループ 114"/>
                  <p:cNvGrpSpPr/>
                  <p:nvPr/>
                </p:nvGrpSpPr>
                <p:grpSpPr>
                  <a:xfrm>
                    <a:off x="7545805" y="5943600"/>
                    <a:ext cx="472688" cy="556347"/>
                    <a:chOff x="8382000" y="3810000"/>
                    <a:chExt cx="381000" cy="1219200"/>
                  </a:xfrm>
                </p:grpSpPr>
                <p:cxnSp>
                  <p:nvCxnSpPr>
                    <p:cNvPr id="116" name="直線コネクタ 115"/>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1" name="図形グループ 20"/>
          <p:cNvGrpSpPr/>
          <p:nvPr/>
        </p:nvGrpSpPr>
        <p:grpSpPr>
          <a:xfrm rot="-1560000">
            <a:off x="432998" y="2331003"/>
            <a:ext cx="76200" cy="4774282"/>
            <a:chOff x="1536628" y="1361614"/>
            <a:chExt cx="76200" cy="4774282"/>
          </a:xfrm>
        </p:grpSpPr>
        <p:sp>
          <p:nvSpPr>
            <p:cNvPr id="11" name="円/楕円 10"/>
            <p:cNvSpPr/>
            <p:nvPr/>
          </p:nvSpPr>
          <p:spPr>
            <a:xfrm rot="19680000">
              <a:off x="1536628" y="543327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rot="19680000">
              <a:off x="1536628" y="512007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19680000">
              <a:off x="1536628" y="480686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rot="19680000">
              <a:off x="1536628" y="449366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rot="19680000">
              <a:off x="1536628" y="418045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rot="19680000">
              <a:off x="1536628" y="386725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98"/>
            <p:cNvSpPr/>
            <p:nvPr/>
          </p:nvSpPr>
          <p:spPr>
            <a:xfrm rot="19680000">
              <a:off x="1536628" y="574648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99"/>
            <p:cNvSpPr/>
            <p:nvPr/>
          </p:nvSpPr>
          <p:spPr>
            <a:xfrm rot="19680000">
              <a:off x="1536628" y="6059696"/>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200"/>
            <p:cNvSpPr/>
            <p:nvPr/>
          </p:nvSpPr>
          <p:spPr>
            <a:xfrm rot="19680000">
              <a:off x="1536628" y="292763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201"/>
            <p:cNvSpPr/>
            <p:nvPr/>
          </p:nvSpPr>
          <p:spPr>
            <a:xfrm rot="19680000">
              <a:off x="1536628" y="261443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202"/>
            <p:cNvSpPr/>
            <p:nvPr/>
          </p:nvSpPr>
          <p:spPr>
            <a:xfrm rot="19680000">
              <a:off x="1536628" y="230122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203"/>
            <p:cNvSpPr/>
            <p:nvPr/>
          </p:nvSpPr>
          <p:spPr>
            <a:xfrm rot="19680000">
              <a:off x="1536628" y="198802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204"/>
            <p:cNvSpPr/>
            <p:nvPr/>
          </p:nvSpPr>
          <p:spPr>
            <a:xfrm rot="19680000">
              <a:off x="1536628" y="167481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円/楕円 205"/>
            <p:cNvSpPr/>
            <p:nvPr/>
          </p:nvSpPr>
          <p:spPr>
            <a:xfrm rot="19680000">
              <a:off x="1536628" y="136161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円/楕円 206"/>
            <p:cNvSpPr/>
            <p:nvPr/>
          </p:nvSpPr>
          <p:spPr>
            <a:xfrm rot="19680000">
              <a:off x="1536628" y="324084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円/楕円 207"/>
            <p:cNvSpPr/>
            <p:nvPr/>
          </p:nvSpPr>
          <p:spPr>
            <a:xfrm rot="19680000">
              <a:off x="1536628" y="355404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円/楕円 6"/>
          <p:cNvSpPr/>
          <p:nvPr/>
        </p:nvSpPr>
        <p:spPr>
          <a:xfrm>
            <a:off x="5029200" y="1447800"/>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8305800" y="381000"/>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106247" y="2286000"/>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rot="20283704">
            <a:off x="4067917" y="1467497"/>
            <a:ext cx="3200400" cy="400110"/>
          </a:xfrm>
          <a:prstGeom prst="rect">
            <a:avLst/>
          </a:prstGeom>
          <a:noFill/>
        </p:spPr>
        <p:txBody>
          <a:bodyPr wrap="square" rtlCol="0">
            <a:spAutoFit/>
          </a:bodyPr>
          <a:lstStyle/>
          <a:p>
            <a:r>
              <a:rPr kumimoji="1" lang="en-US" altLang="ja-JP" sz="2000" dirty="0"/>
              <a:t>Lead soundings</a:t>
            </a:r>
            <a:endParaRPr kumimoji="1" lang="ja-JP" altLang="en-US" sz="2000" dirty="0"/>
          </a:p>
        </p:txBody>
      </p:sp>
      <p:sp>
        <p:nvSpPr>
          <p:cNvPr id="209" name="テキスト ボックス 208"/>
          <p:cNvSpPr txBox="1"/>
          <p:nvPr/>
        </p:nvSpPr>
        <p:spPr>
          <a:xfrm rot="3884012">
            <a:off x="-154639" y="5405306"/>
            <a:ext cx="3200400" cy="400110"/>
          </a:xfrm>
          <a:prstGeom prst="rect">
            <a:avLst/>
          </a:prstGeom>
          <a:noFill/>
        </p:spPr>
        <p:txBody>
          <a:bodyPr wrap="square" rtlCol="0">
            <a:spAutoFit/>
          </a:bodyPr>
          <a:lstStyle/>
          <a:p>
            <a:r>
              <a:rPr kumimoji="1" lang="en-US" altLang="ja-JP" sz="2000" dirty="0"/>
              <a:t>Single beam bathymetry</a:t>
            </a:r>
            <a:endParaRPr kumimoji="1" lang="ja-JP" altLang="en-US" sz="2000" dirty="0"/>
          </a:p>
        </p:txBody>
      </p:sp>
      <p:sp>
        <p:nvSpPr>
          <p:cNvPr id="210" name="テキスト ボックス 209"/>
          <p:cNvSpPr txBox="1"/>
          <p:nvPr/>
        </p:nvSpPr>
        <p:spPr>
          <a:xfrm rot="17829046">
            <a:off x="6657071" y="4963947"/>
            <a:ext cx="3297455" cy="400110"/>
          </a:xfrm>
          <a:prstGeom prst="rect">
            <a:avLst/>
          </a:prstGeom>
          <a:noFill/>
        </p:spPr>
        <p:txBody>
          <a:bodyPr wrap="square" rtlCol="0">
            <a:spAutoFit/>
          </a:bodyPr>
          <a:lstStyle/>
          <a:p>
            <a:r>
              <a:rPr kumimoji="1" lang="en-US" altLang="ja-JP" sz="2000" dirty="0"/>
              <a:t>multi-beam bathymetry</a:t>
            </a:r>
            <a:endParaRPr kumimoji="1" lang="ja-JP" altLang="en-US" sz="2000" dirty="0"/>
          </a:p>
        </p:txBody>
      </p:sp>
    </p:spTree>
    <p:extLst>
      <p:ext uri="{BB962C8B-B14F-4D97-AF65-F5344CB8AC3E}">
        <p14:creationId xmlns:p14="http://schemas.microsoft.com/office/powerpoint/2010/main" val="105580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500"/>
                            </p:stCondLst>
                            <p:childTnLst>
                              <p:par>
                                <p:cTn id="11" presetID="22" presetClass="entr" presetSubtype="8" fill="hold" grpId="0" nodeType="afterEffect">
                                  <p:stCondLst>
                                    <p:cond delay="30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300"/>
                                        <p:tgtEl>
                                          <p:spTgt spid="2"/>
                                        </p:tgtEl>
                                      </p:cBhvr>
                                    </p:animEffect>
                                  </p:childTnLst>
                                </p:cTn>
                              </p:par>
                            </p:childTnLst>
                          </p:cTn>
                        </p:par>
                        <p:par>
                          <p:cTn id="14" fill="hold">
                            <p:stCondLst>
                              <p:cond delay="3100"/>
                            </p:stCondLst>
                            <p:childTnLst>
                              <p:par>
                                <p:cTn id="15" presetID="1" presetClass="entr" presetSubtype="0" fill="hold" grpId="0" nodeType="afterEffect">
                                  <p:stCondLst>
                                    <p:cond delay="30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2250"/>
                                        <p:tgtEl>
                                          <p:spTgt spid="21"/>
                                        </p:tgtEl>
                                      </p:cBhvr>
                                    </p:animEffect>
                                  </p:childTnLst>
                                </p:cTn>
                              </p:par>
                            </p:childTnLst>
                          </p:cTn>
                        </p:par>
                        <p:par>
                          <p:cTn id="22" fill="hold">
                            <p:stCondLst>
                              <p:cond delay="2250"/>
                            </p:stCondLst>
                            <p:childTnLst>
                              <p:par>
                                <p:cTn id="23" presetID="22" presetClass="entr" presetSubtype="8" fill="hold" grpId="0" nodeType="afterEffect">
                                  <p:stCondLst>
                                    <p:cond delay="0"/>
                                  </p:stCondLst>
                                  <p:childTnLst>
                                    <p:set>
                                      <p:cBhvr>
                                        <p:cTn id="24" dur="1" fill="hold">
                                          <p:stCondLst>
                                            <p:cond delay="0"/>
                                          </p:stCondLst>
                                        </p:cTn>
                                        <p:tgtEl>
                                          <p:spTgt spid="209"/>
                                        </p:tgtEl>
                                        <p:attrNameLst>
                                          <p:attrName>style.visibility</p:attrName>
                                        </p:attrNameLst>
                                      </p:cBhvr>
                                      <p:to>
                                        <p:strVal val="visible"/>
                                      </p:to>
                                    </p:set>
                                    <p:animEffect transition="in" filter="wipe(left)">
                                      <p:cBhvr>
                                        <p:cTn id="25" dur="1250"/>
                                        <p:tgtEl>
                                          <p:spTgt spid="20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96"/>
                                        </p:tgtEl>
                                        <p:attrNameLst>
                                          <p:attrName>style.visibility</p:attrName>
                                        </p:attrNameLst>
                                      </p:cBhvr>
                                      <p:to>
                                        <p:strVal val="visible"/>
                                      </p:to>
                                    </p:set>
                                    <p:animEffect transition="in" filter="wipe(up)">
                                      <p:cBhvr>
                                        <p:cTn id="30" dur="2250"/>
                                        <p:tgtEl>
                                          <p:spTgt spid="196"/>
                                        </p:tgtEl>
                                      </p:cBhvr>
                                    </p:animEffect>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210"/>
                                        </p:tgtEl>
                                        <p:attrNameLst>
                                          <p:attrName>style.visibility</p:attrName>
                                        </p:attrNameLst>
                                      </p:cBhvr>
                                      <p:to>
                                        <p:strVal val="visible"/>
                                      </p:to>
                                    </p:set>
                                    <p:animEffect transition="in" filter="wipe(left)">
                                      <p:cBhvr>
                                        <p:cTn id="34" dur="1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p:bldP spid="209" grpId="0"/>
      <p:bldP spid="2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円/楕円 12"/>
          <p:cNvSpPr/>
          <p:nvPr/>
        </p:nvSpPr>
        <p:spPr>
          <a:xfrm>
            <a:off x="-4419600" y="65532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図形グループ 3"/>
          <p:cNvGrpSpPr/>
          <p:nvPr/>
        </p:nvGrpSpPr>
        <p:grpSpPr>
          <a:xfrm>
            <a:off x="-16655" y="-228600"/>
            <a:ext cx="9132013" cy="7315200"/>
            <a:chOff x="-16655" y="0"/>
            <a:chExt cx="9132013" cy="7315200"/>
          </a:xfrm>
          <a:noFill/>
        </p:grpSpPr>
        <p:grpSp>
          <p:nvGrpSpPr>
            <p:cNvPr id="3" name="図形グループ 2"/>
            <p:cNvGrpSpPr/>
            <p:nvPr/>
          </p:nvGrpSpPr>
          <p:grpSpPr>
            <a:xfrm>
              <a:off x="-16655" y="0"/>
              <a:ext cx="9132013" cy="914400"/>
              <a:chOff x="-16655" y="0"/>
              <a:chExt cx="9132013" cy="914400"/>
            </a:xfrm>
            <a:grpFill/>
          </p:grpSpPr>
          <p:sp>
            <p:nvSpPr>
              <p:cNvPr id="2" name="正方形/長方形 1"/>
              <p:cNvSpPr>
                <a:spLocks noChangeAspect="1"/>
              </p:cNvSpPr>
              <p:nvPr/>
            </p:nvSpPr>
            <p:spPr>
              <a:xfrm>
                <a:off x="-1665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正方形/長方形 208"/>
              <p:cNvSpPr>
                <a:spLocks noChangeAspect="1"/>
              </p:cNvSpPr>
              <p:nvPr/>
            </p:nvSpPr>
            <p:spPr>
              <a:xfrm>
                <a:off x="89641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正方形/長方形 209"/>
              <p:cNvSpPr>
                <a:spLocks noChangeAspect="1"/>
              </p:cNvSpPr>
              <p:nvPr/>
            </p:nvSpPr>
            <p:spPr>
              <a:xfrm>
                <a:off x="180948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正方形/長方形 210"/>
              <p:cNvSpPr>
                <a:spLocks noChangeAspect="1"/>
              </p:cNvSpPr>
              <p:nvPr/>
            </p:nvSpPr>
            <p:spPr>
              <a:xfrm>
                <a:off x="272254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正方形/長方形 211"/>
              <p:cNvSpPr>
                <a:spLocks noChangeAspect="1"/>
              </p:cNvSpPr>
              <p:nvPr/>
            </p:nvSpPr>
            <p:spPr>
              <a:xfrm>
                <a:off x="3635617"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正方形/長方形 212"/>
              <p:cNvSpPr>
                <a:spLocks noChangeAspect="1"/>
              </p:cNvSpPr>
              <p:nvPr/>
            </p:nvSpPr>
            <p:spPr>
              <a:xfrm>
                <a:off x="454868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p:cNvSpPr>
                <a:spLocks noChangeAspect="1"/>
              </p:cNvSpPr>
              <p:nvPr/>
            </p:nvSpPr>
            <p:spPr>
              <a:xfrm>
                <a:off x="546175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正方形/長方形 214"/>
              <p:cNvSpPr>
                <a:spLocks noChangeAspect="1"/>
              </p:cNvSpPr>
              <p:nvPr/>
            </p:nvSpPr>
            <p:spPr>
              <a:xfrm>
                <a:off x="637482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正方形/長方形 215"/>
              <p:cNvSpPr>
                <a:spLocks noChangeAspect="1"/>
              </p:cNvSpPr>
              <p:nvPr/>
            </p:nvSpPr>
            <p:spPr>
              <a:xfrm>
                <a:off x="728788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正方形/長方形 216"/>
              <p:cNvSpPr>
                <a:spLocks noChangeAspect="1"/>
              </p:cNvSpPr>
              <p:nvPr/>
            </p:nvSpPr>
            <p:spPr>
              <a:xfrm>
                <a:off x="8200958"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8" name="図形グループ 217"/>
            <p:cNvGrpSpPr/>
            <p:nvPr/>
          </p:nvGrpSpPr>
          <p:grpSpPr>
            <a:xfrm>
              <a:off x="-16655" y="914400"/>
              <a:ext cx="9132013" cy="914400"/>
              <a:chOff x="-16655" y="0"/>
              <a:chExt cx="9132013" cy="914400"/>
            </a:xfrm>
            <a:grpFill/>
          </p:grpSpPr>
          <p:sp>
            <p:nvSpPr>
              <p:cNvPr id="219" name="正方形/長方形 218"/>
              <p:cNvSpPr>
                <a:spLocks noChangeAspect="1"/>
              </p:cNvSpPr>
              <p:nvPr/>
            </p:nvSpPr>
            <p:spPr>
              <a:xfrm>
                <a:off x="-1665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正方形/長方形 219"/>
              <p:cNvSpPr>
                <a:spLocks noChangeAspect="1"/>
              </p:cNvSpPr>
              <p:nvPr/>
            </p:nvSpPr>
            <p:spPr>
              <a:xfrm>
                <a:off x="89641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正方形/長方形 220"/>
              <p:cNvSpPr>
                <a:spLocks noChangeAspect="1"/>
              </p:cNvSpPr>
              <p:nvPr/>
            </p:nvSpPr>
            <p:spPr>
              <a:xfrm>
                <a:off x="180948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正方形/長方形 221"/>
              <p:cNvSpPr>
                <a:spLocks noChangeAspect="1"/>
              </p:cNvSpPr>
              <p:nvPr/>
            </p:nvSpPr>
            <p:spPr>
              <a:xfrm>
                <a:off x="272254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正方形/長方形 222"/>
              <p:cNvSpPr>
                <a:spLocks noChangeAspect="1"/>
              </p:cNvSpPr>
              <p:nvPr/>
            </p:nvSpPr>
            <p:spPr>
              <a:xfrm>
                <a:off x="3635617"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正方形/長方形 223"/>
              <p:cNvSpPr>
                <a:spLocks noChangeAspect="1"/>
              </p:cNvSpPr>
              <p:nvPr/>
            </p:nvSpPr>
            <p:spPr>
              <a:xfrm>
                <a:off x="454868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正方形/長方形 224"/>
              <p:cNvSpPr>
                <a:spLocks noChangeAspect="1"/>
              </p:cNvSpPr>
              <p:nvPr/>
            </p:nvSpPr>
            <p:spPr>
              <a:xfrm>
                <a:off x="546175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正方形/長方形 225"/>
              <p:cNvSpPr>
                <a:spLocks noChangeAspect="1"/>
              </p:cNvSpPr>
              <p:nvPr/>
            </p:nvSpPr>
            <p:spPr>
              <a:xfrm>
                <a:off x="637482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正方形/長方形 226"/>
              <p:cNvSpPr>
                <a:spLocks noChangeAspect="1"/>
              </p:cNvSpPr>
              <p:nvPr/>
            </p:nvSpPr>
            <p:spPr>
              <a:xfrm>
                <a:off x="728788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p:cNvSpPr>
                <a:spLocks noChangeAspect="1"/>
              </p:cNvSpPr>
              <p:nvPr/>
            </p:nvSpPr>
            <p:spPr>
              <a:xfrm>
                <a:off x="8200958"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9" name="図形グループ 228"/>
            <p:cNvGrpSpPr/>
            <p:nvPr/>
          </p:nvGrpSpPr>
          <p:grpSpPr>
            <a:xfrm>
              <a:off x="-16655" y="1828800"/>
              <a:ext cx="9132013" cy="914400"/>
              <a:chOff x="-16655" y="0"/>
              <a:chExt cx="9132013" cy="914400"/>
            </a:xfrm>
            <a:grpFill/>
          </p:grpSpPr>
          <p:sp>
            <p:nvSpPr>
              <p:cNvPr id="230" name="正方形/長方形 229"/>
              <p:cNvSpPr>
                <a:spLocks noChangeAspect="1"/>
              </p:cNvSpPr>
              <p:nvPr/>
            </p:nvSpPr>
            <p:spPr>
              <a:xfrm>
                <a:off x="-1665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正方形/長方形 230"/>
              <p:cNvSpPr>
                <a:spLocks noChangeAspect="1"/>
              </p:cNvSpPr>
              <p:nvPr/>
            </p:nvSpPr>
            <p:spPr>
              <a:xfrm>
                <a:off x="89641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正方形/長方形 231"/>
              <p:cNvSpPr>
                <a:spLocks noChangeAspect="1"/>
              </p:cNvSpPr>
              <p:nvPr/>
            </p:nvSpPr>
            <p:spPr>
              <a:xfrm>
                <a:off x="180948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正方形/長方形 232"/>
              <p:cNvSpPr>
                <a:spLocks noChangeAspect="1"/>
              </p:cNvSpPr>
              <p:nvPr/>
            </p:nvSpPr>
            <p:spPr>
              <a:xfrm>
                <a:off x="272254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正方形/長方形 233"/>
              <p:cNvSpPr>
                <a:spLocks noChangeAspect="1"/>
              </p:cNvSpPr>
              <p:nvPr/>
            </p:nvSpPr>
            <p:spPr>
              <a:xfrm>
                <a:off x="3635617"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正方形/長方形 234"/>
              <p:cNvSpPr>
                <a:spLocks noChangeAspect="1"/>
              </p:cNvSpPr>
              <p:nvPr/>
            </p:nvSpPr>
            <p:spPr>
              <a:xfrm>
                <a:off x="454868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正方形/長方形 235"/>
              <p:cNvSpPr>
                <a:spLocks noChangeAspect="1"/>
              </p:cNvSpPr>
              <p:nvPr/>
            </p:nvSpPr>
            <p:spPr>
              <a:xfrm>
                <a:off x="546175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正方形/長方形 236"/>
              <p:cNvSpPr>
                <a:spLocks noChangeAspect="1"/>
              </p:cNvSpPr>
              <p:nvPr/>
            </p:nvSpPr>
            <p:spPr>
              <a:xfrm>
                <a:off x="637482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正方形/長方形 237"/>
              <p:cNvSpPr>
                <a:spLocks noChangeAspect="1"/>
              </p:cNvSpPr>
              <p:nvPr/>
            </p:nvSpPr>
            <p:spPr>
              <a:xfrm>
                <a:off x="728788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正方形/長方形 238"/>
              <p:cNvSpPr>
                <a:spLocks noChangeAspect="1"/>
              </p:cNvSpPr>
              <p:nvPr/>
            </p:nvSpPr>
            <p:spPr>
              <a:xfrm>
                <a:off x="8200958"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0" name="図形グループ 239"/>
            <p:cNvGrpSpPr/>
            <p:nvPr/>
          </p:nvGrpSpPr>
          <p:grpSpPr>
            <a:xfrm>
              <a:off x="-16655" y="2743200"/>
              <a:ext cx="9132013" cy="914400"/>
              <a:chOff x="-16655" y="0"/>
              <a:chExt cx="9132013" cy="914400"/>
            </a:xfrm>
            <a:grpFill/>
          </p:grpSpPr>
          <p:sp>
            <p:nvSpPr>
              <p:cNvPr id="241" name="正方形/長方形 240"/>
              <p:cNvSpPr>
                <a:spLocks noChangeAspect="1"/>
              </p:cNvSpPr>
              <p:nvPr/>
            </p:nvSpPr>
            <p:spPr>
              <a:xfrm>
                <a:off x="-1665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正方形/長方形 241"/>
              <p:cNvSpPr>
                <a:spLocks noChangeAspect="1"/>
              </p:cNvSpPr>
              <p:nvPr/>
            </p:nvSpPr>
            <p:spPr>
              <a:xfrm>
                <a:off x="89641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正方形/長方形 242"/>
              <p:cNvSpPr>
                <a:spLocks noChangeAspect="1"/>
              </p:cNvSpPr>
              <p:nvPr/>
            </p:nvSpPr>
            <p:spPr>
              <a:xfrm>
                <a:off x="180948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正方形/長方形 243"/>
              <p:cNvSpPr>
                <a:spLocks noChangeAspect="1"/>
              </p:cNvSpPr>
              <p:nvPr/>
            </p:nvSpPr>
            <p:spPr>
              <a:xfrm>
                <a:off x="272254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正方形/長方形 244"/>
              <p:cNvSpPr>
                <a:spLocks noChangeAspect="1"/>
              </p:cNvSpPr>
              <p:nvPr/>
            </p:nvSpPr>
            <p:spPr>
              <a:xfrm>
                <a:off x="3635617"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正方形/長方形 245"/>
              <p:cNvSpPr>
                <a:spLocks noChangeAspect="1"/>
              </p:cNvSpPr>
              <p:nvPr/>
            </p:nvSpPr>
            <p:spPr>
              <a:xfrm>
                <a:off x="454868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正方形/長方形 246"/>
              <p:cNvSpPr>
                <a:spLocks noChangeAspect="1"/>
              </p:cNvSpPr>
              <p:nvPr/>
            </p:nvSpPr>
            <p:spPr>
              <a:xfrm>
                <a:off x="546175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正方形/長方形 247"/>
              <p:cNvSpPr>
                <a:spLocks noChangeAspect="1"/>
              </p:cNvSpPr>
              <p:nvPr/>
            </p:nvSpPr>
            <p:spPr>
              <a:xfrm>
                <a:off x="637482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正方形/長方形 248"/>
              <p:cNvSpPr>
                <a:spLocks noChangeAspect="1"/>
              </p:cNvSpPr>
              <p:nvPr/>
            </p:nvSpPr>
            <p:spPr>
              <a:xfrm>
                <a:off x="728788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正方形/長方形 249"/>
              <p:cNvSpPr>
                <a:spLocks noChangeAspect="1"/>
              </p:cNvSpPr>
              <p:nvPr/>
            </p:nvSpPr>
            <p:spPr>
              <a:xfrm>
                <a:off x="8200958"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1" name="図形グループ 250"/>
            <p:cNvGrpSpPr/>
            <p:nvPr/>
          </p:nvGrpSpPr>
          <p:grpSpPr>
            <a:xfrm>
              <a:off x="-16655" y="3657600"/>
              <a:ext cx="9132013" cy="914400"/>
              <a:chOff x="-16655" y="0"/>
              <a:chExt cx="9132013" cy="914400"/>
            </a:xfrm>
            <a:grpFill/>
          </p:grpSpPr>
          <p:sp>
            <p:nvSpPr>
              <p:cNvPr id="252" name="正方形/長方形 251"/>
              <p:cNvSpPr>
                <a:spLocks noChangeAspect="1"/>
              </p:cNvSpPr>
              <p:nvPr/>
            </p:nvSpPr>
            <p:spPr>
              <a:xfrm>
                <a:off x="-1665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正方形/長方形 252"/>
              <p:cNvSpPr>
                <a:spLocks noChangeAspect="1"/>
              </p:cNvSpPr>
              <p:nvPr/>
            </p:nvSpPr>
            <p:spPr>
              <a:xfrm>
                <a:off x="89641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正方形/長方形 253"/>
              <p:cNvSpPr>
                <a:spLocks noChangeAspect="1"/>
              </p:cNvSpPr>
              <p:nvPr/>
            </p:nvSpPr>
            <p:spPr>
              <a:xfrm>
                <a:off x="180948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正方形/長方形 254"/>
              <p:cNvSpPr>
                <a:spLocks noChangeAspect="1"/>
              </p:cNvSpPr>
              <p:nvPr/>
            </p:nvSpPr>
            <p:spPr>
              <a:xfrm>
                <a:off x="272254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正方形/長方形 255"/>
              <p:cNvSpPr>
                <a:spLocks noChangeAspect="1"/>
              </p:cNvSpPr>
              <p:nvPr/>
            </p:nvSpPr>
            <p:spPr>
              <a:xfrm>
                <a:off x="3635617"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正方形/長方形 256"/>
              <p:cNvSpPr>
                <a:spLocks noChangeAspect="1"/>
              </p:cNvSpPr>
              <p:nvPr/>
            </p:nvSpPr>
            <p:spPr>
              <a:xfrm>
                <a:off x="454868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正方形/長方形 257"/>
              <p:cNvSpPr>
                <a:spLocks noChangeAspect="1"/>
              </p:cNvSpPr>
              <p:nvPr/>
            </p:nvSpPr>
            <p:spPr>
              <a:xfrm>
                <a:off x="546175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正方形/長方形 258"/>
              <p:cNvSpPr>
                <a:spLocks noChangeAspect="1"/>
              </p:cNvSpPr>
              <p:nvPr/>
            </p:nvSpPr>
            <p:spPr>
              <a:xfrm>
                <a:off x="637482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正方形/長方形 259"/>
              <p:cNvSpPr>
                <a:spLocks noChangeAspect="1"/>
              </p:cNvSpPr>
              <p:nvPr/>
            </p:nvSpPr>
            <p:spPr>
              <a:xfrm>
                <a:off x="728788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正方形/長方形 260"/>
              <p:cNvSpPr>
                <a:spLocks noChangeAspect="1"/>
              </p:cNvSpPr>
              <p:nvPr/>
            </p:nvSpPr>
            <p:spPr>
              <a:xfrm>
                <a:off x="8200958"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2" name="図形グループ 261"/>
            <p:cNvGrpSpPr/>
            <p:nvPr/>
          </p:nvGrpSpPr>
          <p:grpSpPr>
            <a:xfrm>
              <a:off x="-16655" y="4572000"/>
              <a:ext cx="9132013" cy="914400"/>
              <a:chOff x="-16655" y="0"/>
              <a:chExt cx="9132013" cy="914400"/>
            </a:xfrm>
            <a:grpFill/>
          </p:grpSpPr>
          <p:sp>
            <p:nvSpPr>
              <p:cNvPr id="263" name="正方形/長方形 262"/>
              <p:cNvSpPr>
                <a:spLocks noChangeAspect="1"/>
              </p:cNvSpPr>
              <p:nvPr/>
            </p:nvSpPr>
            <p:spPr>
              <a:xfrm>
                <a:off x="-1665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p:cNvSpPr>
                <a:spLocks noChangeAspect="1"/>
              </p:cNvSpPr>
              <p:nvPr/>
            </p:nvSpPr>
            <p:spPr>
              <a:xfrm>
                <a:off x="89641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正方形/長方形 264"/>
              <p:cNvSpPr>
                <a:spLocks noChangeAspect="1"/>
              </p:cNvSpPr>
              <p:nvPr/>
            </p:nvSpPr>
            <p:spPr>
              <a:xfrm>
                <a:off x="180948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p:cNvSpPr>
                <a:spLocks noChangeAspect="1"/>
              </p:cNvSpPr>
              <p:nvPr/>
            </p:nvSpPr>
            <p:spPr>
              <a:xfrm>
                <a:off x="272254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正方形/長方形 266"/>
              <p:cNvSpPr>
                <a:spLocks noChangeAspect="1"/>
              </p:cNvSpPr>
              <p:nvPr/>
            </p:nvSpPr>
            <p:spPr>
              <a:xfrm>
                <a:off x="3635617"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正方形/長方形 267"/>
              <p:cNvSpPr>
                <a:spLocks noChangeAspect="1"/>
              </p:cNvSpPr>
              <p:nvPr/>
            </p:nvSpPr>
            <p:spPr>
              <a:xfrm>
                <a:off x="454868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正方形/長方形 268"/>
              <p:cNvSpPr>
                <a:spLocks noChangeAspect="1"/>
              </p:cNvSpPr>
              <p:nvPr/>
            </p:nvSpPr>
            <p:spPr>
              <a:xfrm>
                <a:off x="546175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正方形/長方形 269"/>
              <p:cNvSpPr>
                <a:spLocks noChangeAspect="1"/>
              </p:cNvSpPr>
              <p:nvPr/>
            </p:nvSpPr>
            <p:spPr>
              <a:xfrm>
                <a:off x="637482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正方形/長方形 270"/>
              <p:cNvSpPr>
                <a:spLocks noChangeAspect="1"/>
              </p:cNvSpPr>
              <p:nvPr/>
            </p:nvSpPr>
            <p:spPr>
              <a:xfrm>
                <a:off x="728788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正方形/長方形 271"/>
              <p:cNvSpPr>
                <a:spLocks noChangeAspect="1"/>
              </p:cNvSpPr>
              <p:nvPr/>
            </p:nvSpPr>
            <p:spPr>
              <a:xfrm>
                <a:off x="8200958"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3" name="図形グループ 272"/>
            <p:cNvGrpSpPr/>
            <p:nvPr/>
          </p:nvGrpSpPr>
          <p:grpSpPr>
            <a:xfrm>
              <a:off x="-16655" y="5486400"/>
              <a:ext cx="9132013" cy="914400"/>
              <a:chOff x="-16655" y="0"/>
              <a:chExt cx="9132013" cy="914400"/>
            </a:xfrm>
            <a:grpFill/>
          </p:grpSpPr>
          <p:sp>
            <p:nvSpPr>
              <p:cNvPr id="274" name="正方形/長方形 273"/>
              <p:cNvSpPr>
                <a:spLocks noChangeAspect="1"/>
              </p:cNvSpPr>
              <p:nvPr/>
            </p:nvSpPr>
            <p:spPr>
              <a:xfrm>
                <a:off x="-1665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正方形/長方形 274"/>
              <p:cNvSpPr>
                <a:spLocks noChangeAspect="1"/>
              </p:cNvSpPr>
              <p:nvPr/>
            </p:nvSpPr>
            <p:spPr>
              <a:xfrm>
                <a:off x="89641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正方形/長方形 275"/>
              <p:cNvSpPr>
                <a:spLocks noChangeAspect="1"/>
              </p:cNvSpPr>
              <p:nvPr/>
            </p:nvSpPr>
            <p:spPr>
              <a:xfrm>
                <a:off x="180948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正方形/長方形 276"/>
              <p:cNvSpPr>
                <a:spLocks noChangeAspect="1"/>
              </p:cNvSpPr>
              <p:nvPr/>
            </p:nvSpPr>
            <p:spPr>
              <a:xfrm>
                <a:off x="272254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正方形/長方形 277"/>
              <p:cNvSpPr>
                <a:spLocks noChangeAspect="1"/>
              </p:cNvSpPr>
              <p:nvPr/>
            </p:nvSpPr>
            <p:spPr>
              <a:xfrm>
                <a:off x="3635617"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正方形/長方形 278"/>
              <p:cNvSpPr>
                <a:spLocks noChangeAspect="1"/>
              </p:cNvSpPr>
              <p:nvPr/>
            </p:nvSpPr>
            <p:spPr>
              <a:xfrm>
                <a:off x="454868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正方形/長方形 279"/>
              <p:cNvSpPr>
                <a:spLocks noChangeAspect="1"/>
              </p:cNvSpPr>
              <p:nvPr/>
            </p:nvSpPr>
            <p:spPr>
              <a:xfrm>
                <a:off x="546175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正方形/長方形 280"/>
              <p:cNvSpPr>
                <a:spLocks noChangeAspect="1"/>
              </p:cNvSpPr>
              <p:nvPr/>
            </p:nvSpPr>
            <p:spPr>
              <a:xfrm>
                <a:off x="637482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正方形/長方形 281"/>
              <p:cNvSpPr>
                <a:spLocks noChangeAspect="1"/>
              </p:cNvSpPr>
              <p:nvPr/>
            </p:nvSpPr>
            <p:spPr>
              <a:xfrm>
                <a:off x="728788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正方形/長方形 282"/>
              <p:cNvSpPr>
                <a:spLocks noChangeAspect="1"/>
              </p:cNvSpPr>
              <p:nvPr/>
            </p:nvSpPr>
            <p:spPr>
              <a:xfrm>
                <a:off x="8200958"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5" name="図形グループ 284"/>
            <p:cNvGrpSpPr/>
            <p:nvPr/>
          </p:nvGrpSpPr>
          <p:grpSpPr>
            <a:xfrm>
              <a:off x="-16655" y="6400800"/>
              <a:ext cx="9132013" cy="914400"/>
              <a:chOff x="-16655" y="0"/>
              <a:chExt cx="9132013" cy="914400"/>
            </a:xfrm>
            <a:grpFill/>
          </p:grpSpPr>
          <p:sp>
            <p:nvSpPr>
              <p:cNvPr id="286" name="正方形/長方形 285"/>
              <p:cNvSpPr>
                <a:spLocks noChangeAspect="1"/>
              </p:cNvSpPr>
              <p:nvPr/>
            </p:nvSpPr>
            <p:spPr>
              <a:xfrm>
                <a:off x="-1665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正方形/長方形 286"/>
              <p:cNvSpPr>
                <a:spLocks noChangeAspect="1"/>
              </p:cNvSpPr>
              <p:nvPr/>
            </p:nvSpPr>
            <p:spPr>
              <a:xfrm>
                <a:off x="89641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正方形/長方形 287"/>
              <p:cNvSpPr>
                <a:spLocks noChangeAspect="1"/>
              </p:cNvSpPr>
              <p:nvPr/>
            </p:nvSpPr>
            <p:spPr>
              <a:xfrm>
                <a:off x="180948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正方形/長方形 288"/>
              <p:cNvSpPr>
                <a:spLocks noChangeAspect="1"/>
              </p:cNvSpPr>
              <p:nvPr/>
            </p:nvSpPr>
            <p:spPr>
              <a:xfrm>
                <a:off x="272254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正方形/長方形 289"/>
              <p:cNvSpPr>
                <a:spLocks noChangeAspect="1"/>
              </p:cNvSpPr>
              <p:nvPr/>
            </p:nvSpPr>
            <p:spPr>
              <a:xfrm>
                <a:off x="3635617"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正方形/長方形 290"/>
              <p:cNvSpPr>
                <a:spLocks noChangeAspect="1"/>
              </p:cNvSpPr>
              <p:nvPr/>
            </p:nvSpPr>
            <p:spPr>
              <a:xfrm>
                <a:off x="4548685"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正方形/長方形 291"/>
              <p:cNvSpPr>
                <a:spLocks noChangeAspect="1"/>
              </p:cNvSpPr>
              <p:nvPr/>
            </p:nvSpPr>
            <p:spPr>
              <a:xfrm>
                <a:off x="5461753"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正方形/長方形 292"/>
              <p:cNvSpPr>
                <a:spLocks noChangeAspect="1"/>
              </p:cNvSpPr>
              <p:nvPr/>
            </p:nvSpPr>
            <p:spPr>
              <a:xfrm>
                <a:off x="6374821"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正方形/長方形 293"/>
              <p:cNvSpPr>
                <a:spLocks noChangeAspect="1"/>
              </p:cNvSpPr>
              <p:nvPr/>
            </p:nvSpPr>
            <p:spPr>
              <a:xfrm>
                <a:off x="7287889"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正方形/長方形 294"/>
              <p:cNvSpPr>
                <a:spLocks noChangeAspect="1"/>
              </p:cNvSpPr>
              <p:nvPr/>
            </p:nvSpPr>
            <p:spPr>
              <a:xfrm>
                <a:off x="8200958" y="0"/>
                <a:ext cx="914400" cy="914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96" name="図形グループ 195"/>
          <p:cNvGrpSpPr/>
          <p:nvPr/>
        </p:nvGrpSpPr>
        <p:grpSpPr>
          <a:xfrm>
            <a:off x="8001000" y="1600238"/>
            <a:ext cx="3733409" cy="6096000"/>
            <a:chOff x="6555074" y="228600"/>
            <a:chExt cx="3733446" cy="6096014"/>
          </a:xfrm>
        </p:grpSpPr>
        <p:grpSp>
          <p:nvGrpSpPr>
            <p:cNvPr id="108" name="図形グループ 107"/>
            <p:cNvGrpSpPr/>
            <p:nvPr/>
          </p:nvGrpSpPr>
          <p:grpSpPr>
            <a:xfrm>
              <a:off x="6555074" y="3223839"/>
              <a:ext cx="2284200" cy="3100775"/>
              <a:chOff x="6563450" y="3271590"/>
              <a:chExt cx="2284200" cy="3100775"/>
            </a:xfrm>
          </p:grpSpPr>
          <p:grpSp>
            <p:nvGrpSpPr>
              <p:cNvPr id="64" name="図形グループ 63"/>
              <p:cNvGrpSpPr/>
              <p:nvPr/>
            </p:nvGrpSpPr>
            <p:grpSpPr>
              <a:xfrm rot="1559966">
                <a:off x="6563450" y="4763904"/>
                <a:ext cx="1544234" cy="1608461"/>
                <a:chOff x="7545803" y="5311053"/>
                <a:chExt cx="150409" cy="1608461"/>
              </a:xfrm>
            </p:grpSpPr>
            <p:grpSp>
              <p:nvGrpSpPr>
                <p:cNvPr id="42" name="図形グループ 41"/>
                <p:cNvGrpSpPr/>
                <p:nvPr/>
              </p:nvGrpSpPr>
              <p:grpSpPr>
                <a:xfrm>
                  <a:off x="7545803" y="5311053"/>
                  <a:ext cx="150403" cy="784947"/>
                  <a:chOff x="7545781" y="5311053"/>
                  <a:chExt cx="472712" cy="1188894"/>
                </a:xfrm>
              </p:grpSpPr>
              <p:grpSp>
                <p:nvGrpSpPr>
                  <p:cNvPr id="31" name="図形グループ 30"/>
                  <p:cNvGrpSpPr/>
                  <p:nvPr/>
                </p:nvGrpSpPr>
                <p:grpSpPr>
                  <a:xfrm>
                    <a:off x="7545781" y="5311053"/>
                    <a:ext cx="472696" cy="556347"/>
                    <a:chOff x="8381993" y="3810000"/>
                    <a:chExt cx="381007" cy="1219200"/>
                  </a:xfrm>
                </p:grpSpPr>
                <p:cxnSp>
                  <p:nvCxnSpPr>
                    <p:cNvPr id="22" name="直線コネクタ 21"/>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8381993" y="4876800"/>
                      <a:ext cx="380999"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2" name="図形グループ 31"/>
                  <p:cNvGrpSpPr/>
                  <p:nvPr/>
                </p:nvGrpSpPr>
                <p:grpSpPr>
                  <a:xfrm>
                    <a:off x="7545805" y="5943600"/>
                    <a:ext cx="472688" cy="556347"/>
                    <a:chOff x="8382000" y="3810000"/>
                    <a:chExt cx="381000" cy="1219200"/>
                  </a:xfrm>
                </p:grpSpPr>
                <p:cxnSp>
                  <p:nvCxnSpPr>
                    <p:cNvPr id="33" name="直線コネクタ 32"/>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43" name="図形グループ 42"/>
                <p:cNvGrpSpPr/>
                <p:nvPr/>
              </p:nvGrpSpPr>
              <p:grpSpPr>
                <a:xfrm>
                  <a:off x="7545813" y="6134567"/>
                  <a:ext cx="150399" cy="784947"/>
                  <a:chOff x="7545805" y="5311053"/>
                  <a:chExt cx="472699" cy="1188894"/>
                </a:xfrm>
              </p:grpSpPr>
              <p:grpSp>
                <p:nvGrpSpPr>
                  <p:cNvPr id="44" name="図形グループ 43"/>
                  <p:cNvGrpSpPr/>
                  <p:nvPr/>
                </p:nvGrpSpPr>
                <p:grpSpPr>
                  <a:xfrm>
                    <a:off x="7545805" y="5311053"/>
                    <a:ext cx="472688" cy="556347"/>
                    <a:chOff x="8382000" y="3810000"/>
                    <a:chExt cx="381000" cy="1219200"/>
                  </a:xfrm>
                </p:grpSpPr>
                <p:cxnSp>
                  <p:nvCxnSpPr>
                    <p:cNvPr id="55" name="直線コネクタ 54"/>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5" name="図形グループ 44"/>
                  <p:cNvGrpSpPr/>
                  <p:nvPr/>
                </p:nvGrpSpPr>
                <p:grpSpPr>
                  <a:xfrm>
                    <a:off x="7545806" y="5943600"/>
                    <a:ext cx="472698" cy="556347"/>
                    <a:chOff x="8382000" y="3810000"/>
                    <a:chExt cx="381008" cy="1219200"/>
                  </a:xfrm>
                </p:grpSpPr>
                <p:cxnSp>
                  <p:nvCxnSpPr>
                    <p:cNvPr id="46" name="直線コネクタ 45"/>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8382008" y="4114798"/>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nvGrpSpPr>
              <p:cNvPr id="65" name="図形グループ 64"/>
              <p:cNvGrpSpPr/>
              <p:nvPr/>
            </p:nvGrpSpPr>
            <p:grpSpPr>
              <a:xfrm rot="1559966">
                <a:off x="7303477" y="3271590"/>
                <a:ext cx="1544173" cy="1608461"/>
                <a:chOff x="7545804" y="5311053"/>
                <a:chExt cx="150403" cy="1608461"/>
              </a:xfrm>
            </p:grpSpPr>
            <p:grpSp>
              <p:nvGrpSpPr>
                <p:cNvPr id="66" name="図形グループ 65"/>
                <p:cNvGrpSpPr/>
                <p:nvPr/>
              </p:nvGrpSpPr>
              <p:grpSpPr>
                <a:xfrm>
                  <a:off x="7545810" y="5311053"/>
                  <a:ext cx="150397" cy="784947"/>
                  <a:chOff x="7545800" y="5311053"/>
                  <a:chExt cx="472693" cy="1188894"/>
                </a:xfrm>
              </p:grpSpPr>
              <p:grpSp>
                <p:nvGrpSpPr>
                  <p:cNvPr id="88" name="図形グループ 87"/>
                  <p:cNvGrpSpPr/>
                  <p:nvPr/>
                </p:nvGrpSpPr>
                <p:grpSpPr>
                  <a:xfrm>
                    <a:off x="7545800" y="5311053"/>
                    <a:ext cx="472689" cy="556347"/>
                    <a:chOff x="8382000" y="3810000"/>
                    <a:chExt cx="381001" cy="1219200"/>
                  </a:xfrm>
                </p:grpSpPr>
                <p:cxnSp>
                  <p:nvCxnSpPr>
                    <p:cNvPr id="99" name="直線コネクタ 98"/>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8382001" y="4876803"/>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89" name="図形グループ 88"/>
                  <p:cNvGrpSpPr/>
                  <p:nvPr/>
                </p:nvGrpSpPr>
                <p:grpSpPr>
                  <a:xfrm>
                    <a:off x="7545805" y="5943600"/>
                    <a:ext cx="472688" cy="556347"/>
                    <a:chOff x="8382000" y="3810000"/>
                    <a:chExt cx="381000" cy="1219200"/>
                  </a:xfrm>
                </p:grpSpPr>
                <p:cxnSp>
                  <p:nvCxnSpPr>
                    <p:cNvPr id="90" name="直線コネクタ 89"/>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67" name="図形グループ 66"/>
                <p:cNvGrpSpPr/>
                <p:nvPr/>
              </p:nvGrpSpPr>
              <p:grpSpPr>
                <a:xfrm>
                  <a:off x="7545804" y="6134567"/>
                  <a:ext cx="150395" cy="784947"/>
                  <a:chOff x="7545805" y="5311053"/>
                  <a:chExt cx="472688" cy="1188894"/>
                </a:xfrm>
              </p:grpSpPr>
              <p:grpSp>
                <p:nvGrpSpPr>
                  <p:cNvPr id="68" name="図形グループ 67"/>
                  <p:cNvGrpSpPr/>
                  <p:nvPr/>
                </p:nvGrpSpPr>
                <p:grpSpPr>
                  <a:xfrm>
                    <a:off x="7545805" y="5311053"/>
                    <a:ext cx="472688" cy="556347"/>
                    <a:chOff x="8382000" y="3810000"/>
                    <a:chExt cx="381000" cy="1219200"/>
                  </a:xfrm>
                </p:grpSpPr>
                <p:cxnSp>
                  <p:nvCxnSpPr>
                    <p:cNvPr id="79" name="直線コネクタ 78"/>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9" name="図形グループ 68"/>
                  <p:cNvGrpSpPr/>
                  <p:nvPr/>
                </p:nvGrpSpPr>
                <p:grpSpPr>
                  <a:xfrm>
                    <a:off x="7545805" y="5943600"/>
                    <a:ext cx="472688" cy="556347"/>
                    <a:chOff x="8382000" y="3810000"/>
                    <a:chExt cx="381000" cy="1219200"/>
                  </a:xfrm>
                </p:grpSpPr>
                <p:cxnSp>
                  <p:nvCxnSpPr>
                    <p:cNvPr id="70" name="直線コネクタ 69"/>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grpSp>
          <p:nvGrpSpPr>
            <p:cNvPr id="109" name="図形グループ 108"/>
            <p:cNvGrpSpPr/>
            <p:nvPr/>
          </p:nvGrpSpPr>
          <p:grpSpPr>
            <a:xfrm>
              <a:off x="8001000" y="228600"/>
              <a:ext cx="2287520" cy="3115326"/>
              <a:chOff x="6560056" y="3271572"/>
              <a:chExt cx="2287520" cy="3115326"/>
            </a:xfrm>
          </p:grpSpPr>
          <p:grpSp>
            <p:nvGrpSpPr>
              <p:cNvPr id="110" name="図形グループ 109"/>
              <p:cNvGrpSpPr/>
              <p:nvPr/>
            </p:nvGrpSpPr>
            <p:grpSpPr>
              <a:xfrm rot="1559966">
                <a:off x="6560056" y="4778437"/>
                <a:ext cx="1610620" cy="1608461"/>
                <a:chOff x="7545798" y="5311053"/>
                <a:chExt cx="156875" cy="1608461"/>
              </a:xfrm>
            </p:grpSpPr>
            <p:grpSp>
              <p:nvGrpSpPr>
                <p:cNvPr id="154" name="図形グループ 153"/>
                <p:cNvGrpSpPr/>
                <p:nvPr/>
              </p:nvGrpSpPr>
              <p:grpSpPr>
                <a:xfrm>
                  <a:off x="7545798" y="5311053"/>
                  <a:ext cx="150400" cy="784947"/>
                  <a:chOff x="7545805" y="5311053"/>
                  <a:chExt cx="472705" cy="1188894"/>
                </a:xfrm>
              </p:grpSpPr>
              <p:grpSp>
                <p:nvGrpSpPr>
                  <p:cNvPr id="176" name="図形グループ 175"/>
                  <p:cNvGrpSpPr/>
                  <p:nvPr/>
                </p:nvGrpSpPr>
                <p:grpSpPr>
                  <a:xfrm>
                    <a:off x="7545805" y="5311053"/>
                    <a:ext cx="472688" cy="556347"/>
                    <a:chOff x="8382000" y="3810000"/>
                    <a:chExt cx="381000" cy="1219200"/>
                  </a:xfrm>
                </p:grpSpPr>
                <p:cxnSp>
                  <p:nvCxnSpPr>
                    <p:cNvPr id="187" name="直線コネクタ 186"/>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77" name="図形グループ 176"/>
                  <p:cNvGrpSpPr/>
                  <p:nvPr/>
                </p:nvGrpSpPr>
                <p:grpSpPr>
                  <a:xfrm>
                    <a:off x="7545807" y="5943600"/>
                    <a:ext cx="472703" cy="556347"/>
                    <a:chOff x="8382000" y="3810000"/>
                    <a:chExt cx="381012" cy="1219200"/>
                  </a:xfrm>
                </p:grpSpPr>
                <p:cxnSp>
                  <p:nvCxnSpPr>
                    <p:cNvPr id="178" name="直線コネクタ 177"/>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8382011" y="4571997"/>
                      <a:ext cx="381001"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155" name="図形グループ 154"/>
                <p:cNvGrpSpPr/>
                <p:nvPr/>
              </p:nvGrpSpPr>
              <p:grpSpPr>
                <a:xfrm>
                  <a:off x="7545809" y="6134567"/>
                  <a:ext cx="156864" cy="784947"/>
                  <a:chOff x="7545803" y="5311053"/>
                  <a:chExt cx="493019" cy="1188894"/>
                </a:xfrm>
              </p:grpSpPr>
              <p:grpSp>
                <p:nvGrpSpPr>
                  <p:cNvPr id="156" name="図形グループ 155"/>
                  <p:cNvGrpSpPr/>
                  <p:nvPr/>
                </p:nvGrpSpPr>
                <p:grpSpPr>
                  <a:xfrm>
                    <a:off x="7545803" y="5311053"/>
                    <a:ext cx="472714" cy="556347"/>
                    <a:chOff x="8382000" y="3810000"/>
                    <a:chExt cx="381021" cy="1219200"/>
                  </a:xfrm>
                </p:grpSpPr>
                <p:cxnSp>
                  <p:nvCxnSpPr>
                    <p:cNvPr id="167" name="直線コネクタ 166"/>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8382020" y="3962399"/>
                      <a:ext cx="381001"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57" name="図形グループ 156"/>
                  <p:cNvGrpSpPr/>
                  <p:nvPr/>
                </p:nvGrpSpPr>
                <p:grpSpPr>
                  <a:xfrm>
                    <a:off x="7545813" y="5943600"/>
                    <a:ext cx="493009" cy="556347"/>
                    <a:chOff x="8382000" y="3810000"/>
                    <a:chExt cx="397379" cy="1219200"/>
                  </a:xfrm>
                </p:grpSpPr>
                <p:cxnSp>
                  <p:nvCxnSpPr>
                    <p:cNvPr id="158" name="直線コネクタ 157"/>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a:off x="8398379" y="4727386"/>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nvGrpSpPr>
              <p:cNvPr id="111" name="図形グループ 110"/>
              <p:cNvGrpSpPr/>
              <p:nvPr/>
            </p:nvGrpSpPr>
            <p:grpSpPr>
              <a:xfrm rot="1559966">
                <a:off x="7303475" y="3271572"/>
                <a:ext cx="1544101" cy="1608461"/>
                <a:chOff x="7545804" y="5311053"/>
                <a:chExt cx="150396" cy="1608461"/>
              </a:xfrm>
            </p:grpSpPr>
            <p:grpSp>
              <p:nvGrpSpPr>
                <p:cNvPr id="112" name="図形グループ 111"/>
                <p:cNvGrpSpPr/>
                <p:nvPr/>
              </p:nvGrpSpPr>
              <p:grpSpPr>
                <a:xfrm>
                  <a:off x="7545805" y="5311053"/>
                  <a:ext cx="150395" cy="784947"/>
                  <a:chOff x="7545805" y="5311053"/>
                  <a:chExt cx="472688" cy="1188894"/>
                </a:xfrm>
              </p:grpSpPr>
              <p:grpSp>
                <p:nvGrpSpPr>
                  <p:cNvPr id="134" name="図形グループ 133"/>
                  <p:cNvGrpSpPr/>
                  <p:nvPr/>
                </p:nvGrpSpPr>
                <p:grpSpPr>
                  <a:xfrm>
                    <a:off x="7545805" y="5311053"/>
                    <a:ext cx="472688" cy="556347"/>
                    <a:chOff x="8382000" y="3810000"/>
                    <a:chExt cx="381000" cy="1219200"/>
                  </a:xfrm>
                </p:grpSpPr>
                <p:cxnSp>
                  <p:nvCxnSpPr>
                    <p:cNvPr id="145" name="直線コネクタ 144"/>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5" name="図形グループ 134"/>
                  <p:cNvGrpSpPr/>
                  <p:nvPr/>
                </p:nvGrpSpPr>
                <p:grpSpPr>
                  <a:xfrm>
                    <a:off x="7545805" y="5943600"/>
                    <a:ext cx="472688" cy="556347"/>
                    <a:chOff x="8382000" y="3810000"/>
                    <a:chExt cx="381000" cy="1219200"/>
                  </a:xfrm>
                </p:grpSpPr>
                <p:cxnSp>
                  <p:nvCxnSpPr>
                    <p:cNvPr id="136" name="直線コネクタ 135"/>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113" name="図形グループ 112"/>
                <p:cNvGrpSpPr/>
                <p:nvPr/>
              </p:nvGrpSpPr>
              <p:grpSpPr>
                <a:xfrm>
                  <a:off x="7545804" y="6134567"/>
                  <a:ext cx="150395" cy="784947"/>
                  <a:chOff x="7545805" y="5311053"/>
                  <a:chExt cx="472688" cy="1188894"/>
                </a:xfrm>
              </p:grpSpPr>
              <p:grpSp>
                <p:nvGrpSpPr>
                  <p:cNvPr id="114" name="図形グループ 113"/>
                  <p:cNvGrpSpPr/>
                  <p:nvPr/>
                </p:nvGrpSpPr>
                <p:grpSpPr>
                  <a:xfrm>
                    <a:off x="7545805" y="5311053"/>
                    <a:ext cx="472688" cy="556347"/>
                    <a:chOff x="8382000" y="3810000"/>
                    <a:chExt cx="381000" cy="1219200"/>
                  </a:xfrm>
                </p:grpSpPr>
                <p:cxnSp>
                  <p:nvCxnSpPr>
                    <p:cNvPr id="125" name="直線コネクタ 124"/>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15" name="図形グループ 114"/>
                  <p:cNvGrpSpPr/>
                  <p:nvPr/>
                </p:nvGrpSpPr>
                <p:grpSpPr>
                  <a:xfrm>
                    <a:off x="7545805" y="5943600"/>
                    <a:ext cx="472688" cy="556347"/>
                    <a:chOff x="8382000" y="3810000"/>
                    <a:chExt cx="381000" cy="1219200"/>
                  </a:xfrm>
                </p:grpSpPr>
                <p:cxnSp>
                  <p:nvCxnSpPr>
                    <p:cNvPr id="116" name="直線コネクタ 115"/>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1" name="図形グループ 20"/>
          <p:cNvGrpSpPr/>
          <p:nvPr/>
        </p:nvGrpSpPr>
        <p:grpSpPr>
          <a:xfrm rot="-1560000">
            <a:off x="432998" y="2331003"/>
            <a:ext cx="76200" cy="4774282"/>
            <a:chOff x="1536628" y="1361614"/>
            <a:chExt cx="76200" cy="4774282"/>
          </a:xfrm>
        </p:grpSpPr>
        <p:sp>
          <p:nvSpPr>
            <p:cNvPr id="11" name="円/楕円 10"/>
            <p:cNvSpPr/>
            <p:nvPr/>
          </p:nvSpPr>
          <p:spPr>
            <a:xfrm rot="19680000">
              <a:off x="1536628" y="543327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rot="19680000">
              <a:off x="1536628" y="512007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19680000">
              <a:off x="1536628" y="480686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rot="19680000">
              <a:off x="1536628" y="449366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rot="19680000">
              <a:off x="1536628" y="418045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rot="19680000">
              <a:off x="1536628" y="386725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98"/>
            <p:cNvSpPr/>
            <p:nvPr/>
          </p:nvSpPr>
          <p:spPr>
            <a:xfrm rot="19680000">
              <a:off x="1536628" y="574648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99"/>
            <p:cNvSpPr/>
            <p:nvPr/>
          </p:nvSpPr>
          <p:spPr>
            <a:xfrm rot="19680000">
              <a:off x="1536628" y="6059696"/>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200"/>
            <p:cNvSpPr/>
            <p:nvPr/>
          </p:nvSpPr>
          <p:spPr>
            <a:xfrm rot="19680000">
              <a:off x="1536628" y="292763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201"/>
            <p:cNvSpPr/>
            <p:nvPr/>
          </p:nvSpPr>
          <p:spPr>
            <a:xfrm rot="19680000">
              <a:off x="1536628" y="261443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202"/>
            <p:cNvSpPr/>
            <p:nvPr/>
          </p:nvSpPr>
          <p:spPr>
            <a:xfrm rot="19680000">
              <a:off x="1536628" y="230122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203"/>
            <p:cNvSpPr/>
            <p:nvPr/>
          </p:nvSpPr>
          <p:spPr>
            <a:xfrm rot="19680000">
              <a:off x="1536628" y="198802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204"/>
            <p:cNvSpPr/>
            <p:nvPr/>
          </p:nvSpPr>
          <p:spPr>
            <a:xfrm rot="19680000">
              <a:off x="1536628" y="167481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円/楕円 205"/>
            <p:cNvSpPr/>
            <p:nvPr/>
          </p:nvSpPr>
          <p:spPr>
            <a:xfrm rot="19680000">
              <a:off x="1536628" y="136161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円/楕円 206"/>
            <p:cNvSpPr/>
            <p:nvPr/>
          </p:nvSpPr>
          <p:spPr>
            <a:xfrm rot="19680000">
              <a:off x="1536628" y="324084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円/楕円 207"/>
            <p:cNvSpPr/>
            <p:nvPr/>
          </p:nvSpPr>
          <p:spPr>
            <a:xfrm rot="19680000">
              <a:off x="1536628" y="355404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円/楕円 6"/>
          <p:cNvSpPr/>
          <p:nvPr/>
        </p:nvSpPr>
        <p:spPr>
          <a:xfrm>
            <a:off x="5029200" y="1447800"/>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8305800" y="381000"/>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106247" y="2286000"/>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892917" y="5347608"/>
            <a:ext cx="3864148" cy="769441"/>
          </a:xfrm>
          <a:prstGeom prst="rect">
            <a:avLst/>
          </a:prstGeom>
          <a:solidFill>
            <a:schemeClr val="bg1"/>
          </a:solidFill>
        </p:spPr>
        <p:txBody>
          <a:bodyPr wrap="square" rtlCol="0">
            <a:spAutoFit/>
          </a:bodyPr>
          <a:lstStyle/>
          <a:p>
            <a:pPr algn="ctr"/>
            <a:r>
              <a:rPr kumimoji="1" lang="en-US" altLang="ja-JP" sz="4400" dirty="0"/>
              <a:t>GEBCO grids</a:t>
            </a:r>
            <a:endParaRPr kumimoji="1" lang="ja-JP" altLang="en-US" sz="4000" dirty="0"/>
          </a:p>
        </p:txBody>
      </p:sp>
    </p:spTree>
    <p:extLst>
      <p:ext uri="{BB962C8B-B14F-4D97-AF65-F5344CB8AC3E}">
        <p14:creationId xmlns:p14="http://schemas.microsoft.com/office/powerpoint/2010/main" val="165987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円/楕円 12"/>
          <p:cNvSpPr/>
          <p:nvPr/>
        </p:nvSpPr>
        <p:spPr>
          <a:xfrm>
            <a:off x="-4419600" y="6553200"/>
            <a:ext cx="76200" cy="76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図形グループ 3"/>
          <p:cNvGrpSpPr/>
          <p:nvPr/>
        </p:nvGrpSpPr>
        <p:grpSpPr>
          <a:xfrm>
            <a:off x="-16655" y="-228600"/>
            <a:ext cx="9132013" cy="7315200"/>
            <a:chOff x="-16655" y="0"/>
            <a:chExt cx="9132013" cy="7315200"/>
          </a:xfrm>
        </p:grpSpPr>
        <p:grpSp>
          <p:nvGrpSpPr>
            <p:cNvPr id="3" name="図形グループ 2"/>
            <p:cNvGrpSpPr/>
            <p:nvPr/>
          </p:nvGrpSpPr>
          <p:grpSpPr>
            <a:xfrm>
              <a:off x="-16655" y="0"/>
              <a:ext cx="9132013" cy="914400"/>
              <a:chOff x="-16655" y="0"/>
              <a:chExt cx="9132013" cy="914400"/>
            </a:xfrm>
          </p:grpSpPr>
          <p:sp>
            <p:nvSpPr>
              <p:cNvPr id="2" name="正方形/長方形 1"/>
              <p:cNvSpPr>
                <a:spLocks noChangeAspect="1"/>
              </p:cNvSpPr>
              <p:nvPr/>
            </p:nvSpPr>
            <p:spPr>
              <a:xfrm>
                <a:off x="-1665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正方形/長方形 208"/>
              <p:cNvSpPr>
                <a:spLocks noChangeAspect="1"/>
              </p:cNvSpPr>
              <p:nvPr/>
            </p:nvSpPr>
            <p:spPr>
              <a:xfrm>
                <a:off x="89641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正方形/長方形 209"/>
              <p:cNvSpPr>
                <a:spLocks noChangeAspect="1"/>
              </p:cNvSpPr>
              <p:nvPr/>
            </p:nvSpPr>
            <p:spPr>
              <a:xfrm>
                <a:off x="180948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正方形/長方形 210"/>
              <p:cNvSpPr>
                <a:spLocks noChangeAspect="1"/>
              </p:cNvSpPr>
              <p:nvPr/>
            </p:nvSpPr>
            <p:spPr>
              <a:xfrm>
                <a:off x="272254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正方形/長方形 211"/>
              <p:cNvSpPr>
                <a:spLocks noChangeAspect="1"/>
              </p:cNvSpPr>
              <p:nvPr/>
            </p:nvSpPr>
            <p:spPr>
              <a:xfrm>
                <a:off x="3635617"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正方形/長方形 212"/>
              <p:cNvSpPr>
                <a:spLocks noChangeAspect="1"/>
              </p:cNvSpPr>
              <p:nvPr/>
            </p:nvSpPr>
            <p:spPr>
              <a:xfrm>
                <a:off x="454868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p:cNvSpPr>
                <a:spLocks noChangeAspect="1"/>
              </p:cNvSpPr>
              <p:nvPr/>
            </p:nvSpPr>
            <p:spPr>
              <a:xfrm>
                <a:off x="546175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正方形/長方形 214"/>
              <p:cNvSpPr>
                <a:spLocks noChangeAspect="1"/>
              </p:cNvSpPr>
              <p:nvPr/>
            </p:nvSpPr>
            <p:spPr>
              <a:xfrm>
                <a:off x="637482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正方形/長方形 215"/>
              <p:cNvSpPr>
                <a:spLocks noChangeAspect="1"/>
              </p:cNvSpPr>
              <p:nvPr/>
            </p:nvSpPr>
            <p:spPr>
              <a:xfrm>
                <a:off x="728788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正方形/長方形 216"/>
              <p:cNvSpPr>
                <a:spLocks noChangeAspect="1"/>
              </p:cNvSpPr>
              <p:nvPr/>
            </p:nvSpPr>
            <p:spPr>
              <a:xfrm>
                <a:off x="8200958"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8" name="図形グループ 217"/>
            <p:cNvGrpSpPr/>
            <p:nvPr/>
          </p:nvGrpSpPr>
          <p:grpSpPr>
            <a:xfrm>
              <a:off x="-16655" y="914400"/>
              <a:ext cx="9132013" cy="914400"/>
              <a:chOff x="-16655" y="0"/>
              <a:chExt cx="9132013" cy="914400"/>
            </a:xfrm>
          </p:grpSpPr>
          <p:sp>
            <p:nvSpPr>
              <p:cNvPr id="219" name="正方形/長方形 218"/>
              <p:cNvSpPr>
                <a:spLocks noChangeAspect="1"/>
              </p:cNvSpPr>
              <p:nvPr/>
            </p:nvSpPr>
            <p:spPr>
              <a:xfrm>
                <a:off x="-1665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正方形/長方形 219"/>
              <p:cNvSpPr>
                <a:spLocks noChangeAspect="1"/>
              </p:cNvSpPr>
              <p:nvPr/>
            </p:nvSpPr>
            <p:spPr>
              <a:xfrm>
                <a:off x="89641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正方形/長方形 220"/>
              <p:cNvSpPr>
                <a:spLocks noChangeAspect="1"/>
              </p:cNvSpPr>
              <p:nvPr/>
            </p:nvSpPr>
            <p:spPr>
              <a:xfrm>
                <a:off x="180948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正方形/長方形 221"/>
              <p:cNvSpPr>
                <a:spLocks noChangeAspect="1"/>
              </p:cNvSpPr>
              <p:nvPr/>
            </p:nvSpPr>
            <p:spPr>
              <a:xfrm>
                <a:off x="272254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正方形/長方形 222"/>
              <p:cNvSpPr>
                <a:spLocks noChangeAspect="1"/>
              </p:cNvSpPr>
              <p:nvPr/>
            </p:nvSpPr>
            <p:spPr>
              <a:xfrm>
                <a:off x="3635617"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正方形/長方形 223"/>
              <p:cNvSpPr>
                <a:spLocks noChangeAspect="1"/>
              </p:cNvSpPr>
              <p:nvPr/>
            </p:nvSpPr>
            <p:spPr>
              <a:xfrm>
                <a:off x="4548685"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正方形/長方形 224"/>
              <p:cNvSpPr>
                <a:spLocks noChangeAspect="1"/>
              </p:cNvSpPr>
              <p:nvPr/>
            </p:nvSpPr>
            <p:spPr>
              <a:xfrm>
                <a:off x="546175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正方形/長方形 225"/>
              <p:cNvSpPr>
                <a:spLocks noChangeAspect="1"/>
              </p:cNvSpPr>
              <p:nvPr/>
            </p:nvSpPr>
            <p:spPr>
              <a:xfrm>
                <a:off x="637482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正方形/長方形 226"/>
              <p:cNvSpPr>
                <a:spLocks noChangeAspect="1"/>
              </p:cNvSpPr>
              <p:nvPr/>
            </p:nvSpPr>
            <p:spPr>
              <a:xfrm>
                <a:off x="728788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p:cNvSpPr>
                <a:spLocks noChangeAspect="1"/>
              </p:cNvSpPr>
              <p:nvPr/>
            </p:nvSpPr>
            <p:spPr>
              <a:xfrm>
                <a:off x="8200958"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9" name="図形グループ 228"/>
            <p:cNvGrpSpPr/>
            <p:nvPr/>
          </p:nvGrpSpPr>
          <p:grpSpPr>
            <a:xfrm>
              <a:off x="-16655" y="1828800"/>
              <a:ext cx="9132013" cy="914400"/>
              <a:chOff x="-16655" y="0"/>
              <a:chExt cx="9132013" cy="914400"/>
            </a:xfrm>
          </p:grpSpPr>
          <p:sp>
            <p:nvSpPr>
              <p:cNvPr id="230" name="正方形/長方形 229"/>
              <p:cNvSpPr>
                <a:spLocks noChangeAspect="1"/>
              </p:cNvSpPr>
              <p:nvPr/>
            </p:nvSpPr>
            <p:spPr>
              <a:xfrm>
                <a:off x="-1665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正方形/長方形 230"/>
              <p:cNvSpPr>
                <a:spLocks noChangeAspect="1"/>
              </p:cNvSpPr>
              <p:nvPr/>
            </p:nvSpPr>
            <p:spPr>
              <a:xfrm>
                <a:off x="89641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正方形/長方形 231"/>
              <p:cNvSpPr>
                <a:spLocks noChangeAspect="1"/>
              </p:cNvSpPr>
              <p:nvPr/>
            </p:nvSpPr>
            <p:spPr>
              <a:xfrm>
                <a:off x="1809481"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正方形/長方形 232"/>
              <p:cNvSpPr>
                <a:spLocks noChangeAspect="1"/>
              </p:cNvSpPr>
              <p:nvPr/>
            </p:nvSpPr>
            <p:spPr>
              <a:xfrm>
                <a:off x="272254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正方形/長方形 233"/>
              <p:cNvSpPr>
                <a:spLocks noChangeAspect="1"/>
              </p:cNvSpPr>
              <p:nvPr/>
            </p:nvSpPr>
            <p:spPr>
              <a:xfrm>
                <a:off x="3635617"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5" name="正方形/長方形 234"/>
              <p:cNvSpPr>
                <a:spLocks noChangeAspect="1"/>
              </p:cNvSpPr>
              <p:nvPr/>
            </p:nvSpPr>
            <p:spPr>
              <a:xfrm>
                <a:off x="454868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正方形/長方形 235"/>
              <p:cNvSpPr>
                <a:spLocks noChangeAspect="1"/>
              </p:cNvSpPr>
              <p:nvPr/>
            </p:nvSpPr>
            <p:spPr>
              <a:xfrm>
                <a:off x="546175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正方形/長方形 236"/>
              <p:cNvSpPr>
                <a:spLocks noChangeAspect="1"/>
              </p:cNvSpPr>
              <p:nvPr/>
            </p:nvSpPr>
            <p:spPr>
              <a:xfrm>
                <a:off x="637482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正方形/長方形 237"/>
              <p:cNvSpPr>
                <a:spLocks noChangeAspect="1"/>
              </p:cNvSpPr>
              <p:nvPr/>
            </p:nvSpPr>
            <p:spPr>
              <a:xfrm>
                <a:off x="728788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正方形/長方形 238"/>
              <p:cNvSpPr>
                <a:spLocks noChangeAspect="1"/>
              </p:cNvSpPr>
              <p:nvPr/>
            </p:nvSpPr>
            <p:spPr>
              <a:xfrm>
                <a:off x="8200958"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0" name="図形グループ 239"/>
            <p:cNvGrpSpPr/>
            <p:nvPr/>
          </p:nvGrpSpPr>
          <p:grpSpPr>
            <a:xfrm>
              <a:off x="-16655" y="2743200"/>
              <a:ext cx="9132013" cy="914400"/>
              <a:chOff x="-16655" y="0"/>
              <a:chExt cx="9132013" cy="914400"/>
            </a:xfrm>
          </p:grpSpPr>
          <p:sp>
            <p:nvSpPr>
              <p:cNvPr id="241" name="正方形/長方形 240"/>
              <p:cNvSpPr>
                <a:spLocks noChangeAspect="1"/>
              </p:cNvSpPr>
              <p:nvPr/>
            </p:nvSpPr>
            <p:spPr>
              <a:xfrm>
                <a:off x="-1665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正方形/長方形 241"/>
              <p:cNvSpPr>
                <a:spLocks noChangeAspect="1"/>
              </p:cNvSpPr>
              <p:nvPr/>
            </p:nvSpPr>
            <p:spPr>
              <a:xfrm>
                <a:off x="89641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正方形/長方形 242"/>
              <p:cNvSpPr>
                <a:spLocks noChangeAspect="1"/>
              </p:cNvSpPr>
              <p:nvPr/>
            </p:nvSpPr>
            <p:spPr>
              <a:xfrm>
                <a:off x="180948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正方形/長方形 243"/>
              <p:cNvSpPr>
                <a:spLocks noChangeAspect="1"/>
              </p:cNvSpPr>
              <p:nvPr/>
            </p:nvSpPr>
            <p:spPr>
              <a:xfrm>
                <a:off x="272254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正方形/長方形 244"/>
              <p:cNvSpPr>
                <a:spLocks noChangeAspect="1"/>
              </p:cNvSpPr>
              <p:nvPr/>
            </p:nvSpPr>
            <p:spPr>
              <a:xfrm>
                <a:off x="3635617"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正方形/長方形 245"/>
              <p:cNvSpPr>
                <a:spLocks noChangeAspect="1"/>
              </p:cNvSpPr>
              <p:nvPr/>
            </p:nvSpPr>
            <p:spPr>
              <a:xfrm>
                <a:off x="454868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正方形/長方形 246"/>
              <p:cNvSpPr>
                <a:spLocks noChangeAspect="1"/>
              </p:cNvSpPr>
              <p:nvPr/>
            </p:nvSpPr>
            <p:spPr>
              <a:xfrm>
                <a:off x="546175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8" name="正方形/長方形 247"/>
              <p:cNvSpPr>
                <a:spLocks noChangeAspect="1"/>
              </p:cNvSpPr>
              <p:nvPr/>
            </p:nvSpPr>
            <p:spPr>
              <a:xfrm>
                <a:off x="637482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正方形/長方形 248"/>
              <p:cNvSpPr>
                <a:spLocks noChangeAspect="1"/>
              </p:cNvSpPr>
              <p:nvPr/>
            </p:nvSpPr>
            <p:spPr>
              <a:xfrm>
                <a:off x="728788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正方形/長方形 249"/>
              <p:cNvSpPr>
                <a:spLocks noChangeAspect="1"/>
              </p:cNvSpPr>
              <p:nvPr/>
            </p:nvSpPr>
            <p:spPr>
              <a:xfrm>
                <a:off x="8200958"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1" name="図形グループ 250"/>
            <p:cNvGrpSpPr/>
            <p:nvPr/>
          </p:nvGrpSpPr>
          <p:grpSpPr>
            <a:xfrm>
              <a:off x="-16655" y="3657600"/>
              <a:ext cx="9132013" cy="914400"/>
              <a:chOff x="-16655" y="0"/>
              <a:chExt cx="9132013" cy="914400"/>
            </a:xfrm>
          </p:grpSpPr>
          <p:sp>
            <p:nvSpPr>
              <p:cNvPr id="252" name="正方形/長方形 251"/>
              <p:cNvSpPr>
                <a:spLocks noChangeAspect="1"/>
              </p:cNvSpPr>
              <p:nvPr/>
            </p:nvSpPr>
            <p:spPr>
              <a:xfrm>
                <a:off x="-16655"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正方形/長方形 252"/>
              <p:cNvSpPr>
                <a:spLocks noChangeAspect="1"/>
              </p:cNvSpPr>
              <p:nvPr/>
            </p:nvSpPr>
            <p:spPr>
              <a:xfrm>
                <a:off x="89641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正方形/長方形 253"/>
              <p:cNvSpPr>
                <a:spLocks noChangeAspect="1"/>
              </p:cNvSpPr>
              <p:nvPr/>
            </p:nvSpPr>
            <p:spPr>
              <a:xfrm>
                <a:off x="180948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5" name="正方形/長方形 254"/>
              <p:cNvSpPr>
                <a:spLocks noChangeAspect="1"/>
              </p:cNvSpPr>
              <p:nvPr/>
            </p:nvSpPr>
            <p:spPr>
              <a:xfrm>
                <a:off x="272254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正方形/長方形 255"/>
              <p:cNvSpPr>
                <a:spLocks noChangeAspect="1"/>
              </p:cNvSpPr>
              <p:nvPr/>
            </p:nvSpPr>
            <p:spPr>
              <a:xfrm>
                <a:off x="3635617"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正方形/長方形 256"/>
              <p:cNvSpPr>
                <a:spLocks noChangeAspect="1"/>
              </p:cNvSpPr>
              <p:nvPr/>
            </p:nvSpPr>
            <p:spPr>
              <a:xfrm>
                <a:off x="454868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正方形/長方形 257"/>
              <p:cNvSpPr>
                <a:spLocks noChangeAspect="1"/>
              </p:cNvSpPr>
              <p:nvPr/>
            </p:nvSpPr>
            <p:spPr>
              <a:xfrm>
                <a:off x="546175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正方形/長方形 258"/>
              <p:cNvSpPr>
                <a:spLocks noChangeAspect="1"/>
              </p:cNvSpPr>
              <p:nvPr/>
            </p:nvSpPr>
            <p:spPr>
              <a:xfrm>
                <a:off x="637482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正方形/長方形 259"/>
              <p:cNvSpPr>
                <a:spLocks noChangeAspect="1"/>
              </p:cNvSpPr>
              <p:nvPr/>
            </p:nvSpPr>
            <p:spPr>
              <a:xfrm>
                <a:off x="728788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正方形/長方形 260"/>
              <p:cNvSpPr>
                <a:spLocks noChangeAspect="1"/>
              </p:cNvSpPr>
              <p:nvPr/>
            </p:nvSpPr>
            <p:spPr>
              <a:xfrm>
                <a:off x="8200958"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2" name="図形グループ 261"/>
            <p:cNvGrpSpPr/>
            <p:nvPr/>
          </p:nvGrpSpPr>
          <p:grpSpPr>
            <a:xfrm>
              <a:off x="-16655" y="4572000"/>
              <a:ext cx="9132013" cy="914400"/>
              <a:chOff x="-16655" y="0"/>
              <a:chExt cx="9132013" cy="914400"/>
            </a:xfrm>
          </p:grpSpPr>
          <p:sp>
            <p:nvSpPr>
              <p:cNvPr id="263" name="正方形/長方形 262"/>
              <p:cNvSpPr>
                <a:spLocks noChangeAspect="1"/>
              </p:cNvSpPr>
              <p:nvPr/>
            </p:nvSpPr>
            <p:spPr>
              <a:xfrm>
                <a:off x="-16655"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p:cNvSpPr>
                <a:spLocks noChangeAspect="1"/>
              </p:cNvSpPr>
              <p:nvPr/>
            </p:nvSpPr>
            <p:spPr>
              <a:xfrm>
                <a:off x="89641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正方形/長方形 264"/>
              <p:cNvSpPr>
                <a:spLocks noChangeAspect="1"/>
              </p:cNvSpPr>
              <p:nvPr/>
            </p:nvSpPr>
            <p:spPr>
              <a:xfrm>
                <a:off x="180948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p:cNvSpPr>
                <a:spLocks noChangeAspect="1"/>
              </p:cNvSpPr>
              <p:nvPr/>
            </p:nvSpPr>
            <p:spPr>
              <a:xfrm>
                <a:off x="272254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正方形/長方形 266"/>
              <p:cNvSpPr>
                <a:spLocks noChangeAspect="1"/>
              </p:cNvSpPr>
              <p:nvPr/>
            </p:nvSpPr>
            <p:spPr>
              <a:xfrm>
                <a:off x="3635617"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正方形/長方形 267"/>
              <p:cNvSpPr>
                <a:spLocks noChangeAspect="1"/>
              </p:cNvSpPr>
              <p:nvPr/>
            </p:nvSpPr>
            <p:spPr>
              <a:xfrm>
                <a:off x="454868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正方形/長方形 268"/>
              <p:cNvSpPr>
                <a:spLocks noChangeAspect="1"/>
              </p:cNvSpPr>
              <p:nvPr/>
            </p:nvSpPr>
            <p:spPr>
              <a:xfrm>
                <a:off x="546175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正方形/長方形 269"/>
              <p:cNvSpPr>
                <a:spLocks noChangeAspect="1"/>
              </p:cNvSpPr>
              <p:nvPr/>
            </p:nvSpPr>
            <p:spPr>
              <a:xfrm>
                <a:off x="637482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正方形/長方形 270"/>
              <p:cNvSpPr>
                <a:spLocks noChangeAspect="1"/>
              </p:cNvSpPr>
              <p:nvPr/>
            </p:nvSpPr>
            <p:spPr>
              <a:xfrm>
                <a:off x="728788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正方形/長方形 271"/>
              <p:cNvSpPr>
                <a:spLocks noChangeAspect="1"/>
              </p:cNvSpPr>
              <p:nvPr/>
            </p:nvSpPr>
            <p:spPr>
              <a:xfrm>
                <a:off x="8200958"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3" name="図形グループ 272"/>
            <p:cNvGrpSpPr/>
            <p:nvPr/>
          </p:nvGrpSpPr>
          <p:grpSpPr>
            <a:xfrm>
              <a:off x="-16655" y="5486400"/>
              <a:ext cx="9132013" cy="914400"/>
              <a:chOff x="-16655" y="0"/>
              <a:chExt cx="9132013" cy="914400"/>
            </a:xfrm>
          </p:grpSpPr>
          <p:sp>
            <p:nvSpPr>
              <p:cNvPr id="274" name="正方形/長方形 273"/>
              <p:cNvSpPr>
                <a:spLocks noChangeAspect="1"/>
              </p:cNvSpPr>
              <p:nvPr/>
            </p:nvSpPr>
            <p:spPr>
              <a:xfrm>
                <a:off x="-16655"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正方形/長方形 274"/>
              <p:cNvSpPr>
                <a:spLocks noChangeAspect="1"/>
              </p:cNvSpPr>
              <p:nvPr/>
            </p:nvSpPr>
            <p:spPr>
              <a:xfrm>
                <a:off x="896413"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正方形/長方形 275"/>
              <p:cNvSpPr>
                <a:spLocks noChangeAspect="1"/>
              </p:cNvSpPr>
              <p:nvPr/>
            </p:nvSpPr>
            <p:spPr>
              <a:xfrm>
                <a:off x="180948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正方形/長方形 276"/>
              <p:cNvSpPr>
                <a:spLocks noChangeAspect="1"/>
              </p:cNvSpPr>
              <p:nvPr/>
            </p:nvSpPr>
            <p:spPr>
              <a:xfrm>
                <a:off x="272254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正方形/長方形 277"/>
              <p:cNvSpPr>
                <a:spLocks noChangeAspect="1"/>
              </p:cNvSpPr>
              <p:nvPr/>
            </p:nvSpPr>
            <p:spPr>
              <a:xfrm>
                <a:off x="3635617"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9" name="正方形/長方形 278"/>
              <p:cNvSpPr>
                <a:spLocks noChangeAspect="1"/>
              </p:cNvSpPr>
              <p:nvPr/>
            </p:nvSpPr>
            <p:spPr>
              <a:xfrm>
                <a:off x="454868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0" name="正方形/長方形 279"/>
              <p:cNvSpPr>
                <a:spLocks noChangeAspect="1"/>
              </p:cNvSpPr>
              <p:nvPr/>
            </p:nvSpPr>
            <p:spPr>
              <a:xfrm>
                <a:off x="546175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正方形/長方形 280"/>
              <p:cNvSpPr>
                <a:spLocks noChangeAspect="1"/>
              </p:cNvSpPr>
              <p:nvPr/>
            </p:nvSpPr>
            <p:spPr>
              <a:xfrm>
                <a:off x="637482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正方形/長方形 281"/>
              <p:cNvSpPr>
                <a:spLocks noChangeAspect="1"/>
              </p:cNvSpPr>
              <p:nvPr/>
            </p:nvSpPr>
            <p:spPr>
              <a:xfrm>
                <a:off x="728788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正方形/長方形 282"/>
              <p:cNvSpPr>
                <a:spLocks noChangeAspect="1"/>
              </p:cNvSpPr>
              <p:nvPr/>
            </p:nvSpPr>
            <p:spPr>
              <a:xfrm>
                <a:off x="8200958"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5" name="図形グループ 284"/>
            <p:cNvGrpSpPr/>
            <p:nvPr/>
          </p:nvGrpSpPr>
          <p:grpSpPr>
            <a:xfrm>
              <a:off x="-16655" y="6400800"/>
              <a:ext cx="9132013" cy="914400"/>
              <a:chOff x="-16655" y="0"/>
              <a:chExt cx="9132013" cy="914400"/>
            </a:xfrm>
          </p:grpSpPr>
          <p:sp>
            <p:nvSpPr>
              <p:cNvPr id="286" name="正方形/長方形 285"/>
              <p:cNvSpPr>
                <a:spLocks noChangeAspect="1"/>
              </p:cNvSpPr>
              <p:nvPr/>
            </p:nvSpPr>
            <p:spPr>
              <a:xfrm>
                <a:off x="-1665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7" name="正方形/長方形 286"/>
              <p:cNvSpPr>
                <a:spLocks noChangeAspect="1"/>
              </p:cNvSpPr>
              <p:nvPr/>
            </p:nvSpPr>
            <p:spPr>
              <a:xfrm>
                <a:off x="896413"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正方形/長方形 287"/>
              <p:cNvSpPr>
                <a:spLocks noChangeAspect="1"/>
              </p:cNvSpPr>
              <p:nvPr/>
            </p:nvSpPr>
            <p:spPr>
              <a:xfrm>
                <a:off x="180948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正方形/長方形 288"/>
              <p:cNvSpPr>
                <a:spLocks noChangeAspect="1"/>
              </p:cNvSpPr>
              <p:nvPr/>
            </p:nvSpPr>
            <p:spPr>
              <a:xfrm>
                <a:off x="2722549"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正方形/長方形 289"/>
              <p:cNvSpPr>
                <a:spLocks noChangeAspect="1"/>
              </p:cNvSpPr>
              <p:nvPr/>
            </p:nvSpPr>
            <p:spPr>
              <a:xfrm>
                <a:off x="3635617"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正方形/長方形 290"/>
              <p:cNvSpPr>
                <a:spLocks noChangeAspect="1"/>
              </p:cNvSpPr>
              <p:nvPr/>
            </p:nvSpPr>
            <p:spPr>
              <a:xfrm>
                <a:off x="4548685"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正方形/長方形 291"/>
              <p:cNvSpPr>
                <a:spLocks noChangeAspect="1"/>
              </p:cNvSpPr>
              <p:nvPr/>
            </p:nvSpPr>
            <p:spPr>
              <a:xfrm>
                <a:off x="5461753"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正方形/長方形 292"/>
              <p:cNvSpPr>
                <a:spLocks noChangeAspect="1"/>
              </p:cNvSpPr>
              <p:nvPr/>
            </p:nvSpPr>
            <p:spPr>
              <a:xfrm>
                <a:off x="6374821" y="0"/>
                <a:ext cx="9144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正方形/長方形 293"/>
              <p:cNvSpPr>
                <a:spLocks noChangeAspect="1"/>
              </p:cNvSpPr>
              <p:nvPr/>
            </p:nvSpPr>
            <p:spPr>
              <a:xfrm>
                <a:off x="7287889"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正方形/長方形 294"/>
              <p:cNvSpPr>
                <a:spLocks noChangeAspect="1"/>
              </p:cNvSpPr>
              <p:nvPr/>
            </p:nvSpPr>
            <p:spPr>
              <a:xfrm>
                <a:off x="8200958" y="0"/>
                <a:ext cx="914400" cy="914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96" name="図形グループ 195"/>
          <p:cNvGrpSpPr/>
          <p:nvPr/>
        </p:nvGrpSpPr>
        <p:grpSpPr>
          <a:xfrm>
            <a:off x="8001000" y="1600238"/>
            <a:ext cx="3733409" cy="6096000"/>
            <a:chOff x="6555074" y="228600"/>
            <a:chExt cx="3733446" cy="6096014"/>
          </a:xfrm>
        </p:grpSpPr>
        <p:grpSp>
          <p:nvGrpSpPr>
            <p:cNvPr id="108" name="図形グループ 107"/>
            <p:cNvGrpSpPr/>
            <p:nvPr/>
          </p:nvGrpSpPr>
          <p:grpSpPr>
            <a:xfrm>
              <a:off x="6555074" y="3223839"/>
              <a:ext cx="2284200" cy="3100775"/>
              <a:chOff x="6563450" y="3271590"/>
              <a:chExt cx="2284200" cy="3100775"/>
            </a:xfrm>
          </p:grpSpPr>
          <p:grpSp>
            <p:nvGrpSpPr>
              <p:cNvPr id="64" name="図形グループ 63"/>
              <p:cNvGrpSpPr/>
              <p:nvPr/>
            </p:nvGrpSpPr>
            <p:grpSpPr>
              <a:xfrm rot="1559966">
                <a:off x="6563450" y="4763904"/>
                <a:ext cx="1544234" cy="1608461"/>
                <a:chOff x="7545803" y="5311053"/>
                <a:chExt cx="150409" cy="1608461"/>
              </a:xfrm>
            </p:grpSpPr>
            <p:grpSp>
              <p:nvGrpSpPr>
                <p:cNvPr id="42" name="図形グループ 41"/>
                <p:cNvGrpSpPr/>
                <p:nvPr/>
              </p:nvGrpSpPr>
              <p:grpSpPr>
                <a:xfrm>
                  <a:off x="7545803" y="5311053"/>
                  <a:ext cx="150403" cy="784947"/>
                  <a:chOff x="7545781" y="5311053"/>
                  <a:chExt cx="472712" cy="1188894"/>
                </a:xfrm>
              </p:grpSpPr>
              <p:grpSp>
                <p:nvGrpSpPr>
                  <p:cNvPr id="31" name="図形グループ 30"/>
                  <p:cNvGrpSpPr/>
                  <p:nvPr/>
                </p:nvGrpSpPr>
                <p:grpSpPr>
                  <a:xfrm>
                    <a:off x="7545781" y="5311053"/>
                    <a:ext cx="472696" cy="556347"/>
                    <a:chOff x="8381993" y="3810000"/>
                    <a:chExt cx="381007" cy="1219200"/>
                  </a:xfrm>
                </p:grpSpPr>
                <p:cxnSp>
                  <p:nvCxnSpPr>
                    <p:cNvPr id="22" name="直線コネクタ 21"/>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8381993" y="4876800"/>
                      <a:ext cx="380999"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2" name="図形グループ 31"/>
                  <p:cNvGrpSpPr/>
                  <p:nvPr/>
                </p:nvGrpSpPr>
                <p:grpSpPr>
                  <a:xfrm>
                    <a:off x="7545805" y="5943600"/>
                    <a:ext cx="472688" cy="556347"/>
                    <a:chOff x="8382000" y="3810000"/>
                    <a:chExt cx="381000" cy="1219200"/>
                  </a:xfrm>
                </p:grpSpPr>
                <p:cxnSp>
                  <p:nvCxnSpPr>
                    <p:cNvPr id="33" name="直線コネクタ 32"/>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43" name="図形グループ 42"/>
                <p:cNvGrpSpPr/>
                <p:nvPr/>
              </p:nvGrpSpPr>
              <p:grpSpPr>
                <a:xfrm>
                  <a:off x="7545813" y="6134567"/>
                  <a:ext cx="150399" cy="784947"/>
                  <a:chOff x="7545805" y="5311053"/>
                  <a:chExt cx="472699" cy="1188894"/>
                </a:xfrm>
              </p:grpSpPr>
              <p:grpSp>
                <p:nvGrpSpPr>
                  <p:cNvPr id="44" name="図形グループ 43"/>
                  <p:cNvGrpSpPr/>
                  <p:nvPr/>
                </p:nvGrpSpPr>
                <p:grpSpPr>
                  <a:xfrm>
                    <a:off x="7545805" y="5311053"/>
                    <a:ext cx="472688" cy="556347"/>
                    <a:chOff x="8382000" y="3810000"/>
                    <a:chExt cx="381000" cy="1219200"/>
                  </a:xfrm>
                </p:grpSpPr>
                <p:cxnSp>
                  <p:nvCxnSpPr>
                    <p:cNvPr id="55" name="直線コネクタ 54"/>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5" name="図形グループ 44"/>
                  <p:cNvGrpSpPr/>
                  <p:nvPr/>
                </p:nvGrpSpPr>
                <p:grpSpPr>
                  <a:xfrm>
                    <a:off x="7545806" y="5943600"/>
                    <a:ext cx="472698" cy="556347"/>
                    <a:chOff x="8382000" y="3810000"/>
                    <a:chExt cx="381008" cy="1219200"/>
                  </a:xfrm>
                </p:grpSpPr>
                <p:cxnSp>
                  <p:nvCxnSpPr>
                    <p:cNvPr id="46" name="直線コネクタ 45"/>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8382008" y="4114798"/>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nvGrpSpPr>
              <p:cNvPr id="65" name="図形グループ 64"/>
              <p:cNvGrpSpPr/>
              <p:nvPr/>
            </p:nvGrpSpPr>
            <p:grpSpPr>
              <a:xfrm rot="1559966">
                <a:off x="7303477" y="3271590"/>
                <a:ext cx="1544173" cy="1608461"/>
                <a:chOff x="7545804" y="5311053"/>
                <a:chExt cx="150403" cy="1608461"/>
              </a:xfrm>
            </p:grpSpPr>
            <p:grpSp>
              <p:nvGrpSpPr>
                <p:cNvPr id="66" name="図形グループ 65"/>
                <p:cNvGrpSpPr/>
                <p:nvPr/>
              </p:nvGrpSpPr>
              <p:grpSpPr>
                <a:xfrm>
                  <a:off x="7545810" y="5311053"/>
                  <a:ext cx="150397" cy="784947"/>
                  <a:chOff x="7545800" y="5311053"/>
                  <a:chExt cx="472693" cy="1188894"/>
                </a:xfrm>
              </p:grpSpPr>
              <p:grpSp>
                <p:nvGrpSpPr>
                  <p:cNvPr id="88" name="図形グループ 87"/>
                  <p:cNvGrpSpPr/>
                  <p:nvPr/>
                </p:nvGrpSpPr>
                <p:grpSpPr>
                  <a:xfrm>
                    <a:off x="7545800" y="5311053"/>
                    <a:ext cx="472689" cy="556347"/>
                    <a:chOff x="8382000" y="3810000"/>
                    <a:chExt cx="381001" cy="1219200"/>
                  </a:xfrm>
                </p:grpSpPr>
                <p:cxnSp>
                  <p:nvCxnSpPr>
                    <p:cNvPr id="99" name="直線コネクタ 98"/>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8382001" y="4876803"/>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89" name="図形グループ 88"/>
                  <p:cNvGrpSpPr/>
                  <p:nvPr/>
                </p:nvGrpSpPr>
                <p:grpSpPr>
                  <a:xfrm>
                    <a:off x="7545805" y="5943600"/>
                    <a:ext cx="472688" cy="556347"/>
                    <a:chOff x="8382000" y="3810000"/>
                    <a:chExt cx="381000" cy="1219200"/>
                  </a:xfrm>
                </p:grpSpPr>
                <p:cxnSp>
                  <p:nvCxnSpPr>
                    <p:cNvPr id="90" name="直線コネクタ 89"/>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67" name="図形グループ 66"/>
                <p:cNvGrpSpPr/>
                <p:nvPr/>
              </p:nvGrpSpPr>
              <p:grpSpPr>
                <a:xfrm>
                  <a:off x="7545804" y="6134567"/>
                  <a:ext cx="150395" cy="784947"/>
                  <a:chOff x="7545805" y="5311053"/>
                  <a:chExt cx="472688" cy="1188894"/>
                </a:xfrm>
              </p:grpSpPr>
              <p:grpSp>
                <p:nvGrpSpPr>
                  <p:cNvPr id="68" name="図形グループ 67"/>
                  <p:cNvGrpSpPr/>
                  <p:nvPr/>
                </p:nvGrpSpPr>
                <p:grpSpPr>
                  <a:xfrm>
                    <a:off x="7545805" y="5311053"/>
                    <a:ext cx="472688" cy="556347"/>
                    <a:chOff x="8382000" y="3810000"/>
                    <a:chExt cx="381000" cy="1219200"/>
                  </a:xfrm>
                </p:grpSpPr>
                <p:cxnSp>
                  <p:nvCxnSpPr>
                    <p:cNvPr id="79" name="直線コネクタ 78"/>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9" name="図形グループ 68"/>
                  <p:cNvGrpSpPr/>
                  <p:nvPr/>
                </p:nvGrpSpPr>
                <p:grpSpPr>
                  <a:xfrm>
                    <a:off x="7545805" y="5943600"/>
                    <a:ext cx="472688" cy="556347"/>
                    <a:chOff x="8382000" y="3810000"/>
                    <a:chExt cx="381000" cy="1219200"/>
                  </a:xfrm>
                </p:grpSpPr>
                <p:cxnSp>
                  <p:nvCxnSpPr>
                    <p:cNvPr id="70" name="直線コネクタ 69"/>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grpSp>
          <p:nvGrpSpPr>
            <p:cNvPr id="109" name="図形グループ 108"/>
            <p:cNvGrpSpPr/>
            <p:nvPr/>
          </p:nvGrpSpPr>
          <p:grpSpPr>
            <a:xfrm>
              <a:off x="8001000" y="228600"/>
              <a:ext cx="2287520" cy="3115326"/>
              <a:chOff x="6560056" y="3271572"/>
              <a:chExt cx="2287520" cy="3115326"/>
            </a:xfrm>
          </p:grpSpPr>
          <p:grpSp>
            <p:nvGrpSpPr>
              <p:cNvPr id="110" name="図形グループ 109"/>
              <p:cNvGrpSpPr/>
              <p:nvPr/>
            </p:nvGrpSpPr>
            <p:grpSpPr>
              <a:xfrm rot="1559966">
                <a:off x="6560056" y="4778437"/>
                <a:ext cx="1610620" cy="1608461"/>
                <a:chOff x="7545798" y="5311053"/>
                <a:chExt cx="156875" cy="1608461"/>
              </a:xfrm>
            </p:grpSpPr>
            <p:grpSp>
              <p:nvGrpSpPr>
                <p:cNvPr id="154" name="図形グループ 153"/>
                <p:cNvGrpSpPr/>
                <p:nvPr/>
              </p:nvGrpSpPr>
              <p:grpSpPr>
                <a:xfrm>
                  <a:off x="7545798" y="5311053"/>
                  <a:ext cx="150400" cy="784947"/>
                  <a:chOff x="7545805" y="5311053"/>
                  <a:chExt cx="472705" cy="1188894"/>
                </a:xfrm>
              </p:grpSpPr>
              <p:grpSp>
                <p:nvGrpSpPr>
                  <p:cNvPr id="176" name="図形グループ 175"/>
                  <p:cNvGrpSpPr/>
                  <p:nvPr/>
                </p:nvGrpSpPr>
                <p:grpSpPr>
                  <a:xfrm>
                    <a:off x="7545805" y="5311053"/>
                    <a:ext cx="472688" cy="556347"/>
                    <a:chOff x="8382000" y="3810000"/>
                    <a:chExt cx="381000" cy="1219200"/>
                  </a:xfrm>
                </p:grpSpPr>
                <p:cxnSp>
                  <p:nvCxnSpPr>
                    <p:cNvPr id="187" name="直線コネクタ 186"/>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77" name="図形グループ 176"/>
                  <p:cNvGrpSpPr/>
                  <p:nvPr/>
                </p:nvGrpSpPr>
                <p:grpSpPr>
                  <a:xfrm>
                    <a:off x="7545807" y="5943600"/>
                    <a:ext cx="472703" cy="556347"/>
                    <a:chOff x="8382000" y="3810000"/>
                    <a:chExt cx="381012" cy="1219200"/>
                  </a:xfrm>
                </p:grpSpPr>
                <p:cxnSp>
                  <p:nvCxnSpPr>
                    <p:cNvPr id="178" name="直線コネクタ 177"/>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8382011" y="4571997"/>
                      <a:ext cx="381001"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155" name="図形グループ 154"/>
                <p:cNvGrpSpPr/>
                <p:nvPr/>
              </p:nvGrpSpPr>
              <p:grpSpPr>
                <a:xfrm>
                  <a:off x="7545809" y="6134567"/>
                  <a:ext cx="156864" cy="784947"/>
                  <a:chOff x="7545803" y="5311053"/>
                  <a:chExt cx="493019" cy="1188894"/>
                </a:xfrm>
              </p:grpSpPr>
              <p:grpSp>
                <p:nvGrpSpPr>
                  <p:cNvPr id="156" name="図形グループ 155"/>
                  <p:cNvGrpSpPr/>
                  <p:nvPr/>
                </p:nvGrpSpPr>
                <p:grpSpPr>
                  <a:xfrm>
                    <a:off x="7545803" y="5311053"/>
                    <a:ext cx="472714" cy="556347"/>
                    <a:chOff x="8382000" y="3810000"/>
                    <a:chExt cx="381021" cy="1219200"/>
                  </a:xfrm>
                </p:grpSpPr>
                <p:cxnSp>
                  <p:nvCxnSpPr>
                    <p:cNvPr id="167" name="直線コネクタ 166"/>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8382020" y="3962399"/>
                      <a:ext cx="381001"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57" name="図形グループ 156"/>
                  <p:cNvGrpSpPr/>
                  <p:nvPr/>
                </p:nvGrpSpPr>
                <p:grpSpPr>
                  <a:xfrm>
                    <a:off x="7545813" y="5943600"/>
                    <a:ext cx="493009" cy="556347"/>
                    <a:chOff x="8382000" y="3810000"/>
                    <a:chExt cx="397379" cy="1219200"/>
                  </a:xfrm>
                </p:grpSpPr>
                <p:cxnSp>
                  <p:nvCxnSpPr>
                    <p:cNvPr id="158" name="直線コネクタ 157"/>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a:off x="8398379" y="4727386"/>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nvGrpSpPr>
              <p:cNvPr id="111" name="図形グループ 110"/>
              <p:cNvGrpSpPr/>
              <p:nvPr/>
            </p:nvGrpSpPr>
            <p:grpSpPr>
              <a:xfrm rot="1559966">
                <a:off x="7303475" y="3271572"/>
                <a:ext cx="1544101" cy="1608461"/>
                <a:chOff x="7545804" y="5311053"/>
                <a:chExt cx="150396" cy="1608461"/>
              </a:xfrm>
            </p:grpSpPr>
            <p:grpSp>
              <p:nvGrpSpPr>
                <p:cNvPr id="112" name="図形グループ 111"/>
                <p:cNvGrpSpPr/>
                <p:nvPr/>
              </p:nvGrpSpPr>
              <p:grpSpPr>
                <a:xfrm>
                  <a:off x="7545805" y="5311053"/>
                  <a:ext cx="150395" cy="784947"/>
                  <a:chOff x="7545805" y="5311053"/>
                  <a:chExt cx="472688" cy="1188894"/>
                </a:xfrm>
              </p:grpSpPr>
              <p:grpSp>
                <p:nvGrpSpPr>
                  <p:cNvPr id="134" name="図形グループ 133"/>
                  <p:cNvGrpSpPr/>
                  <p:nvPr/>
                </p:nvGrpSpPr>
                <p:grpSpPr>
                  <a:xfrm>
                    <a:off x="7545805" y="5311053"/>
                    <a:ext cx="472688" cy="556347"/>
                    <a:chOff x="8382000" y="3810000"/>
                    <a:chExt cx="381000" cy="1219200"/>
                  </a:xfrm>
                </p:grpSpPr>
                <p:cxnSp>
                  <p:nvCxnSpPr>
                    <p:cNvPr id="145" name="直線コネクタ 144"/>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5" name="図形グループ 134"/>
                  <p:cNvGrpSpPr/>
                  <p:nvPr/>
                </p:nvGrpSpPr>
                <p:grpSpPr>
                  <a:xfrm>
                    <a:off x="7545805" y="5943600"/>
                    <a:ext cx="472688" cy="556347"/>
                    <a:chOff x="8382000" y="3810000"/>
                    <a:chExt cx="381000" cy="1219200"/>
                  </a:xfrm>
                </p:grpSpPr>
                <p:cxnSp>
                  <p:nvCxnSpPr>
                    <p:cNvPr id="136" name="直線コネクタ 135"/>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113" name="図形グループ 112"/>
                <p:cNvGrpSpPr/>
                <p:nvPr/>
              </p:nvGrpSpPr>
              <p:grpSpPr>
                <a:xfrm>
                  <a:off x="7545804" y="6134567"/>
                  <a:ext cx="150395" cy="784947"/>
                  <a:chOff x="7545805" y="5311053"/>
                  <a:chExt cx="472688" cy="1188894"/>
                </a:xfrm>
              </p:grpSpPr>
              <p:grpSp>
                <p:nvGrpSpPr>
                  <p:cNvPr id="114" name="図形グループ 113"/>
                  <p:cNvGrpSpPr/>
                  <p:nvPr/>
                </p:nvGrpSpPr>
                <p:grpSpPr>
                  <a:xfrm>
                    <a:off x="7545805" y="5311053"/>
                    <a:ext cx="472688" cy="556347"/>
                    <a:chOff x="8382000" y="3810000"/>
                    <a:chExt cx="381000" cy="1219200"/>
                  </a:xfrm>
                </p:grpSpPr>
                <p:cxnSp>
                  <p:nvCxnSpPr>
                    <p:cNvPr id="125" name="直線コネクタ 124"/>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15" name="図形グループ 114"/>
                  <p:cNvGrpSpPr/>
                  <p:nvPr/>
                </p:nvGrpSpPr>
                <p:grpSpPr>
                  <a:xfrm>
                    <a:off x="7545805" y="5943600"/>
                    <a:ext cx="472688" cy="556347"/>
                    <a:chOff x="8382000" y="3810000"/>
                    <a:chExt cx="381000" cy="1219200"/>
                  </a:xfrm>
                </p:grpSpPr>
                <p:cxnSp>
                  <p:nvCxnSpPr>
                    <p:cNvPr id="116" name="直線コネクタ 115"/>
                    <p:cNvCxnSpPr/>
                    <p:nvPr/>
                  </p:nvCxnSpPr>
                  <p:spPr>
                    <a:xfrm>
                      <a:off x="8382000" y="3810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8382000" y="3962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8382000" y="4114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8382000" y="4267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8382000" y="44196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8382000" y="45720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8382000" y="47244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8382000" y="48768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8382000" y="5029200"/>
                      <a:ext cx="381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1" name="図形グループ 20"/>
          <p:cNvGrpSpPr/>
          <p:nvPr/>
        </p:nvGrpSpPr>
        <p:grpSpPr>
          <a:xfrm rot="-1560000">
            <a:off x="432998" y="2331003"/>
            <a:ext cx="76200" cy="4774282"/>
            <a:chOff x="1536628" y="1361614"/>
            <a:chExt cx="76200" cy="4774282"/>
          </a:xfrm>
        </p:grpSpPr>
        <p:sp>
          <p:nvSpPr>
            <p:cNvPr id="11" name="円/楕円 10"/>
            <p:cNvSpPr/>
            <p:nvPr/>
          </p:nvSpPr>
          <p:spPr>
            <a:xfrm rot="19680000">
              <a:off x="1536628" y="543327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rot="19680000">
              <a:off x="1536628" y="512007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19680000">
              <a:off x="1536628" y="480686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rot="19680000">
              <a:off x="1536628" y="449366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rot="19680000">
              <a:off x="1536628" y="418045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rot="19680000">
              <a:off x="1536628" y="386725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98"/>
            <p:cNvSpPr/>
            <p:nvPr/>
          </p:nvSpPr>
          <p:spPr>
            <a:xfrm rot="19680000">
              <a:off x="1536628" y="574648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99"/>
            <p:cNvSpPr/>
            <p:nvPr/>
          </p:nvSpPr>
          <p:spPr>
            <a:xfrm rot="19680000">
              <a:off x="1536628" y="6059696"/>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200"/>
            <p:cNvSpPr/>
            <p:nvPr/>
          </p:nvSpPr>
          <p:spPr>
            <a:xfrm rot="19680000">
              <a:off x="1536628" y="292763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201"/>
            <p:cNvSpPr/>
            <p:nvPr/>
          </p:nvSpPr>
          <p:spPr>
            <a:xfrm rot="19680000">
              <a:off x="1536628" y="261443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202"/>
            <p:cNvSpPr/>
            <p:nvPr/>
          </p:nvSpPr>
          <p:spPr>
            <a:xfrm rot="19680000">
              <a:off x="1536628" y="230122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203"/>
            <p:cNvSpPr/>
            <p:nvPr/>
          </p:nvSpPr>
          <p:spPr>
            <a:xfrm rot="19680000">
              <a:off x="1536628" y="198802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204"/>
            <p:cNvSpPr/>
            <p:nvPr/>
          </p:nvSpPr>
          <p:spPr>
            <a:xfrm rot="19680000">
              <a:off x="1536628" y="167481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円/楕円 205"/>
            <p:cNvSpPr/>
            <p:nvPr/>
          </p:nvSpPr>
          <p:spPr>
            <a:xfrm rot="19680000">
              <a:off x="1536628" y="136161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円/楕円 206"/>
            <p:cNvSpPr/>
            <p:nvPr/>
          </p:nvSpPr>
          <p:spPr>
            <a:xfrm rot="19680000">
              <a:off x="1536628" y="3240844"/>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円/楕円 207"/>
            <p:cNvSpPr/>
            <p:nvPr/>
          </p:nvSpPr>
          <p:spPr>
            <a:xfrm rot="19680000">
              <a:off x="1536628" y="3554049"/>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円/楕円 6"/>
          <p:cNvSpPr/>
          <p:nvPr/>
        </p:nvSpPr>
        <p:spPr>
          <a:xfrm>
            <a:off x="5029200" y="1447800"/>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8305800" y="381000"/>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106247" y="2286000"/>
            <a:ext cx="76200" cy="76200"/>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231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49300"/>
            <a:ext cx="9144000" cy="5353235"/>
          </a:xfrm>
          <a:prstGeom prst="rect">
            <a:avLst/>
          </a:prstGeom>
        </p:spPr>
      </p:pic>
    </p:spTree>
    <p:extLst>
      <p:ext uri="{BB962C8B-B14F-4D97-AF65-F5344CB8AC3E}">
        <p14:creationId xmlns:p14="http://schemas.microsoft.com/office/powerpoint/2010/main" val="57609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 xmlns:a16="http://schemas.microsoft.com/office/drawing/2014/main" id="{59743BED-7E4A-B540-A55F-B18E10C5BE4D}"/>
              </a:ext>
            </a:extLst>
          </p:cNvPr>
          <p:cNvSpPr>
            <a:spLocks noChangeArrowheads="1"/>
          </p:cNvSpPr>
          <p:nvPr/>
        </p:nvSpPr>
        <p:spPr bwMode="auto">
          <a:xfrm>
            <a:off x="423740" y="1641600"/>
            <a:ext cx="8415460" cy="3231654"/>
          </a:xfrm>
          <a:prstGeom prst="rect">
            <a:avLst/>
          </a:prstGeom>
          <a:noFill/>
          <a:ln w="9525">
            <a:noFill/>
            <a:miter lim="800000"/>
            <a:headEnd/>
            <a:tailEnd/>
          </a:ln>
        </p:spPr>
        <p:txBody>
          <a:bodyPr wrap="square">
            <a:spAutoFit/>
          </a:bodyPr>
          <a:lstStyle/>
          <a:p>
            <a:pPr>
              <a:spcAft>
                <a:spcPts val="0"/>
              </a:spcAft>
            </a:pPr>
            <a:r>
              <a:rPr lang="en-US" sz="2400" dirty="0">
                <a:solidFill>
                  <a:schemeClr val="bg1"/>
                </a:solidFill>
              </a:rPr>
              <a:t>Initiated by the Forum for Future Ocean Floor Mapping </a:t>
            </a:r>
          </a:p>
          <a:p>
            <a:pPr>
              <a:spcAft>
                <a:spcPts val="0"/>
              </a:spcAft>
            </a:pPr>
            <a:r>
              <a:rPr lang="en-US" sz="2400" dirty="0">
                <a:solidFill>
                  <a:schemeClr val="bg1"/>
                </a:solidFill>
              </a:rPr>
              <a:t>held in Monaco in 2016</a:t>
            </a:r>
          </a:p>
          <a:p>
            <a:pPr>
              <a:spcBef>
                <a:spcPts val="2400"/>
              </a:spcBef>
              <a:spcAft>
                <a:spcPts val="0"/>
              </a:spcAft>
            </a:pPr>
            <a:r>
              <a:rPr lang="en-US" sz="2400" dirty="0">
                <a:solidFill>
                  <a:schemeClr val="bg1"/>
                </a:solidFill>
              </a:rPr>
              <a:t>Declared by </a:t>
            </a:r>
            <a:r>
              <a:rPr lang="en-US" sz="2400" dirty="0" err="1">
                <a:solidFill>
                  <a:schemeClr val="bg1"/>
                </a:solidFill>
              </a:rPr>
              <a:t>Mr</a:t>
            </a:r>
            <a:r>
              <a:rPr lang="en-US" sz="2400" dirty="0">
                <a:solidFill>
                  <a:schemeClr val="bg1"/>
                </a:solidFill>
              </a:rPr>
              <a:t> </a:t>
            </a:r>
            <a:r>
              <a:rPr lang="en-US" sz="2400" dirty="0" err="1">
                <a:solidFill>
                  <a:schemeClr val="bg1"/>
                </a:solidFill>
              </a:rPr>
              <a:t>Sasakawa</a:t>
            </a:r>
            <a:r>
              <a:rPr lang="en-US" sz="2400" dirty="0">
                <a:solidFill>
                  <a:schemeClr val="bg1"/>
                </a:solidFill>
              </a:rPr>
              <a:t> of The Nippon Foundation </a:t>
            </a:r>
          </a:p>
          <a:p>
            <a:pPr>
              <a:spcAft>
                <a:spcPts val="0"/>
              </a:spcAft>
            </a:pPr>
            <a:r>
              <a:rPr lang="en-US" sz="2400" dirty="0">
                <a:solidFill>
                  <a:schemeClr val="bg1"/>
                </a:solidFill>
              </a:rPr>
              <a:t>on the occasion of Ocean Conference at the UN in 2017</a:t>
            </a:r>
          </a:p>
          <a:p>
            <a:pPr>
              <a:spcBef>
                <a:spcPts val="2400"/>
              </a:spcBef>
              <a:spcAft>
                <a:spcPts val="0"/>
              </a:spcAft>
            </a:pPr>
            <a:r>
              <a:rPr lang="en-US" sz="2400" dirty="0">
                <a:solidFill>
                  <a:schemeClr val="bg1"/>
                </a:solidFill>
              </a:rPr>
              <a:t>GGC approved </a:t>
            </a:r>
            <a:r>
              <a:rPr lang="en-US" altLang="ja-JP" sz="2400" dirty="0">
                <a:solidFill>
                  <a:schemeClr val="bg1"/>
                </a:solidFill>
              </a:rPr>
              <a:t>…… at its 34</a:t>
            </a:r>
            <a:r>
              <a:rPr lang="en-US" altLang="ja-JP" sz="2400" baseline="30000" dirty="0">
                <a:solidFill>
                  <a:schemeClr val="bg1"/>
                </a:solidFill>
              </a:rPr>
              <a:t>th</a:t>
            </a:r>
            <a:r>
              <a:rPr lang="en-US" altLang="ja-JP" sz="2400" dirty="0">
                <a:solidFill>
                  <a:schemeClr val="bg1"/>
                </a:solidFill>
              </a:rPr>
              <a:t> Session in Busan</a:t>
            </a:r>
          </a:p>
          <a:p>
            <a:pPr>
              <a:spcBef>
                <a:spcPts val="2400"/>
              </a:spcBef>
              <a:spcAft>
                <a:spcPts val="0"/>
              </a:spcAft>
            </a:pPr>
            <a:endParaRPr lang="en-US" sz="2400" dirty="0">
              <a:solidFill>
                <a:schemeClr val="bg1"/>
              </a:solidFill>
            </a:endParaRPr>
          </a:p>
        </p:txBody>
      </p:sp>
      <p:pic>
        <p:nvPicPr>
          <p:cNvPr id="8" name="Picture 7"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5124" name="Picture 2"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5" name="Picture 4"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6" name="Picture 14" descr="\\naarch\MSC2012Outreach\logos\Other\iho_transparent.gif"/>
          <p:cNvSpPr>
            <a:spLocks noChangeAspect="1" noChangeArrowheads="1"/>
          </p:cNvSpPr>
          <p:nvPr/>
        </p:nvSpPr>
        <p:spPr bwMode="auto">
          <a:xfrm>
            <a:off x="323850" y="44450"/>
            <a:ext cx="862013" cy="1144588"/>
          </a:xfrm>
          <a:prstGeom prst="rect">
            <a:avLst/>
          </a:prstGeom>
          <a:noFill/>
          <a:ln w="9525">
            <a:noFill/>
            <a:miter lim="800000"/>
            <a:headEnd/>
            <a:tailEnd/>
          </a:ln>
        </p:spPr>
        <p:txBody>
          <a:bodyPr/>
          <a:lstStyle/>
          <a:p>
            <a:endParaRPr lang="en-US">
              <a:solidFill>
                <a:prstClr val="black"/>
              </a:solidFill>
            </a:endParaRPr>
          </a:p>
        </p:txBody>
      </p:sp>
      <p:sp>
        <p:nvSpPr>
          <p:cNvPr id="12" name="Rectangle 3">
            <a:extLst>
              <a:ext uri="{FF2B5EF4-FFF2-40B4-BE49-F238E27FC236}">
                <a16:creationId xmlns="" xmlns:a16="http://schemas.microsoft.com/office/drawing/2014/main" id="{1D04BC82-4278-104C-9075-9D1ED39BA0DE}"/>
              </a:ext>
            </a:extLst>
          </p:cNvPr>
          <p:cNvSpPr>
            <a:spLocks noChangeArrowheads="1"/>
          </p:cNvSpPr>
          <p:nvPr/>
        </p:nvSpPr>
        <p:spPr bwMode="auto">
          <a:xfrm>
            <a:off x="152400" y="7696200"/>
            <a:ext cx="8991600" cy="461665"/>
          </a:xfrm>
          <a:prstGeom prst="rect">
            <a:avLst/>
          </a:prstGeom>
          <a:noFill/>
          <a:ln w="9525">
            <a:noFill/>
            <a:miter lim="800000"/>
            <a:headEnd/>
            <a:tailEnd/>
          </a:ln>
        </p:spPr>
        <p:txBody>
          <a:bodyPr wrap="square">
            <a:spAutoFit/>
          </a:bodyPr>
          <a:lstStyle/>
          <a:p>
            <a:pPr>
              <a:spcAft>
                <a:spcPts val="1800"/>
              </a:spcAft>
            </a:pPr>
            <a:r>
              <a:rPr lang="en-US" sz="2400" dirty="0">
                <a:solidFill>
                  <a:schemeClr val="bg1"/>
                </a:solidFill>
              </a:rPr>
              <a:t>Major success at Busan</a:t>
            </a:r>
          </a:p>
        </p:txBody>
      </p:sp>
      <p:sp>
        <p:nvSpPr>
          <p:cNvPr id="14" name="タイトル 1">
            <a:extLst>
              <a:ext uri="{FF2B5EF4-FFF2-40B4-BE49-F238E27FC236}">
                <a16:creationId xmlns="" xmlns:a16="http://schemas.microsoft.com/office/drawing/2014/main" id="{1BAAD425-694E-CA4F-A500-43DFFC332FA9}"/>
              </a:ext>
            </a:extLst>
          </p:cNvPr>
          <p:cNvSpPr>
            <a:spLocks noGrp="1"/>
          </p:cNvSpPr>
          <p:nvPr>
            <p:ph type="title"/>
          </p:nvPr>
        </p:nvSpPr>
        <p:spPr>
          <a:xfrm>
            <a:off x="0" y="247650"/>
            <a:ext cx="5867400" cy="819150"/>
          </a:xfrm>
        </p:spPr>
        <p:txBody>
          <a:bodyPr/>
          <a:lstStyle/>
          <a:p>
            <a:pPr algn="ctr"/>
            <a:r>
              <a:rPr kumimoji="1" lang="en-US" altLang="ja-JP" dirty="0"/>
              <a:t>Seabed 2030</a:t>
            </a:r>
            <a:endParaRPr kumimoji="1" lang="ja-JP" altLang="en-US" dirty="0"/>
          </a:p>
        </p:txBody>
      </p:sp>
    </p:spTree>
    <p:extLst>
      <p:ext uri="{BB962C8B-B14F-4D97-AF65-F5344CB8AC3E}">
        <p14:creationId xmlns:p14="http://schemas.microsoft.com/office/powerpoint/2010/main" val="5505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wipe(left)">
                                      <p:cBhvr>
                                        <p:cTn id="7" dur="1750"/>
                                        <p:tgtEl>
                                          <p:spTgt spid="13">
                                            <p:txEl>
                                              <p:pRg st="2" end="2"/>
                                            </p:txEl>
                                          </p:spTgt>
                                        </p:tgtEl>
                                      </p:cBhvr>
                                    </p:animEffect>
                                  </p:childTnLst>
                                </p:cTn>
                              </p:par>
                            </p:childTnLst>
                          </p:cTn>
                        </p:par>
                        <p:par>
                          <p:cTn id="8" fill="hold">
                            <p:stCondLst>
                              <p:cond delay="2250"/>
                            </p:stCondLst>
                            <p:childTnLst>
                              <p:par>
                                <p:cTn id="9" presetID="22" presetClass="entr" presetSubtype="8" fill="hold" grpId="0" nodeType="after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animEffect transition="in" filter="wipe(left)">
                                      <p:cBhvr>
                                        <p:cTn id="11" dur="1750"/>
                                        <p:tgtEl>
                                          <p:spTgt spid="13">
                                            <p:txEl>
                                              <p:pRg st="3" end="3"/>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xEl>
                                              <p:pRg st="4" end="4"/>
                                            </p:txEl>
                                          </p:spTgt>
                                        </p:tgtEl>
                                        <p:attrNameLst>
                                          <p:attrName>style.visibility</p:attrName>
                                        </p:attrNameLst>
                                      </p:cBhvr>
                                      <p:to>
                                        <p:strVal val="visible"/>
                                      </p:to>
                                    </p:set>
                                    <p:animEffect transition="in" filter="wipe(left)">
                                      <p:cBhvr>
                                        <p:cTn id="14" dur="175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 xmlns:a16="http://schemas.microsoft.com/office/drawing/2014/main" id="{ABFA5330-598C-CF46-B5DF-0C1ADC785DC6}"/>
              </a:ext>
            </a:extLst>
          </p:cNvPr>
          <p:cNvSpPr>
            <a:spLocks noGrp="1"/>
          </p:cNvSpPr>
          <p:nvPr>
            <p:ph type="ftr" sz="quarter" idx="11"/>
          </p:nvPr>
        </p:nvSpPr>
        <p:spPr/>
        <p:txBody>
          <a:bodyPr/>
          <a:lstStyle/>
          <a:p>
            <a:pPr>
              <a:defRPr/>
            </a:pPr>
            <a:r>
              <a:rPr lang="en-US"/>
              <a:t>United States-Canada Hydrographic Commission</a:t>
            </a:r>
            <a:endParaRPr lang="en-US" dirty="0"/>
          </a:p>
        </p:txBody>
      </p:sp>
      <p:pic>
        <p:nvPicPr>
          <p:cNvPr id="10" name="図 9">
            <a:extLst>
              <a:ext uri="{FF2B5EF4-FFF2-40B4-BE49-F238E27FC236}">
                <a16:creationId xmlns="" xmlns:a16="http://schemas.microsoft.com/office/drawing/2014/main" id="{05C2B273-095F-094F-83EE-B04A41D038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4488" y="0"/>
            <a:ext cx="5032112" cy="6858000"/>
          </a:xfrm>
          <a:prstGeom prst="rect">
            <a:avLst/>
          </a:prstGeom>
        </p:spPr>
      </p:pic>
      <p:sp>
        <p:nvSpPr>
          <p:cNvPr id="11" name="正方形/長方形 10">
            <a:extLst>
              <a:ext uri="{FF2B5EF4-FFF2-40B4-BE49-F238E27FC236}">
                <a16:creationId xmlns="" xmlns:a16="http://schemas.microsoft.com/office/drawing/2014/main" id="{21C7C54F-293D-1741-9DF3-512E768F6F1C}"/>
              </a:ext>
            </a:extLst>
          </p:cNvPr>
          <p:cNvSpPr/>
          <p:nvPr/>
        </p:nvSpPr>
        <p:spPr>
          <a:xfrm>
            <a:off x="4219199" y="1602000"/>
            <a:ext cx="1479600" cy="277200"/>
          </a:xfrm>
          <a:prstGeom prst="rect">
            <a:avLst/>
          </a:prstGeom>
          <a:noFill/>
          <a:ln w="28575">
            <a:solidFill>
              <a:srgbClr val="C61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 xmlns:a16="http://schemas.microsoft.com/office/drawing/2014/main" id="{8B49B7BD-ECE5-8643-81B3-7F457479CDD5}"/>
              </a:ext>
            </a:extLst>
          </p:cNvPr>
          <p:cNvCxnSpPr>
            <a:cxnSpLocks/>
          </p:cNvCxnSpPr>
          <p:nvPr/>
        </p:nvCxnSpPr>
        <p:spPr>
          <a:xfrm flipH="1">
            <a:off x="4104000" y="1740600"/>
            <a:ext cx="97201" cy="0"/>
          </a:xfrm>
          <a:prstGeom prst="line">
            <a:avLst/>
          </a:prstGeom>
          <a:ln w="28575">
            <a:solidFill>
              <a:srgbClr val="C617A7"/>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 xmlns:a16="http://schemas.microsoft.com/office/drawing/2014/main" id="{2BAE7EAD-6AF3-6D45-B1D4-45A74AC3D694}"/>
              </a:ext>
            </a:extLst>
          </p:cNvPr>
          <p:cNvCxnSpPr>
            <a:cxnSpLocks/>
          </p:cNvCxnSpPr>
          <p:nvPr/>
        </p:nvCxnSpPr>
        <p:spPr>
          <a:xfrm>
            <a:off x="4096800" y="1735200"/>
            <a:ext cx="0" cy="3886200"/>
          </a:xfrm>
          <a:prstGeom prst="line">
            <a:avLst/>
          </a:prstGeom>
          <a:ln w="28575">
            <a:solidFill>
              <a:srgbClr val="C617A7"/>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 xmlns:a16="http://schemas.microsoft.com/office/drawing/2014/main" id="{2ED1A018-5512-314E-BC7A-8C7D46803A33}"/>
              </a:ext>
            </a:extLst>
          </p:cNvPr>
          <p:cNvCxnSpPr>
            <a:cxnSpLocks/>
          </p:cNvCxnSpPr>
          <p:nvPr/>
        </p:nvCxnSpPr>
        <p:spPr>
          <a:xfrm>
            <a:off x="4104000" y="5621400"/>
            <a:ext cx="108001" cy="0"/>
          </a:xfrm>
          <a:prstGeom prst="line">
            <a:avLst/>
          </a:prstGeom>
          <a:ln w="28575">
            <a:solidFill>
              <a:srgbClr val="C617A7"/>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 xmlns:a16="http://schemas.microsoft.com/office/drawing/2014/main" id="{896C691A-1FD0-474C-B856-CFD67C30AC2F}"/>
              </a:ext>
            </a:extLst>
          </p:cNvPr>
          <p:cNvSpPr/>
          <p:nvPr/>
        </p:nvSpPr>
        <p:spPr>
          <a:xfrm>
            <a:off x="4219199" y="5437800"/>
            <a:ext cx="1479600" cy="277200"/>
          </a:xfrm>
          <a:prstGeom prst="rect">
            <a:avLst/>
          </a:prstGeom>
          <a:noFill/>
          <a:ln w="28575">
            <a:solidFill>
              <a:srgbClr val="C61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 xmlns:a16="http://schemas.microsoft.com/office/drawing/2014/main" id="{34EAC8C7-F2C0-1E4D-A877-45AF64E667B0}"/>
              </a:ext>
            </a:extLst>
          </p:cNvPr>
          <p:cNvSpPr/>
          <p:nvPr/>
        </p:nvSpPr>
        <p:spPr>
          <a:xfrm>
            <a:off x="4219199" y="5105400"/>
            <a:ext cx="1479600" cy="277200"/>
          </a:xfrm>
          <a:prstGeom prst="rect">
            <a:avLst/>
          </a:prstGeom>
          <a:noFill/>
          <a:ln w="28575">
            <a:solidFill>
              <a:srgbClr val="C617A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 xmlns:a16="http://schemas.microsoft.com/office/drawing/2014/main" id="{7206AAA2-DCE2-D345-BC35-FB0EC2056A60}"/>
              </a:ext>
            </a:extLst>
          </p:cNvPr>
          <p:cNvSpPr/>
          <p:nvPr/>
        </p:nvSpPr>
        <p:spPr>
          <a:xfrm>
            <a:off x="4495800" y="6127475"/>
            <a:ext cx="1479600" cy="277200"/>
          </a:xfrm>
          <a:prstGeom prst="rect">
            <a:avLst/>
          </a:prstGeom>
          <a:noFill/>
          <a:ln w="28575">
            <a:solidFill>
              <a:srgbClr val="C61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 xmlns:a16="http://schemas.microsoft.com/office/drawing/2014/main" id="{289CCB79-D87F-0346-83A7-E7211643DC5C}"/>
              </a:ext>
            </a:extLst>
          </p:cNvPr>
          <p:cNvSpPr/>
          <p:nvPr/>
        </p:nvSpPr>
        <p:spPr>
          <a:xfrm>
            <a:off x="4495800" y="5785149"/>
            <a:ext cx="1479600" cy="277200"/>
          </a:xfrm>
          <a:prstGeom prst="rect">
            <a:avLst/>
          </a:prstGeom>
          <a:noFill/>
          <a:ln w="28575">
            <a:solidFill>
              <a:srgbClr val="C61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 xmlns:a16="http://schemas.microsoft.com/office/drawing/2014/main" id="{D7D107A6-1EBB-1549-9995-8BA5C0B8C9B3}"/>
              </a:ext>
            </a:extLst>
          </p:cNvPr>
          <p:cNvSpPr/>
          <p:nvPr/>
        </p:nvSpPr>
        <p:spPr>
          <a:xfrm>
            <a:off x="4495800" y="6469800"/>
            <a:ext cx="1479600" cy="277200"/>
          </a:xfrm>
          <a:prstGeom prst="rect">
            <a:avLst/>
          </a:prstGeom>
          <a:noFill/>
          <a:ln w="28575">
            <a:solidFill>
              <a:srgbClr val="C61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 xmlns:a16="http://schemas.microsoft.com/office/drawing/2014/main" id="{B84D55F2-164C-EE49-B53C-30D1980F7C46}"/>
              </a:ext>
            </a:extLst>
          </p:cNvPr>
          <p:cNvCxnSpPr>
            <a:cxnSpLocks/>
          </p:cNvCxnSpPr>
          <p:nvPr/>
        </p:nvCxnSpPr>
        <p:spPr>
          <a:xfrm>
            <a:off x="4346146" y="5711400"/>
            <a:ext cx="0" cy="897000"/>
          </a:xfrm>
          <a:prstGeom prst="line">
            <a:avLst/>
          </a:prstGeom>
          <a:ln w="28575">
            <a:solidFill>
              <a:srgbClr val="C617A7"/>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 xmlns:a16="http://schemas.microsoft.com/office/drawing/2014/main" id="{375CA690-0B90-464C-BB47-159ACBBBEE5C}"/>
              </a:ext>
            </a:extLst>
          </p:cNvPr>
          <p:cNvCxnSpPr>
            <a:cxnSpLocks/>
          </p:cNvCxnSpPr>
          <p:nvPr/>
        </p:nvCxnSpPr>
        <p:spPr>
          <a:xfrm>
            <a:off x="4350296" y="5943600"/>
            <a:ext cx="123304" cy="0"/>
          </a:xfrm>
          <a:prstGeom prst="line">
            <a:avLst/>
          </a:prstGeom>
          <a:ln w="28575">
            <a:solidFill>
              <a:srgbClr val="C617A7"/>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 xmlns:a16="http://schemas.microsoft.com/office/drawing/2014/main" id="{8C399179-53E9-1D4C-9FF3-31C3CCF08A92}"/>
              </a:ext>
            </a:extLst>
          </p:cNvPr>
          <p:cNvCxnSpPr/>
          <p:nvPr/>
        </p:nvCxnSpPr>
        <p:spPr>
          <a:xfrm>
            <a:off x="4365599" y="6266075"/>
            <a:ext cx="108001" cy="0"/>
          </a:xfrm>
          <a:prstGeom prst="line">
            <a:avLst/>
          </a:prstGeom>
          <a:ln w="28575">
            <a:solidFill>
              <a:srgbClr val="C617A7"/>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 xmlns:a16="http://schemas.microsoft.com/office/drawing/2014/main" id="{016EF834-8542-EE48-B98D-8C7B14B2947C}"/>
              </a:ext>
            </a:extLst>
          </p:cNvPr>
          <p:cNvCxnSpPr>
            <a:cxnSpLocks/>
            <a:endCxn id="15" idx="1"/>
          </p:cNvCxnSpPr>
          <p:nvPr/>
        </p:nvCxnSpPr>
        <p:spPr>
          <a:xfrm>
            <a:off x="4343400" y="6608400"/>
            <a:ext cx="152400" cy="0"/>
          </a:xfrm>
          <a:prstGeom prst="line">
            <a:avLst/>
          </a:prstGeom>
          <a:ln w="28575">
            <a:solidFill>
              <a:srgbClr val="C617A7"/>
            </a:solidFill>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 xmlns:a16="http://schemas.microsoft.com/office/drawing/2014/main" id="{F831859B-5528-7049-BC61-1229CD5E9F43}"/>
              </a:ext>
            </a:extLst>
          </p:cNvPr>
          <p:cNvSpPr/>
          <p:nvPr/>
        </p:nvSpPr>
        <p:spPr>
          <a:xfrm>
            <a:off x="0" y="0"/>
            <a:ext cx="20544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 xmlns:a16="http://schemas.microsoft.com/office/drawing/2014/main" id="{10C215DE-6596-6047-B7E0-9075E2933681}"/>
              </a:ext>
            </a:extLst>
          </p:cNvPr>
          <p:cNvCxnSpPr>
            <a:cxnSpLocks/>
          </p:cNvCxnSpPr>
          <p:nvPr/>
        </p:nvCxnSpPr>
        <p:spPr>
          <a:xfrm>
            <a:off x="5698799" y="5621400"/>
            <a:ext cx="2449757" cy="0"/>
          </a:xfrm>
          <a:prstGeom prst="line">
            <a:avLst/>
          </a:prstGeom>
          <a:ln w="28575">
            <a:solidFill>
              <a:srgbClr val="C617A7"/>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 xmlns:a16="http://schemas.microsoft.com/office/drawing/2014/main" id="{91331874-BD07-544C-ADBF-FF38E08A308D}"/>
              </a:ext>
            </a:extLst>
          </p:cNvPr>
          <p:cNvCxnSpPr>
            <a:cxnSpLocks/>
          </p:cNvCxnSpPr>
          <p:nvPr/>
        </p:nvCxnSpPr>
        <p:spPr>
          <a:xfrm flipV="1">
            <a:off x="8148556" y="609600"/>
            <a:ext cx="0" cy="5011800"/>
          </a:xfrm>
          <a:prstGeom prst="line">
            <a:avLst/>
          </a:prstGeom>
          <a:ln w="28575">
            <a:solidFill>
              <a:srgbClr val="C617A7"/>
            </a:solidFill>
          </a:ln>
        </p:spPr>
        <p:style>
          <a:lnRef idx="1">
            <a:schemeClr val="accent1"/>
          </a:lnRef>
          <a:fillRef idx="0">
            <a:schemeClr val="accent1"/>
          </a:fillRef>
          <a:effectRef idx="0">
            <a:schemeClr val="accent1"/>
          </a:effectRef>
          <a:fontRef idx="minor">
            <a:schemeClr val="tx1"/>
          </a:fontRef>
        </p:style>
      </p:cxnSp>
      <p:sp>
        <p:nvSpPr>
          <p:cNvPr id="33" name="角丸四角形 32">
            <a:extLst>
              <a:ext uri="{FF2B5EF4-FFF2-40B4-BE49-F238E27FC236}">
                <a16:creationId xmlns="" xmlns:a16="http://schemas.microsoft.com/office/drawing/2014/main" id="{2BE7D82F-2D4F-5146-AE11-16D086DC1DC0}"/>
              </a:ext>
            </a:extLst>
          </p:cNvPr>
          <p:cNvSpPr/>
          <p:nvPr/>
        </p:nvSpPr>
        <p:spPr>
          <a:xfrm>
            <a:off x="7179485" y="166644"/>
            <a:ext cx="1938389" cy="412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UNESCO IOC</a:t>
            </a:r>
            <a:endParaRPr kumimoji="1" lang="ja-JP" altLang="en-US"/>
          </a:p>
        </p:txBody>
      </p:sp>
    </p:spTree>
    <p:extLst>
      <p:ext uri="{BB962C8B-B14F-4D97-AF65-F5344CB8AC3E}">
        <p14:creationId xmlns:p14="http://schemas.microsoft.com/office/powerpoint/2010/main" val="349580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250"/>
                                        <p:tgtEl>
                                          <p:spTgt spid="13"/>
                                        </p:tgtEl>
                                      </p:cBhvr>
                                    </p:animEffec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1500"/>
                                        <p:tgtEl>
                                          <p:spTgt spid="16"/>
                                        </p:tgtEl>
                                      </p:cBhvr>
                                    </p:animEffect>
                                  </p:childTnLst>
                                </p:cTn>
                              </p:par>
                            </p:childTnLst>
                          </p:cTn>
                        </p:par>
                        <p:par>
                          <p:cTn id="17" fill="hold">
                            <p:stCondLst>
                              <p:cond delay="175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250"/>
                                        <p:tgtEl>
                                          <p:spTgt spid="20"/>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1250"/>
                                        <p:tgtEl>
                                          <p:spTgt spid="17"/>
                                        </p:tgtEl>
                                      </p:cBhvr>
                                    </p:animEffect>
                                  </p:childTnLst>
                                </p:cTn>
                              </p:par>
                            </p:childTnLst>
                          </p:cTn>
                        </p:par>
                        <p:par>
                          <p:cTn id="30" fill="hold">
                            <p:stCondLst>
                              <p:cond delay="1250"/>
                            </p:stCondLst>
                            <p:childTnLst>
                              <p:par>
                                <p:cTn id="31" presetID="22" presetClass="entr" presetSubtype="8"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250"/>
                                        <p:tgtEl>
                                          <p:spTgt spid="18"/>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250"/>
                                        <p:tgtEl>
                                          <p:spTgt spid="19"/>
                                        </p:tgtEl>
                                      </p:cBhvr>
                                    </p:animEffect>
                                  </p:childTnLst>
                                </p:cTn>
                              </p:par>
                            </p:childTnLst>
                          </p:cTn>
                        </p:par>
                        <p:par>
                          <p:cTn id="42" fill="hold">
                            <p:stCondLst>
                              <p:cond delay="275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1000"/>
                                        <p:tgtEl>
                                          <p:spTgt spid="12"/>
                                        </p:tgtEl>
                                      </p:cBhvr>
                                    </p:animEffect>
                                  </p:childTnLst>
                                </p:cTn>
                              </p:par>
                            </p:childTnLst>
                          </p:cTn>
                        </p:par>
                        <p:par>
                          <p:cTn id="46" fill="hold">
                            <p:stCondLst>
                              <p:cond delay="3750"/>
                            </p:stCondLst>
                            <p:childTnLst>
                              <p:par>
                                <p:cTn id="47" presetID="2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250"/>
                                        <p:tgtEl>
                                          <p:spTgt spid="22"/>
                                        </p:tgtEl>
                                      </p:cBhvr>
                                    </p:animEffect>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1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1000"/>
                                        <p:tgtEl>
                                          <p:spTgt spid="9"/>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1000"/>
                                        <p:tgtEl>
                                          <p:spTgt spid="23"/>
                                        </p:tgtEl>
                                      </p:cBhvr>
                                    </p:animEffect>
                                  </p:childTnLst>
                                </p:cTn>
                              </p:par>
                            </p:childTnLst>
                          </p:cTn>
                        </p:par>
                        <p:par>
                          <p:cTn id="63" fill="hold">
                            <p:stCondLst>
                              <p:cond delay="2000"/>
                            </p:stCondLst>
                            <p:childTnLst>
                              <p:par>
                                <p:cTn id="64" presetID="22" presetClass="entr" presetSubtype="4"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1250"/>
                                        <p:tgtEl>
                                          <p:spTgt spid="31"/>
                                        </p:tgtEl>
                                      </p:cBhvr>
                                    </p:animEffect>
                                  </p:childTnLst>
                                </p:cTn>
                              </p:par>
                            </p:childTnLst>
                          </p:cTn>
                        </p:par>
                        <p:par>
                          <p:cTn id="67" fill="hold">
                            <p:stCondLst>
                              <p:cond delay="3250"/>
                            </p:stCondLst>
                            <p:childTnLst>
                              <p:par>
                                <p:cTn id="68" presetID="10" presetClass="entr" presetSubtype="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9" grpId="0" animBg="1"/>
      <p:bldP spid="12" grpId="0" animBg="1"/>
      <p:bldP spid="14" grpId="0" animBg="1"/>
      <p:bldP spid="15"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 name="フリーフォーム 49"/>
          <p:cNvSpPr/>
          <p:nvPr/>
        </p:nvSpPr>
        <p:spPr>
          <a:xfrm flipH="1">
            <a:off x="5756639" y="3706905"/>
            <a:ext cx="2930161" cy="2814919"/>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flipH="1">
            <a:off x="5756639" y="3048000"/>
            <a:ext cx="2812323" cy="3473824"/>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17456" y="54854"/>
            <a:ext cx="8909088" cy="6748292"/>
          </a:xfrm>
          <a:prstGeom prst="rect">
            <a:avLst/>
          </a:prstGeom>
          <a:noFill/>
          <a:ln w="57150" cmpd="sng">
            <a:solidFill>
              <a:schemeClr val="accent6">
                <a:lumMod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kumimoji="1" lang="ja-JP" altLang="en-US">
              <a:solidFill>
                <a:prstClr val="white"/>
              </a:solidFill>
              <a:latin typeface="Calibri"/>
              <a:ea typeface="ＭＳ Ｐゴシック"/>
            </a:endParaRPr>
          </a:p>
        </p:txBody>
      </p:sp>
      <p:sp>
        <p:nvSpPr>
          <p:cNvPr id="20" name="テキスト ボックス 19"/>
          <p:cNvSpPr txBox="1"/>
          <p:nvPr/>
        </p:nvSpPr>
        <p:spPr>
          <a:xfrm>
            <a:off x="4172809" y="5120825"/>
            <a:ext cx="798382" cy="461665"/>
          </a:xfrm>
          <a:prstGeom prst="rect">
            <a:avLst/>
          </a:prstGeom>
          <a:noFill/>
          <a:ln w="38100" cmpd="sng">
            <a:solidFill>
              <a:schemeClr val="accent3">
                <a:lumMod val="75000"/>
              </a:schemeClr>
            </a:solidFill>
          </a:ln>
        </p:spPr>
        <p:txBody>
          <a:bodyPr wrap="square" rtlCol="0">
            <a:spAutoFit/>
          </a:bodyPr>
          <a:lstStyle/>
          <a:p>
            <a:pPr algn="ctr" defTabSz="457200" fontAlgn="auto">
              <a:spcBef>
                <a:spcPts val="0"/>
              </a:spcBef>
              <a:spcAft>
                <a:spcPts val="0"/>
              </a:spcAft>
            </a:pPr>
            <a:r>
              <a:rPr kumimoji="1" lang="en-US" altLang="ja-JP" sz="2400" b="1" dirty="0">
                <a:solidFill>
                  <a:prstClr val="black"/>
                </a:solidFill>
                <a:latin typeface="Calibri"/>
                <a:ea typeface="ＭＳ Ｐゴシック"/>
                <a:cs typeface="+mn-cs"/>
              </a:rPr>
              <a:t>data</a:t>
            </a:r>
            <a:endParaRPr kumimoji="1" lang="ja-JP" altLang="en-US" sz="2400" b="1" dirty="0">
              <a:solidFill>
                <a:prstClr val="black"/>
              </a:solidFill>
              <a:latin typeface="Calibri"/>
              <a:ea typeface="ＭＳ Ｐゴシック"/>
              <a:cs typeface="+mn-cs"/>
            </a:endParaRPr>
          </a:p>
        </p:txBody>
      </p:sp>
      <p:sp>
        <p:nvSpPr>
          <p:cNvPr id="21" name="テキスト ボックス 20"/>
          <p:cNvSpPr txBox="1"/>
          <p:nvPr/>
        </p:nvSpPr>
        <p:spPr>
          <a:xfrm>
            <a:off x="3422237" y="6286627"/>
            <a:ext cx="2299526" cy="461665"/>
          </a:xfrm>
          <a:prstGeom prst="rect">
            <a:avLst/>
          </a:prstGeom>
          <a:noFill/>
          <a:ln w="38100" cmpd="sng">
            <a:solidFill>
              <a:schemeClr val="accent3">
                <a:lumMod val="75000"/>
              </a:schemeClr>
            </a:solidFill>
          </a:ln>
        </p:spPr>
        <p:txBody>
          <a:bodyPr wrap="square" rtlCol="0">
            <a:spAutoFit/>
          </a:bodyPr>
          <a:lstStyle/>
          <a:p>
            <a:pPr algn="ctr" defTabSz="457200" fontAlgn="auto">
              <a:spcBef>
                <a:spcPts val="0"/>
              </a:spcBef>
              <a:spcAft>
                <a:spcPts val="0"/>
              </a:spcAft>
            </a:pPr>
            <a:r>
              <a:rPr kumimoji="1" lang="en-US" altLang="ja-JP" sz="2400" b="1" dirty="0">
                <a:solidFill>
                  <a:prstClr val="black"/>
                </a:solidFill>
                <a:latin typeface="Calibri"/>
                <a:ea typeface="ＭＳ Ｐゴシック"/>
                <a:cs typeface="+mn-cs"/>
              </a:rPr>
              <a:t>measurements</a:t>
            </a:r>
            <a:endParaRPr kumimoji="1" lang="ja-JP" altLang="en-US" sz="2400" b="1" dirty="0">
              <a:solidFill>
                <a:prstClr val="black"/>
              </a:solidFill>
              <a:latin typeface="Calibri"/>
              <a:ea typeface="ＭＳ Ｐゴシック"/>
              <a:cs typeface="+mn-cs"/>
            </a:endParaRPr>
          </a:p>
        </p:txBody>
      </p:sp>
      <p:sp>
        <p:nvSpPr>
          <p:cNvPr id="22" name="上矢印 21"/>
          <p:cNvSpPr/>
          <p:nvPr/>
        </p:nvSpPr>
        <p:spPr>
          <a:xfrm>
            <a:off x="4433161" y="4473308"/>
            <a:ext cx="277678" cy="55610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kumimoji="1" lang="ja-JP" altLang="en-US">
              <a:solidFill>
                <a:prstClr val="white"/>
              </a:solidFill>
              <a:latin typeface="Calibri"/>
              <a:ea typeface="ＭＳ Ｐゴシック"/>
            </a:endParaRPr>
          </a:p>
        </p:txBody>
      </p:sp>
      <p:sp>
        <p:nvSpPr>
          <p:cNvPr id="23" name="上矢印 22"/>
          <p:cNvSpPr/>
          <p:nvPr/>
        </p:nvSpPr>
        <p:spPr>
          <a:xfrm>
            <a:off x="4433161" y="5636225"/>
            <a:ext cx="277678" cy="5618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kumimoji="1" lang="ja-JP" altLang="en-US">
              <a:solidFill>
                <a:prstClr val="white"/>
              </a:solidFill>
              <a:latin typeface="Calibri"/>
              <a:ea typeface="ＭＳ Ｐゴシック"/>
            </a:endParaRPr>
          </a:p>
        </p:txBody>
      </p:sp>
      <p:sp>
        <p:nvSpPr>
          <p:cNvPr id="4" name="フリーフォーム 3"/>
          <p:cNvSpPr/>
          <p:nvPr/>
        </p:nvSpPr>
        <p:spPr>
          <a:xfrm>
            <a:off x="793376" y="3751729"/>
            <a:ext cx="2635624" cy="2770095"/>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773991" y="2868705"/>
            <a:ext cx="2655009" cy="3653119"/>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696061" y="1985681"/>
            <a:ext cx="2732939" cy="4536143"/>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658612" y="1255057"/>
            <a:ext cx="2770388" cy="5266767"/>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2057400" y="1828801"/>
            <a:ext cx="1304657" cy="4693024"/>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747713" y="3955023"/>
            <a:ext cx="1648574" cy="461665"/>
          </a:xfrm>
          <a:prstGeom prst="rect">
            <a:avLst/>
          </a:prstGeom>
          <a:solidFill>
            <a:schemeClr val="bg1"/>
          </a:solidFill>
          <a:ln w="38100" cmpd="sng">
            <a:solidFill>
              <a:schemeClr val="accent3">
                <a:lumMod val="75000"/>
              </a:schemeClr>
            </a:solidFill>
          </a:ln>
        </p:spPr>
        <p:txBody>
          <a:bodyPr wrap="square" rtlCol="0">
            <a:spAutoFit/>
          </a:bodyPr>
          <a:lstStyle/>
          <a:p>
            <a:pPr algn="ctr" defTabSz="457200" fontAlgn="auto">
              <a:spcBef>
                <a:spcPts val="0"/>
              </a:spcBef>
              <a:spcAft>
                <a:spcPts val="0"/>
              </a:spcAft>
            </a:pPr>
            <a:r>
              <a:rPr kumimoji="1" lang="en-US" altLang="ja-JP" sz="2400" b="1" dirty="0">
                <a:solidFill>
                  <a:prstClr val="black"/>
                </a:solidFill>
                <a:latin typeface="Calibri"/>
                <a:ea typeface="ＭＳ Ｐゴシック"/>
                <a:cs typeface="+mn-cs"/>
              </a:rPr>
              <a:t>maps, grids</a:t>
            </a:r>
            <a:endParaRPr kumimoji="1" lang="ja-JP" altLang="en-US" sz="2400" b="1" dirty="0">
              <a:solidFill>
                <a:prstClr val="black"/>
              </a:solidFill>
              <a:latin typeface="Calibri"/>
              <a:ea typeface="ＭＳ Ｐゴシック"/>
              <a:cs typeface="+mn-cs"/>
            </a:endParaRPr>
          </a:p>
        </p:txBody>
      </p:sp>
      <p:sp>
        <p:nvSpPr>
          <p:cNvPr id="54" name="フリーフォーム 53"/>
          <p:cNvSpPr/>
          <p:nvPr/>
        </p:nvSpPr>
        <p:spPr>
          <a:xfrm flipH="1">
            <a:off x="5756639" y="2132623"/>
            <a:ext cx="2750343" cy="4389201"/>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フリーフォーム 54"/>
          <p:cNvSpPr/>
          <p:nvPr/>
        </p:nvSpPr>
        <p:spPr>
          <a:xfrm flipH="1">
            <a:off x="5756639" y="1573510"/>
            <a:ext cx="2588931" cy="4948314"/>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flipH="1">
            <a:off x="5756639" y="878117"/>
            <a:ext cx="2286771" cy="5675083"/>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flipH="1">
            <a:off x="5728105" y="1079277"/>
            <a:ext cx="1088477" cy="5442547"/>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5756639" y="484094"/>
            <a:ext cx="879174" cy="6050419"/>
          </a:xfrm>
          <a:custGeom>
            <a:avLst/>
            <a:gdLst>
              <a:gd name="connsiteX0" fmla="*/ 228600 w 879174"/>
              <a:gd name="connsiteY0" fmla="*/ 0 h 6050419"/>
              <a:gd name="connsiteX1" fmla="*/ 833718 w 879174"/>
              <a:gd name="connsiteY1" fmla="*/ 1680882 h 6050419"/>
              <a:gd name="connsiteX2" fmla="*/ 766483 w 879174"/>
              <a:gd name="connsiteY2" fmla="*/ 3213847 h 6050419"/>
              <a:gd name="connsiteX3" fmla="*/ 215153 w 879174"/>
              <a:gd name="connsiteY3" fmla="*/ 5755341 h 6050419"/>
              <a:gd name="connsiteX4" fmla="*/ 0 w 879174"/>
              <a:gd name="connsiteY4" fmla="*/ 5997388 h 6050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174" h="6050419">
                <a:moveTo>
                  <a:pt x="228600" y="0"/>
                </a:moveTo>
                <a:cubicBezTo>
                  <a:pt x="486335" y="572620"/>
                  <a:pt x="744071" y="1145241"/>
                  <a:pt x="833718" y="1680882"/>
                </a:cubicBezTo>
                <a:cubicBezTo>
                  <a:pt x="923365" y="2216523"/>
                  <a:pt x="869577" y="2534770"/>
                  <a:pt x="766483" y="3213847"/>
                </a:cubicBezTo>
                <a:cubicBezTo>
                  <a:pt x="663389" y="3892924"/>
                  <a:pt x="342900" y="5291418"/>
                  <a:pt x="215153" y="5755341"/>
                </a:cubicBezTo>
                <a:cubicBezTo>
                  <a:pt x="87406" y="6219264"/>
                  <a:pt x="0" y="5997388"/>
                  <a:pt x="0" y="5997388"/>
                </a:cubicBezTo>
              </a:path>
            </a:pathLst>
          </a:custGeom>
          <a:noFill/>
          <a:ln w="28575">
            <a:solidFill>
              <a:srgbClr val="F509F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a:off x="2387600" y="1098176"/>
            <a:ext cx="1041400" cy="5423648"/>
          </a:xfrm>
          <a:custGeom>
            <a:avLst/>
            <a:gdLst>
              <a:gd name="connsiteX0" fmla="*/ 0 w 2635624"/>
              <a:gd name="connsiteY0" fmla="*/ 0 h 2770095"/>
              <a:gd name="connsiteX1" fmla="*/ 658906 w 2635624"/>
              <a:gd name="connsiteY1" fmla="*/ 1882589 h 2770095"/>
              <a:gd name="connsiteX2" fmla="*/ 1748118 w 2635624"/>
              <a:gd name="connsiteY2" fmla="*/ 2622177 h 2770095"/>
              <a:gd name="connsiteX3" fmla="*/ 2635624 w 2635624"/>
              <a:gd name="connsiteY3" fmla="*/ 2770095 h 2770095"/>
            </a:gdLst>
            <a:ahLst/>
            <a:cxnLst>
              <a:cxn ang="0">
                <a:pos x="connsiteX0" y="connsiteY0"/>
              </a:cxn>
              <a:cxn ang="0">
                <a:pos x="connsiteX1" y="connsiteY1"/>
              </a:cxn>
              <a:cxn ang="0">
                <a:pos x="connsiteX2" y="connsiteY2"/>
              </a:cxn>
              <a:cxn ang="0">
                <a:pos x="connsiteX3" y="connsiteY3"/>
              </a:cxn>
            </a:cxnLst>
            <a:rect l="l" t="t" r="r" b="b"/>
            <a:pathLst>
              <a:path w="2635624" h="2770095">
                <a:moveTo>
                  <a:pt x="0" y="0"/>
                </a:moveTo>
                <a:cubicBezTo>
                  <a:pt x="183776" y="722780"/>
                  <a:pt x="367553" y="1445560"/>
                  <a:pt x="658906" y="1882589"/>
                </a:cubicBezTo>
                <a:cubicBezTo>
                  <a:pt x="950259" y="2319618"/>
                  <a:pt x="1418665" y="2474259"/>
                  <a:pt x="1748118" y="2622177"/>
                </a:cubicBezTo>
                <a:cubicBezTo>
                  <a:pt x="2077571" y="2770095"/>
                  <a:pt x="2635624" y="2770095"/>
                  <a:pt x="2635624" y="277009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2476395" y="590199"/>
            <a:ext cx="952605" cy="5950296"/>
          </a:xfrm>
          <a:custGeom>
            <a:avLst/>
            <a:gdLst>
              <a:gd name="connsiteX0" fmla="*/ 911359 w 952605"/>
              <a:gd name="connsiteY0" fmla="*/ 135942 h 5950296"/>
              <a:gd name="connsiteX1" fmla="*/ 857570 w 952605"/>
              <a:gd name="connsiteY1" fmla="*/ 122495 h 5950296"/>
              <a:gd name="connsiteX2" fmla="*/ 77641 w 952605"/>
              <a:gd name="connsiteY2" fmla="*/ 1440307 h 5950296"/>
              <a:gd name="connsiteX3" fmla="*/ 50747 w 952605"/>
              <a:gd name="connsiteY3" fmla="*/ 3833883 h 5950296"/>
              <a:gd name="connsiteX4" fmla="*/ 279347 w 952605"/>
              <a:gd name="connsiteY4" fmla="*/ 5124801 h 5950296"/>
              <a:gd name="connsiteX5" fmla="*/ 723100 w 952605"/>
              <a:gd name="connsiteY5" fmla="*/ 5877836 h 5950296"/>
              <a:gd name="connsiteX6" fmla="*/ 736547 w 952605"/>
              <a:gd name="connsiteY6" fmla="*/ 5877836 h 595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605" h="5950296">
                <a:moveTo>
                  <a:pt x="911359" y="135942"/>
                </a:moveTo>
                <a:cubicBezTo>
                  <a:pt x="953941" y="20521"/>
                  <a:pt x="996523" y="-94899"/>
                  <a:pt x="857570" y="122495"/>
                </a:cubicBezTo>
                <a:cubicBezTo>
                  <a:pt x="718617" y="339889"/>
                  <a:pt x="212111" y="821742"/>
                  <a:pt x="77641" y="1440307"/>
                </a:cubicBezTo>
                <a:cubicBezTo>
                  <a:pt x="-56829" y="2058872"/>
                  <a:pt x="17129" y="3219801"/>
                  <a:pt x="50747" y="3833883"/>
                </a:cubicBezTo>
                <a:cubicBezTo>
                  <a:pt x="84365" y="4447965"/>
                  <a:pt x="167288" y="4784142"/>
                  <a:pt x="279347" y="5124801"/>
                </a:cubicBezTo>
                <a:cubicBezTo>
                  <a:pt x="391406" y="5465460"/>
                  <a:pt x="646900" y="5752330"/>
                  <a:pt x="723100" y="5877836"/>
                </a:cubicBezTo>
                <a:cubicBezTo>
                  <a:pt x="799300" y="6003342"/>
                  <a:pt x="767923" y="5940589"/>
                  <a:pt x="736547" y="5877836"/>
                </a:cubicBezTo>
              </a:path>
            </a:pathLst>
          </a:custGeom>
          <a:noFill/>
          <a:ln w="38100">
            <a:solidFill>
              <a:srgbClr val="DB09D9"/>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2643333" y="1556870"/>
            <a:ext cx="785667" cy="4964954"/>
          </a:xfrm>
          <a:custGeom>
            <a:avLst/>
            <a:gdLst>
              <a:gd name="connsiteX0" fmla="*/ 911359 w 952605"/>
              <a:gd name="connsiteY0" fmla="*/ 135942 h 5950296"/>
              <a:gd name="connsiteX1" fmla="*/ 857570 w 952605"/>
              <a:gd name="connsiteY1" fmla="*/ 122495 h 5950296"/>
              <a:gd name="connsiteX2" fmla="*/ 77641 w 952605"/>
              <a:gd name="connsiteY2" fmla="*/ 1440307 h 5950296"/>
              <a:gd name="connsiteX3" fmla="*/ 50747 w 952605"/>
              <a:gd name="connsiteY3" fmla="*/ 3833883 h 5950296"/>
              <a:gd name="connsiteX4" fmla="*/ 279347 w 952605"/>
              <a:gd name="connsiteY4" fmla="*/ 5124801 h 5950296"/>
              <a:gd name="connsiteX5" fmla="*/ 723100 w 952605"/>
              <a:gd name="connsiteY5" fmla="*/ 5877836 h 5950296"/>
              <a:gd name="connsiteX6" fmla="*/ 736547 w 952605"/>
              <a:gd name="connsiteY6" fmla="*/ 5877836 h 595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605" h="5950296">
                <a:moveTo>
                  <a:pt x="911359" y="135942"/>
                </a:moveTo>
                <a:cubicBezTo>
                  <a:pt x="953941" y="20521"/>
                  <a:pt x="996523" y="-94899"/>
                  <a:pt x="857570" y="122495"/>
                </a:cubicBezTo>
                <a:cubicBezTo>
                  <a:pt x="718617" y="339889"/>
                  <a:pt x="212111" y="821742"/>
                  <a:pt x="77641" y="1440307"/>
                </a:cubicBezTo>
                <a:cubicBezTo>
                  <a:pt x="-56829" y="2058872"/>
                  <a:pt x="17129" y="3219801"/>
                  <a:pt x="50747" y="3833883"/>
                </a:cubicBezTo>
                <a:cubicBezTo>
                  <a:pt x="84365" y="4447965"/>
                  <a:pt x="167288" y="4784142"/>
                  <a:pt x="279347" y="5124801"/>
                </a:cubicBezTo>
                <a:cubicBezTo>
                  <a:pt x="391406" y="5465460"/>
                  <a:pt x="646900" y="5752330"/>
                  <a:pt x="723100" y="5877836"/>
                </a:cubicBezTo>
                <a:cubicBezTo>
                  <a:pt x="799300" y="6003342"/>
                  <a:pt x="767923" y="5940589"/>
                  <a:pt x="736547" y="5877836"/>
                </a:cubicBezTo>
              </a:path>
            </a:pathLst>
          </a:custGeom>
          <a:noFill/>
          <a:ln w="28575">
            <a:solidFill>
              <a:srgbClr val="F509F5"/>
            </a:solidFill>
            <a:headEnd type="arrow"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5199663" y="1102659"/>
            <a:ext cx="1009086" cy="5190565"/>
          </a:xfrm>
          <a:custGeom>
            <a:avLst/>
            <a:gdLst>
              <a:gd name="connsiteX0" fmla="*/ 44690 w 1009086"/>
              <a:gd name="connsiteY0" fmla="*/ 0 h 5190565"/>
              <a:gd name="connsiteX1" fmla="*/ 71584 w 1009086"/>
              <a:gd name="connsiteY1" fmla="*/ 914400 h 5190565"/>
              <a:gd name="connsiteX2" fmla="*/ 717043 w 1009086"/>
              <a:gd name="connsiteY2" fmla="*/ 1680882 h 5190565"/>
              <a:gd name="connsiteX3" fmla="*/ 999431 w 1009086"/>
              <a:gd name="connsiteY3" fmla="*/ 3025588 h 5190565"/>
              <a:gd name="connsiteX4" fmla="*/ 394313 w 1009086"/>
              <a:gd name="connsiteY4" fmla="*/ 5190565 h 5190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086" h="5190565">
                <a:moveTo>
                  <a:pt x="44690" y="0"/>
                </a:moveTo>
                <a:cubicBezTo>
                  <a:pt x="2107" y="317126"/>
                  <a:pt x="-40475" y="634253"/>
                  <a:pt x="71584" y="914400"/>
                </a:cubicBezTo>
                <a:cubicBezTo>
                  <a:pt x="183643" y="1194547"/>
                  <a:pt x="562402" y="1329017"/>
                  <a:pt x="717043" y="1680882"/>
                </a:cubicBezTo>
                <a:cubicBezTo>
                  <a:pt x="871684" y="2032747"/>
                  <a:pt x="1053219" y="2440641"/>
                  <a:pt x="999431" y="3025588"/>
                </a:cubicBezTo>
                <a:cubicBezTo>
                  <a:pt x="945643" y="3610535"/>
                  <a:pt x="394313" y="5190565"/>
                  <a:pt x="394313" y="5190565"/>
                </a:cubicBezTo>
              </a:path>
            </a:pathLst>
          </a:custGeom>
          <a:noFill/>
          <a:ln w="28575">
            <a:solidFill>
              <a:srgbClr val="F509F5"/>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691543" y="1178244"/>
            <a:ext cx="962050" cy="369332"/>
          </a:xfrm>
          <a:prstGeom prst="rect">
            <a:avLst/>
          </a:prstGeom>
          <a:solidFill>
            <a:schemeClr val="bg1"/>
          </a:solidFill>
          <a:ln w="38100" cmpd="sng">
            <a:solidFill>
              <a:srgbClr val="C617A7"/>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UNCLOS</a:t>
            </a:r>
            <a:endParaRPr kumimoji="1" lang="ja-JP" altLang="en-US" sz="1800" dirty="0">
              <a:solidFill>
                <a:prstClr val="black"/>
              </a:solidFill>
              <a:latin typeface="Calibri"/>
              <a:ea typeface="ＭＳ Ｐゴシック"/>
              <a:cs typeface="+mn-cs"/>
            </a:endParaRPr>
          </a:p>
        </p:txBody>
      </p:sp>
      <p:sp>
        <p:nvSpPr>
          <p:cNvPr id="12" name="テキスト ボックス 11"/>
          <p:cNvSpPr txBox="1"/>
          <p:nvPr/>
        </p:nvSpPr>
        <p:spPr>
          <a:xfrm>
            <a:off x="7627017" y="2703014"/>
            <a:ext cx="1022931" cy="369332"/>
          </a:xfrm>
          <a:prstGeom prst="rect">
            <a:avLst/>
          </a:prstGeom>
          <a:solidFill>
            <a:schemeClr val="bg1"/>
          </a:solidFill>
          <a:ln w="38100" cmpd="sng">
            <a:solidFill>
              <a:srgbClr val="DB09D9"/>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dredging</a:t>
            </a:r>
            <a:endParaRPr kumimoji="1" lang="ja-JP" altLang="en-US" sz="1800" dirty="0">
              <a:solidFill>
                <a:prstClr val="black"/>
              </a:solidFill>
              <a:latin typeface="Calibri"/>
              <a:ea typeface="ＭＳ Ｐゴシック"/>
              <a:cs typeface="+mn-cs"/>
            </a:endParaRPr>
          </a:p>
        </p:txBody>
      </p:sp>
      <p:sp>
        <p:nvSpPr>
          <p:cNvPr id="13" name="テキスト ボックス 12"/>
          <p:cNvSpPr txBox="1"/>
          <p:nvPr/>
        </p:nvSpPr>
        <p:spPr>
          <a:xfrm>
            <a:off x="7397654" y="499981"/>
            <a:ext cx="962050" cy="369332"/>
          </a:xfrm>
          <a:prstGeom prst="rect">
            <a:avLst/>
          </a:prstGeom>
          <a:solidFill>
            <a:schemeClr val="bg1"/>
          </a:solidFill>
          <a:ln w="38100" cmpd="sng">
            <a:solidFill>
              <a:srgbClr val="DB09D9"/>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tsunami</a:t>
            </a:r>
            <a:endParaRPr kumimoji="1" lang="ja-JP" altLang="en-US" sz="1800" dirty="0">
              <a:solidFill>
                <a:prstClr val="black"/>
              </a:solidFill>
              <a:latin typeface="Calibri"/>
              <a:ea typeface="ＭＳ Ｐゴシック"/>
              <a:cs typeface="+mn-cs"/>
            </a:endParaRPr>
          </a:p>
        </p:txBody>
      </p:sp>
      <p:sp>
        <p:nvSpPr>
          <p:cNvPr id="14" name="テキスト ボックス 13"/>
          <p:cNvSpPr txBox="1"/>
          <p:nvPr/>
        </p:nvSpPr>
        <p:spPr>
          <a:xfrm>
            <a:off x="7947038" y="1763291"/>
            <a:ext cx="962050" cy="369332"/>
          </a:xfrm>
          <a:prstGeom prst="rect">
            <a:avLst/>
          </a:prstGeom>
          <a:solidFill>
            <a:schemeClr val="bg1"/>
          </a:solidFill>
          <a:ln w="38100" cmpd="sng">
            <a:solidFill>
              <a:srgbClr val="DB09D9"/>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MPA</a:t>
            </a:r>
            <a:endParaRPr kumimoji="1" lang="ja-JP" altLang="en-US" sz="1800" dirty="0">
              <a:solidFill>
                <a:prstClr val="black"/>
              </a:solidFill>
              <a:latin typeface="Calibri"/>
              <a:ea typeface="ＭＳ Ｐゴシック"/>
              <a:cs typeface="+mn-cs"/>
            </a:endParaRPr>
          </a:p>
        </p:txBody>
      </p:sp>
      <p:sp>
        <p:nvSpPr>
          <p:cNvPr id="18" name="テキスト ボックス 17"/>
          <p:cNvSpPr txBox="1"/>
          <p:nvPr/>
        </p:nvSpPr>
        <p:spPr>
          <a:xfrm>
            <a:off x="7925610" y="3320877"/>
            <a:ext cx="868188" cy="369332"/>
          </a:xfrm>
          <a:prstGeom prst="rect">
            <a:avLst/>
          </a:prstGeom>
          <a:solidFill>
            <a:schemeClr val="bg1"/>
          </a:solidFill>
          <a:ln w="12700" cmpd="sng">
            <a:solidFill>
              <a:schemeClr val="tx1"/>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mining</a:t>
            </a:r>
            <a:endParaRPr kumimoji="1" lang="ja-JP" altLang="en-US" sz="1800" dirty="0">
              <a:solidFill>
                <a:prstClr val="black"/>
              </a:solidFill>
              <a:latin typeface="Calibri"/>
              <a:ea typeface="ＭＳ Ｐゴシック"/>
              <a:cs typeface="+mn-cs"/>
            </a:endParaRPr>
          </a:p>
        </p:txBody>
      </p:sp>
      <p:sp>
        <p:nvSpPr>
          <p:cNvPr id="3" name="テキスト ボックス 2"/>
          <p:cNvSpPr txBox="1"/>
          <p:nvPr/>
        </p:nvSpPr>
        <p:spPr>
          <a:xfrm>
            <a:off x="544267" y="3350410"/>
            <a:ext cx="894152" cy="382305"/>
          </a:xfrm>
          <a:prstGeom prst="rect">
            <a:avLst/>
          </a:prstGeom>
          <a:solidFill>
            <a:schemeClr val="bg1"/>
          </a:solidFill>
          <a:ln w="38100" cmpd="sng">
            <a:solidFill>
              <a:srgbClr val="C617A7"/>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energy</a:t>
            </a:r>
            <a:endParaRPr kumimoji="1" lang="ja-JP" altLang="en-US" sz="1800" dirty="0">
              <a:solidFill>
                <a:prstClr val="black"/>
              </a:solidFill>
              <a:latin typeface="Calibri"/>
              <a:ea typeface="ＭＳ Ｐゴシック"/>
              <a:cs typeface="+mn-cs"/>
            </a:endParaRPr>
          </a:p>
        </p:txBody>
      </p:sp>
      <p:sp>
        <p:nvSpPr>
          <p:cNvPr id="5" name="テキスト ボックス 4"/>
          <p:cNvSpPr txBox="1"/>
          <p:nvPr/>
        </p:nvSpPr>
        <p:spPr>
          <a:xfrm>
            <a:off x="127251" y="2462429"/>
            <a:ext cx="894152" cy="382305"/>
          </a:xfrm>
          <a:prstGeom prst="rect">
            <a:avLst/>
          </a:prstGeom>
          <a:solidFill>
            <a:schemeClr val="bg1"/>
          </a:solidFill>
          <a:ln w="38100" cmpd="sng">
            <a:solidFill>
              <a:srgbClr val="C617A7"/>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fishery</a:t>
            </a:r>
            <a:endParaRPr kumimoji="1" lang="ja-JP" altLang="en-US" sz="1800" dirty="0">
              <a:solidFill>
                <a:prstClr val="black"/>
              </a:solidFill>
              <a:latin typeface="Calibri"/>
              <a:ea typeface="ＭＳ Ｐゴシック"/>
              <a:cs typeface="+mn-cs"/>
            </a:endParaRPr>
          </a:p>
        </p:txBody>
      </p:sp>
      <p:sp>
        <p:nvSpPr>
          <p:cNvPr id="6" name="テキスト ボックス 5"/>
          <p:cNvSpPr txBox="1"/>
          <p:nvPr/>
        </p:nvSpPr>
        <p:spPr>
          <a:xfrm>
            <a:off x="207161" y="1655593"/>
            <a:ext cx="962050" cy="369332"/>
          </a:xfrm>
          <a:prstGeom prst="rect">
            <a:avLst/>
          </a:prstGeom>
          <a:solidFill>
            <a:schemeClr val="bg1"/>
          </a:solidFill>
          <a:ln w="38100" cmpd="sng">
            <a:solidFill>
              <a:srgbClr val="DB09D9"/>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charting</a:t>
            </a:r>
            <a:endParaRPr kumimoji="1" lang="ja-JP" altLang="en-US" sz="1800" dirty="0">
              <a:solidFill>
                <a:prstClr val="black"/>
              </a:solidFill>
              <a:latin typeface="Calibri"/>
              <a:ea typeface="ＭＳ Ｐゴシック"/>
              <a:cs typeface="+mn-cs"/>
            </a:endParaRPr>
          </a:p>
        </p:txBody>
      </p:sp>
      <p:sp>
        <p:nvSpPr>
          <p:cNvPr id="7" name="テキスト ボックス 6"/>
          <p:cNvSpPr txBox="1"/>
          <p:nvPr/>
        </p:nvSpPr>
        <p:spPr>
          <a:xfrm>
            <a:off x="1857350" y="1459468"/>
            <a:ext cx="962050" cy="369332"/>
          </a:xfrm>
          <a:prstGeom prst="rect">
            <a:avLst/>
          </a:prstGeom>
          <a:solidFill>
            <a:schemeClr val="bg1"/>
          </a:solidFill>
          <a:ln w="12700" cmpd="sng">
            <a:solidFill>
              <a:schemeClr val="tx1"/>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climate</a:t>
            </a:r>
            <a:endParaRPr kumimoji="1" lang="ja-JP" altLang="en-US" sz="1800" dirty="0">
              <a:solidFill>
                <a:prstClr val="black"/>
              </a:solidFill>
              <a:latin typeface="Calibri"/>
              <a:ea typeface="ＭＳ Ｐゴシック"/>
              <a:cs typeface="+mn-cs"/>
            </a:endParaRPr>
          </a:p>
        </p:txBody>
      </p:sp>
      <p:sp>
        <p:nvSpPr>
          <p:cNvPr id="9" name="テキスト ボックス 8"/>
          <p:cNvSpPr txBox="1"/>
          <p:nvPr/>
        </p:nvSpPr>
        <p:spPr>
          <a:xfrm>
            <a:off x="3543006" y="1204178"/>
            <a:ext cx="962050" cy="369332"/>
          </a:xfrm>
          <a:prstGeom prst="rect">
            <a:avLst/>
          </a:prstGeom>
          <a:solidFill>
            <a:schemeClr val="bg1"/>
          </a:solidFill>
          <a:ln w="38100" cmpd="sng">
            <a:solidFill>
              <a:srgbClr val="DB09D9"/>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habitats</a:t>
            </a:r>
            <a:endParaRPr kumimoji="1" lang="ja-JP" altLang="en-US" sz="1800" dirty="0">
              <a:solidFill>
                <a:prstClr val="black"/>
              </a:solidFill>
              <a:latin typeface="Calibri"/>
              <a:ea typeface="ＭＳ Ｐゴシック"/>
              <a:cs typeface="+mn-cs"/>
            </a:endParaRPr>
          </a:p>
        </p:txBody>
      </p:sp>
      <p:sp>
        <p:nvSpPr>
          <p:cNvPr id="10" name="テキスト ボックス 9"/>
          <p:cNvSpPr txBox="1"/>
          <p:nvPr/>
        </p:nvSpPr>
        <p:spPr>
          <a:xfrm>
            <a:off x="6061213" y="752322"/>
            <a:ext cx="962050" cy="369332"/>
          </a:xfrm>
          <a:prstGeom prst="rect">
            <a:avLst/>
          </a:prstGeom>
          <a:solidFill>
            <a:schemeClr val="bg1"/>
          </a:solidFill>
          <a:ln w="38100" cmpd="sng">
            <a:solidFill>
              <a:srgbClr val="DB09D9"/>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ecology</a:t>
            </a:r>
            <a:endParaRPr kumimoji="1" lang="ja-JP" altLang="en-US" sz="1800" dirty="0">
              <a:solidFill>
                <a:prstClr val="black"/>
              </a:solidFill>
              <a:latin typeface="Calibri"/>
              <a:ea typeface="ＭＳ Ｐゴシック"/>
              <a:cs typeface="+mn-cs"/>
            </a:endParaRPr>
          </a:p>
        </p:txBody>
      </p:sp>
      <p:sp>
        <p:nvSpPr>
          <p:cNvPr id="15" name="テキスト ボックス 14"/>
          <p:cNvSpPr txBox="1"/>
          <p:nvPr/>
        </p:nvSpPr>
        <p:spPr>
          <a:xfrm>
            <a:off x="5396287" y="92530"/>
            <a:ext cx="962050" cy="369332"/>
          </a:xfrm>
          <a:prstGeom prst="rect">
            <a:avLst/>
          </a:prstGeom>
          <a:solidFill>
            <a:schemeClr val="bg1"/>
          </a:solidFill>
          <a:ln w="38100" cmpd="sng">
            <a:solidFill>
              <a:srgbClr val="C617A7"/>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defense</a:t>
            </a:r>
            <a:endParaRPr kumimoji="1" lang="ja-JP" altLang="en-US" sz="1800" dirty="0">
              <a:solidFill>
                <a:prstClr val="black"/>
              </a:solidFill>
              <a:latin typeface="Calibri"/>
              <a:ea typeface="ＭＳ Ｐゴシック"/>
              <a:cs typeface="+mn-cs"/>
            </a:endParaRPr>
          </a:p>
        </p:txBody>
      </p:sp>
      <p:sp>
        <p:nvSpPr>
          <p:cNvPr id="16" name="テキスト ボックス 15"/>
          <p:cNvSpPr txBox="1"/>
          <p:nvPr/>
        </p:nvSpPr>
        <p:spPr>
          <a:xfrm>
            <a:off x="2294468" y="685505"/>
            <a:ext cx="994281" cy="369332"/>
          </a:xfrm>
          <a:prstGeom prst="rect">
            <a:avLst/>
          </a:prstGeom>
          <a:solidFill>
            <a:schemeClr val="bg1"/>
          </a:solidFill>
          <a:ln w="38100" cmpd="sng">
            <a:solidFill>
              <a:srgbClr val="C617A7"/>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shipping</a:t>
            </a:r>
            <a:endParaRPr kumimoji="1" lang="ja-JP" altLang="en-US" sz="1800" dirty="0">
              <a:solidFill>
                <a:prstClr val="black"/>
              </a:solidFill>
              <a:latin typeface="Calibri"/>
              <a:ea typeface="ＭＳ Ｐゴシック"/>
              <a:cs typeface="+mn-cs"/>
            </a:endParaRPr>
          </a:p>
        </p:txBody>
      </p:sp>
      <p:sp>
        <p:nvSpPr>
          <p:cNvPr id="17" name="テキスト ボックス 16"/>
          <p:cNvSpPr txBox="1"/>
          <p:nvPr/>
        </p:nvSpPr>
        <p:spPr>
          <a:xfrm>
            <a:off x="2279587" y="306408"/>
            <a:ext cx="1835213" cy="369332"/>
          </a:xfrm>
          <a:prstGeom prst="rect">
            <a:avLst/>
          </a:prstGeom>
          <a:solidFill>
            <a:schemeClr val="bg1"/>
          </a:solidFill>
          <a:ln w="38100" cmpd="sng">
            <a:solidFill>
              <a:srgbClr val="DB09D9"/>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coastal processes</a:t>
            </a:r>
            <a:endParaRPr kumimoji="1" lang="ja-JP" altLang="en-US" sz="1800" dirty="0">
              <a:solidFill>
                <a:prstClr val="black"/>
              </a:solidFill>
              <a:latin typeface="Calibri"/>
              <a:ea typeface="ＭＳ Ｐゴシック"/>
              <a:cs typeface="+mn-cs"/>
            </a:endParaRPr>
          </a:p>
        </p:txBody>
      </p:sp>
      <p:sp>
        <p:nvSpPr>
          <p:cNvPr id="36" name="テキスト ボックス 35"/>
          <p:cNvSpPr txBox="1"/>
          <p:nvPr/>
        </p:nvSpPr>
        <p:spPr>
          <a:xfrm>
            <a:off x="219713" y="853318"/>
            <a:ext cx="962050" cy="369332"/>
          </a:xfrm>
          <a:prstGeom prst="rect">
            <a:avLst/>
          </a:prstGeom>
          <a:solidFill>
            <a:schemeClr val="bg1"/>
          </a:solidFill>
          <a:ln w="38100" cmpd="sng">
            <a:solidFill>
              <a:srgbClr val="C617A7"/>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tourism</a:t>
            </a:r>
            <a:endParaRPr kumimoji="1" lang="ja-JP" altLang="en-US" sz="1800" dirty="0">
              <a:solidFill>
                <a:prstClr val="black"/>
              </a:solidFill>
              <a:latin typeface="Calibri"/>
              <a:ea typeface="ＭＳ Ｐゴシック"/>
              <a:cs typeface="+mn-cs"/>
            </a:endParaRPr>
          </a:p>
        </p:txBody>
      </p:sp>
      <p:sp>
        <p:nvSpPr>
          <p:cNvPr id="40" name="テキスト ボックス 39"/>
          <p:cNvSpPr txBox="1"/>
          <p:nvPr/>
        </p:nvSpPr>
        <p:spPr>
          <a:xfrm>
            <a:off x="4384822" y="724012"/>
            <a:ext cx="962050" cy="369332"/>
          </a:xfrm>
          <a:prstGeom prst="rect">
            <a:avLst/>
          </a:prstGeom>
          <a:solidFill>
            <a:schemeClr val="bg1"/>
          </a:solidFill>
          <a:ln w="38100" cmpd="sng">
            <a:solidFill>
              <a:srgbClr val="C617A7"/>
            </a:solidFill>
          </a:ln>
        </p:spPr>
        <p:txBody>
          <a:bodyPr wrap="square" rtlCol="0">
            <a:spAutoFit/>
          </a:bodyPr>
          <a:lstStyle/>
          <a:p>
            <a:pPr algn="ctr" defTabSz="457200" fontAlgn="auto">
              <a:spcBef>
                <a:spcPts val="0"/>
              </a:spcBef>
              <a:spcAft>
                <a:spcPts val="0"/>
              </a:spcAft>
            </a:pPr>
            <a:r>
              <a:rPr kumimoji="1" lang="en-US" altLang="ja-JP" sz="1800" dirty="0">
                <a:solidFill>
                  <a:prstClr val="black"/>
                </a:solidFill>
                <a:latin typeface="Calibri"/>
                <a:ea typeface="ＭＳ Ｐゴシック"/>
                <a:cs typeface="+mn-cs"/>
              </a:rPr>
              <a:t>science</a:t>
            </a:r>
            <a:endParaRPr kumimoji="1" lang="ja-JP" altLang="en-US" sz="1800" dirty="0">
              <a:solidFill>
                <a:prstClr val="black"/>
              </a:solidFill>
              <a:latin typeface="Calibri"/>
              <a:ea typeface="ＭＳ Ｐゴシック"/>
              <a:cs typeface="+mn-cs"/>
            </a:endParaRPr>
          </a:p>
        </p:txBody>
      </p:sp>
      <p:cxnSp>
        <p:nvCxnSpPr>
          <p:cNvPr id="25" name="直線矢印コネクタ 24"/>
          <p:cNvCxnSpPr>
            <a:endCxn id="18" idx="1"/>
          </p:cNvCxnSpPr>
          <p:nvPr/>
        </p:nvCxnSpPr>
        <p:spPr>
          <a:xfrm flipV="1">
            <a:off x="5624485" y="3505543"/>
            <a:ext cx="2301125" cy="6250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5647260" y="3034143"/>
            <a:ext cx="2035407" cy="8826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flipV="1">
            <a:off x="5635837" y="2177944"/>
            <a:ext cx="2324648" cy="1514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flipV="1">
            <a:off x="5364895" y="1556870"/>
            <a:ext cx="2346993" cy="21077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p:nvPr/>
        </p:nvCxnSpPr>
        <p:spPr>
          <a:xfrm flipV="1">
            <a:off x="5273509" y="878117"/>
            <a:ext cx="2139786" cy="27865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10" idx="2"/>
          </p:cNvCxnSpPr>
          <p:nvPr/>
        </p:nvCxnSpPr>
        <p:spPr>
          <a:xfrm flipV="1">
            <a:off x="5104086" y="1121654"/>
            <a:ext cx="1438152" cy="2535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endCxn id="15" idx="2"/>
          </p:cNvCxnSpPr>
          <p:nvPr/>
        </p:nvCxnSpPr>
        <p:spPr>
          <a:xfrm flipV="1">
            <a:off x="4957797" y="461862"/>
            <a:ext cx="919515" cy="31957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endCxn id="9" idx="2"/>
          </p:cNvCxnSpPr>
          <p:nvPr/>
        </p:nvCxnSpPr>
        <p:spPr>
          <a:xfrm flipH="1" flipV="1">
            <a:off x="4024031" y="1573510"/>
            <a:ext cx="148778" cy="2091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p:nvPr/>
        </p:nvCxnSpPr>
        <p:spPr>
          <a:xfrm flipH="1" flipV="1">
            <a:off x="3429000" y="665679"/>
            <a:ext cx="228196" cy="29919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endCxn id="16" idx="2"/>
          </p:cNvCxnSpPr>
          <p:nvPr/>
        </p:nvCxnSpPr>
        <p:spPr>
          <a:xfrm flipH="1" flipV="1">
            <a:off x="2791609" y="1054837"/>
            <a:ext cx="761966" cy="26027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p:nvPr/>
        </p:nvCxnSpPr>
        <p:spPr>
          <a:xfrm flipH="1" flipV="1">
            <a:off x="2398365" y="1840259"/>
            <a:ext cx="1155210" cy="1849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p:nvPr/>
        </p:nvCxnSpPr>
        <p:spPr>
          <a:xfrm flipH="1" flipV="1">
            <a:off x="1203269" y="1787696"/>
            <a:ext cx="2266196" cy="2145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直線矢印コネクタ 61"/>
          <p:cNvCxnSpPr>
            <a:endCxn id="5" idx="3"/>
          </p:cNvCxnSpPr>
          <p:nvPr/>
        </p:nvCxnSpPr>
        <p:spPr>
          <a:xfrm flipH="1" flipV="1">
            <a:off x="1021403" y="2653582"/>
            <a:ext cx="2498114" cy="14770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endCxn id="3" idx="3"/>
          </p:cNvCxnSpPr>
          <p:nvPr/>
        </p:nvCxnSpPr>
        <p:spPr>
          <a:xfrm flipH="1" flipV="1">
            <a:off x="1438419" y="3541563"/>
            <a:ext cx="2081097" cy="782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p:nvPr/>
        </p:nvCxnSpPr>
        <p:spPr>
          <a:xfrm flipH="1" flipV="1">
            <a:off x="1218391" y="1204178"/>
            <a:ext cx="2326526" cy="26123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p:nvPr/>
        </p:nvCxnSpPr>
        <p:spPr>
          <a:xfrm flipH="1" flipV="1">
            <a:off x="4572000" y="1118948"/>
            <a:ext cx="42440" cy="25712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28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正方形/長方形 3"/>
          <p:cNvSpPr/>
          <p:nvPr/>
        </p:nvSpPr>
        <p:spPr>
          <a:xfrm>
            <a:off x="4447607" y="3244334"/>
            <a:ext cx="248786" cy="369332"/>
          </a:xfrm>
          <a:prstGeom prst="rect">
            <a:avLst/>
          </a:prstGeom>
        </p:spPr>
        <p:txBody>
          <a:bodyPr wrap="none">
            <a:spAutoFit/>
          </a:bodyPr>
          <a:lstStyle/>
          <a:p>
            <a:r>
              <a:rPr lang="en-US" altLang="ja-JP" dirty="0"/>
              <a:t> </a:t>
            </a:r>
            <a:endParaRPr lang="ja-JP" altLang="en-US" dirty="0"/>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8600"/>
            <a:ext cx="9144000" cy="5757954"/>
          </a:xfrm>
          <a:prstGeom prst="rect">
            <a:avLst/>
          </a:prstGeom>
        </p:spPr>
      </p:pic>
      <p:grpSp>
        <p:nvGrpSpPr>
          <p:cNvPr id="18" name="グループ化 17">
            <a:extLst>
              <a:ext uri="{FF2B5EF4-FFF2-40B4-BE49-F238E27FC236}">
                <a16:creationId xmlns="" xmlns:a16="http://schemas.microsoft.com/office/drawing/2014/main" id="{F567DAC5-F416-144A-A582-03230FF1CEA2}"/>
              </a:ext>
            </a:extLst>
          </p:cNvPr>
          <p:cNvGrpSpPr/>
          <p:nvPr/>
        </p:nvGrpSpPr>
        <p:grpSpPr>
          <a:xfrm>
            <a:off x="1378800" y="5410201"/>
            <a:ext cx="5403000" cy="761999"/>
            <a:chOff x="1378800" y="5410201"/>
            <a:chExt cx="5403000" cy="761999"/>
          </a:xfrm>
        </p:grpSpPr>
        <p:cxnSp>
          <p:nvCxnSpPr>
            <p:cNvPr id="3" name="直線コネクタ 2">
              <a:extLst>
                <a:ext uri="{FF2B5EF4-FFF2-40B4-BE49-F238E27FC236}">
                  <a16:creationId xmlns="" xmlns:a16="http://schemas.microsoft.com/office/drawing/2014/main" id="{D2C3FBBC-B161-F948-A704-A8779F63B8BC}"/>
                </a:ext>
              </a:extLst>
            </p:cNvPr>
            <p:cNvCxnSpPr>
              <a:cxnSpLocks/>
            </p:cNvCxnSpPr>
            <p:nvPr/>
          </p:nvCxnSpPr>
          <p:spPr>
            <a:xfrm>
              <a:off x="1378800" y="5410201"/>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 xmlns:a16="http://schemas.microsoft.com/office/drawing/2014/main" id="{0D1FCE47-2636-F242-9F4A-5C969A828C6C}"/>
                </a:ext>
              </a:extLst>
            </p:cNvPr>
            <p:cNvCxnSpPr>
              <a:cxnSpLocks/>
            </p:cNvCxnSpPr>
            <p:nvPr/>
          </p:nvCxnSpPr>
          <p:spPr>
            <a:xfrm>
              <a:off x="2819400" y="5410201"/>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 xmlns:a16="http://schemas.microsoft.com/office/drawing/2014/main" id="{C902A28E-A394-BF4F-A04E-497B188B7AE3}"/>
                </a:ext>
              </a:extLst>
            </p:cNvPr>
            <p:cNvCxnSpPr>
              <a:cxnSpLocks/>
            </p:cNvCxnSpPr>
            <p:nvPr/>
          </p:nvCxnSpPr>
          <p:spPr>
            <a:xfrm>
              <a:off x="4191000" y="5410201"/>
              <a:ext cx="0" cy="76199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 xmlns:a16="http://schemas.microsoft.com/office/drawing/2014/main" id="{E3CFED39-2364-0342-9055-69216DB3819D}"/>
                </a:ext>
              </a:extLst>
            </p:cNvPr>
            <p:cNvCxnSpPr>
              <a:cxnSpLocks/>
            </p:cNvCxnSpPr>
            <p:nvPr/>
          </p:nvCxnSpPr>
          <p:spPr>
            <a:xfrm>
              <a:off x="5490000" y="5410201"/>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 xmlns:a16="http://schemas.microsoft.com/office/drawing/2014/main" id="{9A046EBD-4479-CA4A-8C5F-872824CEA601}"/>
                </a:ext>
              </a:extLst>
            </p:cNvPr>
            <p:cNvCxnSpPr>
              <a:cxnSpLocks/>
            </p:cNvCxnSpPr>
            <p:nvPr/>
          </p:nvCxnSpPr>
          <p:spPr>
            <a:xfrm>
              <a:off x="6781800" y="5410201"/>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 xmlns:a16="http://schemas.microsoft.com/office/drawing/2014/main" id="{B0465573-6EF6-A74D-B4E6-F1A08C5A5F8C}"/>
                </a:ext>
              </a:extLst>
            </p:cNvPr>
            <p:cNvCxnSpPr/>
            <p:nvPr/>
          </p:nvCxnSpPr>
          <p:spPr>
            <a:xfrm>
              <a:off x="1378800" y="5943601"/>
              <a:ext cx="5403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6" name="角丸四角形 15">
            <a:extLst>
              <a:ext uri="{FF2B5EF4-FFF2-40B4-BE49-F238E27FC236}">
                <a16:creationId xmlns="" xmlns:a16="http://schemas.microsoft.com/office/drawing/2014/main" id="{AA88B48A-DE18-BF47-9658-F8F854C349D6}"/>
              </a:ext>
            </a:extLst>
          </p:cNvPr>
          <p:cNvSpPr/>
          <p:nvPr/>
        </p:nvSpPr>
        <p:spPr>
          <a:xfrm>
            <a:off x="7010400" y="3886200"/>
            <a:ext cx="1938389" cy="531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t>IHO DCDB</a:t>
            </a:r>
            <a:endParaRPr kumimoji="1" lang="ja-JP" altLang="en-US" sz="2000"/>
          </a:p>
        </p:txBody>
      </p:sp>
      <p:cxnSp>
        <p:nvCxnSpPr>
          <p:cNvPr id="20" name="直線コネクタ 19">
            <a:extLst>
              <a:ext uri="{FF2B5EF4-FFF2-40B4-BE49-F238E27FC236}">
                <a16:creationId xmlns="" xmlns:a16="http://schemas.microsoft.com/office/drawing/2014/main" id="{77FD7235-3877-174E-A643-9D533AC58722}"/>
              </a:ext>
            </a:extLst>
          </p:cNvPr>
          <p:cNvCxnSpPr/>
          <p:nvPr/>
        </p:nvCxnSpPr>
        <p:spPr>
          <a:xfrm>
            <a:off x="4191000" y="6172200"/>
            <a:ext cx="37885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 xmlns:a16="http://schemas.microsoft.com/office/drawing/2014/main" id="{AA9A6F3F-A8D8-864E-8B8E-B029E84DD6BC}"/>
              </a:ext>
            </a:extLst>
          </p:cNvPr>
          <p:cNvCxnSpPr/>
          <p:nvPr/>
        </p:nvCxnSpPr>
        <p:spPr>
          <a:xfrm flipV="1">
            <a:off x="7979594" y="4417828"/>
            <a:ext cx="0" cy="175437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92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649ACD3-00DA-7A4C-8C73-1BD6DD49B5D2}"/>
              </a:ext>
            </a:extLst>
          </p:cNvPr>
          <p:cNvSpPr>
            <a:spLocks noGrp="1"/>
          </p:cNvSpPr>
          <p:nvPr>
            <p:ph type="title"/>
          </p:nvPr>
        </p:nvSpPr>
        <p:spPr/>
        <p:txBody>
          <a:bodyPr/>
          <a:lstStyle/>
          <a:p>
            <a:r>
              <a:rPr kumimoji="1" lang="en-US" altLang="ja-JP" sz="4000" dirty="0"/>
              <a:t>RDACCs and GDACC</a:t>
            </a:r>
            <a:endParaRPr kumimoji="1" lang="ja-JP" altLang="en-US" sz="4000"/>
          </a:p>
        </p:txBody>
      </p:sp>
      <p:sp>
        <p:nvSpPr>
          <p:cNvPr id="3" name="コンテンツ プレースホルダー 2">
            <a:extLst>
              <a:ext uri="{FF2B5EF4-FFF2-40B4-BE49-F238E27FC236}">
                <a16:creationId xmlns="" xmlns:a16="http://schemas.microsoft.com/office/drawing/2014/main" id="{1A3E1D4B-A928-1B4A-BCA5-1A192173E9E1}"/>
              </a:ext>
            </a:extLst>
          </p:cNvPr>
          <p:cNvSpPr>
            <a:spLocks noGrp="1"/>
          </p:cNvSpPr>
          <p:nvPr>
            <p:ph idx="1"/>
          </p:nvPr>
        </p:nvSpPr>
        <p:spPr>
          <a:xfrm>
            <a:off x="457200" y="1600200"/>
            <a:ext cx="8458200" cy="5029200"/>
          </a:xfrm>
        </p:spPr>
        <p:txBody>
          <a:bodyPr/>
          <a:lstStyle/>
          <a:p>
            <a:r>
              <a:rPr lang="en-US" altLang="ja-JP" sz="2000" dirty="0"/>
              <a:t>The </a:t>
            </a:r>
            <a:r>
              <a:rPr lang="en-US" altLang="ja-JP" sz="2000" b="1" dirty="0"/>
              <a:t>North Pacific and Arctic Oceans </a:t>
            </a:r>
            <a:r>
              <a:rPr lang="en-US" altLang="ja-JP" sz="2000" dirty="0"/>
              <a:t>Center</a:t>
            </a:r>
          </a:p>
          <a:p>
            <a:pPr lvl="1">
              <a:tabLst>
                <a:tab pos="3640138" algn="l"/>
              </a:tabLst>
            </a:pPr>
            <a:r>
              <a:rPr lang="en-US" altLang="ja-JP" sz="2000" dirty="0"/>
              <a:t>University of Stockholm, Sweden</a:t>
            </a:r>
          </a:p>
          <a:p>
            <a:pPr lvl="1">
              <a:tabLst>
                <a:tab pos="3640138" algn="l"/>
              </a:tabLst>
            </a:pPr>
            <a:r>
              <a:rPr lang="en-US" altLang="ja-JP" sz="2000" dirty="0"/>
              <a:t>University of New Hampshire (UNH), USA</a:t>
            </a:r>
          </a:p>
          <a:p>
            <a:pPr>
              <a:spcBef>
                <a:spcPts val="1080"/>
              </a:spcBef>
            </a:pPr>
            <a:r>
              <a:rPr lang="en-US" altLang="ja-JP" sz="2000" dirty="0"/>
              <a:t>The </a:t>
            </a:r>
            <a:r>
              <a:rPr lang="en-US" altLang="ja-JP" sz="2000" b="1" dirty="0"/>
              <a:t>South and West Pacific Oceans </a:t>
            </a:r>
            <a:r>
              <a:rPr lang="en-US" altLang="ja-JP" sz="2000" dirty="0"/>
              <a:t>Center</a:t>
            </a:r>
          </a:p>
          <a:p>
            <a:pPr lvl="1"/>
            <a:r>
              <a:rPr lang="en-US" altLang="ja-JP" sz="2000" dirty="0"/>
              <a:t>National Institute of Water and Atmospheric Research (NIWA), Wellington, New Zealand</a:t>
            </a:r>
          </a:p>
          <a:p>
            <a:pPr>
              <a:spcBef>
                <a:spcPts val="1080"/>
              </a:spcBef>
            </a:pPr>
            <a:r>
              <a:rPr lang="en-US" altLang="ja-JP" sz="2000" dirty="0"/>
              <a:t>The </a:t>
            </a:r>
            <a:r>
              <a:rPr lang="en-US" altLang="ja-JP" sz="2000" b="1" dirty="0"/>
              <a:t>Atlantic and Indian Oceans</a:t>
            </a:r>
            <a:r>
              <a:rPr lang="en-US" altLang="ja-JP" sz="2000" dirty="0"/>
              <a:t> Center</a:t>
            </a:r>
          </a:p>
          <a:p>
            <a:pPr lvl="1"/>
            <a:r>
              <a:rPr lang="en-US" altLang="ja-JP" sz="2000" dirty="0"/>
              <a:t>Lamont Doherty Earth Observatory (LDEO), Palisades, NY, USA</a:t>
            </a:r>
          </a:p>
          <a:p>
            <a:pPr>
              <a:spcBef>
                <a:spcPts val="1080"/>
              </a:spcBef>
            </a:pPr>
            <a:r>
              <a:rPr lang="en-US" altLang="ja-JP" sz="2000" dirty="0"/>
              <a:t>The </a:t>
            </a:r>
            <a:r>
              <a:rPr lang="en-US" altLang="ja-JP" sz="2000" b="1" dirty="0"/>
              <a:t>Southern Ocean </a:t>
            </a:r>
            <a:r>
              <a:rPr lang="en-US" altLang="ja-JP" sz="2000" dirty="0"/>
              <a:t>Center</a:t>
            </a:r>
          </a:p>
          <a:p>
            <a:pPr lvl="1"/>
            <a:r>
              <a:rPr lang="en-US" altLang="ja-JP" sz="2000" dirty="0"/>
              <a:t>Alfred Wegner Institute (AWI), Bremerhaven, Germany</a:t>
            </a:r>
          </a:p>
          <a:p>
            <a:pPr>
              <a:spcBef>
                <a:spcPts val="1080"/>
              </a:spcBef>
            </a:pPr>
            <a:r>
              <a:rPr lang="en-US" altLang="ja-JP" sz="2000" b="1" dirty="0"/>
              <a:t>Global</a:t>
            </a:r>
            <a:r>
              <a:rPr lang="en-US" altLang="ja-JP" sz="2000" dirty="0"/>
              <a:t> Data Assembly and Coordination Center</a:t>
            </a:r>
          </a:p>
          <a:p>
            <a:pPr lvl="1"/>
            <a:r>
              <a:rPr lang="en-US" altLang="ja-JP" sz="2000" dirty="0"/>
              <a:t>British Oceanographic Data Centre (BODC),  National Oceanographic Center, Southampton, U.K</a:t>
            </a:r>
          </a:p>
          <a:p>
            <a:endParaRPr kumimoji="1" lang="ja-JP" altLang="en-US" sz="2000"/>
          </a:p>
        </p:txBody>
      </p:sp>
    </p:spTree>
    <p:extLst>
      <p:ext uri="{BB962C8B-B14F-4D97-AF65-F5344CB8AC3E}">
        <p14:creationId xmlns:p14="http://schemas.microsoft.com/office/powerpoint/2010/main" val="341301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 xmlns:a16="http://schemas.microsoft.com/office/drawing/2014/main" id="{59743BED-7E4A-B540-A55F-B18E10C5BE4D}"/>
              </a:ext>
            </a:extLst>
          </p:cNvPr>
          <p:cNvSpPr>
            <a:spLocks noChangeArrowheads="1"/>
          </p:cNvSpPr>
          <p:nvPr/>
        </p:nvSpPr>
        <p:spPr bwMode="auto">
          <a:xfrm>
            <a:off x="423740" y="1641600"/>
            <a:ext cx="8415460" cy="4278094"/>
          </a:xfrm>
          <a:prstGeom prst="rect">
            <a:avLst/>
          </a:prstGeom>
          <a:noFill/>
          <a:ln w="9525">
            <a:noFill/>
            <a:miter lim="800000"/>
            <a:headEnd/>
            <a:tailEnd/>
          </a:ln>
        </p:spPr>
        <p:txBody>
          <a:bodyPr wrap="square">
            <a:spAutoFit/>
          </a:bodyPr>
          <a:lstStyle/>
          <a:p>
            <a:pPr>
              <a:spcAft>
                <a:spcPts val="0"/>
              </a:spcAft>
            </a:pPr>
            <a:r>
              <a:rPr lang="en-US" sz="2400" dirty="0">
                <a:solidFill>
                  <a:schemeClr val="bg1"/>
                </a:solidFill>
              </a:rPr>
              <a:t>Initiated by the Forum for Future Ocean Floor Mapping </a:t>
            </a:r>
          </a:p>
          <a:p>
            <a:pPr>
              <a:spcAft>
                <a:spcPts val="0"/>
              </a:spcAft>
            </a:pPr>
            <a:r>
              <a:rPr lang="en-US" sz="2400" dirty="0">
                <a:solidFill>
                  <a:schemeClr val="bg1"/>
                </a:solidFill>
              </a:rPr>
              <a:t>held in Monaco in 2016</a:t>
            </a:r>
          </a:p>
          <a:p>
            <a:pPr>
              <a:spcBef>
                <a:spcPts val="2400"/>
              </a:spcBef>
              <a:spcAft>
                <a:spcPts val="0"/>
              </a:spcAft>
            </a:pPr>
            <a:r>
              <a:rPr lang="en-US" sz="2400" dirty="0">
                <a:solidFill>
                  <a:schemeClr val="bg1"/>
                </a:solidFill>
              </a:rPr>
              <a:t>Declared by </a:t>
            </a:r>
            <a:r>
              <a:rPr lang="en-US" sz="2400" dirty="0" err="1">
                <a:solidFill>
                  <a:schemeClr val="bg1"/>
                </a:solidFill>
              </a:rPr>
              <a:t>Mr</a:t>
            </a:r>
            <a:r>
              <a:rPr lang="en-US" sz="2400" dirty="0">
                <a:solidFill>
                  <a:schemeClr val="bg1"/>
                </a:solidFill>
              </a:rPr>
              <a:t> </a:t>
            </a:r>
            <a:r>
              <a:rPr lang="en-US" sz="2400" dirty="0" err="1">
                <a:solidFill>
                  <a:schemeClr val="bg1"/>
                </a:solidFill>
              </a:rPr>
              <a:t>Sasakawa</a:t>
            </a:r>
            <a:r>
              <a:rPr lang="en-US" sz="2400" dirty="0">
                <a:solidFill>
                  <a:schemeClr val="bg1"/>
                </a:solidFill>
              </a:rPr>
              <a:t> of The Nippon Foundation </a:t>
            </a:r>
          </a:p>
          <a:p>
            <a:pPr>
              <a:spcAft>
                <a:spcPts val="0"/>
              </a:spcAft>
            </a:pPr>
            <a:r>
              <a:rPr lang="en-US" sz="2400" dirty="0">
                <a:solidFill>
                  <a:schemeClr val="bg1"/>
                </a:solidFill>
              </a:rPr>
              <a:t>on the occasion of Ocean Conference at the UN in 2017</a:t>
            </a:r>
          </a:p>
          <a:p>
            <a:pPr>
              <a:spcBef>
                <a:spcPts val="2400"/>
              </a:spcBef>
              <a:spcAft>
                <a:spcPts val="0"/>
              </a:spcAft>
            </a:pPr>
            <a:r>
              <a:rPr lang="en-US" sz="2400" dirty="0">
                <a:solidFill>
                  <a:schemeClr val="bg1"/>
                </a:solidFill>
              </a:rPr>
              <a:t>GGC approved </a:t>
            </a:r>
            <a:r>
              <a:rPr lang="en-US" altLang="ja-JP" sz="2400" dirty="0">
                <a:solidFill>
                  <a:schemeClr val="bg1"/>
                </a:solidFill>
              </a:rPr>
              <a:t>…… at its 34</a:t>
            </a:r>
            <a:r>
              <a:rPr lang="en-US" altLang="ja-JP" sz="2400" baseline="30000" dirty="0">
                <a:solidFill>
                  <a:schemeClr val="bg1"/>
                </a:solidFill>
              </a:rPr>
              <a:t>th</a:t>
            </a:r>
            <a:r>
              <a:rPr lang="en-US" altLang="ja-JP" sz="2400" dirty="0">
                <a:solidFill>
                  <a:schemeClr val="bg1"/>
                </a:solidFill>
              </a:rPr>
              <a:t> Session in Busan</a:t>
            </a:r>
          </a:p>
          <a:p>
            <a:pPr>
              <a:spcBef>
                <a:spcPts val="2400"/>
              </a:spcBef>
              <a:spcAft>
                <a:spcPts val="0"/>
              </a:spcAft>
            </a:pPr>
            <a:r>
              <a:rPr lang="en-US" sz="2400" dirty="0">
                <a:solidFill>
                  <a:schemeClr val="bg1"/>
                </a:solidFill>
              </a:rPr>
              <a:t>Mr. Satinder </a:t>
            </a:r>
            <a:r>
              <a:rPr lang="en-US" sz="2400" dirty="0" err="1">
                <a:solidFill>
                  <a:schemeClr val="bg1"/>
                </a:solidFill>
              </a:rPr>
              <a:t>Bindra</a:t>
            </a:r>
            <a:r>
              <a:rPr lang="en-US" sz="2400" dirty="0">
                <a:solidFill>
                  <a:schemeClr val="bg1"/>
                </a:solidFill>
              </a:rPr>
              <a:t> </a:t>
            </a:r>
          </a:p>
          <a:p>
            <a:pPr>
              <a:spcAft>
                <a:spcPts val="0"/>
              </a:spcAft>
            </a:pPr>
            <a:r>
              <a:rPr lang="en-US" sz="2400" dirty="0">
                <a:solidFill>
                  <a:schemeClr val="bg1"/>
                </a:solidFill>
              </a:rPr>
              <a:t>Project Director in 2018</a:t>
            </a:r>
          </a:p>
          <a:p>
            <a:pPr>
              <a:spcBef>
                <a:spcPts val="2400"/>
              </a:spcBef>
              <a:spcAft>
                <a:spcPts val="0"/>
              </a:spcAft>
            </a:pPr>
            <a:r>
              <a:rPr lang="en-US" sz="2400" dirty="0">
                <a:solidFill>
                  <a:schemeClr val="bg1"/>
                </a:solidFill>
              </a:rPr>
              <a:t>Seabed 2030 project started as from February 20</a:t>
            </a:r>
            <a:r>
              <a:rPr lang="en-US" sz="2400" baseline="30000" dirty="0">
                <a:solidFill>
                  <a:schemeClr val="bg1"/>
                </a:solidFill>
              </a:rPr>
              <a:t>th</a:t>
            </a:r>
            <a:r>
              <a:rPr lang="en-US" sz="2400" dirty="0">
                <a:solidFill>
                  <a:schemeClr val="bg1"/>
                </a:solidFill>
              </a:rPr>
              <a:t> 2018</a:t>
            </a:r>
          </a:p>
        </p:txBody>
      </p:sp>
      <p:pic>
        <p:nvPicPr>
          <p:cNvPr id="8" name="Picture 7"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5124" name="Picture 2"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5" name="Picture 4"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6" name="Picture 14" descr="\\naarch\MSC2012Outreach\logos\Other\iho_transparent.gif"/>
          <p:cNvSpPr>
            <a:spLocks noChangeAspect="1" noChangeArrowheads="1"/>
          </p:cNvSpPr>
          <p:nvPr/>
        </p:nvSpPr>
        <p:spPr bwMode="auto">
          <a:xfrm>
            <a:off x="323850" y="44450"/>
            <a:ext cx="862013" cy="1144588"/>
          </a:xfrm>
          <a:prstGeom prst="rect">
            <a:avLst/>
          </a:prstGeom>
          <a:noFill/>
          <a:ln w="9525">
            <a:noFill/>
            <a:miter lim="800000"/>
            <a:headEnd/>
            <a:tailEnd/>
          </a:ln>
        </p:spPr>
        <p:txBody>
          <a:bodyPr/>
          <a:lstStyle/>
          <a:p>
            <a:endParaRPr lang="en-US">
              <a:solidFill>
                <a:prstClr val="black"/>
              </a:solidFill>
            </a:endParaRPr>
          </a:p>
        </p:txBody>
      </p:sp>
      <p:sp>
        <p:nvSpPr>
          <p:cNvPr id="12" name="Rectangle 3">
            <a:extLst>
              <a:ext uri="{FF2B5EF4-FFF2-40B4-BE49-F238E27FC236}">
                <a16:creationId xmlns="" xmlns:a16="http://schemas.microsoft.com/office/drawing/2014/main" id="{1D04BC82-4278-104C-9075-9D1ED39BA0DE}"/>
              </a:ext>
            </a:extLst>
          </p:cNvPr>
          <p:cNvSpPr>
            <a:spLocks noChangeArrowheads="1"/>
          </p:cNvSpPr>
          <p:nvPr/>
        </p:nvSpPr>
        <p:spPr bwMode="auto">
          <a:xfrm>
            <a:off x="152400" y="7696200"/>
            <a:ext cx="8991600" cy="461665"/>
          </a:xfrm>
          <a:prstGeom prst="rect">
            <a:avLst/>
          </a:prstGeom>
          <a:noFill/>
          <a:ln w="9525">
            <a:noFill/>
            <a:miter lim="800000"/>
            <a:headEnd/>
            <a:tailEnd/>
          </a:ln>
        </p:spPr>
        <p:txBody>
          <a:bodyPr wrap="square">
            <a:spAutoFit/>
          </a:bodyPr>
          <a:lstStyle/>
          <a:p>
            <a:pPr>
              <a:spcAft>
                <a:spcPts val="1800"/>
              </a:spcAft>
            </a:pPr>
            <a:r>
              <a:rPr lang="en-US" sz="2400" dirty="0">
                <a:solidFill>
                  <a:schemeClr val="bg1"/>
                </a:solidFill>
              </a:rPr>
              <a:t>Major success at Busan</a:t>
            </a:r>
          </a:p>
        </p:txBody>
      </p:sp>
      <p:sp>
        <p:nvSpPr>
          <p:cNvPr id="14" name="タイトル 1">
            <a:extLst>
              <a:ext uri="{FF2B5EF4-FFF2-40B4-BE49-F238E27FC236}">
                <a16:creationId xmlns="" xmlns:a16="http://schemas.microsoft.com/office/drawing/2014/main" id="{1BAAD425-694E-CA4F-A500-43DFFC332FA9}"/>
              </a:ext>
            </a:extLst>
          </p:cNvPr>
          <p:cNvSpPr>
            <a:spLocks noGrp="1"/>
          </p:cNvSpPr>
          <p:nvPr>
            <p:ph type="title"/>
          </p:nvPr>
        </p:nvSpPr>
        <p:spPr>
          <a:xfrm>
            <a:off x="0" y="247650"/>
            <a:ext cx="5867400" cy="819150"/>
          </a:xfrm>
        </p:spPr>
        <p:txBody>
          <a:bodyPr/>
          <a:lstStyle/>
          <a:p>
            <a:pPr algn="ctr"/>
            <a:r>
              <a:rPr kumimoji="1" lang="en-US" altLang="ja-JP" dirty="0"/>
              <a:t>Seabed 2030</a:t>
            </a:r>
            <a:endParaRPr kumimoji="1" lang="ja-JP" altLang="en-US" dirty="0"/>
          </a:p>
        </p:txBody>
      </p:sp>
      <p:sp>
        <p:nvSpPr>
          <p:cNvPr id="7" name="正方形/長方形 6">
            <a:extLst>
              <a:ext uri="{FF2B5EF4-FFF2-40B4-BE49-F238E27FC236}">
                <a16:creationId xmlns="" xmlns:a16="http://schemas.microsoft.com/office/drawing/2014/main" id="{311AD24C-B3FF-CD4E-BCD2-A1FD357948E0}"/>
              </a:ext>
            </a:extLst>
          </p:cNvPr>
          <p:cNvSpPr/>
          <p:nvPr/>
        </p:nvSpPr>
        <p:spPr>
          <a:xfrm>
            <a:off x="3132474" y="4384800"/>
            <a:ext cx="4261103" cy="461665"/>
          </a:xfrm>
          <a:prstGeom prst="rect">
            <a:avLst/>
          </a:prstGeom>
        </p:spPr>
        <p:txBody>
          <a:bodyPr wrap="none">
            <a:spAutoFit/>
          </a:bodyPr>
          <a:lstStyle/>
          <a:p>
            <a:r>
              <a:rPr lang="en-US" altLang="ja-JP" sz="2400" dirty="0">
                <a:solidFill>
                  <a:schemeClr val="bg1"/>
                </a:solidFill>
              </a:rPr>
              <a:t>is appointed as Seabed 2030 </a:t>
            </a:r>
            <a:endParaRPr lang="ja-JP" altLang="en-US" sz="2400"/>
          </a:p>
        </p:txBody>
      </p:sp>
    </p:spTree>
    <p:extLst>
      <p:ext uri="{BB962C8B-B14F-4D97-AF65-F5344CB8AC3E}">
        <p14:creationId xmlns:p14="http://schemas.microsoft.com/office/powerpoint/2010/main" val="100366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3">
                                            <p:txEl>
                                              <p:pRg st="5" end="5"/>
                                            </p:txEl>
                                          </p:spTgt>
                                        </p:tgtEl>
                                        <p:attrNameLst>
                                          <p:attrName>style.visibility</p:attrName>
                                        </p:attrNameLst>
                                      </p:cBhvr>
                                      <p:to>
                                        <p:strVal val="visible"/>
                                      </p:to>
                                    </p:set>
                                    <p:animEffect transition="in" filter="wipe(left)">
                                      <p:cBhvr>
                                        <p:cTn id="7" dur="750"/>
                                        <p:tgtEl>
                                          <p:spTgt spid="13">
                                            <p:txEl>
                                              <p:pRg st="5" end="5"/>
                                            </p:txEl>
                                          </p:spTgt>
                                        </p:tgtEl>
                                      </p:cBhvr>
                                    </p:animEffect>
                                  </p:childTnLst>
                                </p:cTn>
                              </p:par>
                            </p:childTnLst>
                          </p:cTn>
                        </p:par>
                        <p:par>
                          <p:cTn id="8" fill="hold">
                            <p:stCondLst>
                              <p:cond delay="1250"/>
                            </p:stCondLst>
                            <p:childTnLst>
                              <p:par>
                                <p:cTn id="9" presetID="22" presetClass="entr" presetSubtype="8"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animEffect transition="in" filter="wipe(left)">
                                      <p:cBhvr>
                                        <p:cTn id="15" dur="1250"/>
                                        <p:tgtEl>
                                          <p:spTgt spid="13">
                                            <p:txEl>
                                              <p:pRg st="6" end="6"/>
                                            </p:txEl>
                                          </p:spTgt>
                                        </p:tgtEl>
                                      </p:cBhvr>
                                    </p:animEffect>
                                  </p:childTnLst>
                                </p:cTn>
                              </p:par>
                            </p:childTnLst>
                          </p:cTn>
                        </p:par>
                        <p:par>
                          <p:cTn id="16" fill="hold">
                            <p:stCondLst>
                              <p:cond delay="4000"/>
                            </p:stCondLst>
                            <p:childTnLst>
                              <p:par>
                                <p:cTn id="17" presetID="22" presetClass="entr" presetSubtype="8" fill="hold" grpId="0" nodeType="afterEffect">
                                  <p:stCondLst>
                                    <p:cond delay="500"/>
                                  </p:stCondLst>
                                  <p:childTnLst>
                                    <p:set>
                                      <p:cBhvr>
                                        <p:cTn id="18" dur="1" fill="hold">
                                          <p:stCondLst>
                                            <p:cond delay="0"/>
                                          </p:stCondLst>
                                        </p:cTn>
                                        <p:tgtEl>
                                          <p:spTgt spid="13">
                                            <p:txEl>
                                              <p:pRg st="7" end="7"/>
                                            </p:txEl>
                                          </p:spTgt>
                                        </p:tgtEl>
                                        <p:attrNameLst>
                                          <p:attrName>style.visibility</p:attrName>
                                        </p:attrNameLst>
                                      </p:cBhvr>
                                      <p:to>
                                        <p:strVal val="visible"/>
                                      </p:to>
                                    </p:set>
                                    <p:animEffect transition="in" filter="wipe(left)">
                                      <p:cBhvr>
                                        <p:cTn id="19" dur="175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47650"/>
            <a:ext cx="5867400" cy="819150"/>
          </a:xfrm>
        </p:spPr>
        <p:txBody>
          <a:bodyPr/>
          <a:lstStyle/>
          <a:p>
            <a:pPr algn="ctr"/>
            <a:r>
              <a:rPr kumimoji="1" lang="en-US" altLang="ja-JP" dirty="0"/>
              <a:t>Seabed 2030</a:t>
            </a:r>
            <a:endParaRPr kumimoji="1" lang="ja-JP" altLang="en-US" dirty="0"/>
          </a:p>
        </p:txBody>
      </p:sp>
      <p:sp>
        <p:nvSpPr>
          <p:cNvPr id="3" name="コンテンツ プレースホルダー 2"/>
          <p:cNvSpPr>
            <a:spLocks noGrp="1"/>
          </p:cNvSpPr>
          <p:nvPr>
            <p:ph idx="1"/>
          </p:nvPr>
        </p:nvSpPr>
        <p:spPr>
          <a:xfrm>
            <a:off x="381000" y="1676400"/>
            <a:ext cx="8229600" cy="4694237"/>
          </a:xfrm>
        </p:spPr>
        <p:txBody>
          <a:bodyPr/>
          <a:lstStyle/>
          <a:p>
            <a:pPr marL="0" indent="0" algn="ctr">
              <a:buNone/>
            </a:pPr>
            <a:r>
              <a:rPr lang="en-US" altLang="ja-JP" sz="2800" dirty="0"/>
              <a:t>The GEBCO - Nippon Foundation - Seabed 2030</a:t>
            </a:r>
          </a:p>
          <a:p>
            <a:pPr lvl="1">
              <a:spcBef>
                <a:spcPts val="2376"/>
              </a:spcBef>
            </a:pPr>
            <a:r>
              <a:rPr lang="en-US" altLang="ja-JP" sz="2400" dirty="0"/>
              <a:t>a global program with the focused goal of compiling </a:t>
            </a:r>
          </a:p>
          <a:p>
            <a:pPr marL="393700" lvl="1" indent="0">
              <a:spcBef>
                <a:spcPts val="0"/>
              </a:spcBef>
              <a:buNone/>
            </a:pPr>
            <a:r>
              <a:rPr lang="en-US" altLang="ja-JP" sz="2400" dirty="0"/>
              <a:t>    Digital Bathymetric Model (DBM)</a:t>
            </a:r>
          </a:p>
          <a:p>
            <a:pPr lvl="2">
              <a:spcBef>
                <a:spcPts val="1704"/>
              </a:spcBef>
            </a:pPr>
            <a:r>
              <a:rPr lang="en-US" altLang="ja-JP" sz="2000" dirty="0"/>
              <a:t>openly available</a:t>
            </a:r>
          </a:p>
          <a:p>
            <a:pPr lvl="2">
              <a:spcBef>
                <a:spcPts val="1704"/>
              </a:spcBef>
            </a:pPr>
            <a:r>
              <a:rPr lang="en-US" altLang="ja-JP" sz="2000" dirty="0"/>
              <a:t>at the highest resolution possible </a:t>
            </a:r>
          </a:p>
          <a:p>
            <a:pPr lvl="2">
              <a:spcBef>
                <a:spcPts val="1704"/>
              </a:spcBef>
            </a:pPr>
            <a:r>
              <a:rPr lang="en-US" altLang="ja-JP" sz="2000" dirty="0"/>
              <a:t>from the coast to the deepest trenches </a:t>
            </a:r>
          </a:p>
          <a:p>
            <a:pPr lvl="2">
              <a:spcBef>
                <a:spcPts val="1704"/>
              </a:spcBef>
            </a:pPr>
            <a:r>
              <a:rPr lang="en-US" altLang="ja-JP" sz="2000" dirty="0"/>
              <a:t>by the year 2030</a:t>
            </a:r>
          </a:p>
          <a:p>
            <a:pPr lvl="2">
              <a:spcBef>
                <a:spcPts val="1704"/>
              </a:spcBef>
            </a:pPr>
            <a:r>
              <a:rPr lang="en-US" altLang="ja-JP" sz="2000" dirty="0"/>
              <a:t>leave no features of the World Ocean floor larger than 100 m</a:t>
            </a:r>
          </a:p>
          <a:p>
            <a:pPr marL="914400" lvl="2" indent="0">
              <a:spcBef>
                <a:spcPts val="0"/>
              </a:spcBef>
              <a:buNone/>
            </a:pPr>
            <a:r>
              <a:rPr lang="en-US" altLang="ja-JP" sz="2000" dirty="0"/>
              <a:t>   unmapped</a:t>
            </a:r>
          </a:p>
        </p:txBody>
      </p:sp>
    </p:spTree>
    <p:extLst>
      <p:ext uri="{BB962C8B-B14F-4D97-AF65-F5344CB8AC3E}">
        <p14:creationId xmlns:p14="http://schemas.microsoft.com/office/powerpoint/2010/main" val="157421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000"/>
                                        <p:tgtEl>
                                          <p:spTgt spid="3">
                                            <p:txEl>
                                              <p:pRg st="1" end="1"/>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75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75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left)">
                                      <p:cBhvr>
                                        <p:cTn id="36" dur="1000"/>
                                        <p:tgtEl>
                                          <p:spTgt spid="3">
                                            <p:txEl>
                                              <p:pRg st="7" end="7"/>
                                            </p:txEl>
                                          </p:spTgt>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ipe(left)">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en-US" altLang="ja-JP" dirty="0"/>
              <a:t>To empower the world to </a:t>
            </a:r>
          </a:p>
          <a:p>
            <a:pPr lvl="1">
              <a:spcBef>
                <a:spcPts val="1824"/>
              </a:spcBef>
            </a:pPr>
            <a:r>
              <a:rPr lang="en-US" altLang="ja-JP" dirty="0"/>
              <a:t>make policy decisions, </a:t>
            </a:r>
          </a:p>
          <a:p>
            <a:pPr lvl="1">
              <a:spcBef>
                <a:spcPts val="1824"/>
              </a:spcBef>
            </a:pPr>
            <a:r>
              <a:rPr lang="en-US" altLang="ja-JP" dirty="0"/>
              <a:t>use the ocean sustainably and </a:t>
            </a:r>
          </a:p>
          <a:p>
            <a:pPr lvl="1">
              <a:spcBef>
                <a:spcPts val="1824"/>
              </a:spcBef>
            </a:pPr>
            <a:r>
              <a:rPr lang="en-US" altLang="ja-JP" dirty="0"/>
              <a:t>undertake scientific research </a:t>
            </a:r>
          </a:p>
          <a:p>
            <a:pPr marL="366713" lvl="1" indent="0">
              <a:spcBef>
                <a:spcPts val="1824"/>
              </a:spcBef>
              <a:buNone/>
            </a:pPr>
            <a:r>
              <a:rPr lang="en-US" altLang="ja-JP" dirty="0"/>
              <a:t>for the sustainable development,</a:t>
            </a:r>
          </a:p>
          <a:p>
            <a:pPr marL="366713" lvl="1" indent="0">
              <a:spcBef>
                <a:spcPts val="1824"/>
              </a:spcBef>
              <a:buNone/>
            </a:pPr>
            <a:r>
              <a:rPr lang="en-US" altLang="ja-JP" dirty="0"/>
              <a:t>based on the detailed bathymetric information</a:t>
            </a:r>
          </a:p>
          <a:p>
            <a:pPr marL="366713" lvl="1" indent="0">
              <a:spcBef>
                <a:spcPts val="1824"/>
              </a:spcBef>
              <a:buNone/>
            </a:pPr>
            <a:r>
              <a:rPr lang="en-US" altLang="ja-JP" dirty="0"/>
              <a:t>of the Earth’s seabed. </a:t>
            </a:r>
          </a:p>
        </p:txBody>
      </p:sp>
      <p:sp>
        <p:nvSpPr>
          <p:cNvPr id="5" name="タイトル 4">
            <a:extLst>
              <a:ext uri="{FF2B5EF4-FFF2-40B4-BE49-F238E27FC236}">
                <a16:creationId xmlns="" xmlns:a16="http://schemas.microsoft.com/office/drawing/2014/main" id="{94B71A47-C5CF-9A4C-871E-17C48A609E11}"/>
              </a:ext>
            </a:extLst>
          </p:cNvPr>
          <p:cNvSpPr>
            <a:spLocks noGrp="1"/>
          </p:cNvSpPr>
          <p:nvPr>
            <p:ph type="title"/>
          </p:nvPr>
        </p:nvSpPr>
        <p:spPr/>
        <p:txBody>
          <a:bodyPr/>
          <a:lstStyle/>
          <a:p>
            <a:endParaRPr lang="ja-JP" altLang="en-US"/>
          </a:p>
        </p:txBody>
      </p:sp>
      <p:sp>
        <p:nvSpPr>
          <p:cNvPr id="6" name="タイトル 1">
            <a:extLst>
              <a:ext uri="{FF2B5EF4-FFF2-40B4-BE49-F238E27FC236}">
                <a16:creationId xmlns="" xmlns:a16="http://schemas.microsoft.com/office/drawing/2014/main" id="{E13D3143-19FA-824A-BC10-0C94A25295BE}"/>
              </a:ext>
            </a:extLst>
          </p:cNvPr>
          <p:cNvSpPr txBox="1">
            <a:spLocks/>
          </p:cNvSpPr>
          <p:nvPr/>
        </p:nvSpPr>
        <p:spPr bwMode="auto">
          <a:xfrm>
            <a:off x="0" y="247650"/>
            <a:ext cx="5867400" cy="8191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ts val="4000"/>
              </a:lnSpc>
              <a:spcBef>
                <a:spcPct val="0"/>
              </a:spcBef>
              <a:spcAft>
                <a:spcPct val="0"/>
              </a:spcAft>
              <a:defRPr sz="4400" b="1" kern="1200">
                <a:solidFill>
                  <a:srgbClr val="17375E"/>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kumimoji="1" lang="en-US" altLang="ja-JP"/>
              <a:t>Seabed 2030</a:t>
            </a:r>
            <a:endParaRPr kumimoji="1" lang="ja-JP" altLang="en-US" dirty="0"/>
          </a:p>
        </p:txBody>
      </p:sp>
    </p:spTree>
    <p:extLst>
      <p:ext uri="{BB962C8B-B14F-4D97-AF65-F5344CB8AC3E}">
        <p14:creationId xmlns:p14="http://schemas.microsoft.com/office/powerpoint/2010/main" val="144920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How to increase data</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en-US" altLang="ja-JP" sz="2800" dirty="0"/>
              <a:t>Dig up existing data</a:t>
            </a:r>
          </a:p>
          <a:p>
            <a:pPr>
              <a:spcBef>
                <a:spcPts val="2472"/>
              </a:spcBef>
            </a:pPr>
            <a:r>
              <a:rPr lang="en-US" altLang="ja-JP" sz="2800" dirty="0"/>
              <a:t>Create new data flow, such as;</a:t>
            </a:r>
          </a:p>
          <a:p>
            <a:pPr lvl="1"/>
            <a:r>
              <a:rPr lang="en-US" altLang="ja-JP" dirty="0"/>
              <a:t>crowd sourced bathymetry (CSB)</a:t>
            </a:r>
          </a:p>
          <a:p>
            <a:pPr lvl="1"/>
            <a:r>
              <a:rPr lang="en-US" altLang="ja-JP" dirty="0"/>
              <a:t>Data harvesting from ENC</a:t>
            </a:r>
          </a:p>
          <a:p>
            <a:pPr lvl="1"/>
            <a:r>
              <a:rPr lang="en-US" altLang="ja-JP" dirty="0"/>
              <a:t>Expansion of GEBCO family</a:t>
            </a:r>
          </a:p>
          <a:p>
            <a:pPr>
              <a:spcBef>
                <a:spcPts val="2472"/>
              </a:spcBef>
            </a:pPr>
            <a:r>
              <a:rPr kumimoji="1" lang="en-US" altLang="ja-JP" sz="2800" dirty="0"/>
              <a:t>include data from new survey technologies, such as;</a:t>
            </a:r>
          </a:p>
          <a:p>
            <a:pPr lvl="1">
              <a:spcBef>
                <a:spcPts val="240"/>
              </a:spcBef>
            </a:pPr>
            <a:r>
              <a:rPr kumimoji="1" lang="en-US" altLang="ja-JP" dirty="0"/>
              <a:t>satellite derived bathymetry (SDB), </a:t>
            </a:r>
            <a:endParaRPr lang="en-US" altLang="ja-JP" dirty="0"/>
          </a:p>
          <a:p>
            <a:pPr lvl="1">
              <a:spcBef>
                <a:spcPts val="240"/>
              </a:spcBef>
            </a:pPr>
            <a:r>
              <a:rPr kumimoji="1" lang="en-US" altLang="ja-JP" dirty="0" err="1"/>
              <a:t>lidar</a:t>
            </a:r>
            <a:r>
              <a:rPr lang="en-US" altLang="ja-JP" dirty="0" err="1"/>
              <a:t>s</a:t>
            </a:r>
            <a:r>
              <a:rPr lang="en-US" altLang="ja-JP" dirty="0"/>
              <a:t>, </a:t>
            </a:r>
          </a:p>
          <a:p>
            <a:pPr lvl="1">
              <a:spcBef>
                <a:spcPts val="240"/>
              </a:spcBef>
            </a:pPr>
            <a:r>
              <a:rPr lang="en-US" altLang="ja-JP" dirty="0"/>
              <a:t>AUVs, ROVs, gliders, data buoys</a:t>
            </a:r>
            <a:endParaRPr kumimoji="1" lang="en-US" altLang="ja-JP" dirty="0"/>
          </a:p>
        </p:txBody>
      </p:sp>
    </p:spTree>
    <p:extLst>
      <p:ext uri="{BB962C8B-B14F-4D97-AF65-F5344CB8AC3E}">
        <p14:creationId xmlns:p14="http://schemas.microsoft.com/office/powerpoint/2010/main" val="35148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1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E6D7C"/>
        </a:solidFill>
        <a:effectLst/>
      </p:bgPr>
    </p:bg>
    <p:spTree>
      <p:nvGrpSpPr>
        <p:cNvPr id="1" name=""/>
        <p:cNvGrpSpPr/>
        <p:nvPr/>
      </p:nvGrpSpPr>
      <p:grpSpPr>
        <a:xfrm>
          <a:off x="0" y="0"/>
          <a:ext cx="0" cy="0"/>
          <a:chOff x="0" y="0"/>
          <a:chExt cx="0" cy="0"/>
        </a:xfrm>
      </p:grpSpPr>
      <p:pic>
        <p:nvPicPr>
          <p:cNvPr id="7" name="Picture 6"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a:noFill/>
          <a:ln w="9525">
            <a:noFill/>
            <a:miter lim="800000"/>
            <a:headEnd/>
            <a:tailEnd/>
          </a:ln>
        </p:spPr>
      </p:pic>
      <p:sp>
        <p:nvSpPr>
          <p:cNvPr id="15365" name="TextBox 7"/>
          <p:cNvSpPr txBox="1">
            <a:spLocks noChangeArrowheads="1"/>
          </p:cNvSpPr>
          <p:nvPr/>
        </p:nvSpPr>
        <p:spPr bwMode="auto">
          <a:xfrm>
            <a:off x="26126" y="6519446"/>
            <a:ext cx="9133114" cy="338554"/>
          </a:xfrm>
          <a:prstGeom prst="rect">
            <a:avLst/>
          </a:prstGeom>
          <a:noFill/>
          <a:ln w="9525">
            <a:noFill/>
            <a:miter lim="800000"/>
            <a:headEnd/>
            <a:tailEnd/>
          </a:ln>
        </p:spPr>
        <p:txBody>
          <a:bodyPr wrap="square">
            <a:spAutoFit/>
          </a:bodyPr>
          <a:lstStyle/>
          <a:p>
            <a:pPr algn="ctr"/>
            <a:r>
              <a:rPr lang="en-US" sz="1600" dirty="0">
                <a:solidFill>
                  <a:srgbClr val="FF0000"/>
                </a:solidFill>
              </a:rPr>
              <a:t>Red: </a:t>
            </a:r>
            <a:r>
              <a:rPr lang="en-US" sz="1600" dirty="0" err="1">
                <a:solidFill>
                  <a:srgbClr val="FF0000"/>
                </a:solidFill>
              </a:rPr>
              <a:t>ENC</a:t>
            </a:r>
            <a:r>
              <a:rPr lang="en-US" sz="1600" dirty="0">
                <a:solidFill>
                  <a:srgbClr val="FF0000"/>
                </a:solidFill>
              </a:rPr>
              <a:t>-Soundings </a:t>
            </a:r>
            <a:r>
              <a:rPr lang="en-US" sz="1600" dirty="0">
                <a:solidFill>
                  <a:srgbClr val="D5FAF6"/>
                </a:solidFill>
              </a:rPr>
              <a:t>Black: Grid cells in the GEBCO grid constrained by ship-track soundings</a:t>
            </a:r>
          </a:p>
        </p:txBody>
      </p:sp>
      <p:sp>
        <p:nvSpPr>
          <p:cNvPr id="6" name="Content Placeholder 2"/>
          <p:cNvSpPr txBox="1">
            <a:spLocks/>
          </p:cNvSpPr>
          <p:nvPr/>
        </p:nvSpPr>
        <p:spPr bwMode="auto">
          <a:xfrm>
            <a:off x="0" y="0"/>
            <a:ext cx="9144000" cy="1268412"/>
          </a:xfrm>
          <a:prstGeom prst="rect">
            <a:avLst/>
          </a:prstGeom>
          <a:noFill/>
          <a:ln w="9525">
            <a:noFill/>
            <a:miter lim="800000"/>
            <a:headEnd/>
            <a:tailEnd/>
          </a:ln>
        </p:spPr>
        <p:txBody>
          <a:bodyPr anchor="ctr" anchorCtr="0"/>
          <a:lstStyle/>
          <a:p>
            <a:pPr marL="228600" indent="1588">
              <a:lnSpc>
                <a:spcPts val="4000"/>
              </a:lnSpc>
              <a:spcAft>
                <a:spcPts val="1800"/>
              </a:spcAft>
            </a:pPr>
            <a:r>
              <a:rPr lang="en-ZA" sz="3000" b="1" dirty="0">
                <a:solidFill>
                  <a:srgbClr val="1E4678"/>
                </a:solidFill>
              </a:rPr>
              <a:t>How to help improve </a:t>
            </a:r>
            <a:br>
              <a:rPr lang="en-ZA" sz="3000" b="1" dirty="0">
                <a:solidFill>
                  <a:srgbClr val="1E4678"/>
                </a:solidFill>
              </a:rPr>
            </a:br>
            <a:r>
              <a:rPr lang="en-ZA" sz="3000" b="1" dirty="0">
                <a:solidFill>
                  <a:srgbClr val="1E4678"/>
                </a:solidFill>
              </a:rPr>
              <a:t>global bathymetric models</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3152" y="1396506"/>
            <a:ext cx="7398666" cy="5080494"/>
          </a:xfrm>
          <a:prstGeom prst="rect">
            <a:avLst/>
          </a:prstGeom>
        </p:spPr>
      </p:pic>
      <p:sp>
        <p:nvSpPr>
          <p:cNvPr id="3" name="Rectangle 2"/>
          <p:cNvSpPr/>
          <p:nvPr/>
        </p:nvSpPr>
        <p:spPr>
          <a:xfrm>
            <a:off x="10886" y="2090094"/>
            <a:ext cx="1612266" cy="3693319"/>
          </a:xfrm>
          <a:prstGeom prst="rect">
            <a:avLst/>
          </a:prstGeom>
        </p:spPr>
        <p:txBody>
          <a:bodyPr wrap="square">
            <a:spAutoFit/>
          </a:bodyPr>
          <a:lstStyle/>
          <a:p>
            <a:pPr algn="ctr"/>
            <a:r>
              <a:rPr lang="en-GB" sz="1800" dirty="0">
                <a:solidFill>
                  <a:srgbClr val="6EE0C8"/>
                </a:solidFill>
              </a:rPr>
              <a:t>Coverage of source bathymetry data used to develop GEBCO’s global grid in the region </a:t>
            </a:r>
            <a:br>
              <a:rPr lang="en-GB" sz="1800" dirty="0">
                <a:solidFill>
                  <a:srgbClr val="6EE0C8"/>
                </a:solidFill>
              </a:rPr>
            </a:br>
            <a:r>
              <a:rPr lang="en-GB" sz="1800" dirty="0">
                <a:solidFill>
                  <a:srgbClr val="6EE0C8"/>
                </a:solidFill>
              </a:rPr>
              <a:t>of the </a:t>
            </a:r>
            <a:br>
              <a:rPr lang="en-GB" sz="1800" dirty="0">
                <a:solidFill>
                  <a:srgbClr val="6EE0C8"/>
                </a:solidFill>
              </a:rPr>
            </a:br>
            <a:r>
              <a:rPr lang="en-GB" sz="1800" i="1" dirty="0">
                <a:solidFill>
                  <a:srgbClr val="6EE0C8"/>
                </a:solidFill>
              </a:rPr>
              <a:t>North Indian Regional Hydrographic Commission.</a:t>
            </a:r>
          </a:p>
        </p:txBody>
      </p:sp>
      <p:sp>
        <p:nvSpPr>
          <p:cNvPr id="10" name="正方形/長方形 9"/>
          <p:cNvSpPr>
            <a:spLocks noChangeAspect="1"/>
          </p:cNvSpPr>
          <p:nvPr/>
        </p:nvSpPr>
        <p:spPr>
          <a:xfrm>
            <a:off x="3810000" y="2514600"/>
            <a:ext cx="685800" cy="782053"/>
          </a:xfrm>
          <a:prstGeom prst="rect">
            <a:avLst/>
          </a:prstGeom>
          <a:noFill/>
          <a:ln w="38100" cmpd="sng">
            <a:solidFill>
              <a:srgbClr val="1E46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405040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E6D7C"/>
        </a:solidFill>
        <a:effectLst/>
      </p:bgPr>
    </p:bg>
    <p:spTree>
      <p:nvGrpSpPr>
        <p:cNvPr id="1" name=""/>
        <p:cNvGrpSpPr/>
        <p:nvPr/>
      </p:nvGrpSpPr>
      <p:grpSpPr>
        <a:xfrm>
          <a:off x="0" y="0"/>
          <a:ext cx="0" cy="0"/>
          <a:chOff x="0" y="0"/>
          <a:chExt cx="0" cy="0"/>
        </a:xfrm>
      </p:grpSpPr>
      <p:pic>
        <p:nvPicPr>
          <p:cNvPr id="7" name="Picture 6"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a:noFill/>
          <a:ln w="9525">
            <a:noFill/>
            <a:miter lim="800000"/>
            <a:headEnd/>
            <a:tailEnd/>
          </a:ln>
        </p:spPr>
      </p:pic>
      <p:sp>
        <p:nvSpPr>
          <p:cNvPr id="10" name="Content Placeholder 2"/>
          <p:cNvSpPr txBox="1">
            <a:spLocks/>
          </p:cNvSpPr>
          <p:nvPr/>
        </p:nvSpPr>
        <p:spPr bwMode="auto">
          <a:xfrm>
            <a:off x="0" y="0"/>
            <a:ext cx="9144000" cy="1268412"/>
          </a:xfrm>
          <a:prstGeom prst="rect">
            <a:avLst/>
          </a:prstGeom>
          <a:noFill/>
          <a:ln w="9525">
            <a:noFill/>
            <a:miter lim="800000"/>
            <a:headEnd/>
            <a:tailEnd/>
          </a:ln>
        </p:spPr>
        <p:txBody>
          <a:bodyPr anchor="ctr" anchorCtr="0"/>
          <a:lstStyle/>
          <a:p>
            <a:pPr marL="223838" indent="1588">
              <a:lnSpc>
                <a:spcPts val="4000"/>
              </a:lnSpc>
              <a:spcAft>
                <a:spcPts val="1800"/>
              </a:spcAft>
              <a:buFont typeface="Arial" charset="0"/>
              <a:buNone/>
            </a:pPr>
            <a:r>
              <a:rPr lang="en-ZA" sz="3000" b="1" dirty="0">
                <a:solidFill>
                  <a:srgbClr val="224F86"/>
                </a:solidFill>
              </a:rPr>
              <a:t>Shallow water</a:t>
            </a:r>
            <a:br>
              <a:rPr lang="en-ZA" sz="3000" b="1" dirty="0">
                <a:solidFill>
                  <a:srgbClr val="224F86"/>
                </a:solidFill>
              </a:rPr>
            </a:br>
            <a:r>
              <a:rPr lang="en-ZA" sz="3000" b="1" dirty="0">
                <a:solidFill>
                  <a:srgbClr val="224F86"/>
                </a:solidFill>
              </a:rPr>
              <a:t>bathymetry initiative</a:t>
            </a:r>
          </a:p>
        </p:txBody>
      </p:sp>
      <p:pic>
        <p:nvPicPr>
          <p:cNvPr id="2" name="図 1" descr="bas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7400" y="1295400"/>
            <a:ext cx="5029200" cy="5491443"/>
          </a:xfrm>
          <a:prstGeom prst="rect">
            <a:avLst/>
          </a:prstGeom>
        </p:spPr>
      </p:pic>
    </p:spTree>
    <p:extLst>
      <p:ext uri="{BB962C8B-B14F-4D97-AF65-F5344CB8AC3E}">
        <p14:creationId xmlns:p14="http://schemas.microsoft.com/office/powerpoint/2010/main" val="215296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E6D7C"/>
        </a:solidFill>
        <a:effectLst/>
      </p:bgPr>
    </p:bg>
    <p:spTree>
      <p:nvGrpSpPr>
        <p:cNvPr id="1" name=""/>
        <p:cNvGrpSpPr/>
        <p:nvPr/>
      </p:nvGrpSpPr>
      <p:grpSpPr>
        <a:xfrm>
          <a:off x="0" y="0"/>
          <a:ext cx="0" cy="0"/>
          <a:chOff x="0" y="0"/>
          <a:chExt cx="0" cy="0"/>
        </a:xfrm>
      </p:grpSpPr>
      <p:pic>
        <p:nvPicPr>
          <p:cNvPr id="7" name="Picture 6"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a:noFill/>
          <a:ln w="9525">
            <a:noFill/>
            <a:miter lim="800000"/>
            <a:headEnd/>
            <a:tailEnd/>
          </a:ln>
        </p:spPr>
      </p:pic>
      <p:sp>
        <p:nvSpPr>
          <p:cNvPr id="10" name="Content Placeholder 2"/>
          <p:cNvSpPr txBox="1">
            <a:spLocks/>
          </p:cNvSpPr>
          <p:nvPr/>
        </p:nvSpPr>
        <p:spPr bwMode="auto">
          <a:xfrm>
            <a:off x="0" y="0"/>
            <a:ext cx="9144000" cy="1268412"/>
          </a:xfrm>
          <a:prstGeom prst="rect">
            <a:avLst/>
          </a:prstGeom>
          <a:noFill/>
          <a:ln w="9525">
            <a:noFill/>
            <a:miter lim="800000"/>
            <a:headEnd/>
            <a:tailEnd/>
          </a:ln>
        </p:spPr>
        <p:txBody>
          <a:bodyPr anchor="ctr" anchorCtr="0"/>
          <a:lstStyle/>
          <a:p>
            <a:pPr marL="223838" indent="1588">
              <a:lnSpc>
                <a:spcPts val="4000"/>
              </a:lnSpc>
              <a:spcAft>
                <a:spcPts val="1800"/>
              </a:spcAft>
              <a:buFont typeface="Arial" charset="0"/>
              <a:buNone/>
            </a:pPr>
            <a:r>
              <a:rPr lang="en-ZA" sz="3000" b="1" dirty="0">
                <a:solidFill>
                  <a:srgbClr val="224F86"/>
                </a:solidFill>
              </a:rPr>
              <a:t>Shallow water</a:t>
            </a:r>
            <a:br>
              <a:rPr lang="en-ZA" sz="3000" b="1" dirty="0">
                <a:solidFill>
                  <a:srgbClr val="224F86"/>
                </a:solidFill>
              </a:rPr>
            </a:br>
            <a:r>
              <a:rPr lang="en-ZA" sz="3000" b="1" dirty="0">
                <a:solidFill>
                  <a:srgbClr val="224F86"/>
                </a:solidFill>
              </a:rPr>
              <a:t>bathymetry initiative</a:t>
            </a:r>
          </a:p>
        </p:txBody>
      </p:sp>
      <p:pic>
        <p:nvPicPr>
          <p:cNvPr id="2" name="図 1" descr="bas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7400" y="1295400"/>
            <a:ext cx="5029200" cy="5491443"/>
          </a:xfrm>
          <a:prstGeom prst="rect">
            <a:avLst/>
          </a:prstGeom>
        </p:spPr>
      </p:pic>
      <p:pic>
        <p:nvPicPr>
          <p:cNvPr id="5" name="図 4"/>
          <p:cNvPicPr>
            <a:picLocks noChangeAspect="1"/>
          </p:cNvPicPr>
          <p:nvPr/>
        </p:nvPicPr>
        <p:blipFill>
          <a:blip r:embed="rId5">
            <a:alphaModFix amt="88000"/>
          </a:blip>
          <a:stretch>
            <a:fillRect/>
          </a:stretch>
        </p:blipFill>
        <p:spPr>
          <a:xfrm>
            <a:off x="2286000" y="1572768"/>
            <a:ext cx="4211066" cy="4924806"/>
          </a:xfrm>
          <a:prstGeom prst="rect">
            <a:avLst/>
          </a:prstGeom>
        </p:spPr>
      </p:pic>
    </p:spTree>
    <p:extLst>
      <p:ext uri="{BB962C8B-B14F-4D97-AF65-F5344CB8AC3E}">
        <p14:creationId xmlns:p14="http://schemas.microsoft.com/office/powerpoint/2010/main" val="419099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5123" name="Content Placeholder 2"/>
          <p:cNvSpPr txBox="1">
            <a:spLocks/>
          </p:cNvSpPr>
          <p:nvPr/>
        </p:nvSpPr>
        <p:spPr bwMode="auto">
          <a:xfrm>
            <a:off x="0" y="0"/>
            <a:ext cx="4419600" cy="1295400"/>
          </a:xfrm>
          <a:prstGeom prst="rect">
            <a:avLst/>
          </a:prstGeom>
          <a:noFill/>
          <a:ln w="9525">
            <a:noFill/>
            <a:miter lim="800000"/>
            <a:headEnd/>
            <a:tailEnd/>
          </a:ln>
        </p:spPr>
        <p:txBody>
          <a:bodyPr anchor="ctr" anchorCtr="0"/>
          <a:lstStyle/>
          <a:p>
            <a:pPr marL="228600" algn="ctr">
              <a:lnSpc>
                <a:spcPts val="3600"/>
              </a:lnSpc>
              <a:spcAft>
                <a:spcPts val="1800"/>
              </a:spcAft>
            </a:pPr>
            <a:r>
              <a:rPr lang="en-ZA" sz="3200" b="1" dirty="0">
                <a:solidFill>
                  <a:srgbClr val="1E4678"/>
                </a:solidFill>
              </a:rPr>
              <a:t>Gatherings</a:t>
            </a:r>
            <a:endParaRPr lang="en-ZA" sz="4000" b="1" dirty="0">
              <a:solidFill>
                <a:srgbClr val="1E4678"/>
              </a:solidFill>
            </a:endParaRPr>
          </a:p>
        </p:txBody>
      </p:sp>
      <p:sp>
        <p:nvSpPr>
          <p:cNvPr id="5124" name="Picture 2"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5" name="Picture 4"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6" name="Picture 14" descr="\\naarch\MSC2012Outreach\logos\Other\iho_transparent.gif"/>
          <p:cNvSpPr>
            <a:spLocks noChangeAspect="1" noChangeArrowheads="1"/>
          </p:cNvSpPr>
          <p:nvPr/>
        </p:nvSpPr>
        <p:spPr bwMode="auto">
          <a:xfrm>
            <a:off x="323850" y="44450"/>
            <a:ext cx="862013" cy="1144588"/>
          </a:xfrm>
          <a:prstGeom prst="rect">
            <a:avLst/>
          </a:prstGeom>
          <a:noFill/>
          <a:ln w="9525">
            <a:noFill/>
            <a:miter lim="800000"/>
            <a:headEnd/>
            <a:tailEnd/>
          </a:ln>
        </p:spPr>
        <p:txBody>
          <a:bodyPr/>
          <a:lstStyle/>
          <a:p>
            <a:endParaRPr lang="en-US">
              <a:solidFill>
                <a:prstClr val="black"/>
              </a:solidFill>
            </a:endParaRPr>
          </a:p>
        </p:txBody>
      </p:sp>
      <p:sp>
        <p:nvSpPr>
          <p:cNvPr id="3" name="テキスト ボックス 2"/>
          <p:cNvSpPr txBox="1"/>
          <p:nvPr/>
        </p:nvSpPr>
        <p:spPr>
          <a:xfrm>
            <a:off x="323850" y="1667828"/>
            <a:ext cx="248786" cy="646331"/>
          </a:xfrm>
          <a:prstGeom prst="rect">
            <a:avLst/>
          </a:prstGeom>
          <a:noFill/>
        </p:spPr>
        <p:txBody>
          <a:bodyPr wrap="none" rtlCol="0">
            <a:spAutoFit/>
          </a:bodyPr>
          <a:lstStyle/>
          <a:p>
            <a:r>
              <a:rPr lang="en-US" altLang="ja-JP" dirty="0">
                <a:solidFill>
                  <a:schemeClr val="bg1"/>
                </a:solidFill>
              </a:rPr>
              <a:t> </a:t>
            </a:r>
            <a:endParaRPr lang="ja-JP" altLang="ja-JP" dirty="0">
              <a:solidFill>
                <a:schemeClr val="bg1"/>
              </a:solidFill>
            </a:endParaRPr>
          </a:p>
          <a:p>
            <a:endParaRPr kumimoji="1" lang="ja-JP" altLang="en-US" dirty="0">
              <a:solidFill>
                <a:schemeClr val="bg1"/>
              </a:solidFill>
            </a:endParaRPr>
          </a:p>
        </p:txBody>
      </p:sp>
      <p:sp>
        <p:nvSpPr>
          <p:cNvPr id="4" name="テキスト ボックス 3"/>
          <p:cNvSpPr txBox="1"/>
          <p:nvPr/>
        </p:nvSpPr>
        <p:spPr>
          <a:xfrm>
            <a:off x="316922" y="1436996"/>
            <a:ext cx="8598477" cy="4324261"/>
          </a:xfrm>
          <a:prstGeom prst="rect">
            <a:avLst/>
          </a:prstGeom>
          <a:noFill/>
        </p:spPr>
        <p:txBody>
          <a:bodyPr wrap="square" rtlCol="0">
            <a:spAutoFit/>
          </a:bodyPr>
          <a:lstStyle/>
          <a:p>
            <a:r>
              <a:rPr lang="en-US" altLang="ja-JP" sz="2000" dirty="0">
                <a:solidFill>
                  <a:schemeClr val="bg1"/>
                </a:solidFill>
              </a:rPr>
              <a:t>Guiding Committee (GGC)</a:t>
            </a:r>
          </a:p>
          <a:p>
            <a:pPr lvl="1">
              <a:spcBef>
                <a:spcPts val="600"/>
              </a:spcBef>
            </a:pPr>
            <a:r>
              <a:rPr lang="en-US" altLang="ja-JP" sz="2000" dirty="0">
                <a:solidFill>
                  <a:schemeClr val="bg1"/>
                </a:solidFill>
              </a:rPr>
              <a:t>34</a:t>
            </a:r>
            <a:r>
              <a:rPr lang="en-US" altLang="ja-JP" sz="2000" baseline="30000" dirty="0">
                <a:solidFill>
                  <a:schemeClr val="bg1"/>
                </a:solidFill>
              </a:rPr>
              <a:t>th</a:t>
            </a:r>
            <a:r>
              <a:rPr lang="en-US" altLang="ja-JP" sz="2000" dirty="0">
                <a:solidFill>
                  <a:schemeClr val="bg1"/>
                </a:solidFill>
              </a:rPr>
              <a:t> GGC		      November 16-17	Busan, Republic of Korea</a:t>
            </a:r>
          </a:p>
          <a:p>
            <a:pPr>
              <a:spcBef>
                <a:spcPts val="3000"/>
              </a:spcBef>
            </a:pPr>
            <a:r>
              <a:rPr lang="en-US" altLang="ja-JP" sz="2000" dirty="0">
                <a:solidFill>
                  <a:schemeClr val="bg1"/>
                </a:solidFill>
              </a:rPr>
              <a:t>Sub-Committee for Undersea Future Names (SCUFN)</a:t>
            </a:r>
          </a:p>
          <a:p>
            <a:pPr lvl="1">
              <a:spcBef>
                <a:spcPts val="600"/>
              </a:spcBef>
            </a:pPr>
            <a:r>
              <a:rPr lang="en-US" altLang="ja-JP" sz="2000" dirty="0">
                <a:solidFill>
                  <a:schemeClr val="bg1"/>
                </a:solidFill>
              </a:rPr>
              <a:t>30</a:t>
            </a:r>
            <a:r>
              <a:rPr lang="en-US" altLang="ja-JP" sz="2000" baseline="30000" dirty="0">
                <a:solidFill>
                  <a:schemeClr val="bg1"/>
                </a:solidFill>
              </a:rPr>
              <a:t>th</a:t>
            </a:r>
            <a:r>
              <a:rPr lang="en-US" altLang="ja-JP" sz="2000" dirty="0">
                <a:solidFill>
                  <a:schemeClr val="bg1"/>
                </a:solidFill>
              </a:rPr>
              <a:t> SCUFN	      October 2-6		Genoa, Italy</a:t>
            </a:r>
          </a:p>
          <a:p>
            <a:pPr>
              <a:spcBef>
                <a:spcPts val="3000"/>
              </a:spcBef>
            </a:pPr>
            <a:r>
              <a:rPr lang="en-US" altLang="ja-JP" sz="2000" dirty="0">
                <a:solidFill>
                  <a:schemeClr val="bg1"/>
                </a:solidFill>
              </a:rPr>
              <a:t>Technical Sub-Committee on Ocean Mapping (TSCOM)</a:t>
            </a:r>
          </a:p>
          <a:p>
            <a:pPr>
              <a:spcBef>
                <a:spcPts val="600"/>
              </a:spcBef>
            </a:pPr>
            <a:r>
              <a:rPr lang="en-US" altLang="ja-JP" sz="2000" dirty="0">
                <a:solidFill>
                  <a:schemeClr val="bg1"/>
                </a:solidFill>
              </a:rPr>
              <a:t>Sub-Committee on Regional Undersea Mapping (SCRUM)</a:t>
            </a:r>
          </a:p>
          <a:p>
            <a:pPr lvl="1">
              <a:spcBef>
                <a:spcPts val="1200"/>
              </a:spcBef>
            </a:pPr>
            <a:r>
              <a:rPr lang="en-US" altLang="ja-JP" sz="2000" dirty="0">
                <a:solidFill>
                  <a:schemeClr val="bg1"/>
                </a:solidFill>
              </a:rPr>
              <a:t>33</a:t>
            </a:r>
            <a:r>
              <a:rPr lang="en-US" altLang="ja-JP" sz="2000" baseline="30000" dirty="0">
                <a:solidFill>
                  <a:schemeClr val="bg1"/>
                </a:solidFill>
              </a:rPr>
              <a:t>rd</a:t>
            </a:r>
            <a:r>
              <a:rPr lang="en-US" altLang="ja-JP" sz="2000" dirty="0">
                <a:solidFill>
                  <a:schemeClr val="bg1"/>
                </a:solidFill>
              </a:rPr>
              <a:t> TSCOM</a:t>
            </a:r>
            <a:r>
              <a:rPr lang="ja-JP" altLang="en-US" sz="2000">
                <a:solidFill>
                  <a:schemeClr val="bg1"/>
                </a:solidFill>
              </a:rPr>
              <a:t>･</a:t>
            </a:r>
            <a:r>
              <a:rPr lang="en-US" altLang="ja-JP" sz="2000" dirty="0">
                <a:solidFill>
                  <a:schemeClr val="bg1"/>
                </a:solidFill>
              </a:rPr>
              <a:t>SCRUM    November 13-14	Busan, Republic of Korea</a:t>
            </a:r>
          </a:p>
          <a:p>
            <a:pPr lvl="1">
              <a:spcBef>
                <a:spcPts val="1200"/>
              </a:spcBef>
            </a:pPr>
            <a:r>
              <a:rPr lang="en-US" altLang="ja-JP" sz="2000" dirty="0">
                <a:solidFill>
                  <a:schemeClr val="bg1"/>
                </a:solidFill>
              </a:rPr>
              <a:t>1</a:t>
            </a:r>
            <a:r>
              <a:rPr lang="en-US" altLang="ja-JP" sz="2000" baseline="30000" dirty="0">
                <a:solidFill>
                  <a:schemeClr val="bg1"/>
                </a:solidFill>
              </a:rPr>
              <a:t>st</a:t>
            </a:r>
            <a:r>
              <a:rPr lang="en-US" altLang="ja-JP" sz="2000" dirty="0">
                <a:solidFill>
                  <a:schemeClr val="bg1"/>
                </a:solidFill>
              </a:rPr>
              <a:t> GEBCO Symposium on Bathymetry</a:t>
            </a:r>
          </a:p>
          <a:p>
            <a:pPr lvl="1">
              <a:spcBef>
                <a:spcPts val="1200"/>
              </a:spcBef>
            </a:pPr>
            <a:r>
              <a:rPr lang="en-US" altLang="ja-JP" sz="2000" dirty="0">
                <a:solidFill>
                  <a:schemeClr val="bg1"/>
                </a:solidFill>
              </a:rPr>
              <a:t>			       November 15	Busan, Republic of Korea</a:t>
            </a:r>
          </a:p>
        </p:txBody>
      </p:sp>
    </p:spTree>
    <p:extLst>
      <p:ext uri="{BB962C8B-B14F-4D97-AF65-F5344CB8AC3E}">
        <p14:creationId xmlns:p14="http://schemas.microsoft.com/office/powerpoint/2010/main" val="305359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750"/>
                                        <p:tgtEl>
                                          <p:spTgt spid="4">
                                            <p:txEl>
                                              <p:pRg st="0" end="0"/>
                                            </p:txEl>
                                          </p:spTgt>
                                        </p:tgtEl>
                                      </p:cBhvr>
                                    </p:animEffect>
                                  </p:childTnLst>
                                </p:cTn>
                              </p:par>
                            </p:childTnLst>
                          </p:cTn>
                        </p:par>
                        <p:par>
                          <p:cTn id="8" fill="hold">
                            <p:stCondLst>
                              <p:cond delay="1250"/>
                            </p:stCondLst>
                            <p:childTnLst>
                              <p:par>
                                <p:cTn id="9" presetID="22" presetClass="entr" presetSubtype="8" fill="hold" grpId="0" nodeType="after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2000"/>
                                        <p:tgtEl>
                                          <p:spTgt spid="4">
                                            <p:txEl>
                                              <p:pRg st="1" end="1"/>
                                            </p:txEl>
                                          </p:spTgt>
                                        </p:tgtEl>
                                      </p:cBhvr>
                                    </p:animEffect>
                                  </p:childTnLst>
                                </p:cTn>
                              </p:par>
                            </p:childTnLst>
                          </p:cTn>
                        </p:par>
                        <p:par>
                          <p:cTn id="12" fill="hold">
                            <p:stCondLst>
                              <p:cond delay="3750"/>
                            </p:stCondLst>
                            <p:childTnLst>
                              <p:par>
                                <p:cTn id="13" presetID="22" presetClass="entr" presetSubtype="8"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1500"/>
                                        <p:tgtEl>
                                          <p:spTgt spid="4">
                                            <p:txEl>
                                              <p:pRg st="2" end="2"/>
                                            </p:txEl>
                                          </p:spTgt>
                                        </p:tgtEl>
                                      </p:cBhvr>
                                    </p:animEffect>
                                  </p:childTnLst>
                                </p:cTn>
                              </p:par>
                            </p:childTnLst>
                          </p:cTn>
                        </p:par>
                        <p:par>
                          <p:cTn id="16" fill="hold">
                            <p:stCondLst>
                              <p:cond delay="5250"/>
                            </p:stCondLst>
                            <p:childTnLst>
                              <p:par>
                                <p:cTn id="17" presetID="22" presetClass="entr" presetSubtype="8" fill="hold" grpId="0" nodeType="afterEffect">
                                  <p:stCondLst>
                                    <p:cond delay="5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2000"/>
                                        <p:tgtEl>
                                          <p:spTgt spid="4">
                                            <p:txEl>
                                              <p:pRg st="3" end="3"/>
                                            </p:txEl>
                                          </p:spTgt>
                                        </p:tgtEl>
                                      </p:cBhvr>
                                    </p:animEffect>
                                  </p:childTnLst>
                                </p:cTn>
                              </p:par>
                            </p:childTnLst>
                          </p:cTn>
                        </p:par>
                        <p:par>
                          <p:cTn id="20" fill="hold">
                            <p:stCondLst>
                              <p:cond delay="7750"/>
                            </p:stCondLst>
                            <p:childTnLst>
                              <p:par>
                                <p:cTn id="21" presetID="22" presetClass="entr" presetSubtype="8"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1500"/>
                                        <p:tgtEl>
                                          <p:spTgt spid="4">
                                            <p:txEl>
                                              <p:pRg st="4" end="4"/>
                                            </p:txEl>
                                          </p:spTgt>
                                        </p:tgtEl>
                                      </p:cBhvr>
                                    </p:animEffect>
                                  </p:childTnLst>
                                </p:cTn>
                              </p:par>
                            </p:childTnLst>
                          </p:cTn>
                        </p:par>
                        <p:par>
                          <p:cTn id="24" fill="hold">
                            <p:stCondLst>
                              <p:cond delay="9250"/>
                            </p:stCondLst>
                            <p:childTnLst>
                              <p:par>
                                <p:cTn id="25" presetID="22" presetClass="entr" presetSubtype="8"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1500"/>
                                        <p:tgtEl>
                                          <p:spTgt spid="4">
                                            <p:txEl>
                                              <p:pRg st="5" end="5"/>
                                            </p:txEl>
                                          </p:spTgt>
                                        </p:tgtEl>
                                      </p:cBhvr>
                                    </p:animEffect>
                                  </p:childTnLst>
                                </p:cTn>
                              </p:par>
                            </p:childTnLst>
                          </p:cTn>
                        </p:par>
                        <p:par>
                          <p:cTn id="28" fill="hold">
                            <p:stCondLst>
                              <p:cond delay="10750"/>
                            </p:stCondLst>
                            <p:childTnLst>
                              <p:par>
                                <p:cTn id="29" presetID="22" presetClass="entr" presetSubtype="8"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left)">
                                      <p:cBhvr>
                                        <p:cTn id="31" dur="2000"/>
                                        <p:tgtEl>
                                          <p:spTgt spid="4">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wipe(left)">
                                      <p:cBhvr>
                                        <p:cTn id="36" dur="1500"/>
                                        <p:tgtEl>
                                          <p:spTgt spid="4">
                                            <p:txEl>
                                              <p:pRg st="7" end="7"/>
                                            </p:txEl>
                                          </p:spTgt>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wipe(left)">
                                      <p:cBhvr>
                                        <p:cTn id="40" dur="1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E6D7C"/>
        </a:solidFill>
        <a:effectLst/>
      </p:bgPr>
    </p:bg>
    <p:spTree>
      <p:nvGrpSpPr>
        <p:cNvPr id="1" name=""/>
        <p:cNvGrpSpPr/>
        <p:nvPr/>
      </p:nvGrpSpPr>
      <p:grpSpPr>
        <a:xfrm>
          <a:off x="0" y="0"/>
          <a:ext cx="0" cy="0"/>
          <a:chOff x="0" y="0"/>
          <a:chExt cx="0" cy="0"/>
        </a:xfrm>
      </p:grpSpPr>
      <p:pic>
        <p:nvPicPr>
          <p:cNvPr id="7" name="Picture 6"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a:noFill/>
          <a:ln w="9525">
            <a:noFill/>
            <a:miter lim="800000"/>
            <a:headEnd/>
            <a:tailEnd/>
          </a:ln>
        </p:spPr>
      </p:pic>
      <p:sp>
        <p:nvSpPr>
          <p:cNvPr id="10" name="Content Placeholder 2"/>
          <p:cNvSpPr txBox="1">
            <a:spLocks/>
          </p:cNvSpPr>
          <p:nvPr/>
        </p:nvSpPr>
        <p:spPr bwMode="auto">
          <a:xfrm>
            <a:off x="0" y="0"/>
            <a:ext cx="9144000" cy="1268412"/>
          </a:xfrm>
          <a:prstGeom prst="rect">
            <a:avLst/>
          </a:prstGeom>
          <a:noFill/>
          <a:ln w="9525">
            <a:noFill/>
            <a:miter lim="800000"/>
            <a:headEnd/>
            <a:tailEnd/>
          </a:ln>
        </p:spPr>
        <p:txBody>
          <a:bodyPr anchor="ctr" anchorCtr="0"/>
          <a:lstStyle/>
          <a:p>
            <a:pPr marL="223838" indent="1588">
              <a:lnSpc>
                <a:spcPts val="4000"/>
              </a:lnSpc>
              <a:spcAft>
                <a:spcPts val="1800"/>
              </a:spcAft>
              <a:buFont typeface="Arial" charset="0"/>
              <a:buNone/>
            </a:pPr>
            <a:r>
              <a:rPr lang="en-ZA" sz="3000" b="1" dirty="0">
                <a:solidFill>
                  <a:srgbClr val="224F86"/>
                </a:solidFill>
              </a:rPr>
              <a:t>Shallow water</a:t>
            </a:r>
            <a:br>
              <a:rPr lang="en-ZA" sz="3000" b="1" dirty="0">
                <a:solidFill>
                  <a:srgbClr val="224F86"/>
                </a:solidFill>
              </a:rPr>
            </a:br>
            <a:r>
              <a:rPr lang="en-ZA" sz="3000" b="1" dirty="0">
                <a:solidFill>
                  <a:srgbClr val="224F86"/>
                </a:solidFill>
              </a:rPr>
              <a:t>bathymetry initiative</a:t>
            </a:r>
          </a:p>
        </p:txBody>
      </p:sp>
      <p:pic>
        <p:nvPicPr>
          <p:cNvPr id="2" name="図 1" descr="bas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7400" y="1295400"/>
            <a:ext cx="5029200" cy="5491443"/>
          </a:xfrm>
          <a:prstGeom prst="rect">
            <a:avLst/>
          </a:prstGeom>
        </p:spPr>
      </p:pic>
      <p:pic>
        <p:nvPicPr>
          <p:cNvPr id="5" name="図 4"/>
          <p:cNvPicPr>
            <a:picLocks noChangeAspect="1"/>
          </p:cNvPicPr>
          <p:nvPr/>
        </p:nvPicPr>
        <p:blipFill>
          <a:blip r:embed="rId5">
            <a:alphaModFix amt="88000"/>
          </a:blip>
          <a:stretch>
            <a:fillRect/>
          </a:stretch>
        </p:blipFill>
        <p:spPr>
          <a:xfrm>
            <a:off x="2286000" y="1572768"/>
            <a:ext cx="4211066" cy="4924806"/>
          </a:xfrm>
          <a:prstGeom prst="rect">
            <a:avLst/>
          </a:prstGeom>
        </p:spPr>
      </p:pic>
      <p:pic>
        <p:nvPicPr>
          <p:cNvPr id="3" name="図 2" descr="after.png"/>
          <p:cNvPicPr>
            <a:picLocks/>
          </p:cNvPicPr>
          <p:nvPr/>
        </p:nvPicPr>
        <p:blipFill>
          <a:blip r:embed="rId6" cstate="email">
            <a:extLst>
              <a:ext uri="{28A0092B-C50C-407E-A947-70E740481C1C}">
                <a14:useLocalDpi xmlns:a14="http://schemas.microsoft.com/office/drawing/2010/main"/>
              </a:ext>
            </a:extLst>
          </a:blip>
          <a:stretch>
            <a:fillRect/>
          </a:stretch>
        </p:blipFill>
        <p:spPr>
          <a:xfrm>
            <a:off x="2221992" y="1426464"/>
            <a:ext cx="4544567" cy="5160264"/>
          </a:xfrm>
          <a:prstGeom prst="rect">
            <a:avLst/>
          </a:prstGeom>
        </p:spPr>
      </p:pic>
    </p:spTree>
    <p:extLst>
      <p:ext uri="{BB962C8B-B14F-4D97-AF65-F5344CB8AC3E}">
        <p14:creationId xmlns:p14="http://schemas.microsoft.com/office/powerpoint/2010/main" val="206623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Importance of hydrographic data</a:t>
            </a:r>
            <a:endParaRPr kumimoji="1" lang="ja-JP" altLang="en-US" dirty="0"/>
          </a:p>
        </p:txBody>
      </p:sp>
      <p:sp>
        <p:nvSpPr>
          <p:cNvPr id="3" name="コンテンツ プレースホルダー 2"/>
          <p:cNvSpPr>
            <a:spLocks noGrp="1"/>
          </p:cNvSpPr>
          <p:nvPr>
            <p:ph idx="1"/>
          </p:nvPr>
        </p:nvSpPr>
        <p:spPr/>
        <p:txBody>
          <a:bodyPr/>
          <a:lstStyle/>
          <a:p>
            <a:r>
              <a:rPr lang="en-US" altLang="ja-JP" dirty="0"/>
              <a:t>Quality assured data</a:t>
            </a:r>
            <a:endParaRPr kumimoji="1" lang="en-US" altLang="ja-JP" dirty="0"/>
          </a:p>
          <a:p>
            <a:pPr>
              <a:spcBef>
                <a:spcPts val="3024"/>
              </a:spcBef>
            </a:pPr>
            <a:r>
              <a:rPr lang="en-US" altLang="ja-JP" dirty="0"/>
              <a:t>Mostly for shallow waters where GEBCO did </a:t>
            </a:r>
          </a:p>
          <a:p>
            <a:pPr marL="0" indent="0">
              <a:buNone/>
            </a:pPr>
            <a:r>
              <a:rPr lang="en-US" altLang="ja-JP" dirty="0"/>
              <a:t>    not touch upon for years</a:t>
            </a:r>
          </a:p>
          <a:p>
            <a:pPr>
              <a:spcBef>
                <a:spcPts val="3024"/>
              </a:spcBef>
            </a:pPr>
            <a:r>
              <a:rPr kumimoji="1" lang="en-US" altLang="ja-JP" dirty="0"/>
              <a:t>Good and in many cases only source for</a:t>
            </a:r>
          </a:p>
          <a:p>
            <a:pPr marL="0" indent="0">
              <a:buNone/>
            </a:pPr>
            <a:r>
              <a:rPr lang="en-US" altLang="ja-JP" dirty="0"/>
              <a:t>   </a:t>
            </a:r>
            <a:r>
              <a:rPr kumimoji="1" lang="en-US" altLang="ja-JP" dirty="0"/>
              <a:t> calibration of CSB and SDB data. </a:t>
            </a:r>
            <a:endParaRPr kumimoji="1" lang="ja-JP" altLang="en-US" dirty="0"/>
          </a:p>
        </p:txBody>
      </p:sp>
    </p:spTree>
    <p:extLst>
      <p:ext uri="{BB962C8B-B14F-4D97-AF65-F5344CB8AC3E}">
        <p14:creationId xmlns:p14="http://schemas.microsoft.com/office/powerpoint/2010/main" val="184014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1000"/>
                                        <p:tgtEl>
                                          <p:spTgt spid="3">
                                            <p:txEl>
                                              <p:pRg st="3" end="3"/>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5123" name="Content Placeholder 2"/>
          <p:cNvSpPr txBox="1">
            <a:spLocks/>
          </p:cNvSpPr>
          <p:nvPr/>
        </p:nvSpPr>
        <p:spPr bwMode="auto">
          <a:xfrm>
            <a:off x="0" y="0"/>
            <a:ext cx="5334000" cy="1295400"/>
          </a:xfrm>
          <a:prstGeom prst="rect">
            <a:avLst/>
          </a:prstGeom>
          <a:noFill/>
          <a:ln w="9525">
            <a:noFill/>
            <a:miter lim="800000"/>
            <a:headEnd/>
            <a:tailEnd/>
          </a:ln>
        </p:spPr>
        <p:txBody>
          <a:bodyPr anchor="ctr" anchorCtr="0"/>
          <a:lstStyle/>
          <a:p>
            <a:pPr marL="228600">
              <a:lnSpc>
                <a:spcPts val="3600"/>
              </a:lnSpc>
              <a:spcAft>
                <a:spcPts val="1800"/>
              </a:spcAft>
              <a:buFont typeface="Arial" charset="0"/>
              <a:buNone/>
            </a:pPr>
            <a:r>
              <a:rPr lang="en-ZA" sz="3000" b="1" dirty="0">
                <a:solidFill>
                  <a:srgbClr val="1E4678"/>
                </a:solidFill>
              </a:rPr>
              <a:t>Challenges and Direction</a:t>
            </a:r>
            <a:endParaRPr lang="en-ZA" sz="4000" b="1" dirty="0">
              <a:solidFill>
                <a:srgbClr val="1E4678"/>
              </a:solidFill>
            </a:endParaRPr>
          </a:p>
        </p:txBody>
      </p:sp>
      <p:sp>
        <p:nvSpPr>
          <p:cNvPr id="5124" name="Picture 2"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5" name="Picture 4"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6" name="Picture 14" descr="\\naarch\MSC2012Outreach\logos\Other\iho_transparent.gif"/>
          <p:cNvSpPr>
            <a:spLocks noChangeAspect="1" noChangeArrowheads="1"/>
          </p:cNvSpPr>
          <p:nvPr/>
        </p:nvSpPr>
        <p:spPr bwMode="auto">
          <a:xfrm>
            <a:off x="323850" y="44450"/>
            <a:ext cx="862013" cy="1144588"/>
          </a:xfrm>
          <a:prstGeom prst="rect">
            <a:avLst/>
          </a:prstGeom>
          <a:noFill/>
          <a:ln w="9525">
            <a:noFill/>
            <a:miter lim="800000"/>
            <a:headEnd/>
            <a:tailEnd/>
          </a:ln>
        </p:spPr>
        <p:txBody>
          <a:bodyPr/>
          <a:lstStyle/>
          <a:p>
            <a:endParaRPr lang="en-US">
              <a:solidFill>
                <a:prstClr val="black"/>
              </a:solidFill>
            </a:endParaRPr>
          </a:p>
        </p:txBody>
      </p:sp>
      <p:sp>
        <p:nvSpPr>
          <p:cNvPr id="5127" name="Rectangle 3"/>
          <p:cNvSpPr>
            <a:spLocks noChangeArrowheads="1"/>
          </p:cNvSpPr>
          <p:nvPr/>
        </p:nvSpPr>
        <p:spPr bwMode="auto">
          <a:xfrm>
            <a:off x="152400" y="1447800"/>
            <a:ext cx="8991600" cy="461665"/>
          </a:xfrm>
          <a:prstGeom prst="rect">
            <a:avLst/>
          </a:prstGeom>
          <a:noFill/>
          <a:ln w="9525">
            <a:noFill/>
            <a:miter lim="800000"/>
            <a:headEnd/>
            <a:tailEnd/>
          </a:ln>
        </p:spPr>
        <p:txBody>
          <a:bodyPr wrap="square">
            <a:spAutoFit/>
          </a:bodyPr>
          <a:lstStyle/>
          <a:p>
            <a:pPr>
              <a:spcAft>
                <a:spcPts val="1800"/>
              </a:spcAft>
            </a:pPr>
            <a:r>
              <a:rPr lang="en-US" sz="2400" dirty="0">
                <a:solidFill>
                  <a:schemeClr val="bg1"/>
                </a:solidFill>
              </a:rPr>
              <a:t>GEBCO Science Day </a:t>
            </a:r>
            <a:r>
              <a:rPr lang="ja-JP" altLang="en-US" sz="2400">
                <a:solidFill>
                  <a:schemeClr val="bg1"/>
                </a:solidFill>
              </a:rPr>
              <a:t>→</a:t>
            </a:r>
            <a:r>
              <a:rPr lang="en-US" altLang="ja-JP" sz="2400" dirty="0">
                <a:solidFill>
                  <a:schemeClr val="bg1"/>
                </a:solidFill>
              </a:rPr>
              <a:t> GEBCO Symposium on Bathymetry</a:t>
            </a:r>
            <a:endParaRPr lang="en-US" sz="2400" dirty="0">
              <a:solidFill>
                <a:schemeClr val="bg1"/>
              </a:solidFill>
            </a:endParaRPr>
          </a:p>
        </p:txBody>
      </p:sp>
      <p:sp>
        <p:nvSpPr>
          <p:cNvPr id="11" name="Rectangle 3">
            <a:extLst>
              <a:ext uri="{FF2B5EF4-FFF2-40B4-BE49-F238E27FC236}">
                <a16:creationId xmlns="" xmlns:a16="http://schemas.microsoft.com/office/drawing/2014/main" id="{64710E4E-BA44-604A-8925-EBE41C10CF89}"/>
              </a:ext>
            </a:extLst>
          </p:cNvPr>
          <p:cNvSpPr>
            <a:spLocks noChangeArrowheads="1"/>
          </p:cNvSpPr>
          <p:nvPr/>
        </p:nvSpPr>
        <p:spPr bwMode="auto">
          <a:xfrm>
            <a:off x="423740" y="3200400"/>
            <a:ext cx="8263060" cy="461665"/>
          </a:xfrm>
          <a:prstGeom prst="rect">
            <a:avLst/>
          </a:prstGeom>
          <a:noFill/>
          <a:ln w="9525">
            <a:noFill/>
            <a:miter lim="800000"/>
            <a:headEnd/>
            <a:tailEnd/>
          </a:ln>
        </p:spPr>
        <p:txBody>
          <a:bodyPr wrap="square">
            <a:spAutoFit/>
          </a:bodyPr>
          <a:lstStyle/>
          <a:p>
            <a:pPr>
              <a:spcAft>
                <a:spcPts val="1800"/>
              </a:spcAft>
            </a:pPr>
            <a:r>
              <a:rPr lang="en-US" sz="2400" dirty="0">
                <a:solidFill>
                  <a:schemeClr val="bg1"/>
                </a:solidFill>
              </a:rPr>
              <a:t>Major success at Busan</a:t>
            </a:r>
          </a:p>
        </p:txBody>
      </p:sp>
      <p:sp>
        <p:nvSpPr>
          <p:cNvPr id="12" name="Rectangle 3">
            <a:extLst>
              <a:ext uri="{FF2B5EF4-FFF2-40B4-BE49-F238E27FC236}">
                <a16:creationId xmlns="" xmlns:a16="http://schemas.microsoft.com/office/drawing/2014/main" id="{1D04BC82-4278-104C-9075-9D1ED39BA0DE}"/>
              </a:ext>
            </a:extLst>
          </p:cNvPr>
          <p:cNvSpPr>
            <a:spLocks noChangeArrowheads="1"/>
          </p:cNvSpPr>
          <p:nvPr/>
        </p:nvSpPr>
        <p:spPr bwMode="auto">
          <a:xfrm>
            <a:off x="152400" y="7696200"/>
            <a:ext cx="8991600" cy="461665"/>
          </a:xfrm>
          <a:prstGeom prst="rect">
            <a:avLst/>
          </a:prstGeom>
          <a:noFill/>
          <a:ln w="9525">
            <a:noFill/>
            <a:miter lim="800000"/>
            <a:headEnd/>
            <a:tailEnd/>
          </a:ln>
        </p:spPr>
        <p:txBody>
          <a:bodyPr wrap="square">
            <a:spAutoFit/>
          </a:bodyPr>
          <a:lstStyle/>
          <a:p>
            <a:pPr>
              <a:spcAft>
                <a:spcPts val="1800"/>
              </a:spcAft>
            </a:pPr>
            <a:r>
              <a:rPr lang="en-US" sz="2400" dirty="0">
                <a:solidFill>
                  <a:schemeClr val="bg1"/>
                </a:solidFill>
              </a:rPr>
              <a:t>Major success at Busan</a:t>
            </a:r>
          </a:p>
        </p:txBody>
      </p:sp>
      <p:sp>
        <p:nvSpPr>
          <p:cNvPr id="13" name="Rectangle 3">
            <a:extLst>
              <a:ext uri="{FF2B5EF4-FFF2-40B4-BE49-F238E27FC236}">
                <a16:creationId xmlns="" xmlns:a16="http://schemas.microsoft.com/office/drawing/2014/main" id="{59743BED-7E4A-B540-A55F-B18E10C5BE4D}"/>
              </a:ext>
            </a:extLst>
          </p:cNvPr>
          <p:cNvSpPr>
            <a:spLocks noChangeArrowheads="1"/>
          </p:cNvSpPr>
          <p:nvPr/>
        </p:nvSpPr>
        <p:spPr bwMode="auto">
          <a:xfrm>
            <a:off x="423740" y="2120235"/>
            <a:ext cx="8415460" cy="907941"/>
          </a:xfrm>
          <a:prstGeom prst="rect">
            <a:avLst/>
          </a:prstGeom>
          <a:noFill/>
          <a:ln w="9525">
            <a:noFill/>
            <a:miter lim="800000"/>
            <a:headEnd/>
            <a:tailEnd/>
          </a:ln>
        </p:spPr>
        <p:txBody>
          <a:bodyPr wrap="square">
            <a:spAutoFit/>
          </a:bodyPr>
          <a:lstStyle/>
          <a:p>
            <a:pPr>
              <a:spcAft>
                <a:spcPts val="600"/>
              </a:spcAft>
            </a:pPr>
            <a:r>
              <a:rPr lang="en-US" sz="2400" dirty="0">
                <a:solidFill>
                  <a:schemeClr val="bg1"/>
                </a:solidFill>
              </a:rPr>
              <a:t>Not only for scientists but for all stakeholders, which is </a:t>
            </a:r>
          </a:p>
          <a:p>
            <a:pPr>
              <a:spcAft>
                <a:spcPts val="1800"/>
              </a:spcAft>
            </a:pPr>
            <a:r>
              <a:rPr lang="en-US" altLang="ja-JP" sz="2400" dirty="0">
                <a:solidFill>
                  <a:schemeClr val="bg1"/>
                </a:solidFill>
              </a:rPr>
              <a:t>in line with </a:t>
            </a:r>
            <a:r>
              <a:rPr lang="en-US" sz="2400" dirty="0">
                <a:solidFill>
                  <a:schemeClr val="bg1"/>
                </a:solidFill>
              </a:rPr>
              <a:t>Seabed 2030</a:t>
            </a:r>
          </a:p>
        </p:txBody>
      </p:sp>
    </p:spTree>
    <p:extLst>
      <p:ext uri="{BB962C8B-B14F-4D97-AF65-F5344CB8AC3E}">
        <p14:creationId xmlns:p14="http://schemas.microsoft.com/office/powerpoint/2010/main" val="9277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wipe(left)">
                                      <p:cBhvr>
                                        <p:cTn id="7" dur="2000"/>
                                        <p:tgtEl>
                                          <p:spTgt spid="51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1750"/>
                                        <p:tgtEl>
                                          <p:spTgt spid="13">
                                            <p:txEl>
                                              <p:pRg st="0" end="0"/>
                                            </p:txEl>
                                          </p:spTgt>
                                        </p:tgtEl>
                                      </p:cBhvr>
                                    </p:animEffect>
                                  </p:childTnLst>
                                </p:cTn>
                              </p:par>
                            </p:childTnLst>
                          </p:cTn>
                        </p:par>
                        <p:par>
                          <p:cTn id="13" fill="hold">
                            <p:stCondLst>
                              <p:cond delay="1750"/>
                            </p:stCondLst>
                            <p:childTnLst>
                              <p:par>
                                <p:cTn id="14" presetID="22" presetClass="entr" presetSubtype="8" fill="hold" grpId="0" nodeType="after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wipe(left)">
                                      <p:cBhvr>
                                        <p:cTn id="16" dur="500"/>
                                        <p:tgtEl>
                                          <p:spTgt spid="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11" grpId="0"/>
      <p:bldP spid="1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5123" name="Content Placeholder 2"/>
          <p:cNvSpPr txBox="1">
            <a:spLocks/>
          </p:cNvSpPr>
          <p:nvPr/>
        </p:nvSpPr>
        <p:spPr bwMode="auto">
          <a:xfrm>
            <a:off x="0" y="0"/>
            <a:ext cx="4419600" cy="1295400"/>
          </a:xfrm>
          <a:prstGeom prst="rect">
            <a:avLst/>
          </a:prstGeom>
          <a:noFill/>
          <a:ln w="9525">
            <a:noFill/>
            <a:miter lim="800000"/>
            <a:headEnd/>
            <a:tailEnd/>
          </a:ln>
        </p:spPr>
        <p:txBody>
          <a:bodyPr anchor="ctr" anchorCtr="0"/>
          <a:lstStyle/>
          <a:p>
            <a:pPr marL="228600" algn="ctr">
              <a:lnSpc>
                <a:spcPts val="3600"/>
              </a:lnSpc>
              <a:spcAft>
                <a:spcPts val="1800"/>
              </a:spcAft>
            </a:pPr>
            <a:r>
              <a:rPr lang="en-ZA" sz="3200" b="1" dirty="0">
                <a:solidFill>
                  <a:srgbClr val="1E4678"/>
                </a:solidFill>
              </a:rPr>
              <a:t>Members of GGC</a:t>
            </a:r>
            <a:endParaRPr lang="en-ZA" sz="4000" b="1" dirty="0">
              <a:solidFill>
                <a:srgbClr val="1E4678"/>
              </a:solidFill>
            </a:endParaRPr>
          </a:p>
        </p:txBody>
      </p:sp>
      <p:sp>
        <p:nvSpPr>
          <p:cNvPr id="5124" name="Picture 2"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5" name="Picture 4"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6" name="Picture 14" descr="\\naarch\MSC2012Outreach\logos\Other\iho_transparent.gif"/>
          <p:cNvSpPr>
            <a:spLocks noChangeAspect="1" noChangeArrowheads="1"/>
          </p:cNvSpPr>
          <p:nvPr/>
        </p:nvSpPr>
        <p:spPr bwMode="auto">
          <a:xfrm>
            <a:off x="323850" y="44450"/>
            <a:ext cx="862013" cy="1144588"/>
          </a:xfrm>
          <a:prstGeom prst="rect">
            <a:avLst/>
          </a:prstGeom>
          <a:noFill/>
          <a:ln w="9525">
            <a:noFill/>
            <a:miter lim="800000"/>
            <a:headEnd/>
            <a:tailEnd/>
          </a:ln>
        </p:spPr>
        <p:txBody>
          <a:bodyPr/>
          <a:lstStyle/>
          <a:p>
            <a:endParaRPr lang="en-US">
              <a:solidFill>
                <a:prstClr val="black"/>
              </a:solidFill>
            </a:endParaRPr>
          </a:p>
        </p:txBody>
      </p:sp>
      <p:sp>
        <p:nvSpPr>
          <p:cNvPr id="2" name="テキスト ボックス 1"/>
          <p:cNvSpPr txBox="1"/>
          <p:nvPr/>
        </p:nvSpPr>
        <p:spPr>
          <a:xfrm>
            <a:off x="1219730" y="1426488"/>
            <a:ext cx="7571303" cy="5355312"/>
          </a:xfrm>
          <a:prstGeom prst="rect">
            <a:avLst/>
          </a:prstGeom>
          <a:noFill/>
        </p:spPr>
        <p:txBody>
          <a:bodyPr wrap="none" rtlCol="0">
            <a:spAutoFit/>
          </a:bodyPr>
          <a:lstStyle/>
          <a:p>
            <a:pPr lvl="0"/>
            <a:r>
              <a:rPr lang="en-US" altLang="ja-JP" b="1" dirty="0">
                <a:solidFill>
                  <a:schemeClr val="bg1"/>
                </a:solidFill>
              </a:rPr>
              <a:t>IHO Appointed Members: 			Term Period:</a:t>
            </a:r>
            <a:endParaRPr lang="ja-JP" altLang="ja-JP" dirty="0">
              <a:solidFill>
                <a:schemeClr val="bg1"/>
              </a:solidFill>
            </a:endParaRPr>
          </a:p>
          <a:p>
            <a:r>
              <a:rPr lang="en-US" altLang="ja-JP" dirty="0">
                <a:solidFill>
                  <a:schemeClr val="bg1"/>
                </a:solidFill>
              </a:rPr>
              <a:t>  VADM (ret.) Shin </a:t>
            </a:r>
            <a:r>
              <a:rPr lang="en-US" altLang="ja-JP" dirty="0" err="1">
                <a:solidFill>
                  <a:schemeClr val="bg1"/>
                </a:solidFill>
              </a:rPr>
              <a:t>Tani</a:t>
            </a:r>
            <a:r>
              <a:rPr lang="en-US" altLang="ja-JP" dirty="0">
                <a:solidFill>
                  <a:schemeClr val="bg1"/>
                </a:solidFill>
              </a:rPr>
              <a:t> 	  (Japan) 	</a:t>
            </a:r>
            <a:r>
              <a:rPr lang="en-US" altLang="ja-JP" i="1" dirty="0">
                <a:solidFill>
                  <a:schemeClr val="bg1"/>
                </a:solidFill>
              </a:rPr>
              <a:t>(Chair)</a:t>
            </a:r>
            <a:r>
              <a:rPr lang="en-US" altLang="ja-JP" dirty="0">
                <a:solidFill>
                  <a:schemeClr val="bg1"/>
                </a:solidFill>
              </a:rPr>
              <a:t>	(2013-2018)</a:t>
            </a:r>
            <a:endParaRPr lang="ja-JP" altLang="ja-JP" dirty="0">
              <a:solidFill>
                <a:schemeClr val="bg1"/>
              </a:solidFill>
            </a:endParaRPr>
          </a:p>
          <a:p>
            <a:r>
              <a:rPr lang="es-ES" altLang="ja-JP" dirty="0">
                <a:solidFill>
                  <a:schemeClr val="bg1"/>
                </a:solidFill>
              </a:rPr>
              <a:t>  RADM Patricio Carrasco 	  (Chile) 			(2013-2018)</a:t>
            </a:r>
            <a:endParaRPr lang="ja-JP" altLang="ja-JP" dirty="0">
              <a:solidFill>
                <a:schemeClr val="bg1"/>
              </a:solidFill>
            </a:endParaRPr>
          </a:p>
          <a:p>
            <a:r>
              <a:rPr lang="en-US" altLang="ja-JP" dirty="0">
                <a:solidFill>
                  <a:schemeClr val="bg1"/>
                </a:solidFill>
              </a:rPr>
              <a:t>  Prof. Hyo Hyun Sung * 	  (Republic of Korea) 	(2014-2019)</a:t>
            </a:r>
            <a:endParaRPr lang="ja-JP" altLang="ja-JP" dirty="0">
              <a:solidFill>
                <a:schemeClr val="bg1"/>
              </a:solidFill>
            </a:endParaRPr>
          </a:p>
          <a:p>
            <a:r>
              <a:rPr lang="en-US" altLang="ja-JP" dirty="0">
                <a:solidFill>
                  <a:schemeClr val="bg1"/>
                </a:solidFill>
              </a:rPr>
              <a:t>  Capt. </a:t>
            </a:r>
            <a:r>
              <a:rPr lang="en-US" altLang="ja-JP" dirty="0" err="1">
                <a:solidFill>
                  <a:schemeClr val="bg1"/>
                </a:solidFill>
              </a:rPr>
              <a:t>Norhizam</a:t>
            </a:r>
            <a:r>
              <a:rPr lang="en-US" altLang="ja-JP" dirty="0">
                <a:solidFill>
                  <a:schemeClr val="bg1"/>
                </a:solidFill>
              </a:rPr>
              <a:t> Hassan 	  (Malaysia)		(2015-2020)	</a:t>
            </a:r>
            <a:endParaRPr lang="ja-JP" altLang="ja-JP" dirty="0">
              <a:solidFill>
                <a:schemeClr val="bg1"/>
              </a:solidFill>
            </a:endParaRPr>
          </a:p>
          <a:p>
            <a:r>
              <a:rPr lang="en-US" altLang="ja-JP" dirty="0">
                <a:solidFill>
                  <a:schemeClr val="bg1"/>
                </a:solidFill>
              </a:rPr>
              <a:t>  Dr. Graham Allen 	  (United Kingdom)	(2015-2020)</a:t>
            </a:r>
          </a:p>
          <a:p>
            <a:endParaRPr lang="ja-JP" altLang="ja-JP" dirty="0">
              <a:solidFill>
                <a:schemeClr val="bg1"/>
              </a:solidFill>
            </a:endParaRPr>
          </a:p>
          <a:p>
            <a:pPr lvl="0"/>
            <a:r>
              <a:rPr lang="en-US" altLang="ja-JP" b="1" dirty="0">
                <a:solidFill>
                  <a:schemeClr val="bg1"/>
                </a:solidFill>
              </a:rPr>
              <a:t>IOC Appointed Members:</a:t>
            </a:r>
            <a:endParaRPr lang="ja-JP" altLang="ja-JP" dirty="0">
              <a:solidFill>
                <a:schemeClr val="bg1"/>
              </a:solidFill>
            </a:endParaRPr>
          </a:p>
          <a:p>
            <a:r>
              <a:rPr lang="en-US" altLang="ja-JP" dirty="0">
                <a:solidFill>
                  <a:schemeClr val="bg1"/>
                </a:solidFill>
              </a:rPr>
              <a:t>  Dr. Martin Jakobsson *	  (Sweden)   </a:t>
            </a:r>
            <a:r>
              <a:rPr lang="en-US" altLang="ja-JP" i="1" dirty="0">
                <a:solidFill>
                  <a:schemeClr val="bg1"/>
                </a:solidFill>
              </a:rPr>
              <a:t>(Vice-chair)	</a:t>
            </a:r>
            <a:r>
              <a:rPr lang="en-US" altLang="ja-JP" dirty="0">
                <a:solidFill>
                  <a:schemeClr val="bg1"/>
                </a:solidFill>
              </a:rPr>
              <a:t>(2013-2018)</a:t>
            </a:r>
            <a:endParaRPr lang="ja-JP" altLang="ja-JP" dirty="0">
              <a:solidFill>
                <a:schemeClr val="bg1"/>
              </a:solidFill>
            </a:endParaRPr>
          </a:p>
          <a:p>
            <a:r>
              <a:rPr lang="en-US" altLang="ja-JP" dirty="0">
                <a:solidFill>
                  <a:schemeClr val="bg1"/>
                </a:solidFill>
              </a:rPr>
              <a:t>  Dr. Robin Falconer * 	  (New Zealand) 		(2013-2018)</a:t>
            </a:r>
            <a:endParaRPr lang="ja-JP" altLang="ja-JP" dirty="0">
              <a:solidFill>
                <a:schemeClr val="bg1"/>
              </a:solidFill>
            </a:endParaRPr>
          </a:p>
          <a:p>
            <a:r>
              <a:rPr lang="en-US" altLang="ja-JP" dirty="0">
                <a:solidFill>
                  <a:schemeClr val="bg1"/>
                </a:solidFill>
              </a:rPr>
              <a:t>  Dr. </a:t>
            </a:r>
            <a:r>
              <a:rPr lang="en-US" altLang="ja-JP" dirty="0" err="1">
                <a:solidFill>
                  <a:schemeClr val="bg1"/>
                </a:solidFill>
              </a:rPr>
              <a:t>Marzia</a:t>
            </a:r>
            <a:r>
              <a:rPr lang="en-US" altLang="ja-JP" dirty="0">
                <a:solidFill>
                  <a:schemeClr val="bg1"/>
                </a:solidFill>
              </a:rPr>
              <a:t> </a:t>
            </a:r>
            <a:r>
              <a:rPr lang="en-US" altLang="ja-JP" dirty="0" err="1">
                <a:solidFill>
                  <a:schemeClr val="bg1"/>
                </a:solidFill>
              </a:rPr>
              <a:t>Rovere</a:t>
            </a:r>
            <a:r>
              <a:rPr lang="en-US" altLang="ja-JP" dirty="0">
                <a:solidFill>
                  <a:schemeClr val="bg1"/>
                </a:solidFill>
              </a:rPr>
              <a:t> 	  (Italy) 			(2014-2019)</a:t>
            </a:r>
            <a:endParaRPr lang="ja-JP" altLang="ja-JP" dirty="0">
              <a:solidFill>
                <a:schemeClr val="bg1"/>
              </a:solidFill>
            </a:endParaRPr>
          </a:p>
          <a:p>
            <a:r>
              <a:rPr lang="en-US" altLang="ja-JP" dirty="0">
                <a:solidFill>
                  <a:schemeClr val="bg1"/>
                </a:solidFill>
              </a:rPr>
              <a:t>  Dr. Johnathan Kool 	  (Australia)		(2016-2021)</a:t>
            </a:r>
            <a:endParaRPr lang="ja-JP" altLang="ja-JP" dirty="0">
              <a:solidFill>
                <a:schemeClr val="bg1"/>
              </a:solidFill>
            </a:endParaRPr>
          </a:p>
          <a:p>
            <a:r>
              <a:rPr lang="en-US" altLang="ja-JP" dirty="0">
                <a:solidFill>
                  <a:schemeClr val="bg1"/>
                </a:solidFill>
              </a:rPr>
              <a:t>  Capt. Leonid </a:t>
            </a:r>
            <a:r>
              <a:rPr lang="en-US" altLang="ja-JP" dirty="0" err="1">
                <a:solidFill>
                  <a:schemeClr val="bg1"/>
                </a:solidFill>
              </a:rPr>
              <a:t>Shalnov</a:t>
            </a:r>
            <a:r>
              <a:rPr lang="en-US" altLang="ja-JP" dirty="0">
                <a:solidFill>
                  <a:schemeClr val="bg1"/>
                </a:solidFill>
              </a:rPr>
              <a:t> 	  (Russian Federation)	(2016-2021)</a:t>
            </a:r>
          </a:p>
          <a:p>
            <a:endParaRPr lang="ja-JP" altLang="ja-JP" dirty="0">
              <a:solidFill>
                <a:schemeClr val="bg1"/>
              </a:solidFill>
            </a:endParaRPr>
          </a:p>
          <a:p>
            <a:pPr lvl="0"/>
            <a:r>
              <a:rPr lang="en-US" altLang="ja-JP" b="1" dirty="0">
                <a:solidFill>
                  <a:schemeClr val="bg1"/>
                </a:solidFill>
              </a:rPr>
              <a:t>Ex-officio Members:</a:t>
            </a:r>
            <a:endParaRPr lang="ja-JP" altLang="ja-JP" dirty="0">
              <a:solidFill>
                <a:schemeClr val="bg1"/>
              </a:solidFill>
            </a:endParaRPr>
          </a:p>
          <a:p>
            <a:r>
              <a:rPr lang="en-US" altLang="ja-JP" dirty="0">
                <a:solidFill>
                  <a:schemeClr val="bg1"/>
                </a:solidFill>
              </a:rPr>
              <a:t>  Dr. Hans-Werner </a:t>
            </a:r>
            <a:r>
              <a:rPr lang="en-US" altLang="ja-JP" dirty="0" err="1">
                <a:solidFill>
                  <a:schemeClr val="bg1"/>
                </a:solidFill>
              </a:rPr>
              <a:t>Schenke</a:t>
            </a:r>
            <a:r>
              <a:rPr lang="en-US" altLang="ja-JP" dirty="0">
                <a:solidFill>
                  <a:schemeClr val="bg1"/>
                </a:solidFill>
              </a:rPr>
              <a:t> </a:t>
            </a:r>
            <a:r>
              <a:rPr lang="en-US" altLang="ja-JP" sz="400" dirty="0">
                <a:solidFill>
                  <a:schemeClr val="bg1"/>
                </a:solidFill>
              </a:rPr>
              <a:t> </a:t>
            </a:r>
            <a:r>
              <a:rPr lang="en-US" altLang="ja-JP" dirty="0">
                <a:solidFill>
                  <a:schemeClr val="bg1"/>
                </a:solidFill>
              </a:rPr>
              <a:t>(Germany) 	</a:t>
            </a:r>
            <a:r>
              <a:rPr lang="en-US" altLang="ja-JP" i="1" dirty="0">
                <a:solidFill>
                  <a:schemeClr val="bg1"/>
                </a:solidFill>
              </a:rPr>
              <a:t>(Chair of SCUFN)</a:t>
            </a:r>
            <a:endParaRPr lang="ja-JP" altLang="ja-JP" dirty="0">
              <a:solidFill>
                <a:schemeClr val="bg1"/>
              </a:solidFill>
            </a:endParaRPr>
          </a:p>
          <a:p>
            <a:r>
              <a:rPr lang="en-US" altLang="ja-JP" dirty="0">
                <a:solidFill>
                  <a:schemeClr val="bg1"/>
                </a:solidFill>
              </a:rPr>
              <a:t>  Dr. Karen Marks 	  (USA) 		</a:t>
            </a:r>
            <a:r>
              <a:rPr lang="en-US" altLang="ja-JP" i="1" dirty="0">
                <a:solidFill>
                  <a:schemeClr val="bg1"/>
                </a:solidFill>
              </a:rPr>
              <a:t>(Chair of TSCOM)</a:t>
            </a:r>
            <a:endParaRPr lang="ja-JP" altLang="ja-JP" dirty="0">
              <a:solidFill>
                <a:schemeClr val="bg1"/>
              </a:solidFill>
            </a:endParaRPr>
          </a:p>
          <a:p>
            <a:r>
              <a:rPr lang="en-US" altLang="ja-JP" dirty="0">
                <a:solidFill>
                  <a:schemeClr val="bg1"/>
                </a:solidFill>
              </a:rPr>
              <a:t>  Dr. Vicki </a:t>
            </a:r>
            <a:r>
              <a:rPr lang="en-US" altLang="ja-JP" dirty="0" err="1">
                <a:solidFill>
                  <a:schemeClr val="bg1"/>
                </a:solidFill>
              </a:rPr>
              <a:t>Ferrini</a:t>
            </a:r>
            <a:r>
              <a:rPr lang="en-US" altLang="ja-JP" dirty="0">
                <a:solidFill>
                  <a:schemeClr val="bg1"/>
                </a:solidFill>
              </a:rPr>
              <a:t> 		  (USA) 		</a:t>
            </a:r>
            <a:r>
              <a:rPr lang="en-US" altLang="ja-JP" i="1" dirty="0">
                <a:solidFill>
                  <a:schemeClr val="bg1"/>
                </a:solidFill>
              </a:rPr>
              <a:t>(Chair of SCRUM)</a:t>
            </a:r>
            <a:endParaRPr lang="ja-JP" altLang="ja-JP" dirty="0">
              <a:solidFill>
                <a:schemeClr val="bg1"/>
              </a:solidFill>
            </a:endParaRPr>
          </a:p>
          <a:p>
            <a:r>
              <a:rPr lang="en-US" altLang="ja-JP" dirty="0">
                <a:solidFill>
                  <a:schemeClr val="bg1"/>
                </a:solidFill>
              </a:rPr>
              <a:t>  Ms. Jennifer Jencks 	  (USA) 		</a:t>
            </a:r>
            <a:r>
              <a:rPr lang="en-US" altLang="ja-JP" i="1" dirty="0">
                <a:solidFill>
                  <a:schemeClr val="bg1"/>
                </a:solidFill>
              </a:rPr>
              <a:t>(Director of IHO-DCDB)</a:t>
            </a:r>
            <a:endParaRPr lang="ja-JP" altLang="ja-JP" dirty="0">
              <a:solidFill>
                <a:schemeClr val="bg1"/>
              </a:solidFill>
            </a:endParaRPr>
          </a:p>
        </p:txBody>
      </p:sp>
      <p:sp>
        <p:nvSpPr>
          <p:cNvPr id="3" name="正方形/長方形 2">
            <a:extLst>
              <a:ext uri="{FF2B5EF4-FFF2-40B4-BE49-F238E27FC236}">
                <a16:creationId xmlns="" xmlns:a16="http://schemas.microsoft.com/office/drawing/2014/main" id="{97571597-0E39-2442-98AE-D61FD025D5F6}"/>
              </a:ext>
            </a:extLst>
          </p:cNvPr>
          <p:cNvSpPr/>
          <p:nvPr/>
        </p:nvSpPr>
        <p:spPr>
          <a:xfrm>
            <a:off x="1185862" y="2590800"/>
            <a:ext cx="7043737" cy="280800"/>
          </a:xfrm>
          <a:prstGeom prst="rect">
            <a:avLst/>
          </a:prstGeom>
          <a:solidFill>
            <a:srgbClr val="184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82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750"/>
                                        <p:tgtEl>
                                          <p:spTgt spid="2">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ipe(up)">
                                      <p:cBhvr>
                                        <p:cTn id="14" dur="750"/>
                                        <p:tgtEl>
                                          <p:spTgt spid="2">
                                            <p:txEl>
                                              <p:pRg st="2" end="2"/>
                                            </p:txEl>
                                          </p:spTgt>
                                        </p:tgtEl>
                                      </p:cBhvr>
                                    </p:animEffect>
                                  </p:childTnLst>
                                </p:cTn>
                              </p:par>
                              <p:par>
                                <p:cTn id="15" presetID="22" presetClass="entr" presetSubtype="1"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up)">
                                      <p:cBhvr>
                                        <p:cTn id="17" dur="750"/>
                                        <p:tgtEl>
                                          <p:spTgt spid="2">
                                            <p:txEl>
                                              <p:pRg st="3" end="3"/>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up)">
                                      <p:cBhvr>
                                        <p:cTn id="20" dur="750"/>
                                        <p:tgtEl>
                                          <p:spTgt spid="2">
                                            <p:txEl>
                                              <p:pRg st="4" end="4"/>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up)">
                                      <p:cBhvr>
                                        <p:cTn id="23" dur="75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left)">
                                      <p:cBhvr>
                                        <p:cTn id="28" dur="1000"/>
                                        <p:tgtEl>
                                          <p:spTgt spid="2">
                                            <p:txEl>
                                              <p:pRg st="7" end="7"/>
                                            </p:txEl>
                                          </p:spTgt>
                                        </p:tgtEl>
                                      </p:cBhvr>
                                    </p:animEffect>
                                  </p:childTnLst>
                                </p:cTn>
                              </p:par>
                              <p:par>
                                <p:cTn id="29" presetID="22" presetClass="entr" presetSubtype="1" fill="hold" nodeType="withEffect">
                                  <p:stCondLst>
                                    <p:cond delay="50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wipe(up)">
                                      <p:cBhvr>
                                        <p:cTn id="31" dur="750"/>
                                        <p:tgtEl>
                                          <p:spTgt spid="2">
                                            <p:txEl>
                                              <p:pRg st="8" end="8"/>
                                            </p:txEl>
                                          </p:spTgt>
                                        </p:tgtEl>
                                      </p:cBhvr>
                                    </p:animEffect>
                                  </p:childTnLst>
                                </p:cTn>
                              </p:par>
                              <p:par>
                                <p:cTn id="32" presetID="22" presetClass="entr" presetSubtype="1" fill="hold" nodeType="withEffect">
                                  <p:stCondLst>
                                    <p:cond delay="50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wipe(up)">
                                      <p:cBhvr>
                                        <p:cTn id="34" dur="750"/>
                                        <p:tgtEl>
                                          <p:spTgt spid="2">
                                            <p:txEl>
                                              <p:pRg st="9" end="9"/>
                                            </p:txEl>
                                          </p:spTgt>
                                        </p:tgtEl>
                                      </p:cBhvr>
                                    </p:animEffect>
                                  </p:childTnLst>
                                </p:cTn>
                              </p:par>
                              <p:par>
                                <p:cTn id="35" presetID="22" presetClass="entr" presetSubtype="1" fill="hold" nodeType="withEffect">
                                  <p:stCondLst>
                                    <p:cond delay="50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wipe(up)">
                                      <p:cBhvr>
                                        <p:cTn id="37" dur="750"/>
                                        <p:tgtEl>
                                          <p:spTgt spid="2">
                                            <p:txEl>
                                              <p:pRg st="10" end="10"/>
                                            </p:txEl>
                                          </p:spTgt>
                                        </p:tgtEl>
                                      </p:cBhvr>
                                    </p:animEffect>
                                  </p:childTnLst>
                                </p:cTn>
                              </p:par>
                              <p:par>
                                <p:cTn id="38" presetID="22" presetClass="entr" presetSubtype="1" fill="hold" nodeType="withEffect">
                                  <p:stCondLst>
                                    <p:cond delay="50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wipe(up)">
                                      <p:cBhvr>
                                        <p:cTn id="40" dur="750"/>
                                        <p:tgtEl>
                                          <p:spTgt spid="2">
                                            <p:txEl>
                                              <p:pRg st="11" end="11"/>
                                            </p:txEl>
                                          </p:spTgt>
                                        </p:tgtEl>
                                      </p:cBhvr>
                                    </p:animEffect>
                                  </p:childTnLst>
                                </p:cTn>
                              </p:par>
                              <p:par>
                                <p:cTn id="41" presetID="22" presetClass="entr" presetSubtype="1" fill="hold" nodeType="withEffect">
                                  <p:stCondLst>
                                    <p:cond delay="500"/>
                                  </p:stCondLst>
                                  <p:childTnLst>
                                    <p:set>
                                      <p:cBhvr>
                                        <p:cTn id="42" dur="1" fill="hold">
                                          <p:stCondLst>
                                            <p:cond delay="0"/>
                                          </p:stCondLst>
                                        </p:cTn>
                                        <p:tgtEl>
                                          <p:spTgt spid="2">
                                            <p:txEl>
                                              <p:pRg st="12" end="12"/>
                                            </p:txEl>
                                          </p:spTgt>
                                        </p:tgtEl>
                                        <p:attrNameLst>
                                          <p:attrName>style.visibility</p:attrName>
                                        </p:attrNameLst>
                                      </p:cBhvr>
                                      <p:to>
                                        <p:strVal val="visible"/>
                                      </p:to>
                                    </p:set>
                                    <p:animEffect transition="in" filter="wipe(up)">
                                      <p:cBhvr>
                                        <p:cTn id="43" dur="750"/>
                                        <p:tgtEl>
                                          <p:spTgt spid="2">
                                            <p:txEl>
                                              <p:pRg st="12" end="12"/>
                                            </p:txEl>
                                          </p:spTgt>
                                        </p:tgtEl>
                                      </p:cBhvr>
                                    </p:animEffect>
                                  </p:childTnLst>
                                </p:cTn>
                              </p:par>
                            </p:childTnLst>
                          </p:cTn>
                        </p:par>
                        <p:par>
                          <p:cTn id="44" fill="hold">
                            <p:stCondLst>
                              <p:cond delay="1250"/>
                            </p:stCondLst>
                            <p:childTnLst>
                              <p:par>
                                <p:cTn id="45" presetID="22" presetClass="entr" presetSubtype="8" fill="hold" nodeType="afterEffect">
                                  <p:stCondLst>
                                    <p:cond delay="300"/>
                                  </p:stCondLst>
                                  <p:childTnLst>
                                    <p:set>
                                      <p:cBhvr>
                                        <p:cTn id="46" dur="1" fill="hold">
                                          <p:stCondLst>
                                            <p:cond delay="0"/>
                                          </p:stCondLst>
                                        </p:cTn>
                                        <p:tgtEl>
                                          <p:spTgt spid="2">
                                            <p:txEl>
                                              <p:pRg st="14" end="14"/>
                                            </p:txEl>
                                          </p:spTgt>
                                        </p:tgtEl>
                                        <p:attrNameLst>
                                          <p:attrName>style.visibility</p:attrName>
                                        </p:attrNameLst>
                                      </p:cBhvr>
                                      <p:to>
                                        <p:strVal val="visible"/>
                                      </p:to>
                                    </p:set>
                                    <p:animEffect transition="in" filter="wipe(left)">
                                      <p:cBhvr>
                                        <p:cTn id="47" dur="750"/>
                                        <p:tgtEl>
                                          <p:spTgt spid="2">
                                            <p:txEl>
                                              <p:pRg st="14" end="14"/>
                                            </p:txEl>
                                          </p:spTgt>
                                        </p:tgtEl>
                                      </p:cBhvr>
                                    </p:animEffect>
                                  </p:childTnLst>
                                </p:cTn>
                              </p:par>
                            </p:childTnLst>
                          </p:cTn>
                        </p:par>
                        <p:par>
                          <p:cTn id="48" fill="hold">
                            <p:stCondLst>
                              <p:cond delay="2300"/>
                            </p:stCondLst>
                            <p:childTnLst>
                              <p:par>
                                <p:cTn id="49" presetID="22" presetClass="entr" presetSubtype="8" fill="hold" nodeType="afterEffect">
                                  <p:stCondLst>
                                    <p:cond delay="0"/>
                                  </p:stCondLst>
                                  <p:childTnLst>
                                    <p:set>
                                      <p:cBhvr>
                                        <p:cTn id="50" dur="1" fill="hold">
                                          <p:stCondLst>
                                            <p:cond delay="0"/>
                                          </p:stCondLst>
                                        </p:cTn>
                                        <p:tgtEl>
                                          <p:spTgt spid="2">
                                            <p:txEl>
                                              <p:pRg st="15" end="15"/>
                                            </p:txEl>
                                          </p:spTgt>
                                        </p:tgtEl>
                                        <p:attrNameLst>
                                          <p:attrName>style.visibility</p:attrName>
                                        </p:attrNameLst>
                                      </p:cBhvr>
                                      <p:to>
                                        <p:strVal val="visible"/>
                                      </p:to>
                                    </p:set>
                                    <p:animEffect transition="in" filter="wipe(left)">
                                      <p:cBhvr>
                                        <p:cTn id="51" dur="1500"/>
                                        <p:tgtEl>
                                          <p:spTgt spid="2">
                                            <p:txEl>
                                              <p:pRg st="15" end="15"/>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2">
                                            <p:txEl>
                                              <p:pRg st="16" end="16"/>
                                            </p:txEl>
                                          </p:spTgt>
                                        </p:tgtEl>
                                        <p:attrNameLst>
                                          <p:attrName>style.visibility</p:attrName>
                                        </p:attrNameLst>
                                      </p:cBhvr>
                                      <p:to>
                                        <p:strVal val="visible"/>
                                      </p:to>
                                    </p:set>
                                    <p:animEffect transition="in" filter="wipe(left)">
                                      <p:cBhvr>
                                        <p:cTn id="54" dur="1500"/>
                                        <p:tgtEl>
                                          <p:spTgt spid="2">
                                            <p:txEl>
                                              <p:pRg st="16" end="16"/>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2">
                                            <p:txEl>
                                              <p:pRg st="17" end="17"/>
                                            </p:txEl>
                                          </p:spTgt>
                                        </p:tgtEl>
                                        <p:attrNameLst>
                                          <p:attrName>style.visibility</p:attrName>
                                        </p:attrNameLst>
                                      </p:cBhvr>
                                      <p:to>
                                        <p:strVal val="visible"/>
                                      </p:to>
                                    </p:set>
                                    <p:animEffect transition="in" filter="wipe(left)">
                                      <p:cBhvr>
                                        <p:cTn id="57" dur="1500"/>
                                        <p:tgtEl>
                                          <p:spTgt spid="2">
                                            <p:txEl>
                                              <p:pRg st="17" end="17"/>
                                            </p:txEl>
                                          </p:spTgt>
                                        </p:tgtEl>
                                      </p:cBhvr>
                                    </p:animEffect>
                                  </p:childTnLst>
                                </p:cTn>
                              </p:par>
                              <p:par>
                                <p:cTn id="58" presetID="22" presetClass="entr" presetSubtype="8" fill="hold" nodeType="withEffect">
                                  <p:stCondLst>
                                    <p:cond delay="0"/>
                                  </p:stCondLst>
                                  <p:childTnLst>
                                    <p:set>
                                      <p:cBhvr>
                                        <p:cTn id="59" dur="1" fill="hold">
                                          <p:stCondLst>
                                            <p:cond delay="0"/>
                                          </p:stCondLst>
                                        </p:cTn>
                                        <p:tgtEl>
                                          <p:spTgt spid="2">
                                            <p:txEl>
                                              <p:pRg st="18" end="18"/>
                                            </p:txEl>
                                          </p:spTgt>
                                        </p:tgtEl>
                                        <p:attrNameLst>
                                          <p:attrName>style.visibility</p:attrName>
                                        </p:attrNameLst>
                                      </p:cBhvr>
                                      <p:to>
                                        <p:strVal val="visible"/>
                                      </p:to>
                                    </p:set>
                                    <p:animEffect transition="in" filter="wipe(left)">
                                      <p:cBhvr>
                                        <p:cTn id="60" dur="1500"/>
                                        <p:tgtEl>
                                          <p:spTgt spid="2">
                                            <p:txEl>
                                              <p:pRg st="18" end="1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left)">
                                      <p:cBhvr>
                                        <p:cTn id="6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a:ext uri="{FF2B5EF4-FFF2-40B4-BE49-F238E27FC236}">
                <a16:creationId xmlns="" xmlns:a16="http://schemas.microsoft.com/office/drawing/2014/main" id="{59743BED-7E4A-B540-A55F-B18E10C5BE4D}"/>
              </a:ext>
            </a:extLst>
          </p:cNvPr>
          <p:cNvSpPr>
            <a:spLocks noChangeArrowheads="1"/>
          </p:cNvSpPr>
          <p:nvPr/>
        </p:nvSpPr>
        <p:spPr bwMode="auto">
          <a:xfrm>
            <a:off x="423740" y="1934170"/>
            <a:ext cx="8415460" cy="4747453"/>
          </a:xfrm>
          <a:prstGeom prst="rect">
            <a:avLst/>
          </a:prstGeom>
          <a:noFill/>
          <a:ln w="9525">
            <a:noFill/>
            <a:miter lim="800000"/>
            <a:headEnd/>
            <a:tailEnd/>
          </a:ln>
        </p:spPr>
        <p:txBody>
          <a:bodyPr wrap="square">
            <a:spAutoFit/>
          </a:bodyPr>
          <a:lstStyle/>
          <a:p>
            <a:pPr>
              <a:spcAft>
                <a:spcPts val="0"/>
              </a:spcAft>
            </a:pPr>
            <a:r>
              <a:rPr lang="en-US" sz="2400" dirty="0">
                <a:solidFill>
                  <a:schemeClr val="bg1"/>
                </a:solidFill>
              </a:rPr>
              <a:t>5 IHO nominated and 5 UNESCO-IOC nominated members</a:t>
            </a:r>
          </a:p>
          <a:p>
            <a:pPr>
              <a:spcBef>
                <a:spcPts val="1500"/>
              </a:spcBef>
              <a:spcAft>
                <a:spcPts val="0"/>
              </a:spcAft>
            </a:pPr>
            <a:r>
              <a:rPr lang="en-US" sz="2400" dirty="0">
                <a:solidFill>
                  <a:schemeClr val="bg1"/>
                </a:solidFill>
              </a:rPr>
              <a:t>5-year term, two terms maximum</a:t>
            </a:r>
          </a:p>
          <a:p>
            <a:pPr>
              <a:spcBef>
                <a:spcPts val="1500"/>
              </a:spcBef>
              <a:spcAft>
                <a:spcPts val="0"/>
              </a:spcAft>
            </a:pPr>
            <a:r>
              <a:rPr lang="en-US" sz="2400" dirty="0">
                <a:solidFill>
                  <a:schemeClr val="bg1"/>
                </a:solidFill>
              </a:rPr>
              <a:t>Geographical balance and expertise mix have to be taken</a:t>
            </a:r>
          </a:p>
          <a:p>
            <a:pPr>
              <a:spcBef>
                <a:spcPts val="0"/>
              </a:spcBef>
              <a:spcAft>
                <a:spcPts val="0"/>
              </a:spcAft>
            </a:pPr>
            <a:r>
              <a:rPr lang="en-US" sz="2400" dirty="0">
                <a:solidFill>
                  <a:schemeClr val="bg1"/>
                </a:solidFill>
              </a:rPr>
              <a:t>into account.</a:t>
            </a:r>
          </a:p>
          <a:p>
            <a:pPr>
              <a:spcBef>
                <a:spcPts val="1500"/>
              </a:spcBef>
              <a:spcAft>
                <a:spcPts val="0"/>
              </a:spcAft>
            </a:pPr>
            <a:r>
              <a:rPr lang="en-US" sz="2400" dirty="0">
                <a:solidFill>
                  <a:schemeClr val="bg1"/>
                </a:solidFill>
              </a:rPr>
              <a:t>Increased and widened responsibility require continuation</a:t>
            </a:r>
          </a:p>
          <a:p>
            <a:pPr>
              <a:spcBef>
                <a:spcPts val="0"/>
              </a:spcBef>
              <a:spcAft>
                <a:spcPts val="0"/>
              </a:spcAft>
            </a:pPr>
            <a:r>
              <a:rPr lang="en-US" sz="2400" dirty="0">
                <a:solidFill>
                  <a:schemeClr val="bg1"/>
                </a:solidFill>
              </a:rPr>
              <a:t>and smooth transition of members </a:t>
            </a:r>
          </a:p>
          <a:p>
            <a:pPr>
              <a:spcBef>
                <a:spcPts val="1500"/>
              </a:spcBef>
              <a:spcAft>
                <a:spcPts val="0"/>
              </a:spcAft>
            </a:pPr>
            <a:r>
              <a:rPr lang="en-US" sz="2400" dirty="0">
                <a:solidFill>
                  <a:schemeClr val="bg1"/>
                </a:solidFill>
              </a:rPr>
              <a:t>IHO Secretariat and UNESCO-IOC Secretariat have agreed </a:t>
            </a:r>
          </a:p>
          <a:p>
            <a:pPr>
              <a:spcBef>
                <a:spcPts val="0"/>
              </a:spcBef>
              <a:spcAft>
                <a:spcPts val="0"/>
              </a:spcAft>
            </a:pPr>
            <a:r>
              <a:rPr lang="en-US" sz="2400" dirty="0">
                <a:solidFill>
                  <a:schemeClr val="bg1"/>
                </a:solidFill>
              </a:rPr>
              <a:t>to commence selection earlier</a:t>
            </a:r>
          </a:p>
          <a:p>
            <a:pPr>
              <a:spcBef>
                <a:spcPts val="1500"/>
              </a:spcBef>
              <a:spcAft>
                <a:spcPts val="0"/>
              </a:spcAft>
            </a:pPr>
            <a:r>
              <a:rPr lang="en-US" sz="2400" dirty="0">
                <a:solidFill>
                  <a:schemeClr val="bg1"/>
                </a:solidFill>
              </a:rPr>
              <a:t>GGC hopes to have new members with experiences in </a:t>
            </a:r>
          </a:p>
          <a:p>
            <a:pPr>
              <a:spcBef>
                <a:spcPts val="0"/>
              </a:spcBef>
              <a:spcAft>
                <a:spcPts val="0"/>
              </a:spcAft>
            </a:pPr>
            <a:r>
              <a:rPr lang="en-US" sz="2400" dirty="0">
                <a:solidFill>
                  <a:schemeClr val="bg1"/>
                </a:solidFill>
              </a:rPr>
              <a:t>GEBCO activities such as Sub-Committees work.</a:t>
            </a:r>
          </a:p>
        </p:txBody>
      </p:sp>
      <p:pic>
        <p:nvPicPr>
          <p:cNvPr id="8" name="Picture 7"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5124" name="Picture 2"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5" name="Picture 4"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6" name="Picture 14" descr="\\naarch\MSC2012Outreach\logos\Other\iho_transparent.gif"/>
          <p:cNvSpPr>
            <a:spLocks noChangeAspect="1" noChangeArrowheads="1"/>
          </p:cNvSpPr>
          <p:nvPr/>
        </p:nvSpPr>
        <p:spPr bwMode="auto">
          <a:xfrm>
            <a:off x="323850" y="44450"/>
            <a:ext cx="862013" cy="1144588"/>
          </a:xfrm>
          <a:prstGeom prst="rect">
            <a:avLst/>
          </a:prstGeom>
          <a:noFill/>
          <a:ln w="9525">
            <a:noFill/>
            <a:miter lim="800000"/>
            <a:headEnd/>
            <a:tailEnd/>
          </a:ln>
        </p:spPr>
        <p:txBody>
          <a:bodyPr/>
          <a:lstStyle/>
          <a:p>
            <a:endParaRPr lang="en-US">
              <a:solidFill>
                <a:prstClr val="black"/>
              </a:solidFill>
            </a:endParaRPr>
          </a:p>
        </p:txBody>
      </p:sp>
      <p:sp>
        <p:nvSpPr>
          <p:cNvPr id="5127" name="Rectangle 3"/>
          <p:cNvSpPr>
            <a:spLocks noChangeArrowheads="1"/>
          </p:cNvSpPr>
          <p:nvPr/>
        </p:nvSpPr>
        <p:spPr bwMode="auto">
          <a:xfrm>
            <a:off x="152400" y="1447800"/>
            <a:ext cx="8991600" cy="461665"/>
          </a:xfrm>
          <a:prstGeom prst="rect">
            <a:avLst/>
          </a:prstGeom>
          <a:noFill/>
          <a:ln w="9525">
            <a:noFill/>
            <a:miter lim="800000"/>
            <a:headEnd/>
            <a:tailEnd/>
          </a:ln>
        </p:spPr>
        <p:txBody>
          <a:bodyPr wrap="square">
            <a:spAutoFit/>
          </a:bodyPr>
          <a:lstStyle/>
          <a:p>
            <a:pPr>
              <a:spcAft>
                <a:spcPts val="1800"/>
              </a:spcAft>
            </a:pPr>
            <a:r>
              <a:rPr lang="en-US" sz="2400" dirty="0">
                <a:solidFill>
                  <a:schemeClr val="bg1"/>
                </a:solidFill>
              </a:rPr>
              <a:t>Membership</a:t>
            </a:r>
          </a:p>
        </p:txBody>
      </p:sp>
      <p:sp>
        <p:nvSpPr>
          <p:cNvPr id="12" name="Rectangle 3">
            <a:extLst>
              <a:ext uri="{FF2B5EF4-FFF2-40B4-BE49-F238E27FC236}">
                <a16:creationId xmlns="" xmlns:a16="http://schemas.microsoft.com/office/drawing/2014/main" id="{1D04BC82-4278-104C-9075-9D1ED39BA0DE}"/>
              </a:ext>
            </a:extLst>
          </p:cNvPr>
          <p:cNvSpPr>
            <a:spLocks noChangeArrowheads="1"/>
          </p:cNvSpPr>
          <p:nvPr/>
        </p:nvSpPr>
        <p:spPr bwMode="auto">
          <a:xfrm>
            <a:off x="152400" y="7696200"/>
            <a:ext cx="8991600" cy="461665"/>
          </a:xfrm>
          <a:prstGeom prst="rect">
            <a:avLst/>
          </a:prstGeom>
          <a:noFill/>
          <a:ln w="9525">
            <a:noFill/>
            <a:miter lim="800000"/>
            <a:headEnd/>
            <a:tailEnd/>
          </a:ln>
        </p:spPr>
        <p:txBody>
          <a:bodyPr wrap="square">
            <a:spAutoFit/>
          </a:bodyPr>
          <a:lstStyle/>
          <a:p>
            <a:pPr>
              <a:spcAft>
                <a:spcPts val="1800"/>
              </a:spcAft>
            </a:pPr>
            <a:r>
              <a:rPr lang="en-US" sz="2400" dirty="0">
                <a:solidFill>
                  <a:schemeClr val="bg1"/>
                </a:solidFill>
              </a:rPr>
              <a:t>Major success at Busan</a:t>
            </a:r>
          </a:p>
        </p:txBody>
      </p:sp>
      <p:sp>
        <p:nvSpPr>
          <p:cNvPr id="10" name="Content Placeholder 2">
            <a:extLst>
              <a:ext uri="{FF2B5EF4-FFF2-40B4-BE49-F238E27FC236}">
                <a16:creationId xmlns="" xmlns:a16="http://schemas.microsoft.com/office/drawing/2014/main" id="{2EC2145D-BADE-2341-A193-0DBB01A8FA0A}"/>
              </a:ext>
            </a:extLst>
          </p:cNvPr>
          <p:cNvSpPr txBox="1">
            <a:spLocks/>
          </p:cNvSpPr>
          <p:nvPr/>
        </p:nvSpPr>
        <p:spPr bwMode="auto">
          <a:xfrm>
            <a:off x="0" y="0"/>
            <a:ext cx="4419600" cy="1295400"/>
          </a:xfrm>
          <a:prstGeom prst="rect">
            <a:avLst/>
          </a:prstGeom>
          <a:noFill/>
          <a:ln w="9525">
            <a:noFill/>
            <a:miter lim="800000"/>
            <a:headEnd/>
            <a:tailEnd/>
          </a:ln>
        </p:spPr>
        <p:txBody>
          <a:bodyPr anchor="ctr" anchorCtr="0"/>
          <a:lstStyle/>
          <a:p>
            <a:pPr marL="228600" algn="ctr">
              <a:lnSpc>
                <a:spcPts val="3600"/>
              </a:lnSpc>
              <a:spcAft>
                <a:spcPts val="1800"/>
              </a:spcAft>
            </a:pPr>
            <a:r>
              <a:rPr lang="en-ZA" sz="3200" b="1" dirty="0">
                <a:solidFill>
                  <a:srgbClr val="1E4678"/>
                </a:solidFill>
              </a:rPr>
              <a:t>Members of GGC</a:t>
            </a:r>
            <a:endParaRPr lang="en-ZA" sz="4000" b="1" dirty="0">
              <a:solidFill>
                <a:srgbClr val="1E4678"/>
              </a:solidFill>
            </a:endParaRPr>
          </a:p>
        </p:txBody>
      </p:sp>
    </p:spTree>
    <p:extLst>
      <p:ext uri="{BB962C8B-B14F-4D97-AF65-F5344CB8AC3E}">
        <p14:creationId xmlns:p14="http://schemas.microsoft.com/office/powerpoint/2010/main" val="68608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wipe(left)">
                                      <p:cBhvr>
                                        <p:cTn id="7" dur="1750"/>
                                        <p:tgtEl>
                                          <p:spTgt spid="13">
                                            <p:txEl>
                                              <p:pRg st="2" end="2"/>
                                            </p:txEl>
                                          </p:spTgt>
                                        </p:tgtEl>
                                      </p:cBhvr>
                                    </p:animEffect>
                                  </p:childTnLst>
                                </p:cTn>
                              </p:par>
                            </p:childTnLst>
                          </p:cTn>
                        </p:par>
                        <p:par>
                          <p:cTn id="8" fill="hold">
                            <p:stCondLst>
                              <p:cond delay="2250"/>
                            </p:stCondLst>
                            <p:childTnLst>
                              <p:par>
                                <p:cTn id="9" presetID="22" presetClass="entr" presetSubtype="8" fill="hold" nodeType="after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animEffect transition="in" filter="wipe(left)">
                                      <p:cBhvr>
                                        <p:cTn id="11" dur="500"/>
                                        <p:tgtEl>
                                          <p:spTgt spid="1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xEl>
                                              <p:pRg st="4" end="4"/>
                                            </p:txEl>
                                          </p:spTgt>
                                        </p:tgtEl>
                                        <p:attrNameLst>
                                          <p:attrName>style.visibility</p:attrName>
                                        </p:attrNameLst>
                                      </p:cBhvr>
                                      <p:to>
                                        <p:strVal val="visible"/>
                                      </p:to>
                                    </p:set>
                                    <p:animEffect transition="in" filter="wipe(left)">
                                      <p:cBhvr>
                                        <p:cTn id="16" dur="1750"/>
                                        <p:tgtEl>
                                          <p:spTgt spid="13">
                                            <p:txEl>
                                              <p:pRg st="4" end="4"/>
                                            </p:txEl>
                                          </p:spTgt>
                                        </p:tgtEl>
                                      </p:cBhvr>
                                    </p:animEffect>
                                  </p:childTnLst>
                                </p:cTn>
                              </p:par>
                            </p:childTnLst>
                          </p:cTn>
                        </p:par>
                        <p:par>
                          <p:cTn id="17" fill="hold">
                            <p:stCondLst>
                              <p:cond delay="1750"/>
                            </p:stCondLst>
                            <p:childTnLst>
                              <p:par>
                                <p:cTn id="18" presetID="22" presetClass="entr" presetSubtype="8" fill="hold" nodeType="afterEffect">
                                  <p:stCondLst>
                                    <p:cond delay="0"/>
                                  </p:stCondLst>
                                  <p:childTnLst>
                                    <p:set>
                                      <p:cBhvr>
                                        <p:cTn id="19" dur="1" fill="hold">
                                          <p:stCondLst>
                                            <p:cond delay="0"/>
                                          </p:stCondLst>
                                        </p:cTn>
                                        <p:tgtEl>
                                          <p:spTgt spid="13">
                                            <p:txEl>
                                              <p:pRg st="5" end="5"/>
                                            </p:txEl>
                                          </p:spTgt>
                                        </p:tgtEl>
                                        <p:attrNameLst>
                                          <p:attrName>style.visibility</p:attrName>
                                        </p:attrNameLst>
                                      </p:cBhvr>
                                      <p:to>
                                        <p:strVal val="visible"/>
                                      </p:to>
                                    </p:set>
                                    <p:animEffect transition="in" filter="wipe(left)">
                                      <p:cBhvr>
                                        <p:cTn id="20" dur="1250"/>
                                        <p:tgtEl>
                                          <p:spTgt spid="1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wipe(left)">
                                      <p:cBhvr>
                                        <p:cTn id="25" dur="1750"/>
                                        <p:tgtEl>
                                          <p:spTgt spid="13">
                                            <p:txEl>
                                              <p:pRg st="6" end="6"/>
                                            </p:txEl>
                                          </p:spTgt>
                                        </p:tgtEl>
                                      </p:cBhvr>
                                    </p:animEffect>
                                  </p:childTnLst>
                                </p:cTn>
                              </p:par>
                            </p:childTnLst>
                          </p:cTn>
                        </p:par>
                        <p:par>
                          <p:cTn id="26" fill="hold">
                            <p:stCondLst>
                              <p:cond delay="1750"/>
                            </p:stCondLst>
                            <p:childTnLst>
                              <p:par>
                                <p:cTn id="27" presetID="22" presetClass="entr" presetSubtype="8" fill="hold" nodeType="after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animEffect transition="in" filter="wipe(left)">
                                      <p:cBhvr>
                                        <p:cTn id="29" dur="1250"/>
                                        <p:tgtEl>
                                          <p:spTgt spid="1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xEl>
                                              <p:pRg st="8" end="8"/>
                                            </p:txEl>
                                          </p:spTgt>
                                        </p:tgtEl>
                                        <p:attrNameLst>
                                          <p:attrName>style.visibility</p:attrName>
                                        </p:attrNameLst>
                                      </p:cBhvr>
                                      <p:to>
                                        <p:strVal val="visible"/>
                                      </p:to>
                                    </p:set>
                                    <p:animEffect transition="in" filter="wipe(left)">
                                      <p:cBhvr>
                                        <p:cTn id="34" dur="1750"/>
                                        <p:tgtEl>
                                          <p:spTgt spid="13">
                                            <p:txEl>
                                              <p:pRg st="8" end="8"/>
                                            </p:txEl>
                                          </p:spTgt>
                                        </p:tgtEl>
                                      </p:cBhvr>
                                    </p:animEffect>
                                  </p:childTnLst>
                                </p:cTn>
                              </p:par>
                            </p:childTnLst>
                          </p:cTn>
                        </p:par>
                        <p:par>
                          <p:cTn id="35" fill="hold">
                            <p:stCondLst>
                              <p:cond delay="1750"/>
                            </p:stCondLst>
                            <p:childTnLst>
                              <p:par>
                                <p:cTn id="36" presetID="22" presetClass="entr" presetSubtype="8" fill="hold" nodeType="afterEffect">
                                  <p:stCondLst>
                                    <p:cond delay="0"/>
                                  </p:stCondLst>
                                  <p:childTnLst>
                                    <p:set>
                                      <p:cBhvr>
                                        <p:cTn id="37" dur="1" fill="hold">
                                          <p:stCondLst>
                                            <p:cond delay="0"/>
                                          </p:stCondLst>
                                        </p:cTn>
                                        <p:tgtEl>
                                          <p:spTgt spid="13">
                                            <p:txEl>
                                              <p:pRg st="9" end="9"/>
                                            </p:txEl>
                                          </p:spTgt>
                                        </p:tgtEl>
                                        <p:attrNameLst>
                                          <p:attrName>style.visibility</p:attrName>
                                        </p:attrNameLst>
                                      </p:cBhvr>
                                      <p:to>
                                        <p:strVal val="visible"/>
                                      </p:to>
                                    </p:set>
                                    <p:animEffect transition="in" filter="wipe(left)">
                                      <p:cBhvr>
                                        <p:cTn id="38" dur="175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E4678"/>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solidFill>
                  <a:schemeClr val="bg1"/>
                </a:solidFill>
              </a:rPr>
              <a:t>IRCC is invited to</a:t>
            </a:r>
            <a:endParaRPr kumimoji="1" lang="ja-JP" altLang="en-US" dirty="0">
              <a:solidFill>
                <a:schemeClr val="bg1"/>
              </a:solidFill>
            </a:endParaRPr>
          </a:p>
        </p:txBody>
      </p:sp>
      <p:sp>
        <p:nvSpPr>
          <p:cNvPr id="3" name="コンテンツ プレースホルダー 2"/>
          <p:cNvSpPr>
            <a:spLocks noGrp="1"/>
          </p:cNvSpPr>
          <p:nvPr>
            <p:ph idx="1"/>
          </p:nvPr>
        </p:nvSpPr>
        <p:spPr>
          <a:xfrm>
            <a:off x="457200" y="1417638"/>
            <a:ext cx="8229600" cy="5029200"/>
          </a:xfrm>
        </p:spPr>
        <p:txBody>
          <a:bodyPr>
            <a:normAutofit fontScale="92500" lnSpcReduction="10000"/>
          </a:bodyPr>
          <a:lstStyle/>
          <a:p>
            <a:pPr lvl="0"/>
            <a:r>
              <a:rPr lang="en-US" altLang="ja-JP" dirty="0">
                <a:solidFill>
                  <a:schemeClr val="bg1"/>
                </a:solidFill>
              </a:rPr>
              <a:t>note the contents of the report;</a:t>
            </a:r>
          </a:p>
          <a:p>
            <a:pPr lvl="0"/>
            <a:r>
              <a:rPr lang="en-US" altLang="ja-JP" dirty="0">
                <a:solidFill>
                  <a:schemeClr val="bg1"/>
                </a:solidFill>
              </a:rPr>
              <a:t>endorse the work plan 2018-2019;</a:t>
            </a:r>
            <a:endParaRPr lang="ja-JP" altLang="ja-JP" dirty="0">
              <a:solidFill>
                <a:schemeClr val="bg1"/>
              </a:solidFill>
            </a:endParaRPr>
          </a:p>
          <a:p>
            <a:r>
              <a:rPr lang="en-US" altLang="ja-JP" dirty="0">
                <a:solidFill>
                  <a:schemeClr val="bg1"/>
                </a:solidFill>
              </a:rPr>
              <a:t>continue to encourage RHCs to organize contribution of bathymetric data in shallower coastal areas from their member states to GEBCO in order to support the production of higher resolution gridded data products of GEBCO; </a:t>
            </a:r>
          </a:p>
          <a:p>
            <a:r>
              <a:rPr lang="en-US" altLang="ja-JP" dirty="0">
                <a:solidFill>
                  <a:schemeClr val="bg1"/>
                </a:solidFill>
              </a:rPr>
              <a:t>encourage RHCs to invite and communicate with GEBCO members to their meetings as appropriate; and </a:t>
            </a:r>
          </a:p>
          <a:p>
            <a:r>
              <a:rPr lang="en-US" altLang="ja-JP" dirty="0">
                <a:solidFill>
                  <a:schemeClr val="bg1"/>
                </a:solidFill>
              </a:rPr>
              <a:t>take any actions deemed necessary. </a:t>
            </a:r>
          </a:p>
        </p:txBody>
      </p:sp>
    </p:spTree>
    <p:extLst>
      <p:ext uri="{BB962C8B-B14F-4D97-AF65-F5344CB8AC3E}">
        <p14:creationId xmlns:p14="http://schemas.microsoft.com/office/powerpoint/2010/main" val="235125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up)">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75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5123" name="Content Placeholder 2"/>
          <p:cNvSpPr txBox="1">
            <a:spLocks/>
          </p:cNvSpPr>
          <p:nvPr/>
        </p:nvSpPr>
        <p:spPr bwMode="auto">
          <a:xfrm>
            <a:off x="0" y="0"/>
            <a:ext cx="5334000" cy="1295400"/>
          </a:xfrm>
          <a:prstGeom prst="rect">
            <a:avLst/>
          </a:prstGeom>
          <a:noFill/>
          <a:ln w="9525">
            <a:noFill/>
            <a:miter lim="800000"/>
            <a:headEnd/>
            <a:tailEnd/>
          </a:ln>
        </p:spPr>
        <p:txBody>
          <a:bodyPr anchor="ctr" anchorCtr="0"/>
          <a:lstStyle/>
          <a:p>
            <a:pPr marL="228600">
              <a:lnSpc>
                <a:spcPts val="3600"/>
              </a:lnSpc>
              <a:spcAft>
                <a:spcPts val="1800"/>
              </a:spcAft>
              <a:buFont typeface="Arial" charset="0"/>
              <a:buNone/>
            </a:pPr>
            <a:r>
              <a:rPr lang="en-ZA" sz="3000" b="1" dirty="0">
                <a:solidFill>
                  <a:srgbClr val="1E4678"/>
                </a:solidFill>
              </a:rPr>
              <a:t>Challenges and Direction</a:t>
            </a:r>
            <a:endParaRPr lang="en-ZA" sz="4000" b="1" dirty="0">
              <a:solidFill>
                <a:srgbClr val="1E4678"/>
              </a:solidFill>
            </a:endParaRPr>
          </a:p>
        </p:txBody>
      </p:sp>
      <p:sp>
        <p:nvSpPr>
          <p:cNvPr id="5124" name="Picture 2"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5" name="Picture 4"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6" name="Picture 14" descr="\\naarch\MSC2012Outreach\logos\Other\iho_transparent.gif"/>
          <p:cNvSpPr>
            <a:spLocks noChangeAspect="1" noChangeArrowheads="1"/>
          </p:cNvSpPr>
          <p:nvPr/>
        </p:nvSpPr>
        <p:spPr bwMode="auto">
          <a:xfrm>
            <a:off x="323850" y="44450"/>
            <a:ext cx="862013" cy="1144588"/>
          </a:xfrm>
          <a:prstGeom prst="rect">
            <a:avLst/>
          </a:prstGeom>
          <a:noFill/>
          <a:ln w="9525">
            <a:noFill/>
            <a:miter lim="800000"/>
            <a:headEnd/>
            <a:tailEnd/>
          </a:ln>
        </p:spPr>
        <p:txBody>
          <a:bodyPr/>
          <a:lstStyle/>
          <a:p>
            <a:endParaRPr lang="en-US">
              <a:solidFill>
                <a:prstClr val="black"/>
              </a:solidFill>
            </a:endParaRPr>
          </a:p>
        </p:txBody>
      </p:sp>
      <p:sp>
        <p:nvSpPr>
          <p:cNvPr id="5127" name="Rectangle 3"/>
          <p:cNvSpPr>
            <a:spLocks noChangeArrowheads="1"/>
          </p:cNvSpPr>
          <p:nvPr/>
        </p:nvSpPr>
        <p:spPr bwMode="auto">
          <a:xfrm>
            <a:off x="152400" y="1447800"/>
            <a:ext cx="8991600" cy="2000548"/>
          </a:xfrm>
          <a:prstGeom prst="rect">
            <a:avLst/>
          </a:prstGeom>
          <a:noFill/>
          <a:ln w="9525">
            <a:noFill/>
            <a:miter lim="800000"/>
            <a:headEnd/>
            <a:tailEnd/>
          </a:ln>
        </p:spPr>
        <p:txBody>
          <a:bodyPr wrap="square">
            <a:spAutoFit/>
          </a:bodyPr>
          <a:lstStyle/>
          <a:p>
            <a:pPr>
              <a:spcAft>
                <a:spcPts val="1800"/>
              </a:spcAft>
            </a:pPr>
            <a:r>
              <a:rPr lang="en-GB" sz="2700" dirty="0">
                <a:solidFill>
                  <a:schemeClr val="bg1"/>
                </a:solidFill>
              </a:rPr>
              <a:t>SCUFN ･</a:t>
            </a:r>
            <a:r>
              <a:rPr lang="en-GB" altLang="ja-JP" sz="2400" dirty="0">
                <a:solidFill>
                  <a:schemeClr val="bg1"/>
                </a:solidFill>
              </a:rPr>
              <a:t>･････ Sub-Committee on Undersea Feature Names</a:t>
            </a:r>
            <a:endParaRPr lang="en-GB" sz="2400" dirty="0">
              <a:solidFill>
                <a:schemeClr val="bg1"/>
              </a:solidFill>
            </a:endParaRPr>
          </a:p>
          <a:p>
            <a:pPr marL="514350" indent="-180975">
              <a:spcAft>
                <a:spcPts val="1200"/>
              </a:spcAft>
              <a:buFont typeface="Arial" pitchFamily="34" charset="0"/>
              <a:buChar char="•"/>
              <a:tabLst>
                <a:tab pos="85725" algn="l"/>
              </a:tabLst>
            </a:pPr>
            <a:r>
              <a:rPr lang="en-US" sz="2400" dirty="0">
                <a:solidFill>
                  <a:schemeClr val="bg1"/>
                </a:solidFill>
              </a:rPr>
              <a:t>Maintains and makes available a gazetteer of undersea feature names</a:t>
            </a:r>
          </a:p>
          <a:p>
            <a:pPr marL="790575" lvl="1">
              <a:spcAft>
                <a:spcPts val="1200"/>
              </a:spcAft>
              <a:tabLst>
                <a:tab pos="85725" algn="l"/>
              </a:tabLst>
            </a:pPr>
            <a:r>
              <a:rPr lang="en-US" sz="2400" dirty="0">
                <a:solidFill>
                  <a:schemeClr val="bg1"/>
                </a:solidFill>
              </a:rPr>
              <a:t>GEBCO Gazetteer of Undersea Feature Names</a:t>
            </a:r>
          </a:p>
        </p:txBody>
      </p:sp>
      <p:sp>
        <p:nvSpPr>
          <p:cNvPr id="9" name="Rectangle 3">
            <a:extLst>
              <a:ext uri="{FF2B5EF4-FFF2-40B4-BE49-F238E27FC236}">
                <a16:creationId xmlns="" xmlns:a16="http://schemas.microsoft.com/office/drawing/2014/main" id="{A835B122-8DD1-3D41-8631-543E1460918F}"/>
              </a:ext>
            </a:extLst>
          </p:cNvPr>
          <p:cNvSpPr>
            <a:spLocks noChangeArrowheads="1"/>
          </p:cNvSpPr>
          <p:nvPr/>
        </p:nvSpPr>
        <p:spPr bwMode="auto">
          <a:xfrm>
            <a:off x="152400" y="3600748"/>
            <a:ext cx="8991600" cy="1600438"/>
          </a:xfrm>
          <a:prstGeom prst="rect">
            <a:avLst/>
          </a:prstGeom>
          <a:noFill/>
          <a:ln w="9525">
            <a:noFill/>
            <a:miter lim="800000"/>
            <a:headEnd/>
            <a:tailEnd/>
          </a:ln>
        </p:spPr>
        <p:txBody>
          <a:bodyPr wrap="square">
            <a:spAutoFit/>
          </a:bodyPr>
          <a:lstStyle/>
          <a:p>
            <a:pPr>
              <a:spcAft>
                <a:spcPts val="1200"/>
              </a:spcAft>
            </a:pPr>
            <a:r>
              <a:rPr lang="en-GB" sz="2700" dirty="0">
                <a:solidFill>
                  <a:schemeClr val="bg1"/>
                </a:solidFill>
              </a:rPr>
              <a:t>Gazetteer ･</a:t>
            </a:r>
            <a:r>
              <a:rPr lang="en-GB" altLang="ja-JP" sz="2400" dirty="0">
                <a:solidFill>
                  <a:schemeClr val="bg1"/>
                </a:solidFill>
              </a:rPr>
              <a:t>･････････････	important tool for outreach</a:t>
            </a:r>
            <a:endParaRPr lang="en-GB" sz="2400" dirty="0">
              <a:solidFill>
                <a:schemeClr val="bg1"/>
              </a:solidFill>
            </a:endParaRPr>
          </a:p>
          <a:p>
            <a:pPr marL="514350" indent="-180975">
              <a:spcAft>
                <a:spcPts val="1200"/>
              </a:spcAft>
              <a:buFont typeface="Arial" pitchFamily="34" charset="0"/>
              <a:buChar char="•"/>
              <a:tabLst>
                <a:tab pos="85725" algn="l"/>
              </a:tabLst>
            </a:pPr>
            <a:r>
              <a:rPr lang="en-US" sz="2400" dirty="0">
                <a:solidFill>
                  <a:schemeClr val="bg1"/>
                </a:solidFill>
              </a:rPr>
              <a:t>Contents</a:t>
            </a:r>
            <a:r>
              <a:rPr lang="en-GB" altLang="ja-JP" sz="2700" dirty="0">
                <a:solidFill>
                  <a:schemeClr val="bg1"/>
                </a:solidFill>
              </a:rPr>
              <a:t> ･</a:t>
            </a:r>
            <a:r>
              <a:rPr lang="en-GB" altLang="ja-JP" sz="2400" dirty="0">
                <a:solidFill>
                  <a:schemeClr val="bg1"/>
                </a:solidFill>
              </a:rPr>
              <a:t>･･･････････	relies on IHO contractor</a:t>
            </a:r>
          </a:p>
          <a:p>
            <a:pPr marL="514350" indent="-180975">
              <a:spcAft>
                <a:spcPts val="1200"/>
              </a:spcAft>
              <a:buFont typeface="Arial" pitchFamily="34" charset="0"/>
              <a:buChar char="•"/>
              <a:tabLst>
                <a:tab pos="85725" algn="l"/>
              </a:tabLst>
            </a:pPr>
            <a:r>
              <a:rPr lang="en-GB" altLang="ja-JP" sz="2400" dirty="0">
                <a:solidFill>
                  <a:schemeClr val="bg1"/>
                </a:solidFill>
              </a:rPr>
              <a:t>WEB and DB ････････	relies on IHO DCDB or NOAA’s NCEI </a:t>
            </a:r>
            <a:endParaRPr lang="en-US" sz="2400" dirty="0">
              <a:solidFill>
                <a:schemeClr val="bg1"/>
              </a:solidFill>
            </a:endParaRPr>
          </a:p>
        </p:txBody>
      </p:sp>
      <p:sp>
        <p:nvSpPr>
          <p:cNvPr id="10" name="Rectangle 3">
            <a:extLst>
              <a:ext uri="{FF2B5EF4-FFF2-40B4-BE49-F238E27FC236}">
                <a16:creationId xmlns="" xmlns:a16="http://schemas.microsoft.com/office/drawing/2014/main" id="{84D1F3D7-8DC0-C04B-A5A5-D91865D38388}"/>
              </a:ext>
            </a:extLst>
          </p:cNvPr>
          <p:cNvSpPr>
            <a:spLocks noChangeArrowheads="1"/>
          </p:cNvSpPr>
          <p:nvPr/>
        </p:nvSpPr>
        <p:spPr bwMode="auto">
          <a:xfrm>
            <a:off x="760794" y="5562600"/>
            <a:ext cx="7468806" cy="984885"/>
          </a:xfrm>
          <a:prstGeom prst="rect">
            <a:avLst/>
          </a:prstGeom>
          <a:noFill/>
          <a:ln w="9525">
            <a:noFill/>
            <a:miter lim="800000"/>
            <a:headEnd/>
            <a:tailEnd/>
          </a:ln>
        </p:spPr>
        <p:txBody>
          <a:bodyPr wrap="square">
            <a:spAutoFit/>
          </a:bodyPr>
          <a:lstStyle/>
          <a:p>
            <a:pPr marL="342900" indent="-342900">
              <a:spcAft>
                <a:spcPts val="1200"/>
              </a:spcAft>
              <a:buFont typeface="Arial" panose="020B0604020202020204" pitchFamily="34" charset="0"/>
              <a:buChar char="•"/>
            </a:pPr>
            <a:r>
              <a:rPr lang="en-US" sz="2400" dirty="0">
                <a:solidFill>
                  <a:schemeClr val="bg1"/>
                </a:solidFill>
              </a:rPr>
              <a:t>Continued financial allocation for contractor’s job</a:t>
            </a:r>
          </a:p>
          <a:p>
            <a:pPr marL="342900" indent="-342900">
              <a:spcAft>
                <a:spcPts val="1200"/>
              </a:spcAft>
              <a:buFont typeface="Arial" panose="020B0604020202020204" pitchFamily="34" charset="0"/>
              <a:buChar char="•"/>
            </a:pPr>
            <a:r>
              <a:rPr lang="en-US" sz="2400" dirty="0">
                <a:solidFill>
                  <a:schemeClr val="bg1"/>
                </a:solidFill>
              </a:rPr>
              <a:t>Potentially very dangerous situation</a:t>
            </a:r>
          </a:p>
        </p:txBody>
      </p:sp>
    </p:spTree>
    <p:extLst>
      <p:ext uri="{BB962C8B-B14F-4D97-AF65-F5344CB8AC3E}">
        <p14:creationId xmlns:p14="http://schemas.microsoft.com/office/powerpoint/2010/main" val="26654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7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125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20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left)">
                                      <p:cBhvr>
                                        <p:cTn id="27" dur="125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C214F9E-912A-CD47-9E1B-FAA008ED0706}"/>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 xmlns:a16="http://schemas.microsoft.com/office/drawing/2014/main" id="{1F3B2DF9-5352-9F4A-8B9A-0226BF876F0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0"/>
            <a:ext cx="9137253" cy="5867400"/>
          </a:xfrm>
        </p:spPr>
      </p:pic>
    </p:spTree>
    <p:extLst>
      <p:ext uri="{BB962C8B-B14F-4D97-AF65-F5344CB8AC3E}">
        <p14:creationId xmlns:p14="http://schemas.microsoft.com/office/powerpoint/2010/main" val="138130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30229B69-F33A-634A-9A95-13ABB62BB172}"/>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 xmlns:a16="http://schemas.microsoft.com/office/drawing/2014/main" id="{3F0036C9-E3DF-F146-A644-2EBEFAD0840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23949"/>
            <a:ext cx="9166652" cy="5919651"/>
          </a:xfrm>
        </p:spPr>
      </p:pic>
    </p:spTree>
    <p:extLst>
      <p:ext uri="{BB962C8B-B14F-4D97-AF65-F5344CB8AC3E}">
        <p14:creationId xmlns:p14="http://schemas.microsoft.com/office/powerpoint/2010/main" val="45225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2B3CFFF-588B-E344-991F-EF3DFF97F73D}"/>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 xmlns:a16="http://schemas.microsoft.com/office/drawing/2014/main" id="{F514864C-2156-034C-9C8C-F460A893119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7178468"/>
          </a:xfrm>
        </p:spPr>
      </p:pic>
    </p:spTree>
    <p:extLst>
      <p:ext uri="{BB962C8B-B14F-4D97-AF65-F5344CB8AC3E}">
        <p14:creationId xmlns:p14="http://schemas.microsoft.com/office/powerpoint/2010/main" val="388984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5123" name="Content Placeholder 2"/>
          <p:cNvSpPr txBox="1">
            <a:spLocks/>
          </p:cNvSpPr>
          <p:nvPr/>
        </p:nvSpPr>
        <p:spPr bwMode="auto">
          <a:xfrm>
            <a:off x="0" y="0"/>
            <a:ext cx="5334000" cy="1295400"/>
          </a:xfrm>
          <a:prstGeom prst="rect">
            <a:avLst/>
          </a:prstGeom>
          <a:noFill/>
          <a:ln w="9525">
            <a:noFill/>
            <a:miter lim="800000"/>
            <a:headEnd/>
            <a:tailEnd/>
          </a:ln>
        </p:spPr>
        <p:txBody>
          <a:bodyPr anchor="ctr" anchorCtr="0"/>
          <a:lstStyle/>
          <a:p>
            <a:pPr marL="228600">
              <a:lnSpc>
                <a:spcPts val="3600"/>
              </a:lnSpc>
              <a:spcAft>
                <a:spcPts val="1800"/>
              </a:spcAft>
              <a:buFont typeface="Arial" charset="0"/>
              <a:buNone/>
            </a:pPr>
            <a:r>
              <a:rPr lang="en-ZA" sz="3000" b="1" dirty="0">
                <a:solidFill>
                  <a:srgbClr val="1E4678"/>
                </a:solidFill>
              </a:rPr>
              <a:t>Challenges and Direction</a:t>
            </a:r>
            <a:endParaRPr lang="en-ZA" sz="4000" b="1" dirty="0">
              <a:solidFill>
                <a:srgbClr val="1E4678"/>
              </a:solidFill>
            </a:endParaRPr>
          </a:p>
        </p:txBody>
      </p:sp>
      <p:sp>
        <p:nvSpPr>
          <p:cNvPr id="5124" name="Picture 2"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5" name="Picture 4"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6" name="Picture 14" descr="\\naarch\MSC2012Outreach\logos\Other\iho_transparent.gif"/>
          <p:cNvSpPr>
            <a:spLocks noChangeAspect="1" noChangeArrowheads="1"/>
          </p:cNvSpPr>
          <p:nvPr/>
        </p:nvSpPr>
        <p:spPr bwMode="auto">
          <a:xfrm>
            <a:off x="323850" y="44450"/>
            <a:ext cx="862013" cy="1144588"/>
          </a:xfrm>
          <a:prstGeom prst="rect">
            <a:avLst/>
          </a:prstGeom>
          <a:noFill/>
          <a:ln w="9525">
            <a:noFill/>
            <a:miter lim="800000"/>
            <a:headEnd/>
            <a:tailEnd/>
          </a:ln>
        </p:spPr>
        <p:txBody>
          <a:bodyPr/>
          <a:lstStyle/>
          <a:p>
            <a:endParaRPr lang="en-US">
              <a:solidFill>
                <a:prstClr val="black"/>
              </a:solidFill>
            </a:endParaRPr>
          </a:p>
        </p:txBody>
      </p:sp>
      <p:sp>
        <p:nvSpPr>
          <p:cNvPr id="5127" name="Rectangle 3"/>
          <p:cNvSpPr>
            <a:spLocks noChangeArrowheads="1"/>
          </p:cNvSpPr>
          <p:nvPr/>
        </p:nvSpPr>
        <p:spPr bwMode="auto">
          <a:xfrm>
            <a:off x="152400" y="1447800"/>
            <a:ext cx="8991600" cy="1477328"/>
          </a:xfrm>
          <a:prstGeom prst="rect">
            <a:avLst/>
          </a:prstGeom>
          <a:noFill/>
          <a:ln w="9525">
            <a:noFill/>
            <a:miter lim="800000"/>
            <a:headEnd/>
            <a:tailEnd/>
          </a:ln>
        </p:spPr>
        <p:txBody>
          <a:bodyPr wrap="square">
            <a:spAutoFit/>
          </a:bodyPr>
          <a:lstStyle/>
          <a:p>
            <a:pPr>
              <a:spcAft>
                <a:spcPts val="1800"/>
              </a:spcAft>
            </a:pPr>
            <a:r>
              <a:rPr lang="en-GB" sz="2700" dirty="0">
                <a:solidFill>
                  <a:schemeClr val="bg1"/>
                </a:solidFill>
              </a:rPr>
              <a:t>SCUFN ･</a:t>
            </a:r>
            <a:r>
              <a:rPr lang="en-GB" altLang="ja-JP" sz="2400" dirty="0">
                <a:solidFill>
                  <a:schemeClr val="bg1"/>
                </a:solidFill>
              </a:rPr>
              <a:t>･････ Sub-Committee on Undersea Feature Names</a:t>
            </a:r>
            <a:endParaRPr lang="en-GB" sz="2400" dirty="0">
              <a:solidFill>
                <a:schemeClr val="bg1"/>
              </a:solidFill>
            </a:endParaRPr>
          </a:p>
          <a:p>
            <a:pPr marL="514350" indent="-180975">
              <a:spcAft>
                <a:spcPts val="1200"/>
              </a:spcAft>
              <a:buFont typeface="Arial" pitchFamily="34" charset="0"/>
              <a:buChar char="•"/>
              <a:tabLst>
                <a:tab pos="85725" algn="l"/>
              </a:tabLst>
            </a:pPr>
            <a:r>
              <a:rPr lang="en-US" sz="2400" dirty="0">
                <a:solidFill>
                  <a:schemeClr val="bg1"/>
                </a:solidFill>
              </a:rPr>
              <a:t>Maintains and makes available a gazetteer of undersea feature names</a:t>
            </a:r>
          </a:p>
        </p:txBody>
      </p:sp>
      <p:sp>
        <p:nvSpPr>
          <p:cNvPr id="9" name="Rectangle 3">
            <a:extLst>
              <a:ext uri="{FF2B5EF4-FFF2-40B4-BE49-F238E27FC236}">
                <a16:creationId xmlns="" xmlns:a16="http://schemas.microsoft.com/office/drawing/2014/main" id="{A835B122-8DD1-3D41-8631-543E1460918F}"/>
              </a:ext>
            </a:extLst>
          </p:cNvPr>
          <p:cNvSpPr>
            <a:spLocks noChangeArrowheads="1"/>
          </p:cNvSpPr>
          <p:nvPr/>
        </p:nvSpPr>
        <p:spPr bwMode="auto">
          <a:xfrm>
            <a:off x="152400" y="3484350"/>
            <a:ext cx="4953000" cy="507831"/>
          </a:xfrm>
          <a:prstGeom prst="rect">
            <a:avLst/>
          </a:prstGeom>
          <a:noFill/>
          <a:ln w="9525">
            <a:noFill/>
            <a:miter lim="800000"/>
            <a:headEnd/>
            <a:tailEnd/>
          </a:ln>
        </p:spPr>
        <p:txBody>
          <a:bodyPr wrap="square">
            <a:spAutoFit/>
          </a:bodyPr>
          <a:lstStyle/>
          <a:p>
            <a:pPr>
              <a:spcAft>
                <a:spcPts val="1200"/>
              </a:spcAft>
            </a:pPr>
            <a:r>
              <a:rPr lang="en-GB" sz="2700" dirty="0">
                <a:solidFill>
                  <a:schemeClr val="bg1"/>
                </a:solidFill>
              </a:rPr>
              <a:t>Increasing # of proposal </a:t>
            </a:r>
            <a:r>
              <a:rPr lang="ja-JP" altLang="en-US" sz="2700">
                <a:solidFill>
                  <a:schemeClr val="bg1"/>
                </a:solidFill>
              </a:rPr>
              <a:t>･･････</a:t>
            </a:r>
            <a:r>
              <a:rPr lang="en-US" altLang="ja-JP" sz="2700" dirty="0">
                <a:solidFill>
                  <a:schemeClr val="bg1"/>
                </a:solidFill>
              </a:rPr>
              <a:t> </a:t>
            </a:r>
            <a:endParaRPr lang="en-GB" sz="2700" dirty="0">
              <a:solidFill>
                <a:schemeClr val="bg1"/>
              </a:solidFill>
            </a:endParaRPr>
          </a:p>
        </p:txBody>
      </p:sp>
      <p:sp>
        <p:nvSpPr>
          <p:cNvPr id="10" name="Rectangle 3">
            <a:extLst>
              <a:ext uri="{FF2B5EF4-FFF2-40B4-BE49-F238E27FC236}">
                <a16:creationId xmlns="" xmlns:a16="http://schemas.microsoft.com/office/drawing/2014/main" id="{84D1F3D7-8DC0-C04B-A5A5-D91865D38388}"/>
              </a:ext>
            </a:extLst>
          </p:cNvPr>
          <p:cNvSpPr>
            <a:spLocks noChangeArrowheads="1"/>
          </p:cNvSpPr>
          <p:nvPr/>
        </p:nvSpPr>
        <p:spPr bwMode="auto">
          <a:xfrm>
            <a:off x="412626" y="4419600"/>
            <a:ext cx="7468806" cy="2092881"/>
          </a:xfrm>
          <a:prstGeom prst="rect">
            <a:avLst/>
          </a:prstGeom>
          <a:noFill/>
          <a:ln w="9525">
            <a:noFill/>
            <a:miter lim="800000"/>
            <a:headEnd/>
            <a:tailEnd/>
          </a:ln>
        </p:spPr>
        <p:txBody>
          <a:bodyPr wrap="square">
            <a:spAutoFit/>
          </a:bodyPr>
          <a:lstStyle/>
          <a:p>
            <a:pPr marL="342900" indent="-342900">
              <a:spcAft>
                <a:spcPts val="1200"/>
              </a:spcAft>
              <a:buFont typeface="Arial" panose="020B0604020202020204" pitchFamily="34" charset="0"/>
              <a:buChar char="•"/>
            </a:pPr>
            <a:r>
              <a:rPr lang="en-US" sz="2400" dirty="0">
                <a:solidFill>
                  <a:schemeClr val="bg1"/>
                </a:solidFill>
              </a:rPr>
              <a:t>Rep. of Korea’s support to the SCUFN examination is highly appreciated</a:t>
            </a:r>
          </a:p>
          <a:p>
            <a:pPr marL="342900" indent="-342900">
              <a:spcAft>
                <a:spcPts val="1200"/>
              </a:spcAft>
              <a:buFont typeface="Arial" panose="020B0604020202020204" pitchFamily="34" charset="0"/>
              <a:buChar char="•"/>
            </a:pPr>
            <a:r>
              <a:rPr lang="en-US" sz="2400" dirty="0">
                <a:solidFill>
                  <a:schemeClr val="bg1"/>
                </a:solidFill>
              </a:rPr>
              <a:t>Not many but some proposals which contain potential of political disputes are stressful to SCUFN members</a:t>
            </a:r>
          </a:p>
        </p:txBody>
      </p:sp>
      <p:sp>
        <p:nvSpPr>
          <p:cNvPr id="11" name="Rectangle 3">
            <a:extLst>
              <a:ext uri="{FF2B5EF4-FFF2-40B4-BE49-F238E27FC236}">
                <a16:creationId xmlns="" xmlns:a16="http://schemas.microsoft.com/office/drawing/2014/main" id="{2405935A-CE27-3B47-B328-119D862AD33F}"/>
              </a:ext>
            </a:extLst>
          </p:cNvPr>
          <p:cNvSpPr>
            <a:spLocks noChangeArrowheads="1"/>
          </p:cNvSpPr>
          <p:nvPr/>
        </p:nvSpPr>
        <p:spPr bwMode="auto">
          <a:xfrm>
            <a:off x="4953000" y="3048000"/>
            <a:ext cx="4114800" cy="1338828"/>
          </a:xfrm>
          <a:prstGeom prst="rect">
            <a:avLst/>
          </a:prstGeom>
          <a:noFill/>
          <a:ln w="9525">
            <a:noFill/>
            <a:miter lim="800000"/>
            <a:headEnd/>
            <a:tailEnd/>
          </a:ln>
        </p:spPr>
        <p:txBody>
          <a:bodyPr wrap="square">
            <a:spAutoFit/>
          </a:bodyPr>
          <a:lstStyle/>
          <a:p>
            <a:pPr>
              <a:spcAft>
                <a:spcPts val="1200"/>
              </a:spcAft>
            </a:pPr>
            <a:r>
              <a:rPr lang="en-US" altLang="ja-JP" sz="2700" dirty="0">
                <a:solidFill>
                  <a:schemeClr val="bg1"/>
                </a:solidFill>
              </a:rPr>
              <a:t>can skyrocket along with the progress of Seabed 2030</a:t>
            </a:r>
            <a:endParaRPr lang="en-GB" sz="2700" dirty="0">
              <a:solidFill>
                <a:schemeClr val="bg1"/>
              </a:solidFill>
            </a:endParaRPr>
          </a:p>
        </p:txBody>
      </p:sp>
    </p:spTree>
    <p:extLst>
      <p:ext uri="{BB962C8B-B14F-4D97-AF65-F5344CB8AC3E}">
        <p14:creationId xmlns:p14="http://schemas.microsoft.com/office/powerpoint/2010/main" val="411070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1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up)">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up)">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P spid="10" grpId="0" uiExpand="1" build="p" bldLvl="2"/>
      <p:bldP spid="11"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bco_banne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1283060"/>
          </a:xfrm>
          <a:prstGeom prst="rect">
            <a:avLst/>
          </a:prstGeom>
        </p:spPr>
      </p:pic>
      <p:sp>
        <p:nvSpPr>
          <p:cNvPr id="5123" name="Content Placeholder 2"/>
          <p:cNvSpPr txBox="1">
            <a:spLocks/>
          </p:cNvSpPr>
          <p:nvPr/>
        </p:nvSpPr>
        <p:spPr bwMode="auto">
          <a:xfrm>
            <a:off x="0" y="0"/>
            <a:ext cx="4533900" cy="1295400"/>
          </a:xfrm>
          <a:prstGeom prst="rect">
            <a:avLst/>
          </a:prstGeom>
          <a:noFill/>
          <a:ln w="9525">
            <a:noFill/>
            <a:miter lim="800000"/>
            <a:headEnd/>
            <a:tailEnd/>
          </a:ln>
        </p:spPr>
        <p:txBody>
          <a:bodyPr anchor="ctr" anchorCtr="0"/>
          <a:lstStyle/>
          <a:p>
            <a:pPr marL="228600">
              <a:lnSpc>
                <a:spcPts val="3600"/>
              </a:lnSpc>
              <a:spcAft>
                <a:spcPts val="1800"/>
              </a:spcAft>
              <a:buFont typeface="Arial" charset="0"/>
              <a:buNone/>
            </a:pPr>
            <a:r>
              <a:rPr lang="en-ZA" sz="3000" b="1" dirty="0">
                <a:solidFill>
                  <a:srgbClr val="1E4678"/>
                </a:solidFill>
              </a:rPr>
              <a:t>Outcome</a:t>
            </a:r>
            <a:endParaRPr lang="en-ZA" sz="4000" b="1" dirty="0">
              <a:solidFill>
                <a:srgbClr val="1E4678"/>
              </a:solidFill>
            </a:endParaRPr>
          </a:p>
        </p:txBody>
      </p:sp>
      <p:sp>
        <p:nvSpPr>
          <p:cNvPr id="5124" name="Picture 2"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5" name="Picture 4" descr="International Hydrographic Organization (IHO)"/>
          <p:cNvSpPr>
            <a:spLocks noChangeAspect="1" noChangeArrowheads="1"/>
          </p:cNvSpPr>
          <p:nvPr/>
        </p:nvSpPr>
        <p:spPr bwMode="auto">
          <a:xfrm>
            <a:off x="155575" y="-357188"/>
            <a:ext cx="571500" cy="752476"/>
          </a:xfrm>
          <a:prstGeom prst="rect">
            <a:avLst/>
          </a:prstGeom>
          <a:noFill/>
          <a:ln w="9525">
            <a:noFill/>
            <a:miter lim="800000"/>
            <a:headEnd/>
            <a:tailEnd/>
          </a:ln>
        </p:spPr>
        <p:txBody>
          <a:bodyPr/>
          <a:lstStyle/>
          <a:p>
            <a:endParaRPr lang="en-US">
              <a:solidFill>
                <a:prstClr val="black"/>
              </a:solidFill>
            </a:endParaRPr>
          </a:p>
        </p:txBody>
      </p:sp>
      <p:sp>
        <p:nvSpPr>
          <p:cNvPr id="5126" name="Picture 14" descr="\\naarch\MSC2012Outreach\logos\Other\iho_transparent.gif"/>
          <p:cNvSpPr>
            <a:spLocks noChangeAspect="1" noChangeArrowheads="1"/>
          </p:cNvSpPr>
          <p:nvPr/>
        </p:nvSpPr>
        <p:spPr bwMode="auto">
          <a:xfrm>
            <a:off x="323850" y="44450"/>
            <a:ext cx="862013" cy="1144588"/>
          </a:xfrm>
          <a:prstGeom prst="rect">
            <a:avLst/>
          </a:prstGeom>
          <a:noFill/>
          <a:ln w="9525">
            <a:noFill/>
            <a:miter lim="800000"/>
            <a:headEnd/>
            <a:tailEnd/>
          </a:ln>
        </p:spPr>
        <p:txBody>
          <a:bodyPr/>
          <a:lstStyle/>
          <a:p>
            <a:endParaRPr lang="en-US">
              <a:solidFill>
                <a:prstClr val="black"/>
              </a:solidFill>
            </a:endParaRPr>
          </a:p>
        </p:txBody>
      </p:sp>
      <p:sp>
        <p:nvSpPr>
          <p:cNvPr id="5127" name="Rectangle 3"/>
          <p:cNvSpPr>
            <a:spLocks noChangeArrowheads="1"/>
          </p:cNvSpPr>
          <p:nvPr/>
        </p:nvSpPr>
        <p:spPr bwMode="auto">
          <a:xfrm>
            <a:off x="152400" y="1447800"/>
            <a:ext cx="8991600" cy="2677656"/>
          </a:xfrm>
          <a:prstGeom prst="rect">
            <a:avLst/>
          </a:prstGeom>
          <a:noFill/>
          <a:ln w="9525">
            <a:noFill/>
            <a:miter lim="800000"/>
            <a:headEnd/>
            <a:tailEnd/>
          </a:ln>
        </p:spPr>
        <p:txBody>
          <a:bodyPr wrap="square">
            <a:spAutoFit/>
          </a:bodyPr>
          <a:lstStyle/>
          <a:p>
            <a:pPr>
              <a:spcAft>
                <a:spcPts val="1800"/>
              </a:spcAft>
            </a:pPr>
            <a:r>
              <a:rPr lang="en-GB" sz="2700" dirty="0">
                <a:solidFill>
                  <a:schemeClr val="bg1"/>
                </a:solidFill>
              </a:rPr>
              <a:t>TSCOM and SCRUM</a:t>
            </a:r>
            <a:endParaRPr lang="en-GB" sz="2400" dirty="0">
              <a:solidFill>
                <a:schemeClr val="bg1"/>
              </a:solidFill>
            </a:endParaRPr>
          </a:p>
          <a:p>
            <a:pPr marL="514350" indent="-180975" defTabSz="266700">
              <a:spcAft>
                <a:spcPts val="1800"/>
              </a:spcAft>
              <a:buFont typeface="Arial" pitchFamily="34" charset="0"/>
              <a:buChar char="•"/>
            </a:pPr>
            <a:r>
              <a:rPr lang="en-GB" sz="2400" dirty="0">
                <a:solidFill>
                  <a:schemeClr val="bg1"/>
                </a:solidFill>
              </a:rPr>
              <a:t>Aims to provide the most authoritative, publicly-available </a:t>
            </a:r>
            <a:br>
              <a:rPr lang="en-GB" sz="2400" dirty="0">
                <a:solidFill>
                  <a:schemeClr val="bg1"/>
                </a:solidFill>
              </a:rPr>
            </a:br>
            <a:r>
              <a:rPr lang="en-GB" sz="2400" dirty="0">
                <a:solidFill>
                  <a:schemeClr val="bg1"/>
                </a:solidFill>
              </a:rPr>
              <a:t>	bathymetric datasets for the world’s oceans </a:t>
            </a:r>
          </a:p>
          <a:p>
            <a:pPr marL="971550" lvl="1" indent="-180975" defTabSz="266700">
              <a:spcAft>
                <a:spcPts val="1800"/>
              </a:spcAft>
              <a:buFont typeface="Arial" pitchFamily="34" charset="0"/>
              <a:buChar char="•"/>
            </a:pPr>
            <a:r>
              <a:rPr lang="en-GB" sz="2400" dirty="0">
                <a:solidFill>
                  <a:schemeClr val="bg1"/>
                </a:solidFill>
              </a:rPr>
              <a:t>GEBCO 2014 (30 arc-second bathymetric grid)</a:t>
            </a:r>
          </a:p>
          <a:p>
            <a:pPr marL="971550" lvl="1" indent="-180975" defTabSz="266700">
              <a:spcAft>
                <a:spcPts val="1800"/>
              </a:spcAft>
              <a:buFont typeface="Arial" pitchFamily="34" charset="0"/>
              <a:buChar char="•"/>
            </a:pPr>
            <a:r>
              <a:rPr lang="en-GB" sz="2400" dirty="0">
                <a:solidFill>
                  <a:schemeClr val="bg1"/>
                </a:solidFill>
              </a:rPr>
              <a:t>GEBCO World  Map 2014</a:t>
            </a:r>
          </a:p>
        </p:txBody>
      </p:sp>
    </p:spTree>
    <p:extLst>
      <p:ext uri="{BB962C8B-B14F-4D97-AF65-F5344CB8AC3E}">
        <p14:creationId xmlns:p14="http://schemas.microsoft.com/office/powerpoint/2010/main" val="213142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27">
                                            <p:txEl>
                                              <p:pRg st="1" end="1"/>
                                            </p:txEl>
                                          </p:spTgt>
                                        </p:tgtEl>
                                        <p:attrNameLst>
                                          <p:attrName>style.visibility</p:attrName>
                                        </p:attrNameLst>
                                      </p:cBhvr>
                                      <p:to>
                                        <p:strVal val="visible"/>
                                      </p:to>
                                    </p:set>
                                    <p:animEffect transition="in" filter="wipe(left)">
                                      <p:cBhvr>
                                        <p:cTn id="7" dur="1500"/>
                                        <p:tgtEl>
                                          <p:spTgt spid="5127">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127">
                                            <p:txEl>
                                              <p:pRg st="2" end="2"/>
                                            </p:txEl>
                                          </p:spTgt>
                                        </p:tgtEl>
                                        <p:attrNameLst>
                                          <p:attrName>style.visibility</p:attrName>
                                        </p:attrNameLst>
                                      </p:cBhvr>
                                      <p:to>
                                        <p:strVal val="visible"/>
                                      </p:to>
                                    </p:set>
                                    <p:animEffect transition="in" filter="wipe(left)">
                                      <p:cBhvr>
                                        <p:cTn id="10" dur="1500"/>
                                        <p:tgtEl>
                                          <p:spTgt spid="5127">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127">
                                            <p:txEl>
                                              <p:pRg st="3" end="3"/>
                                            </p:txEl>
                                          </p:spTgt>
                                        </p:tgtEl>
                                        <p:attrNameLst>
                                          <p:attrName>style.visibility</p:attrName>
                                        </p:attrNameLst>
                                      </p:cBhvr>
                                      <p:to>
                                        <p:strVal val="visible"/>
                                      </p:to>
                                    </p:set>
                                    <p:animEffect transition="in" filter="wipe(left)">
                                      <p:cBhvr>
                                        <p:cTn id="13" dur="1500"/>
                                        <p:tgtEl>
                                          <p:spTgt spid="51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9144</TotalTime>
  <Words>1104</Words>
  <Application>Microsoft Office PowerPoint</Application>
  <PresentationFormat>On-screen Show (4:3)</PresentationFormat>
  <Paragraphs>225</Paragraphs>
  <Slides>35</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ＭＳ Ｐゴシック</vt:lpstr>
      <vt:lpstr>Arial</vt:lpstr>
      <vt:lpstr>Calibri</vt:lpstr>
      <vt:lpstr>Constantia</vt:lpstr>
      <vt:lpstr>HGP明朝E</vt:lpstr>
      <vt:lpstr>Wingdings 2</vt:lpstr>
      <vt:lpstr>Flow</vt:lpstr>
      <vt:lpstr>Office Theme</vt:lpstr>
      <vt:lpstr>2_ホワイト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Seabed 2030</vt:lpstr>
      <vt:lpstr>PowerPoint Presentation</vt:lpstr>
      <vt:lpstr>PowerPoint Presentation</vt:lpstr>
      <vt:lpstr>RDACCs and GDACC</vt:lpstr>
      <vt:lpstr>Seabed 2030</vt:lpstr>
      <vt:lpstr>Seabed 2030</vt:lpstr>
      <vt:lpstr>PowerPoint Presentation</vt:lpstr>
      <vt:lpstr>How to increase data</vt:lpstr>
      <vt:lpstr>PowerPoint Presentation</vt:lpstr>
      <vt:lpstr>PowerPoint Presentation</vt:lpstr>
      <vt:lpstr>PowerPoint Presentation</vt:lpstr>
      <vt:lpstr>PowerPoint Presentation</vt:lpstr>
      <vt:lpstr>Importance of hydrographic data</vt:lpstr>
      <vt:lpstr>PowerPoint Presentation</vt:lpstr>
      <vt:lpstr>PowerPoint Presentation</vt:lpstr>
      <vt:lpstr>PowerPoint Presentation</vt:lpstr>
      <vt:lpstr>IRCC is invited to</vt:lpstr>
    </vt:vector>
  </TitlesOfParts>
  <Company>NOS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Julia Powell</dc:creator>
  <cp:lastModifiedBy>Alberto Costa Neves</cp:lastModifiedBy>
  <cp:revision>328</cp:revision>
  <cp:lastPrinted>2018-06-04T18:51:33Z</cp:lastPrinted>
  <dcterms:created xsi:type="dcterms:W3CDTF">2011-04-22T12:42:16Z</dcterms:created>
  <dcterms:modified xsi:type="dcterms:W3CDTF">2018-06-14T09:30:21Z</dcterms:modified>
</cp:coreProperties>
</file>