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8" r:id="rId3"/>
    <p:sldId id="258" r:id="rId4"/>
    <p:sldId id="259" r:id="rId5"/>
    <p:sldId id="260" r:id="rId6"/>
    <p:sldId id="261" r:id="rId7"/>
    <p:sldId id="262" r:id="rId8"/>
    <p:sldId id="263" r:id="rId9"/>
    <p:sldId id="264" r:id="rId10"/>
    <p:sldId id="265" r:id="rId11"/>
    <p:sldId id="270" r:id="rId12"/>
    <p:sldId id="26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92" d="100"/>
          <a:sy n="92" d="100"/>
        </p:scale>
        <p:origin x="6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6/7/2019</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6/7/2019</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6/7/2019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169bb47427e77b7e53c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hemeOverride" Target="../theme/themeOverride6.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hemeOverride" Target="../theme/themeOverride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450" y="411295"/>
            <a:ext cx="10209362" cy="1645920"/>
          </a:xfrm>
        </p:spPr>
        <p:style>
          <a:lnRef idx="2">
            <a:schemeClr val="dk1"/>
          </a:lnRef>
          <a:fillRef idx="1">
            <a:schemeClr val="lt1"/>
          </a:fillRef>
          <a:effectRef idx="0">
            <a:schemeClr val="dk1"/>
          </a:effectRef>
          <a:fontRef idx="minor">
            <a:schemeClr val="dk1"/>
          </a:fontRef>
        </p:style>
        <p:txBody>
          <a:bodyPr>
            <a:normAutofit fontScale="90000"/>
          </a:bodyPr>
          <a:lstStyle/>
          <a:p>
            <a:r>
              <a:rPr lang="en-US" dirty="0">
                <a:latin typeface="Tahoma" panose="020B0604030504040204" pitchFamily="34" charset="0"/>
                <a:ea typeface="Tahoma" panose="020B0604030504040204" pitchFamily="34" charset="0"/>
                <a:cs typeface="Tahoma" panose="020B0604030504040204" pitchFamily="34" charset="0"/>
              </a:rPr>
              <a:t>42</a:t>
            </a:r>
            <a:r>
              <a:rPr lang="en-US" baseline="30000" dirty="0">
                <a:latin typeface="Tahoma" panose="020B0604030504040204" pitchFamily="34" charset="0"/>
                <a:ea typeface="Tahoma" panose="020B0604030504040204" pitchFamily="34" charset="0"/>
                <a:cs typeface="Tahoma" panose="020B0604030504040204" pitchFamily="34" charset="0"/>
              </a:rPr>
              <a:t>ND</a:t>
            </a:r>
            <a:br>
              <a:rPr lang="en-US" dirty="0">
                <a:latin typeface="Tahoma" panose="020B0604030504040204" pitchFamily="34" charset="0"/>
                <a:ea typeface="Tahoma" panose="020B0604030504040204" pitchFamily="34" charset="0"/>
                <a:cs typeface="Tahoma" panose="020B0604030504040204" pitchFamily="34" charset="0"/>
              </a:rPr>
            </a:br>
            <a:r>
              <a:rPr lang="en-US" cap="none" dirty="0">
                <a:latin typeface="Tahoma" panose="020B0604030504040204" pitchFamily="34" charset="0"/>
                <a:ea typeface="Tahoma" panose="020B0604030504040204" pitchFamily="34" charset="0"/>
                <a:cs typeface="Tahoma" panose="020B0604030504040204" pitchFamily="34" charset="0"/>
              </a:rPr>
              <a:t>United States/Canada</a:t>
            </a:r>
            <a:br>
              <a:rPr lang="en-US" dirty="0">
                <a:latin typeface="Tahoma" panose="020B0604030504040204" pitchFamily="34" charset="0"/>
                <a:ea typeface="Tahoma" panose="020B0604030504040204" pitchFamily="34" charset="0"/>
                <a:cs typeface="Tahoma" panose="020B0604030504040204" pitchFamily="34" charset="0"/>
              </a:rPr>
            </a:br>
            <a:r>
              <a:rPr lang="en-US" cap="none" dirty="0">
                <a:latin typeface="Tahoma" panose="020B0604030504040204" pitchFamily="34" charset="0"/>
                <a:ea typeface="Tahoma" panose="020B0604030504040204" pitchFamily="34" charset="0"/>
                <a:cs typeface="Tahoma" panose="020B0604030504040204" pitchFamily="34" charset="0"/>
              </a:rPr>
              <a:t>Hydrographic Commission Meeting</a:t>
            </a:r>
          </a:p>
        </p:txBody>
      </p:sp>
      <p:sp>
        <p:nvSpPr>
          <p:cNvPr id="3" name="Subtitle 2"/>
          <p:cNvSpPr>
            <a:spLocks noGrp="1"/>
          </p:cNvSpPr>
          <p:nvPr>
            <p:ph type="subTitle" idx="1"/>
          </p:nvPr>
        </p:nvSpPr>
        <p:spPr>
          <a:xfrm>
            <a:off x="8288593" y="2894543"/>
            <a:ext cx="3175819" cy="3067664"/>
          </a:xfrm>
        </p:spPr>
        <p:txBody>
          <a:bodyPr/>
          <a:lstStyle/>
          <a:p>
            <a:endParaRPr lang="en-US" dirty="0"/>
          </a:p>
          <a:p>
            <a:pPr marL="342900" indent="-342900" algn="l">
              <a:buClr>
                <a:schemeClr val="tx1"/>
              </a:buClr>
              <a:buFont typeface="Arial" panose="020B0604020202020204" pitchFamily="34" charset="0"/>
              <a:buChar char="•"/>
            </a:pPr>
            <a:r>
              <a:rPr lang="en-US" dirty="0"/>
              <a:t>March 18, 2019</a:t>
            </a:r>
          </a:p>
          <a:p>
            <a:pPr marL="342900" indent="-342900" algn="l">
              <a:buClr>
                <a:schemeClr val="tx1"/>
              </a:buClr>
              <a:buFont typeface="Arial" panose="020B0604020202020204" pitchFamily="34" charset="0"/>
              <a:buChar char="•"/>
            </a:pPr>
            <a:r>
              <a:rPr lang="en-US" dirty="0"/>
              <a:t>Held in conjunction with US Hydro conference</a:t>
            </a:r>
          </a:p>
          <a:p>
            <a:pPr marL="342900" indent="-342900" algn="l">
              <a:buClr>
                <a:schemeClr val="tx1"/>
              </a:buClr>
              <a:buFont typeface="Arial" panose="020B0604020202020204" pitchFamily="34" charset="0"/>
              <a:buChar char="•"/>
            </a:pPr>
            <a:r>
              <a:rPr lang="en-US" dirty="0"/>
              <a:t>Biloxi, Mississippi, USA</a:t>
            </a:r>
          </a:p>
          <a:p>
            <a:pPr marL="342900" indent="-342900" algn="l">
              <a:buClr>
                <a:schemeClr val="tx1"/>
              </a:buClr>
              <a:buFont typeface="Arial" panose="020B0604020202020204" pitchFamily="34" charset="0"/>
              <a:buChar char="•"/>
            </a:pPr>
            <a:r>
              <a:rPr lang="en-US" dirty="0"/>
              <a:t>25 attendees</a:t>
            </a:r>
          </a:p>
          <a:p>
            <a:pPr marL="342900" indent="-342900">
              <a:buClr>
                <a:schemeClr val="tx1"/>
              </a:buClr>
              <a:buFont typeface="Arial" panose="020B0604020202020204" pitchFamily="34" charset="0"/>
              <a:buChar char="•"/>
            </a:pPr>
            <a:endParaRPr lang="en-US" dirty="0"/>
          </a:p>
        </p:txBody>
      </p:sp>
      <p:pic>
        <p:nvPicPr>
          <p:cNvPr id="4" name="Picture 3" descr="cid:169bb47427e77b7e53c1"/>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832450" y="2359743"/>
            <a:ext cx="7112015" cy="4137264"/>
          </a:xfrm>
          <a:prstGeom prst="rect">
            <a:avLst/>
          </a:prstGeom>
          <a:noFill/>
          <a:ln>
            <a:noFill/>
          </a:ln>
        </p:spPr>
      </p:pic>
    </p:spTree>
    <p:extLst>
      <p:ext uri="{BB962C8B-B14F-4D97-AF65-F5344CB8AC3E}">
        <p14:creationId xmlns:p14="http://schemas.microsoft.com/office/powerpoint/2010/main" val="666948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8865" y="332637"/>
            <a:ext cx="10209362" cy="1240524"/>
          </a:xfrm>
        </p:spPr>
        <p:style>
          <a:lnRef idx="2">
            <a:schemeClr val="dk1"/>
          </a:lnRef>
          <a:fillRef idx="1">
            <a:schemeClr val="lt1"/>
          </a:fillRef>
          <a:effectRef idx="0">
            <a:schemeClr val="dk1"/>
          </a:effectRef>
          <a:fontRef idx="minor">
            <a:schemeClr val="dk1"/>
          </a:fontRef>
        </p:style>
        <p:txBody>
          <a:bodyPr>
            <a:no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Data Contributions</a:t>
            </a:r>
          </a:p>
        </p:txBody>
      </p:sp>
      <p:sp>
        <p:nvSpPr>
          <p:cNvPr id="3" name="Subtitle 2"/>
          <p:cNvSpPr>
            <a:spLocks noGrp="1"/>
          </p:cNvSpPr>
          <p:nvPr>
            <p:ph type="subTitle" idx="1"/>
          </p:nvPr>
        </p:nvSpPr>
        <p:spPr>
          <a:xfrm>
            <a:off x="726034" y="1881822"/>
            <a:ext cx="10422193" cy="3771728"/>
          </a:xfrm>
        </p:spPr>
        <p:txBody>
          <a:bodyPr>
            <a:noAutofit/>
          </a:bodyPr>
          <a:lstStyle/>
          <a:p>
            <a:pPr marL="342900" lvl="0" indent="-342900" algn="l">
              <a:buClr>
                <a:schemeClr val="tx1"/>
              </a:buClr>
              <a:buFont typeface="Arial" panose="020B0604020202020204" pitchFamily="34" charset="0"/>
              <a:buChar char="•"/>
            </a:pPr>
            <a:r>
              <a:rPr lang="en-GB" sz="2400" dirty="0"/>
              <a:t>The US reported on its gap analysis for Seabed 2030. 42% of US waters are mapped with at least one sounding in a 100m X 100m grid over all US and US territorial waters </a:t>
            </a:r>
          </a:p>
          <a:p>
            <a:pPr marL="342900" lvl="0" indent="-342900" algn="l">
              <a:buClr>
                <a:schemeClr val="tx1"/>
              </a:buClr>
              <a:buFont typeface="Arial" panose="020B0604020202020204" pitchFamily="34" charset="0"/>
              <a:buChar char="•"/>
            </a:pPr>
            <a:r>
              <a:rPr lang="en-GB" sz="2400" dirty="0"/>
              <a:t>Canada announced that its 100m resolution bathymetric data set for non-navigation (NONNA-100) is now available through the IHO DCDB and there are plans to release a NONNA-10 dataset in the future.  This data is now also available to GEBCO and by extension to the Seabed 2030 project</a:t>
            </a:r>
            <a:endParaRPr lang="en-US" sz="2400" dirty="0"/>
          </a:p>
          <a:p>
            <a:pPr marL="342900" lvl="0" indent="-342900" algn="l">
              <a:buClr>
                <a:schemeClr val="tx1"/>
              </a:buClr>
              <a:buFont typeface="Arial" panose="020B0604020202020204" pitchFamily="34" charset="0"/>
              <a:buChar char="•"/>
            </a:pPr>
            <a:endParaRPr lang="en-US" sz="2400" dirty="0"/>
          </a:p>
        </p:txBody>
      </p:sp>
    </p:spTree>
    <p:extLst>
      <p:ext uri="{BB962C8B-B14F-4D97-AF65-F5344CB8AC3E}">
        <p14:creationId xmlns:p14="http://schemas.microsoft.com/office/powerpoint/2010/main" val="40225622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8865" y="332637"/>
            <a:ext cx="10209362" cy="1240524"/>
          </a:xfrm>
        </p:spPr>
        <p:style>
          <a:lnRef idx="2">
            <a:schemeClr val="dk1"/>
          </a:lnRef>
          <a:fillRef idx="1">
            <a:schemeClr val="lt1"/>
          </a:fillRef>
          <a:effectRef idx="0">
            <a:schemeClr val="dk1"/>
          </a:effectRef>
          <a:fontRef idx="minor">
            <a:schemeClr val="dk1"/>
          </a:fontRef>
        </p:style>
        <p:txBody>
          <a:bodyPr>
            <a:no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IHO Related</a:t>
            </a:r>
          </a:p>
        </p:txBody>
      </p:sp>
      <p:sp>
        <p:nvSpPr>
          <p:cNvPr id="3" name="Subtitle 2"/>
          <p:cNvSpPr>
            <a:spLocks noGrp="1"/>
          </p:cNvSpPr>
          <p:nvPr>
            <p:ph type="subTitle" idx="1"/>
          </p:nvPr>
        </p:nvSpPr>
        <p:spPr>
          <a:xfrm>
            <a:off x="726034" y="1881822"/>
            <a:ext cx="10422193" cy="3771728"/>
          </a:xfrm>
        </p:spPr>
        <p:txBody>
          <a:bodyPr>
            <a:noAutofit/>
          </a:bodyPr>
          <a:lstStyle/>
          <a:p>
            <a:pPr marL="342900" lvl="0" indent="-342900" algn="l">
              <a:buClr>
                <a:schemeClr val="tx1"/>
              </a:buClr>
              <a:buFont typeface="Arial" panose="020B0604020202020204" pitchFamily="34" charset="0"/>
              <a:buChar char="•"/>
            </a:pPr>
            <a:r>
              <a:rPr lang="en-US" sz="2400" dirty="0"/>
              <a:t>US introduced the Japanese proposed draft amendments to Resolution 1/2005 IHO Response to Disasters. JP and AU  are proposing lowering the prescriptions in the resolution to make it much more flexible.  Canada is seeking from other CA agencies for their concurrence. </a:t>
            </a:r>
          </a:p>
          <a:p>
            <a:pPr marL="342900" lvl="0" indent="-342900" algn="l">
              <a:buClr>
                <a:schemeClr val="tx1"/>
              </a:buClr>
              <a:buFont typeface="Arial" panose="020B0604020202020204" pitchFamily="34" charset="0"/>
              <a:buChar char="•"/>
            </a:pPr>
            <a:r>
              <a:rPr lang="en-GB" sz="2400" dirty="0"/>
              <a:t>USCHC endorsed the revised IHO Resolution 2/1997 on Regional Hydrographic Commissions (RHCs).</a:t>
            </a:r>
          </a:p>
          <a:p>
            <a:pPr marL="342900" lvl="0" indent="-342900" algn="l">
              <a:buClr>
                <a:schemeClr val="tx1"/>
              </a:buClr>
              <a:buFont typeface="Arial" panose="020B0604020202020204" pitchFamily="34" charset="0"/>
              <a:buChar char="•"/>
            </a:pPr>
            <a:r>
              <a:rPr lang="en-US" sz="2400" dirty="0"/>
              <a:t>A brief history of the USCHC, prepared by the US, was presented and approved by the USCHC. This background document will be added to the USCHC IHO Web page.</a:t>
            </a:r>
          </a:p>
          <a:p>
            <a:pPr marL="342900" lvl="0" indent="-342900" algn="l">
              <a:buClr>
                <a:schemeClr val="tx1"/>
              </a:buClr>
              <a:buFont typeface="Arial" panose="020B0604020202020204" pitchFamily="34" charset="0"/>
              <a:buChar char="•"/>
            </a:pPr>
            <a:endParaRPr lang="en-US" sz="2400" dirty="0"/>
          </a:p>
        </p:txBody>
      </p:sp>
    </p:spTree>
    <p:extLst>
      <p:ext uri="{BB962C8B-B14F-4D97-AF65-F5344CB8AC3E}">
        <p14:creationId xmlns:p14="http://schemas.microsoft.com/office/powerpoint/2010/main" val="112913063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8865" y="332637"/>
            <a:ext cx="10209362" cy="1240524"/>
          </a:xfrm>
        </p:spPr>
        <p:style>
          <a:lnRef idx="2">
            <a:schemeClr val="dk1"/>
          </a:lnRef>
          <a:fillRef idx="1">
            <a:schemeClr val="lt1"/>
          </a:fillRef>
          <a:effectRef idx="0">
            <a:schemeClr val="dk1"/>
          </a:effectRef>
          <a:fontRef idx="minor">
            <a:schemeClr val="dk1"/>
          </a:fontRef>
        </p:style>
        <p:txBody>
          <a:bodyPr>
            <a:no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USCHC Cooperation with Stakeholders</a:t>
            </a:r>
          </a:p>
        </p:txBody>
      </p:sp>
      <p:sp>
        <p:nvSpPr>
          <p:cNvPr id="3" name="Subtitle 2"/>
          <p:cNvSpPr>
            <a:spLocks noGrp="1"/>
          </p:cNvSpPr>
          <p:nvPr>
            <p:ph type="subTitle" idx="1"/>
          </p:nvPr>
        </p:nvSpPr>
        <p:spPr>
          <a:xfrm>
            <a:off x="726034" y="1881822"/>
            <a:ext cx="10422193" cy="4361662"/>
          </a:xfrm>
        </p:spPr>
        <p:txBody>
          <a:bodyPr>
            <a:noAutofit/>
          </a:bodyPr>
          <a:lstStyle/>
          <a:p>
            <a:pPr marL="342900" lvl="0" indent="-342900" algn="l">
              <a:buClr>
                <a:schemeClr val="tx1"/>
              </a:buClr>
              <a:buFont typeface="Arial" panose="020B0604020202020204" pitchFamily="34" charset="0"/>
              <a:buChar char="•"/>
            </a:pPr>
            <a:r>
              <a:rPr lang="en-GB" dirty="0"/>
              <a:t>OCS held its second Open House on Nautical Cartography in July 2018</a:t>
            </a:r>
          </a:p>
          <a:p>
            <a:pPr marL="800100" lvl="1" indent="-342900" algn="l">
              <a:buClr>
                <a:schemeClr val="tx1"/>
              </a:buClr>
              <a:buFont typeface="Arial" panose="020B0604020202020204" pitchFamily="34" charset="0"/>
              <a:buChar char="•"/>
            </a:pPr>
            <a:r>
              <a:rPr lang="en-GB" dirty="0"/>
              <a:t>automated chart production </a:t>
            </a:r>
          </a:p>
          <a:p>
            <a:pPr marL="800100" lvl="1" indent="-342900" algn="l">
              <a:buClr>
                <a:schemeClr val="tx1"/>
              </a:buClr>
              <a:buFont typeface="Arial" panose="020B0604020202020204" pitchFamily="34" charset="0"/>
              <a:buChar char="•"/>
            </a:pPr>
            <a:r>
              <a:rPr lang="en-GB" dirty="0"/>
              <a:t>products and services supporting precision navigation</a:t>
            </a:r>
          </a:p>
          <a:p>
            <a:pPr marL="342900" lvl="0" indent="-342900" algn="l">
              <a:buClr>
                <a:schemeClr val="tx1"/>
              </a:buClr>
              <a:buFont typeface="Arial" panose="020B0604020202020204" pitchFamily="34" charset="0"/>
              <a:buChar char="•"/>
            </a:pPr>
            <a:r>
              <a:rPr lang="en-GB" dirty="0"/>
              <a:t>CHS participated in a Mariners’ Workshop January 2019</a:t>
            </a:r>
          </a:p>
          <a:p>
            <a:pPr marL="800100" lvl="1" indent="-342900" algn="l">
              <a:buClr>
                <a:schemeClr val="tx1"/>
              </a:buClr>
              <a:buFont typeface="Arial" panose="020B0604020202020204" pitchFamily="34" charset="0"/>
              <a:buChar char="•"/>
            </a:pPr>
            <a:r>
              <a:rPr lang="en-GB" dirty="0"/>
              <a:t>dynamic products development</a:t>
            </a:r>
          </a:p>
          <a:p>
            <a:pPr marL="800100" lvl="1" indent="-342900" algn="l">
              <a:buClr>
                <a:schemeClr val="tx1"/>
              </a:buClr>
              <a:buFont typeface="Arial" panose="020B0604020202020204" pitchFamily="34" charset="0"/>
              <a:buChar char="•"/>
            </a:pPr>
            <a:r>
              <a:rPr lang="en-GB" dirty="0"/>
              <a:t>Paper Chart 2.0 - positive response, if this approach facilitates access to new information in a more timely manner</a:t>
            </a:r>
            <a:endParaRPr lang="en-US" dirty="0"/>
          </a:p>
          <a:p>
            <a:pPr marL="342900" lvl="0" indent="-342900" algn="l">
              <a:buClr>
                <a:schemeClr val="tx1"/>
              </a:buClr>
              <a:buFont typeface="Arial" panose="020B0604020202020204" pitchFamily="34" charset="0"/>
              <a:buChar char="•"/>
            </a:pPr>
            <a:r>
              <a:rPr lang="en-GB" dirty="0"/>
              <a:t>Crowd-Sourced Bathymetry Working Group (CSBWG) meeting in February</a:t>
            </a:r>
          </a:p>
          <a:p>
            <a:pPr marL="800100" lvl="1" indent="-342900" algn="l">
              <a:buClr>
                <a:schemeClr val="tx1"/>
              </a:buClr>
              <a:buFont typeface="Arial" panose="020B0604020202020204" pitchFamily="34" charset="0"/>
              <a:buChar char="•"/>
            </a:pPr>
            <a:r>
              <a:rPr lang="en-GB" dirty="0"/>
              <a:t>related industry/stakeholder workshop</a:t>
            </a:r>
          </a:p>
          <a:p>
            <a:pPr marL="800100" lvl="1" indent="-342900" algn="l">
              <a:buClr>
                <a:schemeClr val="tx1"/>
              </a:buClr>
              <a:buFont typeface="Arial" panose="020B0604020202020204" pitchFamily="34" charset="0"/>
              <a:buChar char="•"/>
            </a:pPr>
            <a:r>
              <a:rPr lang="en-GB" dirty="0"/>
              <a:t>Provided opportunities for all to see multiple sides of the issue</a:t>
            </a:r>
            <a:endParaRPr lang="en-US" sz="2400" dirty="0"/>
          </a:p>
        </p:txBody>
      </p:sp>
    </p:spTree>
    <p:extLst>
      <p:ext uri="{BB962C8B-B14F-4D97-AF65-F5344CB8AC3E}">
        <p14:creationId xmlns:p14="http://schemas.microsoft.com/office/powerpoint/2010/main" val="404980976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8865" y="332637"/>
            <a:ext cx="10209362" cy="1240524"/>
          </a:xfrm>
        </p:spPr>
        <p:style>
          <a:lnRef idx="2">
            <a:schemeClr val="dk1"/>
          </a:lnRef>
          <a:fillRef idx="1">
            <a:schemeClr val="lt1"/>
          </a:fillRef>
          <a:effectRef idx="0">
            <a:schemeClr val="dk1"/>
          </a:effectRef>
          <a:fontRef idx="minor">
            <a:schemeClr val="dk1"/>
          </a:fontRef>
        </p:style>
        <p:txBody>
          <a:bodyPr>
            <a:no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Next Meeting</a:t>
            </a:r>
          </a:p>
        </p:txBody>
      </p:sp>
      <p:sp>
        <p:nvSpPr>
          <p:cNvPr id="3" name="Subtitle 2"/>
          <p:cNvSpPr>
            <a:spLocks noGrp="1"/>
          </p:cNvSpPr>
          <p:nvPr>
            <p:ph type="subTitle" idx="1"/>
          </p:nvPr>
        </p:nvSpPr>
        <p:spPr>
          <a:xfrm>
            <a:off x="726034" y="1881822"/>
            <a:ext cx="10422193" cy="4361662"/>
          </a:xfrm>
        </p:spPr>
        <p:txBody>
          <a:bodyPr>
            <a:noAutofit/>
          </a:bodyPr>
          <a:lstStyle/>
          <a:p>
            <a:pPr marL="342900" indent="-342900" algn="l">
              <a:buClr>
                <a:schemeClr val="tx1"/>
              </a:buClr>
              <a:buFont typeface="Arial" panose="020B0604020202020204" pitchFamily="34" charset="0"/>
              <a:buChar char="•"/>
            </a:pPr>
            <a:r>
              <a:rPr lang="en-US" sz="2400" dirty="0"/>
              <a:t>The next USCHC meeting will take place February 24, 2020 in Québec City, Canada, and will be held in conjunction with the 2020 Canadian Hydrographic Conference (CHC2020)</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95708" y="3765755"/>
            <a:ext cx="4006664" cy="2675296"/>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43461" y="3329133"/>
            <a:ext cx="5999616" cy="3111918"/>
          </a:xfrm>
          <a:prstGeom prst="rect">
            <a:avLst/>
          </a:prstGeom>
        </p:spPr>
      </p:pic>
    </p:spTree>
    <p:extLst>
      <p:ext uri="{BB962C8B-B14F-4D97-AF65-F5344CB8AC3E}">
        <p14:creationId xmlns:p14="http://schemas.microsoft.com/office/powerpoint/2010/main" val="94972694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8865" y="332637"/>
            <a:ext cx="10209362" cy="1240524"/>
          </a:xfrm>
        </p:spPr>
        <p:style>
          <a:lnRef idx="2">
            <a:schemeClr val="dk1"/>
          </a:lnRef>
          <a:fillRef idx="1">
            <a:schemeClr val="lt1"/>
          </a:fillRef>
          <a:effectRef idx="0">
            <a:schemeClr val="dk1"/>
          </a:effectRef>
          <a:fontRef idx="minor">
            <a:schemeClr val="dk1"/>
          </a:fontRef>
        </p:style>
        <p:txBody>
          <a:bodyPr>
            <a:no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Actions Required</a:t>
            </a:r>
          </a:p>
        </p:txBody>
      </p:sp>
      <p:sp>
        <p:nvSpPr>
          <p:cNvPr id="3" name="Subtitle 2"/>
          <p:cNvSpPr>
            <a:spLocks noGrp="1"/>
          </p:cNvSpPr>
          <p:nvPr>
            <p:ph type="subTitle" idx="1"/>
          </p:nvPr>
        </p:nvSpPr>
        <p:spPr>
          <a:xfrm>
            <a:off x="938865" y="1881822"/>
            <a:ext cx="10209362" cy="1470978"/>
          </a:xfrm>
        </p:spPr>
        <p:txBody>
          <a:bodyPr>
            <a:noAutofit/>
          </a:bodyPr>
          <a:lstStyle/>
          <a:p>
            <a:pPr algn="l"/>
            <a:r>
              <a:rPr lang="en-AU" sz="2800" dirty="0"/>
              <a:t>The IRCC is invited to:</a:t>
            </a:r>
            <a:endParaRPr lang="en-US" sz="2800" dirty="0"/>
          </a:p>
          <a:p>
            <a:pPr marL="457200" indent="-457200" algn="l">
              <a:buClr>
                <a:schemeClr val="tx1"/>
              </a:buClr>
              <a:buFont typeface="Arial" panose="020B0604020202020204" pitchFamily="34" charset="0"/>
              <a:buChar char="•"/>
            </a:pPr>
            <a:r>
              <a:rPr lang="en-AU" sz="2800" dirty="0"/>
              <a:t>note this report</a:t>
            </a:r>
            <a:endParaRPr lang="en-US" sz="2800" dirty="0"/>
          </a:p>
        </p:txBody>
      </p:sp>
      <p:pic>
        <p:nvPicPr>
          <p:cNvPr id="6" name="image4.png"/>
          <p:cNvPicPr/>
          <p:nvPr/>
        </p:nvPicPr>
        <p:blipFill>
          <a:blip r:embed="rId3" cstate="print"/>
          <a:stretch>
            <a:fillRect/>
          </a:stretch>
        </p:blipFill>
        <p:spPr>
          <a:xfrm>
            <a:off x="8507978" y="3808758"/>
            <a:ext cx="2230607" cy="1290202"/>
          </a:xfrm>
          <a:prstGeom prst="rect">
            <a:avLst/>
          </a:prstGeom>
        </p:spPr>
      </p:pic>
      <p:pic>
        <p:nvPicPr>
          <p:cNvPr id="7" name="image3.png"/>
          <p:cNvPicPr/>
          <p:nvPr/>
        </p:nvPicPr>
        <p:blipFill>
          <a:blip r:embed="rId4" cstate="print"/>
          <a:stretch>
            <a:fillRect/>
          </a:stretch>
        </p:blipFill>
        <p:spPr>
          <a:xfrm>
            <a:off x="1584310" y="3834304"/>
            <a:ext cx="2230607" cy="1436718"/>
          </a:xfrm>
          <a:prstGeom prst="rect">
            <a:avLst/>
          </a:prstGeom>
        </p:spPr>
      </p:pic>
      <p:grpSp>
        <p:nvGrpSpPr>
          <p:cNvPr id="8" name="Group 7"/>
          <p:cNvGrpSpPr>
            <a:grpSpLocks/>
          </p:cNvGrpSpPr>
          <p:nvPr/>
        </p:nvGrpSpPr>
        <p:grpSpPr bwMode="auto">
          <a:xfrm>
            <a:off x="5428187" y="3588892"/>
            <a:ext cx="1476457" cy="1682130"/>
            <a:chOff x="7382" y="72"/>
            <a:chExt cx="766" cy="1077"/>
          </a:xfrm>
        </p:grpSpPr>
        <p:grpSp>
          <p:nvGrpSpPr>
            <p:cNvPr id="9" name="Group 8"/>
            <p:cNvGrpSpPr>
              <a:grpSpLocks/>
            </p:cNvGrpSpPr>
            <p:nvPr/>
          </p:nvGrpSpPr>
          <p:grpSpPr bwMode="auto">
            <a:xfrm>
              <a:off x="7678" y="149"/>
              <a:ext cx="5" cy="2"/>
              <a:chOff x="7678" y="149"/>
              <a:chExt cx="5" cy="2"/>
            </a:xfrm>
          </p:grpSpPr>
          <p:sp>
            <p:nvSpPr>
              <p:cNvPr id="22" name="Freeform 21"/>
              <p:cNvSpPr>
                <a:spLocks/>
              </p:cNvSpPr>
              <p:nvPr/>
            </p:nvSpPr>
            <p:spPr bwMode="auto">
              <a:xfrm>
                <a:off x="7678" y="149"/>
                <a:ext cx="5" cy="2"/>
              </a:xfrm>
              <a:custGeom>
                <a:avLst/>
                <a:gdLst>
                  <a:gd name="T0" fmla="+- 0 7678 7678"/>
                  <a:gd name="T1" fmla="*/ T0 w 5"/>
                  <a:gd name="T2" fmla="+- 0 7682 7678"/>
                  <a:gd name="T3" fmla="*/ T2 w 5"/>
                </a:gdLst>
                <a:ahLst/>
                <a:cxnLst>
                  <a:cxn ang="0">
                    <a:pos x="T1" y="0"/>
                  </a:cxn>
                  <a:cxn ang="0">
                    <a:pos x="T3" y="0"/>
                  </a:cxn>
                </a:cxnLst>
                <a:rect l="0" t="0" r="r" b="b"/>
                <a:pathLst>
                  <a:path w="5">
                    <a:moveTo>
                      <a:pt x="0" y="0"/>
                    </a:moveTo>
                    <a:lnTo>
                      <a:pt x="4" y="0"/>
                    </a:lnTo>
                  </a:path>
                </a:pathLst>
              </a:custGeom>
              <a:noFill/>
              <a:ln w="3048">
                <a:solidFill>
                  <a:srgbClr val="11119B"/>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grpSp>
          <p:nvGrpSpPr>
            <p:cNvPr id="10" name="Group 9"/>
            <p:cNvGrpSpPr>
              <a:grpSpLocks/>
            </p:cNvGrpSpPr>
            <p:nvPr/>
          </p:nvGrpSpPr>
          <p:grpSpPr bwMode="auto">
            <a:xfrm>
              <a:off x="7457" y="732"/>
              <a:ext cx="5" cy="2"/>
              <a:chOff x="7457" y="732"/>
              <a:chExt cx="5" cy="2"/>
            </a:xfrm>
          </p:grpSpPr>
          <p:sp>
            <p:nvSpPr>
              <p:cNvPr id="21" name="Freeform 20"/>
              <p:cNvSpPr>
                <a:spLocks/>
              </p:cNvSpPr>
              <p:nvPr/>
            </p:nvSpPr>
            <p:spPr bwMode="auto">
              <a:xfrm>
                <a:off x="7457" y="732"/>
                <a:ext cx="5" cy="2"/>
              </a:xfrm>
              <a:custGeom>
                <a:avLst/>
                <a:gdLst>
                  <a:gd name="T0" fmla="+- 0 7457 7457"/>
                  <a:gd name="T1" fmla="*/ T0 w 5"/>
                  <a:gd name="T2" fmla="+- 0 7461 7457"/>
                  <a:gd name="T3" fmla="*/ T2 w 5"/>
                </a:gdLst>
                <a:ahLst/>
                <a:cxnLst>
                  <a:cxn ang="0">
                    <a:pos x="T1" y="0"/>
                  </a:cxn>
                  <a:cxn ang="0">
                    <a:pos x="T3" y="0"/>
                  </a:cxn>
                </a:cxnLst>
                <a:rect l="0" t="0" r="r" b="b"/>
                <a:pathLst>
                  <a:path w="5">
                    <a:moveTo>
                      <a:pt x="0" y="0"/>
                    </a:moveTo>
                    <a:lnTo>
                      <a:pt x="4" y="0"/>
                    </a:lnTo>
                  </a:path>
                </a:pathLst>
              </a:custGeom>
              <a:noFill/>
              <a:ln w="3048">
                <a:solidFill>
                  <a:srgbClr val="313193"/>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grpSp>
          <p:nvGrpSpPr>
            <p:cNvPr id="11" name="Group 10"/>
            <p:cNvGrpSpPr>
              <a:grpSpLocks/>
            </p:cNvGrpSpPr>
            <p:nvPr/>
          </p:nvGrpSpPr>
          <p:grpSpPr bwMode="auto">
            <a:xfrm>
              <a:off x="7514" y="862"/>
              <a:ext cx="5" cy="2"/>
              <a:chOff x="7514" y="862"/>
              <a:chExt cx="5" cy="2"/>
            </a:xfrm>
          </p:grpSpPr>
          <p:sp>
            <p:nvSpPr>
              <p:cNvPr id="20" name="Freeform 19"/>
              <p:cNvSpPr>
                <a:spLocks/>
              </p:cNvSpPr>
              <p:nvPr/>
            </p:nvSpPr>
            <p:spPr bwMode="auto">
              <a:xfrm>
                <a:off x="7514" y="862"/>
                <a:ext cx="5" cy="2"/>
              </a:xfrm>
              <a:custGeom>
                <a:avLst/>
                <a:gdLst>
                  <a:gd name="T0" fmla="+- 0 7514 7514"/>
                  <a:gd name="T1" fmla="*/ T0 w 5"/>
                  <a:gd name="T2" fmla="+- 0 7518 7514"/>
                  <a:gd name="T3" fmla="*/ T2 w 5"/>
                </a:gdLst>
                <a:ahLst/>
                <a:cxnLst>
                  <a:cxn ang="0">
                    <a:pos x="T1" y="0"/>
                  </a:cxn>
                  <a:cxn ang="0">
                    <a:pos x="T3" y="0"/>
                  </a:cxn>
                </a:cxnLst>
                <a:rect l="0" t="0" r="r" b="b"/>
                <a:pathLst>
                  <a:path w="5">
                    <a:moveTo>
                      <a:pt x="0" y="0"/>
                    </a:moveTo>
                    <a:lnTo>
                      <a:pt x="4" y="0"/>
                    </a:lnTo>
                  </a:path>
                </a:pathLst>
              </a:custGeom>
              <a:noFill/>
              <a:ln w="3048">
                <a:solidFill>
                  <a:srgbClr val="313193"/>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grpSp>
          <p:nvGrpSpPr>
            <p:cNvPr id="12" name="Group 11"/>
            <p:cNvGrpSpPr>
              <a:grpSpLocks/>
            </p:cNvGrpSpPr>
            <p:nvPr/>
          </p:nvGrpSpPr>
          <p:grpSpPr bwMode="auto">
            <a:xfrm>
              <a:off x="7382" y="72"/>
              <a:ext cx="766" cy="931"/>
              <a:chOff x="7382" y="72"/>
              <a:chExt cx="766" cy="931"/>
            </a:xfrm>
          </p:grpSpPr>
          <p:sp>
            <p:nvSpPr>
              <p:cNvPr id="18" name="Freeform 17"/>
              <p:cNvSpPr>
                <a:spLocks/>
              </p:cNvSpPr>
              <p:nvPr/>
            </p:nvSpPr>
            <p:spPr bwMode="auto">
              <a:xfrm>
                <a:off x="8077" y="870"/>
                <a:ext cx="10" cy="2"/>
              </a:xfrm>
              <a:custGeom>
                <a:avLst/>
                <a:gdLst>
                  <a:gd name="T0" fmla="+- 0 8077 8077"/>
                  <a:gd name="T1" fmla="*/ T0 w 10"/>
                  <a:gd name="T2" fmla="+- 0 8086 8077"/>
                  <a:gd name="T3" fmla="*/ T2 w 10"/>
                </a:gdLst>
                <a:ahLst/>
                <a:cxnLst>
                  <a:cxn ang="0">
                    <a:pos x="T1" y="0"/>
                  </a:cxn>
                  <a:cxn ang="0">
                    <a:pos x="T3" y="0"/>
                  </a:cxn>
                </a:cxnLst>
                <a:rect l="0" t="0" r="r" b="b"/>
                <a:pathLst>
                  <a:path w="10">
                    <a:moveTo>
                      <a:pt x="0" y="0"/>
                    </a:moveTo>
                    <a:lnTo>
                      <a:pt x="9" y="0"/>
                    </a:lnTo>
                  </a:path>
                </a:pathLst>
              </a:custGeom>
              <a:noFill/>
              <a:ln w="7620">
                <a:solidFill>
                  <a:srgbClr val="4B4B4F"/>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19" name="Picture 18"/>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7382" y="72"/>
                <a:ext cx="766" cy="93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12"/>
            <p:cNvGrpSpPr>
              <a:grpSpLocks/>
            </p:cNvGrpSpPr>
            <p:nvPr/>
          </p:nvGrpSpPr>
          <p:grpSpPr bwMode="auto">
            <a:xfrm>
              <a:off x="7493" y="998"/>
              <a:ext cx="545" cy="125"/>
              <a:chOff x="7493" y="998"/>
              <a:chExt cx="545" cy="125"/>
            </a:xfrm>
          </p:grpSpPr>
          <p:sp>
            <p:nvSpPr>
              <p:cNvPr id="16" name="Freeform 15"/>
              <p:cNvSpPr>
                <a:spLocks/>
              </p:cNvSpPr>
              <p:nvPr/>
            </p:nvSpPr>
            <p:spPr bwMode="auto">
              <a:xfrm>
                <a:off x="7766" y="1001"/>
                <a:ext cx="5" cy="2"/>
              </a:xfrm>
              <a:custGeom>
                <a:avLst/>
                <a:gdLst>
                  <a:gd name="T0" fmla="+- 0 7766 7766"/>
                  <a:gd name="T1" fmla="*/ T0 w 5"/>
                  <a:gd name="T2" fmla="+- 0 7770 7766"/>
                  <a:gd name="T3" fmla="*/ T2 w 5"/>
                </a:gdLst>
                <a:ahLst/>
                <a:cxnLst>
                  <a:cxn ang="0">
                    <a:pos x="T1" y="0"/>
                  </a:cxn>
                  <a:cxn ang="0">
                    <a:pos x="T3" y="0"/>
                  </a:cxn>
                </a:cxnLst>
                <a:rect l="0" t="0" r="r" b="b"/>
                <a:pathLst>
                  <a:path w="5">
                    <a:moveTo>
                      <a:pt x="0" y="0"/>
                    </a:moveTo>
                    <a:lnTo>
                      <a:pt x="4" y="0"/>
                    </a:lnTo>
                  </a:path>
                </a:pathLst>
              </a:custGeom>
              <a:noFill/>
              <a:ln w="3048">
                <a:solidFill>
                  <a:srgbClr val="11119B"/>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17" name="Picture 16"/>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7493" y="998"/>
                <a:ext cx="545" cy="1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a:grpSpLocks/>
            </p:cNvGrpSpPr>
            <p:nvPr/>
          </p:nvGrpSpPr>
          <p:grpSpPr bwMode="auto">
            <a:xfrm>
              <a:off x="7562" y="1147"/>
              <a:ext cx="5" cy="2"/>
              <a:chOff x="7562" y="1147"/>
              <a:chExt cx="5" cy="2"/>
            </a:xfrm>
          </p:grpSpPr>
          <p:sp>
            <p:nvSpPr>
              <p:cNvPr id="15" name="Freeform 14"/>
              <p:cNvSpPr>
                <a:spLocks/>
              </p:cNvSpPr>
              <p:nvPr/>
            </p:nvSpPr>
            <p:spPr bwMode="auto">
              <a:xfrm>
                <a:off x="7562" y="1147"/>
                <a:ext cx="5" cy="2"/>
              </a:xfrm>
              <a:custGeom>
                <a:avLst/>
                <a:gdLst>
                  <a:gd name="T0" fmla="+- 0 7562 7562"/>
                  <a:gd name="T1" fmla="*/ T0 w 5"/>
                  <a:gd name="T2" fmla="+- 0 7567 7562"/>
                  <a:gd name="T3" fmla="*/ T2 w 5"/>
                </a:gdLst>
                <a:ahLst/>
                <a:cxnLst>
                  <a:cxn ang="0">
                    <a:pos x="T1" y="0"/>
                  </a:cxn>
                  <a:cxn ang="0">
                    <a:pos x="T3" y="0"/>
                  </a:cxn>
                </a:cxnLst>
                <a:rect l="0" t="0" r="r" b="b"/>
                <a:pathLst>
                  <a:path w="5">
                    <a:moveTo>
                      <a:pt x="0" y="0"/>
                    </a:moveTo>
                    <a:lnTo>
                      <a:pt x="5" y="0"/>
                    </a:lnTo>
                  </a:path>
                </a:pathLst>
              </a:custGeom>
              <a:noFill/>
              <a:ln w="3048">
                <a:solidFill>
                  <a:srgbClr val="11119B"/>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grpSp>
    </p:spTree>
    <p:extLst>
      <p:ext uri="{BB962C8B-B14F-4D97-AF65-F5344CB8AC3E}">
        <p14:creationId xmlns:p14="http://schemas.microsoft.com/office/powerpoint/2010/main" val="133988819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450" y="411295"/>
            <a:ext cx="10209362" cy="994718"/>
          </a:xfrm>
        </p:spPr>
        <p:style>
          <a:lnRef idx="2">
            <a:schemeClr val="dk1"/>
          </a:lnRef>
          <a:fillRef idx="1">
            <a:schemeClr val="lt1"/>
          </a:fillRef>
          <a:effectRef idx="0">
            <a:schemeClr val="dk1"/>
          </a:effectRef>
          <a:fontRef idx="minor">
            <a:schemeClr val="dk1"/>
          </a:fontRef>
        </p:style>
        <p:txBody>
          <a:bodyPr>
            <a:norm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Biloxi, Mississippi, USA</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9663" y="1858297"/>
            <a:ext cx="5960218" cy="3547601"/>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55376" y="3087864"/>
            <a:ext cx="5013837" cy="3339667"/>
          </a:xfrm>
          <a:prstGeom prst="rect">
            <a:avLst/>
          </a:prstGeom>
        </p:spPr>
      </p:pic>
    </p:spTree>
    <p:extLst>
      <p:ext uri="{BB962C8B-B14F-4D97-AF65-F5344CB8AC3E}">
        <p14:creationId xmlns:p14="http://schemas.microsoft.com/office/powerpoint/2010/main" val="50446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8865" y="499785"/>
            <a:ext cx="10209362" cy="1043879"/>
          </a:xfrm>
        </p:spPr>
        <p:style>
          <a:lnRef idx="2">
            <a:schemeClr val="dk1"/>
          </a:lnRef>
          <a:fillRef idx="1">
            <a:schemeClr val="lt1"/>
          </a:fillRef>
          <a:effectRef idx="0">
            <a:schemeClr val="dk1"/>
          </a:effectRef>
          <a:fontRef idx="minor">
            <a:schemeClr val="dk1"/>
          </a:fontRef>
        </p:style>
        <p:txBody>
          <a:bodyPr>
            <a:norm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Introductions</a:t>
            </a:r>
          </a:p>
        </p:txBody>
      </p:sp>
      <p:sp>
        <p:nvSpPr>
          <p:cNvPr id="3" name="Subtitle 2"/>
          <p:cNvSpPr>
            <a:spLocks noGrp="1"/>
          </p:cNvSpPr>
          <p:nvPr>
            <p:ph type="subTitle" idx="1"/>
          </p:nvPr>
        </p:nvSpPr>
        <p:spPr>
          <a:xfrm>
            <a:off x="726034" y="1881822"/>
            <a:ext cx="10422193" cy="3771728"/>
          </a:xfrm>
        </p:spPr>
        <p:txBody>
          <a:bodyPr>
            <a:normAutofit fontScale="92500" lnSpcReduction="10000"/>
          </a:bodyPr>
          <a:lstStyle/>
          <a:p>
            <a:endParaRPr lang="en-US" dirty="0"/>
          </a:p>
          <a:p>
            <a:pPr marL="342900" indent="-342900" algn="l">
              <a:buClr>
                <a:schemeClr val="tx1"/>
              </a:buClr>
              <a:buFont typeface="Arial" panose="020B0604020202020204" pitchFamily="34" charset="0"/>
              <a:buChar char="•"/>
            </a:pPr>
            <a:r>
              <a:rPr lang="en-US" sz="2800" dirty="0"/>
              <a:t>Meeting was Chaired by RDML </a:t>
            </a:r>
            <a:r>
              <a:rPr lang="en-US" sz="2800" dirty="0" err="1"/>
              <a:t>Shep</a:t>
            </a:r>
            <a:r>
              <a:rPr lang="en-US" sz="2800" dirty="0"/>
              <a:t> Smith, Director of the NOAA Office of Coast Survey</a:t>
            </a:r>
          </a:p>
          <a:p>
            <a:pPr marL="342900" indent="-342900" algn="l">
              <a:buClr>
                <a:schemeClr val="tx1"/>
              </a:buClr>
              <a:buFont typeface="Arial" panose="020B0604020202020204" pitchFamily="34" charset="0"/>
              <a:buChar char="•"/>
            </a:pPr>
            <a:r>
              <a:rPr lang="en-US" sz="2800" dirty="0"/>
              <a:t>Canadian delegation was headed by Dr. Geneviève Béchard, Director General, Canadian Hydrographic Service</a:t>
            </a:r>
          </a:p>
          <a:p>
            <a:pPr marL="342900" indent="-342900" algn="l">
              <a:buClr>
                <a:schemeClr val="tx1"/>
              </a:buClr>
              <a:buFont typeface="Arial" panose="020B0604020202020204" pitchFamily="34" charset="0"/>
              <a:buChar char="•"/>
            </a:pPr>
            <a:r>
              <a:rPr lang="en-US" sz="2800" dirty="0"/>
              <a:t>IHO was represented by Secretary-General Dr. Mathias Jonas</a:t>
            </a:r>
          </a:p>
          <a:p>
            <a:pPr marL="342900" indent="-342900" algn="l">
              <a:buClr>
                <a:schemeClr val="tx1"/>
              </a:buClr>
              <a:buFont typeface="Arial" panose="020B0604020202020204" pitchFamily="34" charset="0"/>
              <a:buChar char="•"/>
            </a:pPr>
            <a:r>
              <a:rPr lang="en-US" sz="2800" dirty="0"/>
              <a:t>Others represented: Royal Canadian Navy (RCN), National Geospatial Intelligence Agency (NGA), US Navy, and the United Kingdom Hydrographic Office</a:t>
            </a:r>
          </a:p>
        </p:txBody>
      </p:sp>
    </p:spTree>
    <p:extLst>
      <p:ext uri="{BB962C8B-B14F-4D97-AF65-F5344CB8AC3E}">
        <p14:creationId xmlns:p14="http://schemas.microsoft.com/office/powerpoint/2010/main" val="161280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450" y="411295"/>
            <a:ext cx="10209362" cy="1043879"/>
          </a:xfrm>
        </p:spPr>
        <p:style>
          <a:lnRef idx="2">
            <a:schemeClr val="dk1"/>
          </a:lnRef>
          <a:fillRef idx="1">
            <a:schemeClr val="lt1"/>
          </a:fillRef>
          <a:effectRef idx="0">
            <a:schemeClr val="dk1"/>
          </a:effectRef>
          <a:fontRef idx="minor">
            <a:schemeClr val="dk1"/>
          </a:fontRef>
        </p:style>
        <p:txBody>
          <a:bodyPr>
            <a:norm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Highlights from National Reports</a:t>
            </a:r>
          </a:p>
        </p:txBody>
      </p:sp>
      <p:sp>
        <p:nvSpPr>
          <p:cNvPr id="3" name="Subtitle 2"/>
          <p:cNvSpPr>
            <a:spLocks noGrp="1"/>
          </p:cNvSpPr>
          <p:nvPr>
            <p:ph type="subTitle" idx="1"/>
          </p:nvPr>
        </p:nvSpPr>
        <p:spPr>
          <a:xfrm>
            <a:off x="726034" y="1881822"/>
            <a:ext cx="10422193" cy="3771728"/>
          </a:xfrm>
        </p:spPr>
        <p:txBody>
          <a:bodyPr>
            <a:normAutofit fontScale="92500"/>
          </a:bodyPr>
          <a:lstStyle/>
          <a:p>
            <a:endParaRPr lang="en-US" dirty="0"/>
          </a:p>
          <a:p>
            <a:pPr marL="342900" lvl="0" indent="-342900" algn="l">
              <a:buClr>
                <a:schemeClr val="tx1"/>
              </a:buClr>
              <a:buFont typeface="Arial" panose="020B0604020202020204" pitchFamily="34" charset="0"/>
              <a:buChar char="•"/>
            </a:pPr>
            <a:r>
              <a:rPr lang="pt-BR" sz="3000" dirty="0"/>
              <a:t>USA reiterated its, “Best available data policy” (regardless of source).</a:t>
            </a:r>
            <a:endParaRPr lang="en-US" sz="3000" dirty="0"/>
          </a:p>
          <a:p>
            <a:pPr marL="342900" lvl="0" indent="-342900" algn="l">
              <a:buClr>
                <a:schemeClr val="tx1"/>
              </a:buClr>
              <a:buFont typeface="Arial" panose="020B0604020202020204" pitchFamily="34" charset="0"/>
              <a:buChar char="•"/>
            </a:pPr>
            <a:r>
              <a:rPr lang="pt-BR" sz="3000" dirty="0"/>
              <a:t>USA is building some ENC only products</a:t>
            </a:r>
            <a:endParaRPr lang="en-US" sz="3000" dirty="0"/>
          </a:p>
          <a:p>
            <a:pPr marL="342900" lvl="0" indent="-342900" algn="l">
              <a:buClr>
                <a:schemeClr val="tx1"/>
              </a:buClr>
              <a:buFont typeface="Arial" panose="020B0604020202020204" pitchFamily="34" charset="0"/>
              <a:buChar char="•"/>
            </a:pPr>
            <a:r>
              <a:rPr lang="pt-BR" sz="3000" dirty="0"/>
              <a:t>USA is moving to a gridded scheme for ENCs</a:t>
            </a:r>
            <a:endParaRPr lang="en-US" sz="3000" dirty="0"/>
          </a:p>
          <a:p>
            <a:pPr marL="342900" lvl="0" indent="-342900" algn="l">
              <a:buClr>
                <a:schemeClr val="tx1"/>
              </a:buClr>
              <a:buFont typeface="Arial" panose="020B0604020202020204" pitchFamily="34" charset="0"/>
              <a:buChar char="•"/>
            </a:pPr>
            <a:r>
              <a:rPr lang="pt-BR" sz="3000" dirty="0"/>
              <a:t>USA is continueing to develop and implement services for precision navigation including surface currents (S-111) from hydro-dynamic modeling and gridded high-density bathymetry (S-102)</a:t>
            </a:r>
            <a:endParaRPr lang="en-US" sz="3000" dirty="0"/>
          </a:p>
        </p:txBody>
      </p:sp>
    </p:spTree>
    <p:extLst>
      <p:ext uri="{BB962C8B-B14F-4D97-AF65-F5344CB8AC3E}">
        <p14:creationId xmlns:p14="http://schemas.microsoft.com/office/powerpoint/2010/main" val="335362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450" y="411295"/>
            <a:ext cx="10209362" cy="1043879"/>
          </a:xfrm>
        </p:spPr>
        <p:style>
          <a:lnRef idx="2">
            <a:schemeClr val="dk1"/>
          </a:lnRef>
          <a:fillRef idx="1">
            <a:schemeClr val="lt1"/>
          </a:fillRef>
          <a:effectRef idx="0">
            <a:schemeClr val="dk1"/>
          </a:effectRef>
          <a:fontRef idx="minor">
            <a:schemeClr val="dk1"/>
          </a:fontRef>
        </p:style>
        <p:txBody>
          <a:bodyPr>
            <a:norm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Highlights from National Reports</a:t>
            </a:r>
          </a:p>
        </p:txBody>
      </p:sp>
      <p:sp>
        <p:nvSpPr>
          <p:cNvPr id="3" name="Subtitle 2"/>
          <p:cNvSpPr>
            <a:spLocks noGrp="1"/>
          </p:cNvSpPr>
          <p:nvPr>
            <p:ph type="subTitle" idx="1"/>
          </p:nvPr>
        </p:nvSpPr>
        <p:spPr>
          <a:xfrm>
            <a:off x="726034" y="1881822"/>
            <a:ext cx="10422193" cy="3771728"/>
          </a:xfrm>
        </p:spPr>
        <p:txBody>
          <a:bodyPr>
            <a:normAutofit fontScale="92500" lnSpcReduction="20000"/>
          </a:bodyPr>
          <a:lstStyle/>
          <a:p>
            <a:endParaRPr lang="en-US" dirty="0"/>
          </a:p>
          <a:p>
            <a:pPr marL="342900" lvl="0" indent="-342900" algn="l">
              <a:buClr>
                <a:schemeClr val="tx1"/>
              </a:buClr>
              <a:buFont typeface="Arial" panose="020B0604020202020204" pitchFamily="34" charset="0"/>
              <a:buChar char="•"/>
            </a:pPr>
            <a:r>
              <a:rPr lang="pt-BR" sz="3000" dirty="0"/>
              <a:t>CA is continuing to deliver on Ocean Protection Plan, entering year 3 of 5 year program</a:t>
            </a:r>
            <a:endParaRPr lang="en-US" sz="3000" dirty="0"/>
          </a:p>
          <a:p>
            <a:pPr marL="342900" lvl="0" indent="-342900" algn="l">
              <a:buClr>
                <a:schemeClr val="tx1"/>
              </a:buClr>
              <a:buFont typeface="Arial" panose="020B0604020202020204" pitchFamily="34" charset="0"/>
              <a:buChar char="•"/>
            </a:pPr>
            <a:r>
              <a:rPr lang="pt-BR" sz="3000" dirty="0"/>
              <a:t>CA is working on refining a Paper Chart 2.0 solution to produce paper charts from ENCs automatically, with no manual intervention</a:t>
            </a:r>
          </a:p>
          <a:p>
            <a:pPr marL="342900" lvl="0" indent="-342900" algn="l">
              <a:buClr>
                <a:schemeClr val="tx1"/>
              </a:buClr>
              <a:buFont typeface="Arial" panose="020B0604020202020204" pitchFamily="34" charset="0"/>
              <a:buChar char="•"/>
            </a:pPr>
            <a:r>
              <a:rPr lang="pt-BR" sz="3000" dirty="0"/>
              <a:t>CA is concentrating on digitizing key holdings and releasing more data to the public domain</a:t>
            </a:r>
            <a:endParaRPr lang="en-US" sz="3000" dirty="0"/>
          </a:p>
          <a:p>
            <a:pPr marL="342900" lvl="0" indent="-342900" algn="l">
              <a:buClr>
                <a:schemeClr val="tx1"/>
              </a:buClr>
              <a:buFont typeface="Arial" panose="020B0604020202020204" pitchFamily="34" charset="0"/>
              <a:buChar char="•"/>
            </a:pPr>
            <a:r>
              <a:rPr lang="pt-BR" sz="3000" dirty="0"/>
              <a:t>CA has launched a major effort to find the best way of re-scheming  ENCs to a national grid</a:t>
            </a:r>
            <a:endParaRPr lang="en-US" sz="3000" dirty="0"/>
          </a:p>
        </p:txBody>
      </p:sp>
    </p:spTree>
    <p:extLst>
      <p:ext uri="{BB962C8B-B14F-4D97-AF65-F5344CB8AC3E}">
        <p14:creationId xmlns:p14="http://schemas.microsoft.com/office/powerpoint/2010/main" val="10524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450" y="411295"/>
            <a:ext cx="10209362" cy="1043879"/>
          </a:xfrm>
        </p:spPr>
        <p:style>
          <a:lnRef idx="2">
            <a:schemeClr val="dk1"/>
          </a:lnRef>
          <a:fillRef idx="1">
            <a:schemeClr val="lt1"/>
          </a:fillRef>
          <a:effectRef idx="0">
            <a:schemeClr val="dk1"/>
          </a:effectRef>
          <a:fontRef idx="minor">
            <a:schemeClr val="dk1"/>
          </a:fontRef>
        </p:style>
        <p:txBody>
          <a:bodyPr>
            <a:norm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Highlights from National Reports</a:t>
            </a:r>
          </a:p>
        </p:txBody>
      </p:sp>
      <p:sp>
        <p:nvSpPr>
          <p:cNvPr id="3" name="Subtitle 2"/>
          <p:cNvSpPr>
            <a:spLocks noGrp="1"/>
          </p:cNvSpPr>
          <p:nvPr>
            <p:ph type="subTitle" idx="1"/>
          </p:nvPr>
        </p:nvSpPr>
        <p:spPr>
          <a:xfrm>
            <a:off x="726034" y="1881822"/>
            <a:ext cx="10422193" cy="3771728"/>
          </a:xfrm>
        </p:spPr>
        <p:txBody>
          <a:bodyPr>
            <a:normAutofit/>
          </a:bodyPr>
          <a:lstStyle/>
          <a:p>
            <a:pPr marL="457200" lvl="0" indent="-457200" algn="l">
              <a:buClr>
                <a:schemeClr val="tx1"/>
              </a:buClr>
              <a:buFont typeface="Arial" panose="020B0604020202020204" pitchFamily="34" charset="0"/>
              <a:buChar char="•"/>
            </a:pPr>
            <a:r>
              <a:rPr lang="pt-BR" sz="2800" dirty="0"/>
              <a:t>The US and Canada are moving in the same direction in many areas</a:t>
            </a:r>
          </a:p>
          <a:p>
            <a:pPr marL="457200" lvl="0" indent="-457200" algn="l">
              <a:buClr>
                <a:schemeClr val="tx1"/>
              </a:buClr>
              <a:buFont typeface="Arial" panose="020B0604020202020204" pitchFamily="34" charset="0"/>
              <a:buChar char="•"/>
            </a:pPr>
            <a:r>
              <a:rPr lang="pt-BR" sz="2800" dirty="0"/>
              <a:t>Excellent opportunities for cooperation and collaboration</a:t>
            </a:r>
          </a:p>
          <a:p>
            <a:pPr marL="457200" lvl="0" indent="-457200" algn="l">
              <a:buClr>
                <a:schemeClr val="tx1"/>
              </a:buClr>
              <a:buFont typeface="Arial" panose="020B0604020202020204" pitchFamily="34" charset="0"/>
              <a:buChar char="•"/>
            </a:pPr>
            <a:r>
              <a:rPr lang="pt-BR" sz="2800" dirty="0"/>
              <a:t>This will be particularly crucial with the re-scheming of ENCs and the delivery of services in trans-boundary waters</a:t>
            </a:r>
          </a:p>
          <a:p>
            <a:pPr marL="457200" lvl="0" indent="-457200" algn="l">
              <a:buClr>
                <a:schemeClr val="tx1"/>
              </a:buClr>
              <a:buFont typeface="Arial" panose="020B0604020202020204" pitchFamily="34" charset="0"/>
              <a:buChar char="•"/>
            </a:pPr>
            <a:r>
              <a:rPr lang="pt-BR" sz="2800" dirty="0"/>
              <a:t>The goal of the USCHC is to ensure the provision of these products and services to users is as seamless and streamlined as possible</a:t>
            </a:r>
            <a:endParaRPr lang="en-US" sz="2800" dirty="0"/>
          </a:p>
        </p:txBody>
      </p:sp>
    </p:spTree>
    <p:extLst>
      <p:ext uri="{BB962C8B-B14F-4D97-AF65-F5344CB8AC3E}">
        <p14:creationId xmlns:p14="http://schemas.microsoft.com/office/powerpoint/2010/main" val="410847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8865" y="440791"/>
            <a:ext cx="10209362" cy="1240524"/>
          </a:xfrm>
        </p:spPr>
        <p:style>
          <a:lnRef idx="2">
            <a:schemeClr val="dk1"/>
          </a:lnRef>
          <a:fillRef idx="1">
            <a:schemeClr val="lt1"/>
          </a:fillRef>
          <a:effectRef idx="0">
            <a:schemeClr val="dk1"/>
          </a:effectRef>
          <a:fontRef idx="minor">
            <a:schemeClr val="dk1"/>
          </a:fontRef>
        </p:style>
        <p:txBody>
          <a:bodyPr>
            <a:no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Hydrographic Geospatial Products and Service Committee (HGPSC) </a:t>
            </a:r>
          </a:p>
        </p:txBody>
      </p:sp>
      <p:sp>
        <p:nvSpPr>
          <p:cNvPr id="3" name="Subtitle 2"/>
          <p:cNvSpPr>
            <a:spLocks noGrp="1"/>
          </p:cNvSpPr>
          <p:nvPr>
            <p:ph type="subTitle" idx="1"/>
          </p:nvPr>
        </p:nvSpPr>
        <p:spPr>
          <a:xfrm>
            <a:off x="726034" y="1881822"/>
            <a:ext cx="10422193" cy="4754952"/>
          </a:xfrm>
        </p:spPr>
        <p:txBody>
          <a:bodyPr>
            <a:noAutofit/>
          </a:bodyPr>
          <a:lstStyle/>
          <a:p>
            <a:pPr marL="342900" lvl="0" indent="-342900" algn="l">
              <a:buClr>
                <a:schemeClr val="tx1"/>
              </a:buClr>
              <a:buFont typeface="Arial" panose="020B0604020202020204" pitchFamily="34" charset="0"/>
              <a:buChar char="•"/>
            </a:pPr>
            <a:r>
              <a:rPr lang="en-GB" sz="2400" dirty="0"/>
              <a:t>Under its new Terms of Reference, this group met formally for the first time by teleconference in February (previously was the Chart Advisory Committee)</a:t>
            </a:r>
          </a:p>
          <a:p>
            <a:pPr marL="342900" lvl="0" indent="-342900" algn="l">
              <a:buClr>
                <a:schemeClr val="tx1"/>
              </a:buClr>
              <a:buFont typeface="Arial" panose="020B0604020202020204" pitchFamily="34" charset="0"/>
              <a:buChar char="•"/>
            </a:pPr>
            <a:r>
              <a:rPr lang="en-GB" sz="2400" dirty="0"/>
              <a:t>Topics included:</a:t>
            </a:r>
          </a:p>
          <a:p>
            <a:pPr marL="800100" lvl="1" indent="-342900" algn="l">
              <a:buClr>
                <a:schemeClr val="tx1"/>
              </a:buClr>
              <a:buFont typeface="Arial" panose="020B0604020202020204" pitchFamily="34" charset="0"/>
              <a:buChar char="•"/>
            </a:pPr>
            <a:r>
              <a:rPr lang="en-US" sz="2400" dirty="0"/>
              <a:t>ENC schemes and grids and how they are resolved in the trans-boundary areas</a:t>
            </a:r>
          </a:p>
          <a:p>
            <a:pPr marL="800100" lvl="1" indent="-342900" algn="l">
              <a:buClr>
                <a:schemeClr val="tx1"/>
              </a:buClr>
              <a:buFont typeface="Arial" panose="020B0604020202020204" pitchFamily="34" charset="0"/>
              <a:buChar char="•"/>
            </a:pPr>
            <a:r>
              <a:rPr lang="en-US" sz="2400" dirty="0"/>
              <a:t>Paper Chart 2.0. Face-to-face workshops and other collaborative events are being planned for both these topics</a:t>
            </a:r>
          </a:p>
          <a:p>
            <a:pPr marL="800100" lvl="1" indent="-342900" algn="l">
              <a:buClr>
                <a:schemeClr val="tx1"/>
              </a:buClr>
              <a:buFont typeface="Arial" panose="020B0604020202020204" pitchFamily="34" charset="0"/>
              <a:buChar char="•"/>
            </a:pPr>
            <a:r>
              <a:rPr lang="en-US" sz="2400" dirty="0"/>
              <a:t>3 paper charts generated automatically from ENCs of varying complexity were displayed. CA and the UK have submitted a paper to HSSC11 requesting that the IHO move to standardize a paper chart specification that is generated exclusively from an ENC</a:t>
            </a:r>
          </a:p>
        </p:txBody>
      </p:sp>
    </p:spTree>
    <p:extLst>
      <p:ext uri="{BB962C8B-B14F-4D97-AF65-F5344CB8AC3E}">
        <p14:creationId xmlns:p14="http://schemas.microsoft.com/office/powerpoint/2010/main" val="123041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8865" y="332637"/>
            <a:ext cx="10209362" cy="1240524"/>
          </a:xfrm>
        </p:spPr>
        <p:style>
          <a:lnRef idx="2">
            <a:schemeClr val="dk1"/>
          </a:lnRef>
          <a:fillRef idx="1">
            <a:schemeClr val="lt1"/>
          </a:fillRef>
          <a:effectRef idx="0">
            <a:schemeClr val="dk1"/>
          </a:effectRef>
          <a:fontRef idx="minor">
            <a:schemeClr val="dk1"/>
          </a:fontRef>
        </p:style>
        <p:txBody>
          <a:bodyPr>
            <a:no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S-100 Services</a:t>
            </a:r>
          </a:p>
        </p:txBody>
      </p:sp>
      <p:sp>
        <p:nvSpPr>
          <p:cNvPr id="3" name="Subtitle 2"/>
          <p:cNvSpPr>
            <a:spLocks noGrp="1"/>
          </p:cNvSpPr>
          <p:nvPr>
            <p:ph type="subTitle" idx="1"/>
          </p:nvPr>
        </p:nvSpPr>
        <p:spPr>
          <a:xfrm>
            <a:off x="726034" y="1881822"/>
            <a:ext cx="10422193" cy="3771728"/>
          </a:xfrm>
        </p:spPr>
        <p:txBody>
          <a:bodyPr>
            <a:noAutofit/>
          </a:bodyPr>
          <a:lstStyle/>
          <a:p>
            <a:pPr marL="342900" lvl="0" indent="-342900" algn="l">
              <a:buClr>
                <a:schemeClr val="tx1"/>
              </a:buClr>
              <a:buFont typeface="Arial" panose="020B0604020202020204" pitchFamily="34" charset="0"/>
              <a:buChar char="•"/>
            </a:pPr>
            <a:r>
              <a:rPr lang="en-GB" sz="2400" dirty="0"/>
              <a:t>US is looking at standing up a S-111 surface currents service in 2020 that will provide forecasts every 6 hours </a:t>
            </a:r>
          </a:p>
          <a:p>
            <a:pPr marL="342900" lvl="0" indent="-342900" algn="l">
              <a:buClr>
                <a:schemeClr val="tx1"/>
              </a:buClr>
              <a:buFont typeface="Arial" panose="020B0604020202020204" pitchFamily="34" charset="0"/>
              <a:buChar char="•"/>
            </a:pPr>
            <a:r>
              <a:rPr lang="en-GB" sz="2400" dirty="0"/>
              <a:t>S-412 weather and wave information may also be included in the service</a:t>
            </a:r>
          </a:p>
          <a:p>
            <a:pPr marL="342900" lvl="0" indent="-342900" algn="l">
              <a:buClr>
                <a:schemeClr val="tx1"/>
              </a:buClr>
              <a:buFont typeface="Arial" panose="020B0604020202020204" pitchFamily="34" charset="0"/>
              <a:buChar char="•"/>
            </a:pPr>
            <a:r>
              <a:rPr lang="en-GB" sz="2400" dirty="0"/>
              <a:t>Canada gave on overview of its bathymetric data in the cloud project.  This project with </a:t>
            </a:r>
            <a:r>
              <a:rPr lang="en-GB" sz="2400" dirty="0" err="1"/>
              <a:t>TeledyneCARIS</a:t>
            </a:r>
            <a:r>
              <a:rPr lang="en-GB" sz="2400" dirty="0"/>
              <a:t>, PRIMAR, EEC, and the Norwegian Hydrographic Service (NHS) is working through the challenges of operationalizing the delivery of S-102 gridded bathymetry data</a:t>
            </a:r>
            <a:endParaRPr lang="en-US" sz="2400" dirty="0"/>
          </a:p>
          <a:p>
            <a:pPr marL="342900" lvl="0" indent="-342900" algn="l">
              <a:buClr>
                <a:schemeClr val="tx1"/>
              </a:buClr>
              <a:buFont typeface="Arial" panose="020B0604020202020204" pitchFamily="34" charset="0"/>
              <a:buChar char="•"/>
            </a:pPr>
            <a:r>
              <a:rPr lang="en-GB" sz="2400" dirty="0"/>
              <a:t>RDML Smith tabled his ideas regarding extending the WEND principles to the services (WENS). This is significant as it covers such things as avoiding the duplication of services and utilizing modern delivery mechanisms like those used by RENCs</a:t>
            </a:r>
            <a:endParaRPr lang="en-US" sz="2400" dirty="0"/>
          </a:p>
        </p:txBody>
      </p:sp>
    </p:spTree>
    <p:extLst>
      <p:ext uri="{BB962C8B-B14F-4D97-AF65-F5344CB8AC3E}">
        <p14:creationId xmlns:p14="http://schemas.microsoft.com/office/powerpoint/2010/main" val="182140929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8865" y="332637"/>
            <a:ext cx="10209362" cy="1240524"/>
          </a:xfrm>
        </p:spPr>
        <p:style>
          <a:lnRef idx="2">
            <a:schemeClr val="dk1"/>
          </a:lnRef>
          <a:fillRef idx="1">
            <a:schemeClr val="lt1"/>
          </a:fillRef>
          <a:effectRef idx="0">
            <a:schemeClr val="dk1"/>
          </a:effectRef>
          <a:fontRef idx="minor">
            <a:schemeClr val="dk1"/>
          </a:fontRef>
        </p:style>
        <p:txBody>
          <a:bodyPr>
            <a:noAutofit/>
          </a:bodyPr>
          <a:lstStyle/>
          <a:p>
            <a:r>
              <a:rPr lang="en-US" sz="3400" b="1" cap="none" dirty="0">
                <a:latin typeface="Tahoma" panose="020B0604030504040204" pitchFamily="34" charset="0"/>
                <a:ea typeface="Tahoma" panose="020B0604030504040204" pitchFamily="34" charset="0"/>
                <a:cs typeface="Tahoma" panose="020B0604030504040204" pitchFamily="34" charset="0"/>
              </a:rPr>
              <a:t>Technology, Capacity and Cooperation</a:t>
            </a:r>
          </a:p>
        </p:txBody>
      </p:sp>
      <p:sp>
        <p:nvSpPr>
          <p:cNvPr id="3" name="Subtitle 2"/>
          <p:cNvSpPr>
            <a:spLocks noGrp="1"/>
          </p:cNvSpPr>
          <p:nvPr>
            <p:ph type="subTitle" idx="1"/>
          </p:nvPr>
        </p:nvSpPr>
        <p:spPr>
          <a:xfrm>
            <a:off x="726034" y="1881822"/>
            <a:ext cx="10422193" cy="3771728"/>
          </a:xfrm>
        </p:spPr>
        <p:txBody>
          <a:bodyPr>
            <a:noAutofit/>
          </a:bodyPr>
          <a:lstStyle/>
          <a:p>
            <a:pPr marL="342900" lvl="0" indent="-342900" algn="l">
              <a:buClr>
                <a:schemeClr val="tx1"/>
              </a:buClr>
              <a:buFont typeface="Arial" panose="020B0604020202020204" pitchFamily="34" charset="0"/>
              <a:buChar char="•"/>
            </a:pPr>
            <a:r>
              <a:rPr lang="en-US" sz="2400" dirty="0"/>
              <a:t>Both nations gave presentations on research and development in the area of autonomous survey platforms. Great promise as a force multiplier, especially in extremely shallow waters and/or areas where there could be significant risk to more traditional platforms</a:t>
            </a:r>
          </a:p>
          <a:p>
            <a:pPr marL="342900" indent="-342900" algn="l">
              <a:buClr>
                <a:schemeClr val="tx1"/>
              </a:buClr>
              <a:buFont typeface="Arial" panose="020B0604020202020204" pitchFamily="34" charset="0"/>
              <a:buChar char="•"/>
            </a:pPr>
            <a:r>
              <a:rPr lang="en-GB" sz="2400" dirty="0"/>
              <a:t>Canada is planning to send 3 staff to NOAA to work on their survey ships. Other opportunities for inter-agency exchanges were discussed (e.g. between CHS and NGA). Canada is also hosting a KHOA employee for two years to work on S-100 related implementation issues</a:t>
            </a:r>
            <a:endParaRPr lang="en-US" sz="2400" dirty="0"/>
          </a:p>
          <a:p>
            <a:pPr marL="342900" lvl="0" indent="-342900" algn="l">
              <a:buClr>
                <a:schemeClr val="tx1"/>
              </a:buClr>
              <a:buFont typeface="Arial" panose="020B0604020202020204" pitchFamily="34" charset="0"/>
              <a:buChar char="•"/>
            </a:pPr>
            <a:endParaRPr lang="en-US" sz="2400" dirty="0"/>
          </a:p>
        </p:txBody>
      </p:sp>
    </p:spTree>
    <p:extLst>
      <p:ext uri="{BB962C8B-B14F-4D97-AF65-F5344CB8AC3E}">
        <p14:creationId xmlns:p14="http://schemas.microsoft.com/office/powerpoint/2010/main" val="76536225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Override1.xml><?xml version="1.0" encoding="utf-8"?>
<a:themeOverride xmlns:a="http://schemas.openxmlformats.org/drawingml/2006/main">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2.xml><?xml version="1.0" encoding="utf-8"?>
<a:themeOverride xmlns:a="http://schemas.openxmlformats.org/drawingml/2006/main">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3.xml><?xml version="1.0" encoding="utf-8"?>
<a:themeOverride xmlns:a="http://schemas.openxmlformats.org/drawingml/2006/main">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4.xml><?xml version="1.0" encoding="utf-8"?>
<a:themeOverride xmlns:a="http://schemas.openxmlformats.org/drawingml/2006/main">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5.xml><?xml version="1.0" encoding="utf-8"?>
<a:themeOverride xmlns:a="http://schemas.openxmlformats.org/drawingml/2006/main">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6.xml><?xml version="1.0" encoding="utf-8"?>
<a:themeOverride xmlns:a="http://schemas.openxmlformats.org/drawingml/2006/main">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7.xml><?xml version="1.0" encoding="utf-8"?>
<a:themeOverride xmlns:a="http://schemas.openxmlformats.org/drawingml/2006/main">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138</TotalTime>
  <Words>848</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Gill Sans MT</vt:lpstr>
      <vt:lpstr>Tahoma</vt:lpstr>
      <vt:lpstr>Parcel</vt:lpstr>
      <vt:lpstr>42ND United States/Canada Hydrographic Commission Meeting</vt:lpstr>
      <vt:lpstr>Biloxi, Mississippi, USA</vt:lpstr>
      <vt:lpstr>Introductions</vt:lpstr>
      <vt:lpstr>Highlights from National Reports</vt:lpstr>
      <vt:lpstr>Highlights from National Reports</vt:lpstr>
      <vt:lpstr>Highlights from National Reports</vt:lpstr>
      <vt:lpstr>Hydrographic Geospatial Products and Service Committee (HGPSC) </vt:lpstr>
      <vt:lpstr>S-100 Services</vt:lpstr>
      <vt:lpstr>Technology, Capacity and Cooperation</vt:lpstr>
      <vt:lpstr>Data Contributions</vt:lpstr>
      <vt:lpstr>IHO Related</vt:lpstr>
      <vt:lpstr>USCHC Cooperation with Stakeholders</vt:lpstr>
      <vt:lpstr>Next Meeting</vt:lpstr>
      <vt:lpstr>Actions Required</vt:lpstr>
    </vt:vector>
  </TitlesOfParts>
  <Company>DFO-MPO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42ND United States/Canada Hydrographic Commission Meeting</dc:title>
  <dc:creator>Prince, Dave</dc:creator>
  <cp:lastModifiedBy>Alberto Costaneves</cp:lastModifiedBy>
  <cp:revision>34</cp:revision>
  <dcterms:created xsi:type="dcterms:W3CDTF">2019-05-14T20:14:52Z</dcterms:created>
  <dcterms:modified xsi:type="dcterms:W3CDTF">2019-06-07T13:19:56Z</dcterms:modified>
</cp:coreProperties>
</file>