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9"/>
  </p:notesMasterIdLst>
  <p:sldIdLst>
    <p:sldId id="256" r:id="rId3"/>
    <p:sldId id="257" r:id="rId4"/>
    <p:sldId id="258" r:id="rId5"/>
    <p:sldId id="259" r:id="rId6"/>
    <p:sldId id="260" r:id="rId7"/>
    <p:sldId id="261" r:id="rId8"/>
    <p:sldId id="27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ho.int/mtg_docs/misc_docs/basic_docs/IHO_Work_Programme_for_2019_fin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8861dd9fe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58861dd9fe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no-NO"/>
              <a:t>ARMSDIWG met for their 3</a:t>
            </a:r>
            <a:r>
              <a:rPr lang="no-NO" baseline="30000"/>
              <a:t>rd</a:t>
            </a:r>
            <a:r>
              <a:rPr lang="no-NO"/>
              <a:t> annual, in-person meeting, was hosted by Icelandic Coast Guard (LHG) in Reykjav</a:t>
            </a:r>
            <a:r>
              <a:rPr lang="no-NO" sz="1200"/>
              <a:t>í</a:t>
            </a:r>
            <a:r>
              <a:rPr lang="no-NO"/>
              <a:t>k, Iceland.</a:t>
            </a:r>
            <a:endParaRPr/>
          </a:p>
          <a:p>
            <a:pPr marL="171450" lvl="0" indent="-171450" algn="l" rtl="0">
              <a:spcBef>
                <a:spcPts val="0"/>
              </a:spcBef>
              <a:spcAft>
                <a:spcPts val="0"/>
              </a:spcAft>
              <a:buClr>
                <a:schemeClr val="dk1"/>
              </a:buClr>
              <a:buSzPts val="1200"/>
              <a:buFont typeface="Arial"/>
              <a:buChar char="•"/>
            </a:pPr>
            <a:r>
              <a:rPr lang="no-NO"/>
              <a:t>ARMSDIWG conceptualized the implementation of a geospatially-enabled Arctic Voyage Planning Guide (AVPG). Regarding the AVPG, it was decided that an Initialization Survey should be created in order to immediately identify common web services currently available or web service/data gaps in the themes of the AVPG, upon response from each ARMSDIWG representative. The results from the survey will be utilized to provide an initial catalog of services to an AVPG prototype (projected Fall 2019).</a:t>
            </a:r>
            <a:endParaRPr/>
          </a:p>
          <a:p>
            <a:pPr marL="171450" lvl="0" indent="-171450" algn="l" rtl="0">
              <a:spcBef>
                <a:spcPts val="0"/>
              </a:spcBef>
              <a:spcAft>
                <a:spcPts val="0"/>
              </a:spcAft>
              <a:buClr>
                <a:schemeClr val="dk1"/>
              </a:buClr>
              <a:buSzPts val="1200"/>
              <a:buFont typeface="Arial"/>
              <a:buChar char="•"/>
            </a:pPr>
            <a:r>
              <a:rPr lang="no-NO"/>
              <a:t>ARMSDIWG looks forward to the release of the MSDI-CDS (organized by OGC and supported by NGA on behalf of IHO), and will continue discussions for a potential follow-on Pilot activity through OGC.</a:t>
            </a:r>
            <a:endParaRPr/>
          </a:p>
          <a:p>
            <a:pPr marL="171450" lvl="0" indent="-171450" algn="l" rtl="0">
              <a:spcBef>
                <a:spcPts val="0"/>
              </a:spcBef>
              <a:spcAft>
                <a:spcPts val="0"/>
              </a:spcAft>
              <a:buClr>
                <a:schemeClr val="dk1"/>
              </a:buClr>
              <a:buSzPts val="1200"/>
              <a:buFont typeface="Arial"/>
              <a:buChar char="•"/>
            </a:pPr>
            <a:r>
              <a:rPr lang="no-NO"/>
              <a:t>Similar to the AVPG approach, a future Initialization Survey will be created to identify web service from each ARMSDIWG hydrographic office that can address user needs identified by the Arctic Council through the Norwegian-organized </a:t>
            </a:r>
            <a:r>
              <a:rPr lang="no-NO" i="1"/>
              <a:t>User Survey Report: Better access to geographic data for Arctic marine and ocean areas</a:t>
            </a:r>
            <a:r>
              <a:rPr lang="no-NO"/>
              <a:t>.</a:t>
            </a:r>
            <a:endParaRPr/>
          </a:p>
        </p:txBody>
      </p:sp>
      <p:sp>
        <p:nvSpPr>
          <p:cNvPr id="255" name="Google Shape;255;g58861dd9fe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8861dd9f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58861dd9f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no-NO"/>
              <a:t>ARMSDWIG and Arctic SDI held a joint meeting hosted by the National Land Survey of Iceland on 04 APR in Akranes, Iceland. This joint meeting was also attended by the Executive Secretary of the Arctic Council’s Conservation of Arctic Flora and Fauna (CAFF) working group, which helped to provide an Arctic Council perspective to group discussions.</a:t>
            </a:r>
            <a:endParaRPr/>
          </a:p>
          <a:p>
            <a:pPr marL="171450" marR="0" lvl="0" indent="-171450" algn="l" rtl="0">
              <a:lnSpc>
                <a:spcPct val="100000"/>
              </a:lnSpc>
              <a:spcBef>
                <a:spcPts val="0"/>
              </a:spcBef>
              <a:spcAft>
                <a:spcPts val="0"/>
              </a:spcAft>
              <a:buClr>
                <a:schemeClr val="dk1"/>
              </a:buClr>
              <a:buSzPts val="1200"/>
              <a:buFont typeface="Arial"/>
              <a:buChar char="•"/>
            </a:pPr>
            <a:r>
              <a:rPr lang="no-NO"/>
              <a:t>At the joint meeting with Arctic SDI, an Arctic SDI/ARMSDIWG Joint Statement of Intent was finalized and well-received by both working groups. It is expected to be approved by both groups’ governing bodies in Fall 2019. The two groups discussed in further detail what a closer partnership could look like (see diagram on slide) with representation from both organizations in relevant sub-working groups and projects – truly becoming co-facilitators for the regional SDI.</a:t>
            </a:r>
            <a:endParaRPr/>
          </a:p>
          <a:p>
            <a:pPr marL="171450" lvl="0" indent="-171450" algn="l" rtl="0">
              <a:spcBef>
                <a:spcPts val="0"/>
              </a:spcBef>
              <a:spcAft>
                <a:spcPts val="0"/>
              </a:spcAft>
              <a:buClr>
                <a:schemeClr val="dk1"/>
              </a:buClr>
              <a:buSzPts val="1200"/>
              <a:buFont typeface="Arial"/>
              <a:buChar char="•"/>
            </a:pPr>
            <a:r>
              <a:rPr lang="no-NO"/>
              <a:t>Potential pilot projects were discussed, based on specific user needs defined in the Norwegian </a:t>
            </a:r>
            <a:r>
              <a:rPr lang="no-NO" i="1"/>
              <a:t>User Survey Report </a:t>
            </a:r>
            <a:r>
              <a:rPr lang="no-NO"/>
              <a:t>conducted by Norway, and information contained in the forthcoming OGC MSDI CDS engineering report.</a:t>
            </a:r>
            <a:endParaRPr/>
          </a:p>
          <a:p>
            <a:pPr marL="171450" lvl="0" indent="-171450" algn="l" rtl="0">
              <a:spcBef>
                <a:spcPts val="0"/>
              </a:spcBef>
              <a:spcAft>
                <a:spcPts val="0"/>
              </a:spcAft>
              <a:buClr>
                <a:schemeClr val="dk1"/>
              </a:buClr>
              <a:buSzPts val="1200"/>
              <a:buFont typeface="Arial"/>
              <a:buChar char="•"/>
            </a:pPr>
            <a:r>
              <a:rPr lang="no-NO"/>
              <a:t>Both groups will give a joint presentation at the UN-GGIM WG-MGI side-event in AUG 2019.</a:t>
            </a:r>
            <a:endParaRPr/>
          </a:p>
        </p:txBody>
      </p:sp>
      <p:sp>
        <p:nvSpPr>
          <p:cNvPr id="265" name="Google Shape;265;g58861dd9fe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90441a51feec0b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90441a51feec0b4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490441a51feec0b4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1a7c6269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1a7c62691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Earlier I touched upon partnerships with groups such as the Arctic Council subcommittees.  Here I just want to touch on the substantive connectivity of the work of the HOs to support the realization of the Polar Code.  I mentioned the ASBPIF and its information web-portal that is evolving and growing.  The portal is organized along the ## chapters of the IMO Polar Code many of which are not anchored in the hdyrographic world.  However, Chapter 11, Voyage Planning, is.  In this chapters, member states have provided links to relevant content to assist the mariner and general viewer access important information to be considered in voyage planning.</a:t>
            </a:r>
            <a:endParaRPr/>
          </a:p>
          <a:p>
            <a:pPr marL="0" lvl="0" indent="0" algn="l" rtl="0">
              <a:spcBef>
                <a:spcPts val="0"/>
              </a:spcBef>
              <a:spcAft>
                <a:spcPts val="0"/>
              </a:spcAft>
              <a:buNone/>
            </a:pPr>
            <a:endParaRPr/>
          </a:p>
          <a:p>
            <a:pPr marL="0" lvl="0" indent="0" algn="l" rtl="0">
              <a:spcBef>
                <a:spcPts val="0"/>
              </a:spcBef>
              <a:spcAft>
                <a:spcPts val="0"/>
              </a:spcAft>
              <a:buNone/>
            </a:pPr>
            <a:r>
              <a:rPr lang="no-NO"/>
              <a:t>In April, the introduction of this resource was brought to the attention of the IMO and (check if it was noted in the minutes of the IMO meeting…) </a:t>
            </a:r>
            <a:endParaRPr/>
          </a:p>
        </p:txBody>
      </p:sp>
      <p:sp>
        <p:nvSpPr>
          <p:cNvPr id="285" name="Google Shape;285;g51a7c62691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Note: UKHO application to join</a:t>
            </a:r>
            <a:endParaRPr/>
          </a:p>
        </p:txBody>
      </p:sp>
      <p:sp>
        <p:nvSpPr>
          <p:cNvPr id="295" name="Google Shape;2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1a7c6269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1a7c6269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source of image: </a:t>
            </a:r>
            <a:r>
              <a:rPr lang="no-NO" sz="1100" u="sng">
                <a:solidFill>
                  <a:schemeClr val="hlink"/>
                </a:solidFill>
                <a:latin typeface="Arial"/>
                <a:ea typeface="Arial"/>
                <a:cs typeface="Arial"/>
                <a:sym typeface="Arial"/>
                <a:hlinkClick r:id="rId3"/>
              </a:rPr>
              <a:t>https://www.iho.int/mtg_docs/misc_docs/basic_docs/IHO_Work_Programme_for_2019_final.pdf</a:t>
            </a:r>
            <a:r>
              <a:rPr lang="no-NO"/>
              <a:t> </a:t>
            </a:r>
            <a:endParaRPr/>
          </a:p>
        </p:txBody>
      </p:sp>
      <p:sp>
        <p:nvSpPr>
          <p:cNvPr id="308" name="Google Shape;308;g51a7c6269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Shoutout to Norway as Chair and host</a:t>
            </a:r>
            <a:endParaRPr/>
          </a:p>
          <a:p>
            <a:pPr marL="0" lvl="0" indent="0" algn="l" rtl="0">
              <a:spcBef>
                <a:spcPts val="0"/>
              </a:spcBef>
              <a:spcAft>
                <a:spcPts val="0"/>
              </a:spcAft>
              <a:buNone/>
            </a:pPr>
            <a:r>
              <a:rPr lang="no-NO"/>
              <a:t>The Program priorities are as articulated at IRCC meeting in 2018.  </a:t>
            </a:r>
            <a:endParaRPr/>
          </a:p>
        </p:txBody>
      </p:sp>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An important way the ARHC involves local stakeholders so we can gain insights into the practical and current issues communities face in the arctic is through our one day science workshops which immediately preceed the two day regional commission meeting.  Last year, the workshop (add something about participants, orgs represented and an interesting fact that came out)</a:t>
            </a:r>
            <a:endParaRPr/>
          </a:p>
          <a:p>
            <a:pPr marL="0" lvl="0" indent="0" algn="l" rtl="0">
              <a:spcBef>
                <a:spcPts val="0"/>
              </a:spcBef>
              <a:spcAft>
                <a:spcPts val="0"/>
              </a:spcAft>
              <a:buNone/>
            </a:pPr>
            <a:endParaRPr/>
          </a:p>
          <a:p>
            <a:pPr marL="0" lvl="0" indent="0" algn="l" rtl="0">
              <a:spcBef>
                <a:spcPts val="0"/>
              </a:spcBef>
              <a:spcAft>
                <a:spcPts val="0"/>
              </a:spcAft>
              <a:buNone/>
            </a:pPr>
            <a:r>
              <a:rPr lang="no-NO"/>
              <a:t>We have also been actively seeking to support and inform the discussions of the Arctic Council about the important role hydrography plays in the context of its governance deliberations.  As many you are well aware, the Arctic Council is the senior-most advisory body composed for Foreign Ministers of ## nations and other organizations.  talking points on PAME… This week, PAME is holding its 3 rd annual ASBPIF where in prior years CA and NO have participated.  This year, the US HO is sending a representative.  The theme of the two day Forum this year is Polar Code implementation.  To this, the ARHC, member states and organizations have contributed content and context to the Polar portal which I will touch on in  a moment.</a:t>
            </a:r>
            <a:endParaRPr/>
          </a:p>
          <a:p>
            <a:pPr marL="0" lvl="0" indent="0" algn="l" rtl="0">
              <a:spcBef>
                <a:spcPts val="0"/>
              </a:spcBef>
              <a:spcAft>
                <a:spcPts val="0"/>
              </a:spcAft>
              <a:buNone/>
            </a:pPr>
            <a:endParaRPr/>
          </a:p>
          <a:p>
            <a:pPr marL="0" lvl="0" indent="0" algn="l" rtl="0">
              <a:spcBef>
                <a:spcPts val="0"/>
              </a:spcBef>
              <a:spcAft>
                <a:spcPts val="0"/>
              </a:spcAft>
              <a:buNone/>
            </a:pPr>
            <a:r>
              <a:rPr lang="no-NO"/>
              <a:t>IN addition the Conservation of Arctic Flora and Fauna is another subcommittee of the Arctic Council.  In support of this, a group has formed the Arctic Spatial Data Infrastructure to inform the CAFF of the geospatial considerations to be taken into account in their deliberations.  The ARHC, through its MSDI-working group, has been working closely with the Arctic SDI to add much maritime content to the framework.  More on this later.    </a:t>
            </a:r>
            <a:endParaRPr/>
          </a:p>
        </p:txBody>
      </p:sp>
      <p:sp>
        <p:nvSpPr>
          <p:cNvPr id="213" name="Google Shape;2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Guiding much of the preparation for the ARHC meetings are working groups- two active ones include the ARMSDIWG and the OTWG.</a:t>
            </a:r>
            <a:endParaRPr/>
          </a:p>
          <a:p>
            <a:pPr marL="0" lvl="0" indent="0" algn="l" rtl="0">
              <a:spcBef>
                <a:spcPts val="0"/>
              </a:spcBef>
              <a:spcAft>
                <a:spcPts val="0"/>
              </a:spcAft>
              <a:buNone/>
            </a:pPr>
            <a:endParaRPr/>
          </a:p>
          <a:p>
            <a:pPr marL="0" lvl="0" indent="0" algn="l" rtl="0">
              <a:spcBef>
                <a:spcPts val="0"/>
              </a:spcBef>
              <a:spcAft>
                <a:spcPts val="0"/>
              </a:spcAft>
              <a:buNone/>
            </a:pPr>
            <a:r>
              <a:rPr lang="no-NO"/>
              <a:t>The ARHC is also contributing to the SeaBed 2030 by analyzing the holdings of the DCDB in Region N.  This analysis is currently underway with NO, CA, and US taking an initial lead conducting the analysis of coverage of holdings current holdings meeting the target of Seabed 2030.  </a:t>
            </a:r>
            <a:endParaRPr/>
          </a:p>
          <a:p>
            <a:pPr marL="0" lvl="0" indent="0" algn="l" rtl="0">
              <a:spcBef>
                <a:spcPts val="0"/>
              </a:spcBef>
              <a:spcAft>
                <a:spcPts val="0"/>
              </a:spcAft>
              <a:buNone/>
            </a:pPr>
            <a:endParaRPr/>
          </a:p>
          <a:p>
            <a:pPr marL="0" lvl="0" indent="0" algn="l" rtl="0">
              <a:spcBef>
                <a:spcPts val="0"/>
              </a:spcBef>
              <a:spcAft>
                <a:spcPts val="0"/>
              </a:spcAft>
              <a:buNone/>
            </a:pPr>
            <a:r>
              <a:rPr lang="no-NO"/>
              <a:t>ARHC and the Arctic Council PAME have identified a utility to officially recognize the mutual assistance the two bodies can provide each other and to formalize a cooperative, nonbinding relationship through an MOU.  The desire to establish such an MOU was confirmed last year and the first draft is currently under review by both bodies.  Conceivably, it could be formalized this or next year. </a:t>
            </a:r>
            <a:endParaRPr/>
          </a:p>
          <a:p>
            <a:pPr marL="0" lvl="0" indent="0" algn="l" rtl="0">
              <a:spcBef>
                <a:spcPts val="0"/>
              </a:spcBef>
              <a:spcAft>
                <a:spcPts val="0"/>
              </a:spcAft>
              <a:buNone/>
            </a:pPr>
            <a:endParaRPr/>
          </a:p>
          <a:p>
            <a:pPr marL="0" lvl="0" indent="0" algn="l" rtl="0">
              <a:spcBef>
                <a:spcPts val="0"/>
              </a:spcBef>
              <a:spcAft>
                <a:spcPts val="0"/>
              </a:spcAft>
              <a:buNone/>
            </a:pPr>
            <a:r>
              <a:rPr lang="no-NO"/>
              <a:t>I also want to note what I think is an important governance achievement we are making- namely actively participating in IHO governance bodies, such as the IRCC and Council, and ARHC response to IHO Program 3 priorities and inclusion of ARHC milestones and deliverables in the IHOs annual work programs.  While the connectivity has always been there, we are deliberating trying to make this more readily visible to the broad community. </a:t>
            </a: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Guiding much of the preparation for the ARHC meetings are working groups- two active ones include the ARMSDIWG and the OTWG.</a:t>
            </a:r>
            <a:endParaRPr/>
          </a:p>
          <a:p>
            <a:pPr marL="0" lvl="0" indent="0" algn="l" rtl="0">
              <a:spcBef>
                <a:spcPts val="0"/>
              </a:spcBef>
              <a:spcAft>
                <a:spcPts val="0"/>
              </a:spcAft>
              <a:buNone/>
            </a:pPr>
            <a:endParaRPr/>
          </a:p>
          <a:p>
            <a:pPr marL="0" lvl="0" indent="0" algn="l" rtl="0">
              <a:spcBef>
                <a:spcPts val="0"/>
              </a:spcBef>
              <a:spcAft>
                <a:spcPts val="0"/>
              </a:spcAft>
              <a:buNone/>
            </a:pPr>
            <a:r>
              <a:rPr lang="no-NO"/>
              <a:t>The ARHC is also contributing to the SeaBed 2030 by analyzing the holdings of the DCDB in Region N.  This analysis is currently underway with NO, CA, and US taking an initial lead conducting the analysis of coverage of holdings current holdings meeting the target of Seabed 2030.  </a:t>
            </a:r>
            <a:endParaRPr/>
          </a:p>
          <a:p>
            <a:pPr marL="0" lvl="0" indent="0" algn="l" rtl="0">
              <a:spcBef>
                <a:spcPts val="0"/>
              </a:spcBef>
              <a:spcAft>
                <a:spcPts val="0"/>
              </a:spcAft>
              <a:buNone/>
            </a:pPr>
            <a:endParaRPr/>
          </a:p>
          <a:p>
            <a:pPr marL="0" lvl="0" indent="0" algn="l" rtl="0">
              <a:spcBef>
                <a:spcPts val="0"/>
              </a:spcBef>
              <a:spcAft>
                <a:spcPts val="0"/>
              </a:spcAft>
              <a:buNone/>
            </a:pPr>
            <a:r>
              <a:rPr lang="no-NO"/>
              <a:t>ARHC and the Arctic Council PAME have identified a utility to officially recognize the mutual assistance the two bodies can provide each other and to formalize a cooperative, nonbinding relationship through an MOU.  The desire to establish such an MOU was confirmed last year and the first draft is currently under review by both bodies.  Conceivably, it could be formalized this or next year. </a:t>
            </a:r>
            <a:endParaRPr/>
          </a:p>
          <a:p>
            <a:pPr marL="0" lvl="0" indent="0" algn="l" rtl="0">
              <a:spcBef>
                <a:spcPts val="0"/>
              </a:spcBef>
              <a:spcAft>
                <a:spcPts val="0"/>
              </a:spcAft>
              <a:buNone/>
            </a:pPr>
            <a:endParaRPr/>
          </a:p>
          <a:p>
            <a:pPr marL="0" lvl="0" indent="0" algn="l" rtl="0">
              <a:spcBef>
                <a:spcPts val="0"/>
              </a:spcBef>
              <a:spcAft>
                <a:spcPts val="0"/>
              </a:spcAft>
              <a:buNone/>
            </a:pPr>
            <a:r>
              <a:rPr lang="no-NO"/>
              <a:t>I also want to note what I think is an important governance achievement we are making- namely actively participating in IHO governance bodies, such as the IRCC and Council, and ARHC response to IHO Program 3 priorities and inclusion of ARHC milestones and deliverables in the IHOs annual work programs.  While the connectivity has always been there, we are deliberating trying to make this more readily visible to the broad community. </a:t>
            </a: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8861dd9fe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8861dd9fe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58861dd9fe_0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861dd9fe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8861dd9fe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58861dd9fe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6"/>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6" name="Google Shape;106;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2" name="Google Shape;112;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4" name="Google Shape;124;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7" name="Google Shape;137;p2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p2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9" name="Google Shape;139;p2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5" name="Google Shape;155;p2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6" name="Google Shape;156;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rt Layout">
  <p:cSld name="Start Layou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4315884" y="538163"/>
            <a:ext cx="7016749" cy="1485900"/>
          </a:xfrm>
          <a:prstGeom prst="rect">
            <a:avLst/>
          </a:prstGeom>
          <a:noFill/>
          <a:ln>
            <a:noFill/>
          </a:ln>
          <a:effectLst>
            <a:outerShdw blurRad="12700" dist="12700" dir="5400000" algn="tl" rotWithShape="0">
              <a:schemeClr val="lt1"/>
            </a:outerShdw>
          </a:effectLst>
        </p:spPr>
        <p:txBody>
          <a:bodyPr spcFirstLastPara="1" wrap="square" lIns="0" tIns="0" rIns="0" bIns="0" anchor="t" anchorCtr="0"/>
          <a:lstStyle>
            <a:lvl1pPr marL="457200" lvl="0" indent="-228600" algn="l">
              <a:lnSpc>
                <a:spcPct val="90000"/>
              </a:lnSpc>
              <a:spcBef>
                <a:spcPts val="1000"/>
              </a:spcBef>
              <a:spcAft>
                <a:spcPts val="0"/>
              </a:spcAft>
              <a:buClr>
                <a:srgbClr val="4B4E4B"/>
              </a:buClr>
              <a:buSzPts val="4800"/>
              <a:buNone/>
              <a:defRPr sz="4800" b="1">
                <a:solidFill>
                  <a:srgbClr val="4B4E4B"/>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303185" y="2185988"/>
            <a:ext cx="7029448" cy="458174"/>
          </a:xfrm>
          <a:prstGeom prst="rect">
            <a:avLst/>
          </a:prstGeom>
          <a:noFill/>
          <a:ln>
            <a:noFill/>
          </a:ln>
        </p:spPr>
        <p:txBody>
          <a:bodyPr spcFirstLastPara="1" wrap="square" lIns="0" tIns="0" rIns="0" bIns="0" anchor="t" anchorCtr="0"/>
          <a:lstStyle>
            <a:lvl1pPr marL="457200" lvl="0" indent="-228600" algn="r">
              <a:lnSpc>
                <a:spcPct val="90000"/>
              </a:lnSpc>
              <a:spcBef>
                <a:spcPts val="1000"/>
              </a:spcBef>
              <a:spcAft>
                <a:spcPts val="0"/>
              </a:spcAft>
              <a:buClr>
                <a:srgbClr val="4A4A4A"/>
              </a:buClr>
              <a:buSzPts val="1600"/>
              <a:buNone/>
              <a:defRPr sz="1600" i="1">
                <a:solidFill>
                  <a:srgbClr val="4A4A4A"/>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a:spLocks noGrp="1"/>
          </p:cNvSpPr>
          <p:nvPr>
            <p:ph type="pic" idx="3"/>
          </p:nvPr>
        </p:nvSpPr>
        <p:spPr>
          <a:xfrm>
            <a:off x="0" y="2746377"/>
            <a:ext cx="12192000" cy="40179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2" name="Google Shape;32;p4"/>
          <p:cNvPicPr preferRelativeResize="0"/>
          <p:nvPr/>
        </p:nvPicPr>
        <p:blipFill rotWithShape="1">
          <a:blip r:embed="rId2">
            <a:alphaModFix/>
          </a:blip>
          <a:srcRect/>
          <a:stretch/>
        </p:blipFill>
        <p:spPr>
          <a:xfrm>
            <a:off x="814575" y="465775"/>
            <a:ext cx="1914525" cy="1520190"/>
          </a:xfrm>
          <a:prstGeom prst="rect">
            <a:avLst/>
          </a:prstGeom>
          <a:noFill/>
          <a:ln>
            <a:noFill/>
          </a:ln>
        </p:spPr>
      </p:pic>
      <p:pic>
        <p:nvPicPr>
          <p:cNvPr id="33" name="Google Shape;33;p4"/>
          <p:cNvPicPr preferRelativeResize="0"/>
          <p:nvPr/>
        </p:nvPicPr>
        <p:blipFill rotWithShape="1">
          <a:blip r:embed="rId3">
            <a:alphaModFix/>
          </a:blip>
          <a:srcRect/>
          <a:stretch/>
        </p:blipFill>
        <p:spPr>
          <a:xfrm>
            <a:off x="205314" y="6299489"/>
            <a:ext cx="1009996" cy="3440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layout 2">
  <p:cSld name="Tekst layout 2">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66233" y="539750"/>
            <a:ext cx="3312584" cy="135255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303185" y="539750"/>
            <a:ext cx="7036455" cy="5697538"/>
          </a:xfrm>
          <a:prstGeom prst="rect">
            <a:avLst/>
          </a:prstGeom>
          <a:noFill/>
          <a:ln>
            <a:noFill/>
          </a:ln>
        </p:spPr>
        <p:txBody>
          <a:bodyPr spcFirstLastPara="1" wrap="square" lIns="91425" tIns="45700" rIns="91425" bIns="45700" anchor="t" anchorCtr="0"/>
          <a:lstStyle>
            <a:lvl1pPr marL="457200" lvl="0" indent="-457200" algn="l">
              <a:lnSpc>
                <a:spcPct val="90000"/>
              </a:lnSpc>
              <a:spcBef>
                <a:spcPts val="1000"/>
              </a:spcBef>
              <a:spcAft>
                <a:spcPts val="0"/>
              </a:spcAft>
              <a:buClr>
                <a:srgbClr val="168035"/>
              </a:buClr>
              <a:buSzPts val="3600"/>
              <a:buFont typeface="Arial"/>
              <a:buChar char="•"/>
              <a:defRPr sz="2400">
                <a:latin typeface="Verdana"/>
                <a:ea typeface="Verdana"/>
                <a:cs typeface="Verdana"/>
                <a:sym typeface="Verdana"/>
              </a:defRPr>
            </a:lvl1pPr>
            <a:lvl2pPr marL="914400" lvl="1" indent="-457200" algn="l">
              <a:lnSpc>
                <a:spcPct val="90000"/>
              </a:lnSpc>
              <a:spcBef>
                <a:spcPts val="500"/>
              </a:spcBef>
              <a:spcAft>
                <a:spcPts val="0"/>
              </a:spcAft>
              <a:buClr>
                <a:srgbClr val="168035"/>
              </a:buClr>
              <a:buSzPts val="3600"/>
              <a:buFont typeface="Arial"/>
              <a:buChar char="•"/>
              <a:defRPr sz="2400">
                <a:latin typeface="Verdana"/>
                <a:ea typeface="Verdana"/>
                <a:cs typeface="Verdana"/>
                <a:sym typeface="Verdana"/>
              </a:defRPr>
            </a:lvl2pPr>
            <a:lvl3pPr marL="1371600" lvl="2" indent="-457200" algn="l">
              <a:lnSpc>
                <a:spcPct val="90000"/>
              </a:lnSpc>
              <a:spcBef>
                <a:spcPts val="500"/>
              </a:spcBef>
              <a:spcAft>
                <a:spcPts val="0"/>
              </a:spcAft>
              <a:buClr>
                <a:srgbClr val="168035"/>
              </a:buClr>
              <a:buSzPts val="3600"/>
              <a:buFont typeface="Arial"/>
              <a:buChar char="•"/>
              <a:defRPr sz="2400">
                <a:latin typeface="Verdana"/>
                <a:ea typeface="Verdana"/>
                <a:cs typeface="Verdana"/>
                <a:sym typeface="Verdana"/>
              </a:defRPr>
            </a:lvl3pPr>
            <a:lvl4pPr marL="1828800" lvl="3" indent="-457200" algn="l">
              <a:lnSpc>
                <a:spcPct val="90000"/>
              </a:lnSpc>
              <a:spcBef>
                <a:spcPts val="500"/>
              </a:spcBef>
              <a:spcAft>
                <a:spcPts val="0"/>
              </a:spcAft>
              <a:buClr>
                <a:srgbClr val="168035"/>
              </a:buClr>
              <a:buSzPts val="3600"/>
              <a:buFont typeface="Arial"/>
              <a:buChar char="•"/>
              <a:defRPr sz="2400">
                <a:latin typeface="Verdana"/>
                <a:ea typeface="Verdana"/>
                <a:cs typeface="Verdana"/>
                <a:sym typeface="Verdana"/>
              </a:defRPr>
            </a:lvl4pPr>
            <a:lvl5pPr marL="2286000" lvl="4" indent="-457200" algn="l">
              <a:lnSpc>
                <a:spcPct val="90000"/>
              </a:lnSpc>
              <a:spcBef>
                <a:spcPts val="500"/>
              </a:spcBef>
              <a:spcAft>
                <a:spcPts val="0"/>
              </a:spcAft>
              <a:buClr>
                <a:srgbClr val="168035"/>
              </a:buClr>
              <a:buSzPts val="3600"/>
              <a:buFont typeface="Arial"/>
              <a:buChar char="•"/>
              <a:defRPr sz="2400">
                <a:latin typeface="Verdana"/>
                <a:ea typeface="Verdana"/>
                <a:cs typeface="Verdana"/>
                <a:sym typeface="Verdana"/>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5"/>
          <p:cNvSpPr txBox="1">
            <a:spLocks noGrp="1"/>
          </p:cNvSpPr>
          <p:nvPr>
            <p:ph type="body" idx="2"/>
          </p:nvPr>
        </p:nvSpPr>
        <p:spPr>
          <a:xfrm>
            <a:off x="762001" y="2185989"/>
            <a:ext cx="3316817" cy="4051300"/>
          </a:xfrm>
          <a:prstGeom prst="rect">
            <a:avLst/>
          </a:prstGeom>
          <a:noFill/>
          <a:ln>
            <a:noFill/>
          </a:ln>
        </p:spPr>
        <p:txBody>
          <a:bodyPr spcFirstLastPara="1" wrap="square" lIns="91425" tIns="45700" rIns="91425" bIns="45700" anchor="t" anchorCtr="0"/>
          <a:lstStyle>
            <a:lvl1pPr marL="457200" lvl="0" indent="-400050" algn="l">
              <a:lnSpc>
                <a:spcPct val="90000"/>
              </a:lnSpc>
              <a:spcBef>
                <a:spcPts val="1000"/>
              </a:spcBef>
              <a:spcAft>
                <a:spcPts val="0"/>
              </a:spcAft>
              <a:buClr>
                <a:srgbClr val="168035"/>
              </a:buClr>
              <a:buSzPts val="2700"/>
              <a:buFont typeface="Arial"/>
              <a:buChar char="•"/>
              <a:defRPr sz="1800"/>
            </a:lvl1pPr>
            <a:lvl2pPr marL="914400" lvl="1" indent="-400050" algn="l">
              <a:lnSpc>
                <a:spcPct val="90000"/>
              </a:lnSpc>
              <a:spcBef>
                <a:spcPts val="500"/>
              </a:spcBef>
              <a:spcAft>
                <a:spcPts val="0"/>
              </a:spcAft>
              <a:buClr>
                <a:srgbClr val="168035"/>
              </a:buClr>
              <a:buSzPts val="2700"/>
              <a:buFont typeface="Arial"/>
              <a:buChar char="•"/>
              <a:defRPr sz="1800"/>
            </a:lvl2pPr>
            <a:lvl3pPr marL="1371600" lvl="2" indent="-400050" algn="l">
              <a:lnSpc>
                <a:spcPct val="90000"/>
              </a:lnSpc>
              <a:spcBef>
                <a:spcPts val="500"/>
              </a:spcBef>
              <a:spcAft>
                <a:spcPts val="0"/>
              </a:spcAft>
              <a:buClr>
                <a:srgbClr val="168035"/>
              </a:buClr>
              <a:buSzPts val="2700"/>
              <a:buFont typeface="Arial"/>
              <a:buChar char="•"/>
              <a:defRPr sz="1800"/>
            </a:lvl3pPr>
            <a:lvl4pPr marL="1828800" lvl="3" indent="-400050" algn="l">
              <a:lnSpc>
                <a:spcPct val="90000"/>
              </a:lnSpc>
              <a:spcBef>
                <a:spcPts val="500"/>
              </a:spcBef>
              <a:spcAft>
                <a:spcPts val="0"/>
              </a:spcAft>
              <a:buClr>
                <a:srgbClr val="168035"/>
              </a:buClr>
              <a:buSzPts val="2700"/>
              <a:buFont typeface="Arial"/>
              <a:buChar char="•"/>
              <a:defRPr sz="1800"/>
            </a:lvl4pPr>
            <a:lvl5pPr marL="2286000" lvl="4" indent="-400050" algn="l">
              <a:lnSpc>
                <a:spcPct val="90000"/>
              </a:lnSpc>
              <a:spcBef>
                <a:spcPts val="500"/>
              </a:spcBef>
              <a:spcAft>
                <a:spcPts val="0"/>
              </a:spcAft>
              <a:buClr>
                <a:srgbClr val="168035"/>
              </a:buClr>
              <a:buSzPts val="27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5"/>
          <p:cNvPicPr preferRelativeResize="0"/>
          <p:nvPr/>
        </p:nvPicPr>
        <p:blipFill rotWithShape="1">
          <a:blip r:embed="rId2">
            <a:alphaModFix/>
          </a:blip>
          <a:srcRect/>
          <a:stretch/>
        </p:blipFill>
        <p:spPr>
          <a:xfrm>
            <a:off x="205314" y="6299489"/>
            <a:ext cx="1009996" cy="3440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
        <p:nvSpPr>
          <p:cNvPr id="101" name="Google Shape;101;p15"/>
          <p:cNvSpPr txBox="1"/>
          <p:nvPr/>
        </p:nvSpPr>
        <p:spPr>
          <a:xfrm>
            <a:off x="0" y="279400"/>
            <a:ext cx="121920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pame.is/index.php/projects/arctic-marine-shipping/the-arctic-shipping-best-practices-information-forum/third-meeting-of-the-foru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s://noaa.maps.arcgis.com/apps/webappviewer/index.html?id=2e0f077b8a0147149c8229c9204332d7" TargetMode="External"/><Relationship Id="rId4" Type="http://schemas.openxmlformats.org/officeDocument/2006/relationships/hyperlink" Target="mailto:Corey.Allen@no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 y="2432650"/>
            <a:ext cx="12192000" cy="4385451"/>
          </a:xfrm>
          <a:prstGeom prst="rect">
            <a:avLst/>
          </a:prstGeom>
          <a:noFill/>
          <a:ln>
            <a:noFill/>
          </a:ln>
        </p:spPr>
      </p:pic>
      <p:sp>
        <p:nvSpPr>
          <p:cNvPr id="176" name="Google Shape;176;p27"/>
          <p:cNvSpPr txBox="1">
            <a:spLocks noGrp="1"/>
          </p:cNvSpPr>
          <p:nvPr>
            <p:ph type="subTitle" idx="1"/>
          </p:nvPr>
        </p:nvSpPr>
        <p:spPr>
          <a:xfrm>
            <a:off x="116775" y="359200"/>
            <a:ext cx="7211700" cy="12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no-NO" sz="3100"/>
              <a:t>Regional Hydrographic Commission Report to IRCC11</a:t>
            </a:r>
            <a:endParaRPr sz="3100"/>
          </a:p>
          <a:p>
            <a:pPr marL="0" lvl="0" indent="0" algn="ctr" rtl="0">
              <a:lnSpc>
                <a:spcPct val="90000"/>
              </a:lnSpc>
              <a:spcBef>
                <a:spcPts val="0"/>
              </a:spcBef>
              <a:spcAft>
                <a:spcPts val="0"/>
              </a:spcAft>
              <a:buClr>
                <a:schemeClr val="dk1"/>
              </a:buClr>
              <a:buSzPts val="2400"/>
              <a:buNone/>
            </a:pPr>
            <a:r>
              <a:rPr lang="no-NO" sz="3100"/>
              <a:t>Genoa, Italy</a:t>
            </a:r>
            <a:endParaRPr sz="3100"/>
          </a:p>
          <a:p>
            <a:pPr marL="0" lvl="0" indent="0" algn="ctr" rtl="0">
              <a:lnSpc>
                <a:spcPct val="90000"/>
              </a:lnSpc>
              <a:spcBef>
                <a:spcPts val="0"/>
              </a:spcBef>
              <a:spcAft>
                <a:spcPts val="0"/>
              </a:spcAft>
              <a:buClr>
                <a:schemeClr val="dk1"/>
              </a:buClr>
              <a:buSzPts val="2400"/>
              <a:buNone/>
            </a:pPr>
            <a:r>
              <a:rPr lang="no-NO" sz="3100"/>
              <a:t>June 3-5, 2019</a:t>
            </a:r>
            <a:endParaRPr sz="3100"/>
          </a:p>
        </p:txBody>
      </p:sp>
      <p:sp>
        <p:nvSpPr>
          <p:cNvPr id="177" name="Google Shape;177;p27"/>
          <p:cNvSpPr/>
          <p:nvPr/>
        </p:nvSpPr>
        <p:spPr>
          <a:xfrm>
            <a:off x="0" y="2432649"/>
            <a:ext cx="12192000" cy="97191"/>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27"/>
          <p:cNvSpPr/>
          <p:nvPr/>
        </p:nvSpPr>
        <p:spPr>
          <a:xfrm>
            <a:off x="863392" y="2689729"/>
            <a:ext cx="9998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o-NO" sz="3600" b="0" i="0" u="none" strike="noStrike" cap="none">
                <a:solidFill>
                  <a:srgbClr val="FEFEFE"/>
                </a:solidFill>
                <a:latin typeface="Calibri"/>
                <a:ea typeface="Calibri"/>
                <a:cs typeface="Calibri"/>
                <a:sym typeface="Calibri"/>
              </a:rPr>
              <a:t>Arctic Regional Hydrographic Commission</a:t>
            </a:r>
            <a:endParaRPr sz="3600" b="0" i="0" u="none" strike="noStrike" cap="none">
              <a:solidFill>
                <a:srgbClr val="FEFEFE"/>
              </a:solidFill>
              <a:latin typeface="Calibri"/>
              <a:ea typeface="Calibri"/>
              <a:cs typeface="Calibri"/>
              <a:sym typeface="Calibri"/>
            </a:endParaRPr>
          </a:p>
        </p:txBody>
      </p:sp>
      <p:pic>
        <p:nvPicPr>
          <p:cNvPr id="179" name="Google Shape;179;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87802" y="0"/>
            <a:ext cx="4604199" cy="2432651"/>
          </a:xfrm>
          <a:prstGeom prst="rect">
            <a:avLst/>
          </a:prstGeom>
          <a:noFill/>
          <a:ln>
            <a:noFill/>
          </a:ln>
        </p:spPr>
      </p:pic>
      <p:pic>
        <p:nvPicPr>
          <p:cNvPr id="180" name="Google Shape;180;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928600" y="2615416"/>
            <a:ext cx="879800" cy="11719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374574" y="301925"/>
            <a:ext cx="9749700" cy="609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Calibri"/>
              <a:buNone/>
            </a:pPr>
            <a:endParaRPr sz="3240" b="1"/>
          </a:p>
          <a:p>
            <a:pPr marL="0" lvl="0" indent="0" algn="l" rtl="0">
              <a:lnSpc>
                <a:spcPct val="90000"/>
              </a:lnSpc>
              <a:spcBef>
                <a:spcPts val="0"/>
              </a:spcBef>
              <a:spcAft>
                <a:spcPts val="0"/>
              </a:spcAft>
              <a:buClr>
                <a:schemeClr val="dk1"/>
              </a:buClr>
              <a:buSzPts val="3240"/>
              <a:buFont typeface="Calibri"/>
              <a:buNone/>
            </a:pPr>
            <a:r>
              <a:rPr lang="no-NO" sz="3240" b="1"/>
              <a:t> ARMSDIWG</a:t>
            </a:r>
            <a:endParaRPr sz="3240" b="1"/>
          </a:p>
        </p:txBody>
      </p:sp>
      <p:sp>
        <p:nvSpPr>
          <p:cNvPr id="258" name="Google Shape;258;p35"/>
          <p:cNvSpPr txBox="1"/>
          <p:nvPr/>
        </p:nvSpPr>
        <p:spPr>
          <a:xfrm>
            <a:off x="241559" y="1058645"/>
            <a:ext cx="11521200" cy="2434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SzPts val="2040"/>
              <a:buFont typeface="Calibri"/>
              <a:buChar char="•"/>
            </a:pPr>
            <a:r>
              <a:rPr lang="no-NO" sz="2040" i="0" u="none" strike="noStrike" cap="none">
                <a:latin typeface="Calibri"/>
                <a:ea typeface="Calibri"/>
                <a:cs typeface="Calibri"/>
                <a:sym typeface="Calibri"/>
              </a:rPr>
              <a:t>ARMSDIWG3 Meeting - 03-05 April 2019, Reykjavík, Iceland</a:t>
            </a:r>
            <a:endParaRPr>
              <a:latin typeface="Calibri"/>
              <a:ea typeface="Calibri"/>
              <a:cs typeface="Calibri"/>
              <a:sym typeface="Calibri"/>
            </a:endParaRPr>
          </a:p>
          <a:p>
            <a:pPr marL="800100" marR="0" lvl="1" indent="-342900" algn="l" rtl="0">
              <a:lnSpc>
                <a:spcPct val="80000"/>
              </a:lnSpc>
              <a:spcBef>
                <a:spcPts val="1000"/>
              </a:spcBef>
              <a:spcAft>
                <a:spcPts val="0"/>
              </a:spcAft>
              <a:buSzPts val="1700"/>
              <a:buFont typeface="Arial"/>
              <a:buChar char="•"/>
            </a:pPr>
            <a:r>
              <a:rPr lang="no-NO" sz="1700" b="1" i="0" u="none" strike="noStrike" cap="none">
                <a:latin typeface="Calibri"/>
                <a:ea typeface="Calibri"/>
                <a:cs typeface="Calibri"/>
                <a:sym typeface="Calibri"/>
              </a:rPr>
              <a:t>Arctic Voyage Planning Guide (AVPG) </a:t>
            </a:r>
            <a:r>
              <a:rPr lang="no-NO" sz="1700" i="0" u="none" strike="noStrike" cap="none">
                <a:latin typeface="Calibri"/>
                <a:ea typeface="Calibri"/>
                <a:cs typeface="Calibri"/>
                <a:sym typeface="Calibri"/>
              </a:rPr>
              <a:t>– ARMSDIWG representatives are currently completing an Initialization Survey in order to immediately identify common web services currently available or their gaps in each AVPG theme. Available web services will be used in a AVPG prototype (projected Fall 2019).</a:t>
            </a:r>
            <a:endParaRPr>
              <a:latin typeface="Calibri"/>
              <a:ea typeface="Calibri"/>
              <a:cs typeface="Calibri"/>
              <a:sym typeface="Calibri"/>
            </a:endParaRPr>
          </a:p>
          <a:p>
            <a:pPr marL="800100" marR="0" lvl="1" indent="-342900" algn="l" rtl="0">
              <a:lnSpc>
                <a:spcPct val="80000"/>
              </a:lnSpc>
              <a:spcBef>
                <a:spcPts val="1000"/>
              </a:spcBef>
              <a:spcAft>
                <a:spcPts val="0"/>
              </a:spcAft>
              <a:buSzPts val="1700"/>
              <a:buFont typeface="Arial"/>
              <a:buChar char="•"/>
            </a:pPr>
            <a:r>
              <a:rPr lang="no-NO" sz="1700" b="1">
                <a:latin typeface="Calibri"/>
                <a:ea typeface="Calibri"/>
                <a:cs typeface="Calibri"/>
                <a:sym typeface="Calibri"/>
              </a:rPr>
              <a:t>OGC </a:t>
            </a:r>
            <a:r>
              <a:rPr lang="no-NO" sz="1700" b="1" i="0" u="none" strike="noStrike" cap="none">
                <a:latin typeface="Calibri"/>
                <a:ea typeface="Calibri"/>
                <a:cs typeface="Calibri"/>
                <a:sym typeface="Calibri"/>
              </a:rPr>
              <a:t>MSDI-Concept Development Study (MSDI-CDS) </a:t>
            </a:r>
            <a:r>
              <a:rPr lang="no-NO" sz="1700" i="0" u="none" strike="noStrike" cap="none">
                <a:latin typeface="Calibri"/>
                <a:ea typeface="Calibri"/>
                <a:cs typeface="Calibri"/>
                <a:sym typeface="Calibri"/>
              </a:rPr>
              <a:t>– discussion of current status of the study: MSDI-CDS Engineering Report projected for release in late June 2019 through Open Geospatial Consortium (OGC). Potential for follow-on Pilot with Arctic use-case (among other use-cases).</a:t>
            </a:r>
            <a:endParaRPr>
              <a:latin typeface="Calibri"/>
              <a:ea typeface="Calibri"/>
              <a:cs typeface="Calibri"/>
              <a:sym typeface="Calibri"/>
            </a:endParaRPr>
          </a:p>
          <a:p>
            <a:pPr marL="800100" marR="0" lvl="1" indent="-342900" algn="l" rtl="0">
              <a:lnSpc>
                <a:spcPct val="80000"/>
              </a:lnSpc>
              <a:spcBef>
                <a:spcPts val="1000"/>
              </a:spcBef>
              <a:spcAft>
                <a:spcPts val="0"/>
              </a:spcAft>
              <a:buSzPts val="1700"/>
              <a:buFont typeface="Arial"/>
              <a:buChar char="•"/>
            </a:pPr>
            <a:r>
              <a:rPr lang="no-NO" sz="1700" b="1" i="0" u="none" strike="noStrike" cap="none">
                <a:latin typeface="Calibri"/>
                <a:ea typeface="Calibri"/>
                <a:cs typeface="Calibri"/>
                <a:sym typeface="Calibri"/>
              </a:rPr>
              <a:t>Project</a:t>
            </a:r>
            <a:r>
              <a:rPr lang="no-NO" sz="1700" i="0" u="none" strike="noStrike" cap="none">
                <a:latin typeface="Calibri"/>
                <a:ea typeface="Calibri"/>
                <a:cs typeface="Calibri"/>
                <a:sym typeface="Calibri"/>
              </a:rPr>
              <a:t> – providing available webservices based on Arctic Council user-identified marine data needs (ref. Norwegian-organized </a:t>
            </a:r>
            <a:r>
              <a:rPr lang="no-NO" sz="1700" i="1" u="none" strike="noStrike" cap="none">
                <a:latin typeface="Calibri"/>
                <a:ea typeface="Calibri"/>
                <a:cs typeface="Calibri"/>
                <a:sym typeface="Calibri"/>
              </a:rPr>
              <a:t>User Survey Report: Better access to geographic data for Arctic marine and ocean areas</a:t>
            </a:r>
            <a:r>
              <a:rPr lang="no-NO" sz="1700" i="0" u="none" strike="noStrike" cap="none">
                <a:latin typeface="Calibri"/>
                <a:ea typeface="Calibri"/>
                <a:cs typeface="Calibri"/>
                <a:sym typeface="Calibri"/>
              </a:rPr>
              <a:t>).</a:t>
            </a:r>
            <a:endParaRPr>
              <a:latin typeface="Calibri"/>
              <a:ea typeface="Calibri"/>
              <a:cs typeface="Calibri"/>
              <a:sym typeface="Calibri"/>
            </a:endParaRPr>
          </a:p>
        </p:txBody>
      </p:sp>
      <p:cxnSp>
        <p:nvCxnSpPr>
          <p:cNvPr id="259" name="Google Shape;259;p35"/>
          <p:cNvCxnSpPr/>
          <p:nvPr/>
        </p:nvCxnSpPr>
        <p:spPr>
          <a:xfrm>
            <a:off x="241540" y="911315"/>
            <a:ext cx="11654400" cy="0"/>
          </a:xfrm>
          <a:prstGeom prst="straightConnector1">
            <a:avLst/>
          </a:prstGeom>
          <a:noFill/>
          <a:ln w="12700" cap="flat" cmpd="sng">
            <a:solidFill>
              <a:schemeClr val="accent1"/>
            </a:solidFill>
            <a:prstDash val="solid"/>
            <a:miter lim="800000"/>
            <a:headEnd type="none" w="sm" len="sm"/>
            <a:tailEnd type="none" w="sm" len="sm"/>
          </a:ln>
        </p:spPr>
      </p:cxnSp>
      <p:pic>
        <p:nvPicPr>
          <p:cNvPr id="260" name="Google Shape;260;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6250" y="3970750"/>
            <a:ext cx="5425000" cy="2586226"/>
          </a:xfrm>
          <a:prstGeom prst="rect">
            <a:avLst/>
          </a:prstGeom>
          <a:noFill/>
          <a:ln>
            <a:noFill/>
          </a:ln>
        </p:spPr>
      </p:pic>
      <p:pic>
        <p:nvPicPr>
          <p:cNvPr id="261" name="Google Shape;261;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374584" y="301925"/>
            <a:ext cx="8439300" cy="609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ARHC ARMSDIWG and Arctic SDI</a:t>
            </a:r>
            <a:endParaRPr sz="3600" b="1"/>
          </a:p>
        </p:txBody>
      </p:sp>
      <p:sp>
        <p:nvSpPr>
          <p:cNvPr id="268" name="Google Shape;268;p36"/>
          <p:cNvSpPr txBox="1"/>
          <p:nvPr/>
        </p:nvSpPr>
        <p:spPr>
          <a:xfrm>
            <a:off x="335409" y="1006230"/>
            <a:ext cx="11521200" cy="2434500"/>
          </a:xfrm>
          <a:prstGeom prst="rect">
            <a:avLst/>
          </a:prstGeom>
          <a:noFill/>
          <a:ln>
            <a:noFill/>
          </a:ln>
        </p:spPr>
        <p:txBody>
          <a:bodyPr spcFirstLastPara="1" wrap="square" lIns="91425" tIns="45700" rIns="91425" bIns="45700" anchor="t" anchorCtr="0">
            <a:noAutofit/>
          </a:bodyPr>
          <a:lstStyle/>
          <a:p>
            <a:pPr marL="342900" marR="0" lvl="0" indent="-316230" algn="l" rtl="0">
              <a:lnSpc>
                <a:spcPct val="100000"/>
              </a:lnSpc>
              <a:spcBef>
                <a:spcPts val="0"/>
              </a:spcBef>
              <a:spcAft>
                <a:spcPts val="0"/>
              </a:spcAft>
              <a:buSzPts val="1800"/>
              <a:buFont typeface="Calibri"/>
              <a:buChar char="•"/>
            </a:pPr>
            <a:r>
              <a:rPr lang="no-NO" sz="1800" i="0" u="none" strike="noStrike" cap="none">
                <a:latin typeface="Calibri"/>
                <a:ea typeface="Calibri"/>
                <a:cs typeface="Calibri"/>
                <a:sym typeface="Calibri"/>
              </a:rPr>
              <a:t>Joint Meeting Arctic SDI + ARMSDIWG - 04 April 2019, Akranes, Iceland</a:t>
            </a:r>
            <a:endParaRPr sz="1800">
              <a:latin typeface="Calibri"/>
              <a:ea typeface="Calibri"/>
              <a:cs typeface="Calibri"/>
              <a:sym typeface="Calibri"/>
            </a:endParaRPr>
          </a:p>
          <a:p>
            <a:pPr marL="800100" marR="0" lvl="1" indent="-339725" algn="l" rtl="0">
              <a:lnSpc>
                <a:spcPct val="100000"/>
              </a:lnSpc>
              <a:spcBef>
                <a:spcPts val="1000"/>
              </a:spcBef>
              <a:spcAft>
                <a:spcPts val="0"/>
              </a:spcAft>
              <a:buSzPts val="1800"/>
              <a:buFont typeface="Arial"/>
              <a:buChar char="•"/>
            </a:pPr>
            <a:r>
              <a:rPr lang="no-NO" sz="1800" b="1" i="0" u="none" strike="noStrike" cap="none">
                <a:latin typeface="Calibri"/>
                <a:ea typeface="Calibri"/>
                <a:cs typeface="Calibri"/>
                <a:sym typeface="Calibri"/>
              </a:rPr>
              <a:t>Joint Statement of Intent</a:t>
            </a:r>
            <a:r>
              <a:rPr lang="no-NO" sz="1800" i="0" u="none" strike="noStrike" cap="none">
                <a:latin typeface="Calibri"/>
                <a:ea typeface="Calibri"/>
                <a:cs typeface="Calibri"/>
                <a:sym typeface="Calibri"/>
              </a:rPr>
              <a:t> – expected to be approved by Arctic SDI Board and ARHC in Fall 2019.</a:t>
            </a:r>
            <a:endParaRPr sz="1800">
              <a:latin typeface="Calibri"/>
              <a:ea typeface="Calibri"/>
              <a:cs typeface="Calibri"/>
              <a:sym typeface="Calibri"/>
            </a:endParaRPr>
          </a:p>
          <a:p>
            <a:pPr marL="800100" marR="0" lvl="1" indent="-339725" algn="l" rtl="0">
              <a:lnSpc>
                <a:spcPct val="100000"/>
              </a:lnSpc>
              <a:spcBef>
                <a:spcPts val="1000"/>
              </a:spcBef>
              <a:spcAft>
                <a:spcPts val="0"/>
              </a:spcAft>
              <a:buSzPts val="1800"/>
              <a:buFont typeface="Arial"/>
              <a:buChar char="•"/>
            </a:pPr>
            <a:r>
              <a:rPr lang="no-NO" sz="1800" b="1" i="0" u="none" strike="noStrike" cap="none">
                <a:latin typeface="Calibri"/>
                <a:ea typeface="Calibri"/>
                <a:cs typeface="Calibri"/>
                <a:sym typeface="Calibri"/>
              </a:rPr>
              <a:t>Proposed Cooperation Structure </a:t>
            </a:r>
            <a:r>
              <a:rPr lang="no-NO" sz="1800" i="0" u="none" strike="noStrike" cap="none">
                <a:latin typeface="Calibri"/>
                <a:ea typeface="Calibri"/>
                <a:cs typeface="Calibri"/>
                <a:sym typeface="Calibri"/>
              </a:rPr>
              <a:t>for better co-facilitation of terrestrial and marine domains in regional SDI.</a:t>
            </a:r>
            <a:endParaRPr sz="1800">
              <a:latin typeface="Calibri"/>
              <a:ea typeface="Calibri"/>
              <a:cs typeface="Calibri"/>
              <a:sym typeface="Calibri"/>
            </a:endParaRPr>
          </a:p>
          <a:p>
            <a:pPr marL="800100" marR="0" lvl="1" indent="-339725" algn="l" rtl="0">
              <a:lnSpc>
                <a:spcPct val="100000"/>
              </a:lnSpc>
              <a:spcBef>
                <a:spcPts val="1000"/>
              </a:spcBef>
              <a:spcAft>
                <a:spcPts val="0"/>
              </a:spcAft>
              <a:buSzPts val="1800"/>
              <a:buFont typeface="Arial"/>
              <a:buChar char="•"/>
            </a:pPr>
            <a:r>
              <a:rPr lang="no-NO" sz="1800" b="1" i="0" u="none" strike="noStrike" cap="none">
                <a:latin typeface="Calibri"/>
                <a:ea typeface="Calibri"/>
                <a:cs typeface="Calibri"/>
                <a:sym typeface="Calibri"/>
              </a:rPr>
              <a:t>UN-GGIM </a:t>
            </a:r>
            <a:r>
              <a:rPr lang="no-NO" sz="1800" b="1">
                <a:latin typeface="Calibri"/>
                <a:ea typeface="Calibri"/>
                <a:cs typeface="Calibri"/>
                <a:sym typeface="Calibri"/>
              </a:rPr>
              <a:t>Marine / </a:t>
            </a:r>
            <a:r>
              <a:rPr lang="no-NO" sz="1800" b="1" i="0" u="none" strike="noStrike" cap="none">
                <a:latin typeface="Calibri"/>
                <a:ea typeface="Calibri"/>
                <a:cs typeface="Calibri"/>
                <a:sym typeface="Calibri"/>
              </a:rPr>
              <a:t>Arctic Side Event </a:t>
            </a:r>
            <a:r>
              <a:rPr lang="no-NO" sz="1800" i="0" u="none" strike="noStrike" cap="none">
                <a:latin typeface="Calibri"/>
                <a:ea typeface="Calibri"/>
                <a:cs typeface="Calibri"/>
                <a:sym typeface="Calibri"/>
              </a:rPr>
              <a:t>– both groups will give a joint presentation at the UN-GGIM Working Group on Marine Geospatial Information side-event in AUG 2019 to discuss terrestrial/marine spatial data interoperability and cooperation in a common, regional infrastructure, as a proven practice.</a:t>
            </a:r>
            <a:endParaRPr sz="1800" i="0" u="none" strike="noStrike" cap="none">
              <a:latin typeface="Calibri"/>
              <a:ea typeface="Calibri"/>
              <a:cs typeface="Calibri"/>
              <a:sym typeface="Calibri"/>
            </a:endParaRPr>
          </a:p>
        </p:txBody>
      </p:sp>
      <p:cxnSp>
        <p:nvCxnSpPr>
          <p:cNvPr id="269" name="Google Shape;269;p36"/>
          <p:cNvCxnSpPr/>
          <p:nvPr/>
        </p:nvCxnSpPr>
        <p:spPr>
          <a:xfrm>
            <a:off x="241540" y="911315"/>
            <a:ext cx="11654400" cy="0"/>
          </a:xfrm>
          <a:prstGeom prst="straightConnector1">
            <a:avLst/>
          </a:prstGeom>
          <a:noFill/>
          <a:ln w="12700" cap="flat" cmpd="sng">
            <a:solidFill>
              <a:schemeClr val="accent1"/>
            </a:solidFill>
            <a:prstDash val="solid"/>
            <a:miter lim="800000"/>
            <a:headEnd type="none" w="sm" len="sm"/>
            <a:tailEnd type="none" w="sm" len="sm"/>
          </a:ln>
        </p:spPr>
      </p:cxnSp>
      <p:pic>
        <p:nvPicPr>
          <p:cNvPr id="270" name="Google Shape;270;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8050" y="3258900"/>
            <a:ext cx="7007800" cy="3493125"/>
          </a:xfrm>
          <a:prstGeom prst="rect">
            <a:avLst/>
          </a:prstGeom>
          <a:noFill/>
          <a:ln>
            <a:noFill/>
          </a:ln>
        </p:spPr>
      </p:pic>
      <p:pic>
        <p:nvPicPr>
          <p:cNvPr id="271" name="Google Shape;271;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838200" y="365125"/>
            <a:ext cx="4718100" cy="16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NO"/>
              <a:t>Welcome Italy to ARHC!</a:t>
            </a:r>
            <a:endParaRPr/>
          </a:p>
        </p:txBody>
      </p:sp>
      <p:sp>
        <p:nvSpPr>
          <p:cNvPr id="278" name="Google Shape;278;p37"/>
          <p:cNvSpPr txBox="1">
            <a:spLocks noGrp="1"/>
          </p:cNvSpPr>
          <p:nvPr>
            <p:ph type="body" idx="1"/>
          </p:nvPr>
        </p:nvSpPr>
        <p:spPr>
          <a:xfrm>
            <a:off x="838200" y="1825625"/>
            <a:ext cx="43902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no-NO"/>
              <a:t>First meeting as Associate Member</a:t>
            </a:r>
            <a:endParaRPr/>
          </a:p>
          <a:p>
            <a:pPr marL="457200" lvl="0" indent="-342900" algn="l" rtl="0">
              <a:spcBef>
                <a:spcPts val="0"/>
              </a:spcBef>
              <a:spcAft>
                <a:spcPts val="0"/>
              </a:spcAft>
              <a:buSzPts val="1800"/>
              <a:buChar char="•"/>
            </a:pPr>
            <a:r>
              <a:rPr lang="no-NO"/>
              <a:t>Italy is a strong contributor of Arctic data</a:t>
            </a:r>
            <a:endParaRPr/>
          </a:p>
          <a:p>
            <a:pPr marL="457200" lvl="0" indent="-342900" algn="l" rtl="0">
              <a:spcBef>
                <a:spcPts val="0"/>
              </a:spcBef>
              <a:spcAft>
                <a:spcPts val="0"/>
              </a:spcAft>
              <a:buSzPts val="1800"/>
              <a:buChar char="•"/>
            </a:pPr>
            <a:r>
              <a:rPr lang="no-NO"/>
              <a:t>Has a long history and strong ongoing program of Arctic science</a:t>
            </a:r>
            <a:endParaRPr/>
          </a:p>
        </p:txBody>
      </p:sp>
      <p:sp>
        <p:nvSpPr>
          <p:cNvPr id="279" name="Google Shape;279;p37"/>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80" name="Google Shape;280;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4150" y="989000"/>
            <a:ext cx="6117703" cy="5115247"/>
          </a:xfrm>
          <a:prstGeom prst="rect">
            <a:avLst/>
          </a:prstGeom>
          <a:noFill/>
          <a:ln>
            <a:noFill/>
          </a:ln>
        </p:spPr>
      </p:pic>
      <p:pic>
        <p:nvPicPr>
          <p:cNvPr id="281" name="Google Shape;281;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472450" y="435950"/>
            <a:ext cx="8998200" cy="153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o-NO" sz="3600" b="1"/>
              <a:t>Partnerships Connecting to the IMO</a:t>
            </a:r>
            <a:endParaRPr sz="3600" b="1"/>
          </a:p>
          <a:p>
            <a:pPr marL="0" lvl="0" indent="0" algn="l" rtl="0">
              <a:spcBef>
                <a:spcPts val="0"/>
              </a:spcBef>
              <a:spcAft>
                <a:spcPts val="0"/>
              </a:spcAft>
              <a:buNone/>
            </a:pPr>
            <a:r>
              <a:rPr lang="no-NO" sz="2400"/>
              <a:t>Arctic Shipping Best Practices Information Forum</a:t>
            </a:r>
            <a:endParaRPr sz="2400"/>
          </a:p>
          <a:p>
            <a:pPr marL="0" lvl="0" indent="0" algn="l" rtl="0">
              <a:spcBef>
                <a:spcPts val="0"/>
              </a:spcBef>
              <a:spcAft>
                <a:spcPts val="0"/>
              </a:spcAft>
              <a:buNone/>
            </a:pPr>
            <a:r>
              <a:rPr lang="no-NO" sz="2400"/>
              <a:t>ARHC Delegate-2018 and 2019</a:t>
            </a:r>
            <a:endParaRPr sz="2400"/>
          </a:p>
        </p:txBody>
      </p:sp>
      <p:pic>
        <p:nvPicPr>
          <p:cNvPr id="288" name="Google Shape;288;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2450" y="2146900"/>
            <a:ext cx="5049849" cy="2967075"/>
          </a:xfrm>
          <a:prstGeom prst="rect">
            <a:avLst/>
          </a:prstGeom>
          <a:noFill/>
          <a:ln>
            <a:noFill/>
          </a:ln>
        </p:spPr>
      </p:pic>
      <p:pic>
        <p:nvPicPr>
          <p:cNvPr id="289" name="Google Shape;289;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70825" y="2527866"/>
            <a:ext cx="3957951" cy="3402699"/>
          </a:xfrm>
          <a:prstGeom prst="rect">
            <a:avLst/>
          </a:prstGeom>
          <a:noFill/>
          <a:ln>
            <a:noFill/>
          </a:ln>
        </p:spPr>
      </p:pic>
      <p:pic>
        <p:nvPicPr>
          <p:cNvPr id="290" name="Google Shape;290;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16474" y="2886200"/>
            <a:ext cx="3572150" cy="3795424"/>
          </a:xfrm>
          <a:prstGeom prst="rect">
            <a:avLst/>
          </a:prstGeom>
          <a:noFill/>
          <a:ln>
            <a:noFill/>
          </a:ln>
        </p:spPr>
      </p:pic>
      <p:pic>
        <p:nvPicPr>
          <p:cNvPr id="291" name="Google Shape;291;p3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pic>
        <p:nvPicPr>
          <p:cNvPr id="292" name="Google Shape;292;p3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9623050" y="152400"/>
            <a:ext cx="1936051" cy="2581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5492924" y="275548"/>
            <a:ext cx="6699076"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Challenges</a:t>
            </a:r>
            <a:endParaRPr sz="3600" b="1"/>
          </a:p>
        </p:txBody>
      </p:sp>
      <p:sp>
        <p:nvSpPr>
          <p:cNvPr id="298" name="Google Shape;298;p39"/>
          <p:cNvSpPr txBox="1"/>
          <p:nvPr/>
        </p:nvSpPr>
        <p:spPr>
          <a:xfrm>
            <a:off x="5492925" y="1042875"/>
            <a:ext cx="6367800" cy="3738300"/>
          </a:xfrm>
          <a:prstGeom prst="rect">
            <a:avLst/>
          </a:prstGeom>
          <a:noFill/>
          <a:ln>
            <a:noFill/>
          </a:ln>
        </p:spPr>
        <p:txBody>
          <a:bodyPr spcFirstLastPara="1" wrap="square" lIns="91425" tIns="45700" rIns="91425" bIns="45700" anchor="t" anchorCtr="0">
            <a:noAutofit/>
          </a:bodyPr>
          <a:lstStyle/>
          <a:p>
            <a:pPr marL="269999" marR="0" lvl="0" indent="-342900" algn="l" rtl="0">
              <a:lnSpc>
                <a:spcPct val="100000"/>
              </a:lnSpc>
              <a:spcBef>
                <a:spcPts val="0"/>
              </a:spcBef>
              <a:spcAft>
                <a:spcPts val="0"/>
              </a:spcAft>
              <a:buSzPts val="2400"/>
              <a:buFont typeface="Arial"/>
              <a:buChar char="•"/>
            </a:pPr>
            <a:r>
              <a:rPr lang="no-NO" sz="2400">
                <a:latin typeface="Calibri"/>
                <a:ea typeface="Calibri"/>
                <a:cs typeface="Calibri"/>
                <a:sym typeface="Calibri"/>
              </a:rPr>
              <a:t>Building the synergies with many important efforts and stakeholders (local communities, academic networks, etc…)</a:t>
            </a:r>
            <a:endParaRPr sz="2400">
              <a:latin typeface="Calibri"/>
              <a:ea typeface="Calibri"/>
              <a:cs typeface="Calibri"/>
              <a:sym typeface="Calibri"/>
            </a:endParaRPr>
          </a:p>
          <a:p>
            <a:pPr marL="269999" marR="0" lvl="0" indent="-342900" algn="l" rtl="0">
              <a:lnSpc>
                <a:spcPct val="100000"/>
              </a:lnSpc>
              <a:spcBef>
                <a:spcPts val="0"/>
              </a:spcBef>
              <a:spcAft>
                <a:spcPts val="0"/>
              </a:spcAft>
              <a:buSzPts val="2400"/>
              <a:buFont typeface="Arial"/>
              <a:buChar char="•"/>
            </a:pPr>
            <a:r>
              <a:rPr lang="no-NO" sz="2400">
                <a:latin typeface="Calibri"/>
                <a:ea typeface="Calibri"/>
                <a:cs typeface="Calibri"/>
                <a:sym typeface="Calibri"/>
              </a:rPr>
              <a:t>Defining the right balance with the right partners</a:t>
            </a:r>
            <a:endParaRPr sz="2400">
              <a:latin typeface="Calibri"/>
              <a:ea typeface="Calibri"/>
              <a:cs typeface="Calibri"/>
              <a:sym typeface="Calibri"/>
            </a:endParaRPr>
          </a:p>
          <a:p>
            <a:pPr marL="269999" marR="0" lvl="0" indent="-342900" algn="l" rtl="0">
              <a:lnSpc>
                <a:spcPct val="100000"/>
              </a:lnSpc>
              <a:spcBef>
                <a:spcPts val="0"/>
              </a:spcBef>
              <a:spcAft>
                <a:spcPts val="0"/>
              </a:spcAft>
              <a:buSzPts val="2400"/>
              <a:buFont typeface="Calibri"/>
              <a:buChar char="•"/>
            </a:pPr>
            <a:r>
              <a:rPr lang="no-NO" sz="2400">
                <a:latin typeface="Calibri"/>
                <a:ea typeface="Calibri"/>
                <a:cs typeface="Calibri"/>
                <a:sym typeface="Calibri"/>
              </a:rPr>
              <a:t>Continuing along path raising awareness of importance of hydrography in the Arctic to all other challenges being discussed</a:t>
            </a:r>
            <a:endParaRPr sz="2400">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no-NO" sz="2400">
                <a:solidFill>
                  <a:schemeClr val="dk1"/>
                </a:solidFill>
                <a:latin typeface="Calibri"/>
                <a:ea typeface="Calibri"/>
                <a:cs typeface="Calibri"/>
                <a:sym typeface="Calibri"/>
              </a:rPr>
              <a:t>Next meeting: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no-NO" sz="1800">
                <a:solidFill>
                  <a:schemeClr val="dk1"/>
                </a:solidFill>
                <a:latin typeface="Calibri"/>
                <a:ea typeface="Calibri"/>
                <a:cs typeface="Calibri"/>
                <a:sym typeface="Calibri"/>
              </a:rPr>
              <a:t>ARHC-9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no-NO" sz="1800">
                <a:solidFill>
                  <a:schemeClr val="dk1"/>
                </a:solidFill>
                <a:latin typeface="Calibri"/>
                <a:ea typeface="Calibri"/>
                <a:cs typeface="Calibri"/>
                <a:sym typeface="Calibri"/>
              </a:rPr>
              <a:t>Sept 17-19, 2019</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no-NO" sz="1800">
                <a:solidFill>
                  <a:schemeClr val="dk1"/>
                </a:solidFill>
                <a:latin typeface="Calibri"/>
                <a:ea typeface="Calibri"/>
                <a:cs typeface="Calibri"/>
                <a:sym typeface="Calibri"/>
              </a:rPr>
              <a:t>Murmansk, Russia</a:t>
            </a:r>
            <a:endParaRPr sz="1800">
              <a:solidFill>
                <a:schemeClr val="dk1"/>
              </a:solidFill>
              <a:latin typeface="Calibri"/>
              <a:ea typeface="Calibri"/>
              <a:cs typeface="Calibri"/>
              <a:sym typeface="Calibri"/>
            </a:endParaRPr>
          </a:p>
        </p:txBody>
      </p:sp>
      <p:cxnSp>
        <p:nvCxnSpPr>
          <p:cNvPr id="299" name="Google Shape;299;p39"/>
          <p:cNvCxnSpPr/>
          <p:nvPr/>
        </p:nvCxnSpPr>
        <p:spPr>
          <a:xfrm>
            <a:off x="5359880" y="884938"/>
            <a:ext cx="6500943" cy="0"/>
          </a:xfrm>
          <a:prstGeom prst="straightConnector1">
            <a:avLst/>
          </a:prstGeom>
          <a:noFill/>
          <a:ln w="12700" cap="flat" cmpd="sng">
            <a:solidFill>
              <a:schemeClr val="accent1"/>
            </a:solidFill>
            <a:prstDash val="solid"/>
            <a:miter lim="800000"/>
            <a:headEnd type="none" w="sm" len="sm"/>
            <a:tailEnd type="none" w="sm" len="sm"/>
          </a:ln>
        </p:spPr>
      </p:cxnSp>
      <p:pic>
        <p:nvPicPr>
          <p:cNvPr id="300" name="Google Shape;300;p39" descr="https://lh3.googleusercontent.com/OWdMNulWFc-agm7vPzKD_cgf5WWzpQianhNlf_VXOAnHMJ64adLorNh4jxE45hfb420uFT0atLmLOXkOxOuCgcIYIYzm9GNeH1svebz7bjKuWXXkprzLoTePPmm_dzQSrPafdV0KL31NeAHlWIChWQZqqOyb7oRk4QCgAH3cZv4GJSPvz5kMBIymivi5RD8nrgZdE9KOe7uI_k4LrS2gDXrTUkf3Kc1X-JKPXri4l-OkNJFEesi4DgqJvGf0Ny5jEboKOE10mDgKyBiXRk44EjzJEXVXb-irNp8PwA_Lcuxwasctbv81xFr3XbB8gld7L-7Sep2TWW93Ekcl9hSs8xNAffUxZsshZoAjglyHa7eGBlnzvIF-Np-D3fEMf4oQJJzFOTxCjNWyzbywI3P0-Z1aLwqDjtcmCGOoKSYDvYYbPz3XA1vmJUweTWyxNbGyIu5HeQKOVeLggLchCVITj2749WE8yPyQSRNIQiNYJEZpoNISu2vdEmodzMpiI47SwkfUiqLCTF27euR4-5wrnuyNOaqr0fwu-pP621Jy8djoOxSrkqy2rtwU3fNriVMfOoQJLwT_Nna9YPvxVUH8VrNF0JzxytFSgDIQvwNq_SvmuzNbe1dJNgFpwZ9OTKuQRVSzLugHztxeyahyvOxN1nIFxj4hEXLQTY603zrAMYWu3cPilR-uSq98r2qhXrWPMmKjFJTSiP5VRQmn-5ynJAwjMw=w1410-h937-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923" y="1443"/>
            <a:ext cx="5249008" cy="6856557"/>
          </a:xfrm>
          <a:prstGeom prst="rect">
            <a:avLst/>
          </a:prstGeom>
          <a:noFill/>
          <a:ln>
            <a:noFill/>
          </a:ln>
        </p:spPr>
      </p:pic>
      <p:pic>
        <p:nvPicPr>
          <p:cNvPr id="301" name="Google Shape;301;p3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65825" y="4423625"/>
            <a:ext cx="3804226" cy="2242126"/>
          </a:xfrm>
          <a:prstGeom prst="rect">
            <a:avLst/>
          </a:prstGeom>
          <a:noFill/>
          <a:ln>
            <a:noFill/>
          </a:ln>
        </p:spPr>
      </p:pic>
      <p:sp>
        <p:nvSpPr>
          <p:cNvPr id="302" name="Google Shape;302;p39"/>
          <p:cNvSpPr/>
          <p:nvPr/>
        </p:nvSpPr>
        <p:spPr>
          <a:xfrm>
            <a:off x="5116901" y="1"/>
            <a:ext cx="948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3" name="Google Shape;303;p39"/>
          <p:cNvCxnSpPr/>
          <p:nvPr/>
        </p:nvCxnSpPr>
        <p:spPr>
          <a:xfrm>
            <a:off x="6986905" y="4128513"/>
            <a:ext cx="3533700" cy="9300"/>
          </a:xfrm>
          <a:prstGeom prst="straightConnector1">
            <a:avLst/>
          </a:prstGeom>
          <a:noFill/>
          <a:ln w="12700" cap="flat" cmpd="sng">
            <a:solidFill>
              <a:schemeClr val="accent1"/>
            </a:solidFill>
            <a:prstDash val="solid"/>
            <a:miter lim="800000"/>
            <a:headEnd type="none" w="sm" len="sm"/>
            <a:tailEnd type="none" w="sm" len="sm"/>
          </a:ln>
        </p:spPr>
      </p:cxnSp>
      <p:pic>
        <p:nvPicPr>
          <p:cNvPr id="304" name="Google Shape;304;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564325" y="329800"/>
            <a:ext cx="11109900" cy="904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o-NO"/>
              <a:t>ARHC Notable Deliverables/Milestones and timing in 2020</a:t>
            </a:r>
            <a:endParaRPr/>
          </a:p>
          <a:p>
            <a:pPr marL="0" lvl="0" indent="0" algn="l" rtl="0">
              <a:spcBef>
                <a:spcPts val="0"/>
              </a:spcBef>
              <a:spcAft>
                <a:spcPts val="0"/>
              </a:spcAft>
              <a:buNone/>
            </a:pPr>
            <a:r>
              <a:rPr lang="no-NO" sz="2400" i="1"/>
              <a:t>IHO Work Program 3 Task 3.2.1.1</a:t>
            </a:r>
            <a:endParaRPr sz="2400" i="1"/>
          </a:p>
        </p:txBody>
      </p:sp>
      <p:sp>
        <p:nvSpPr>
          <p:cNvPr id="311" name="Google Shape;311;p40"/>
          <p:cNvSpPr txBox="1">
            <a:spLocks noGrp="1"/>
          </p:cNvSpPr>
          <p:nvPr>
            <p:ph type="body" idx="1"/>
          </p:nvPr>
        </p:nvSpPr>
        <p:spPr>
          <a:xfrm>
            <a:off x="553675" y="1465350"/>
            <a:ext cx="11283600" cy="2945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no-NO" sz="1800"/>
              <a:t>Due to planning cycle, ARHC priorities are best informed by IRCC annual meeting (June), deliberated and confirmed at the ARHC annual meeting (September) and proposed by the ARHC Chair at the Council meeting (October)</a:t>
            </a:r>
            <a:endParaRPr sz="1800"/>
          </a:p>
          <a:p>
            <a:pPr marL="0" lvl="0" indent="0" algn="l" rtl="0">
              <a:spcBef>
                <a:spcPts val="1000"/>
              </a:spcBef>
              <a:spcAft>
                <a:spcPts val="0"/>
              </a:spcAft>
              <a:buNone/>
            </a:pPr>
            <a:endParaRPr sz="800"/>
          </a:p>
          <a:p>
            <a:pPr marL="0" lvl="0" indent="0" algn="l" rtl="0">
              <a:spcBef>
                <a:spcPts val="1000"/>
              </a:spcBef>
              <a:spcAft>
                <a:spcPts val="0"/>
              </a:spcAft>
              <a:buNone/>
            </a:pPr>
            <a:r>
              <a:rPr lang="no-NO" sz="1800"/>
              <a:t>Under Consideration:  </a:t>
            </a:r>
            <a:endParaRPr sz="1800"/>
          </a:p>
          <a:p>
            <a:pPr marL="457200" lvl="0" indent="-342900" algn="l" rtl="0">
              <a:spcBef>
                <a:spcPts val="1000"/>
              </a:spcBef>
              <a:spcAft>
                <a:spcPts val="0"/>
              </a:spcAft>
              <a:buSzPts val="1800"/>
              <a:buChar char="●"/>
            </a:pPr>
            <a:r>
              <a:rPr lang="no-NO" sz="1800"/>
              <a:t>Launch the pan Arctic Voyage Planning Guide (II) based on feedback from prototype </a:t>
            </a:r>
            <a:endParaRPr sz="1800"/>
          </a:p>
          <a:p>
            <a:pPr marL="457200" lvl="0" indent="-342900" algn="l" rtl="0">
              <a:spcBef>
                <a:spcPts val="0"/>
              </a:spcBef>
              <a:spcAft>
                <a:spcPts val="0"/>
              </a:spcAft>
              <a:buSzPts val="1800"/>
              <a:buChar char="●"/>
            </a:pPr>
            <a:r>
              <a:rPr lang="no-NO" sz="1800"/>
              <a:t>Sign MOU with PAME</a:t>
            </a:r>
            <a:endParaRPr sz="1800"/>
          </a:p>
          <a:p>
            <a:pPr marL="457200" lvl="0" indent="-342900" algn="l" rtl="0">
              <a:spcBef>
                <a:spcPts val="0"/>
              </a:spcBef>
              <a:spcAft>
                <a:spcPts val="0"/>
              </a:spcAft>
              <a:buSzPts val="1800"/>
              <a:buChar char="●"/>
            </a:pPr>
            <a:r>
              <a:rPr lang="no-NO" sz="1800"/>
              <a:t>Contribute to Arctic Council’s Protection Arctic Marine Environment Working Group on ASBPIF </a:t>
            </a:r>
            <a:endParaRPr sz="1800"/>
          </a:p>
          <a:p>
            <a:pPr marL="0" lvl="0" indent="0" algn="l" rtl="0">
              <a:spcBef>
                <a:spcPts val="1000"/>
              </a:spcBef>
              <a:spcAft>
                <a:spcPts val="0"/>
              </a:spcAft>
              <a:buNone/>
            </a:pPr>
            <a:r>
              <a:rPr lang="no-NO" sz="1800"/>
              <a:t>2019:</a:t>
            </a:r>
            <a:endParaRPr sz="1800"/>
          </a:p>
        </p:txBody>
      </p:sp>
      <p:pic>
        <p:nvPicPr>
          <p:cNvPr id="312" name="Google Shape;312;p40"/>
          <p:cNvPicPr preferRelativeResize="0"/>
          <p:nvPr/>
        </p:nvPicPr>
        <p:blipFill>
          <a:blip r:embed="rId3">
            <a:alphaModFix/>
          </a:blip>
          <a:stretch>
            <a:fillRect/>
          </a:stretch>
        </p:blipFill>
        <p:spPr>
          <a:xfrm>
            <a:off x="1838725" y="3974075"/>
            <a:ext cx="7482199" cy="2692825"/>
          </a:xfrm>
          <a:prstGeom prst="rect">
            <a:avLst/>
          </a:prstGeom>
          <a:noFill/>
          <a:ln>
            <a:noFill/>
          </a:ln>
        </p:spPr>
      </p:pic>
      <p:cxnSp>
        <p:nvCxnSpPr>
          <p:cNvPr id="313" name="Google Shape;313;p40"/>
          <p:cNvCxnSpPr/>
          <p:nvPr/>
        </p:nvCxnSpPr>
        <p:spPr>
          <a:xfrm rot="10800000" flipH="1">
            <a:off x="401275" y="1378275"/>
            <a:ext cx="11436000" cy="1800"/>
          </a:xfrm>
          <a:prstGeom prst="straightConnector1">
            <a:avLst/>
          </a:prstGeom>
          <a:noFill/>
          <a:ln w="12700" cap="flat" cmpd="sng">
            <a:solidFill>
              <a:schemeClr val="accent1"/>
            </a:solidFill>
            <a:prstDash val="solid"/>
            <a:miter lim="800000"/>
            <a:headEnd type="none" w="sm" len="sm"/>
            <a:tailEnd type="none" w="sm" len="sm"/>
          </a:ln>
        </p:spPr>
      </p:cxnSp>
      <p:pic>
        <p:nvPicPr>
          <p:cNvPr id="314" name="Google Shape;314;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1" descr="https://lh3.googleusercontent.com/cpsZ4FOBmU_cQNGdacWMhFyMWKwylPJ75ADCYL9119OhAjEg7hLoyytidnb8k_3FzdOw_K68lkHmO4vKiquwxVBWjYSSnoDgk29dyQDvX0iYooJY_EZLNsPQaqNk6y11-EDS80lXu2E2GDiJ7c-MLEgsXIXU7ooCRF4dju0UqzMhhtufuy4v3J4fcZW3Ne1aLdGc33n8mGWRW8DRR92wwaNKTD6f9-ShHjc-XD-748QwVg4_dmOib6hdFY_Es_jf-iZTD0bMZ_uTaHL_wAg3zEpK4JxQiRyuy2ktFKyweVOnQnRNdFQe2txEuYr93iy1HVjDtWAZkNeWB1OR0AUKSYATVTGfZ5pk9GL2dgaagcD5pVc67M2I67pXzK9i4ockKPZZ2UEu_KIJxhhwwrHocYavF2bvKtOmv4ByAIRbAn4NyzfX_Z8Z6elp5T8scwZk_JpwHLS7T1yqJM7W6Y7Tweapm5JSWIh74pgLkkydLqgXNMfwcN5Ek7hl02CW5n_r3UoxDVWhIIC43QE9RGqwl5lLgyRWEPI-k6r0qU9a99rkBkTv4EZcfc-OSW856LFkMWfHNR8YvuME5GA6mAmGfQCm8xGCxjbYHauEsfJbjNVuVtiEjvttJNwgb3owmnXU5v6lb9dUo1iHDoNP1figw-nkhsZzbPgaHayf3oUbZeK6iNJKoZbz767b36FeYAMk42LX8OLEIVnIyYHRjp8iAEgL3w=w1250-h937-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0385"/>
            <a:ext cx="12192000" cy="6918385"/>
          </a:xfrm>
          <a:prstGeom prst="rect">
            <a:avLst/>
          </a:prstGeom>
          <a:noFill/>
          <a:ln>
            <a:noFill/>
          </a:ln>
        </p:spPr>
      </p:pic>
      <p:sp>
        <p:nvSpPr>
          <p:cNvPr id="320" name="Google Shape;320;p41"/>
          <p:cNvSpPr txBox="1">
            <a:spLocks noGrp="1"/>
          </p:cNvSpPr>
          <p:nvPr>
            <p:ph type="title"/>
          </p:nvPr>
        </p:nvSpPr>
        <p:spPr>
          <a:xfrm>
            <a:off x="9282022" y="163902"/>
            <a:ext cx="2613803"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Thank you!</a:t>
            </a:r>
            <a:endParaRPr sz="3600" b="1"/>
          </a:p>
        </p:txBody>
      </p:sp>
      <p:pic>
        <p:nvPicPr>
          <p:cNvPr id="321" name="Google Shape;32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74584" y="301925"/>
            <a:ext cx="4494998"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ARHC</a:t>
            </a:r>
            <a:endParaRPr sz="3600" b="1"/>
          </a:p>
        </p:txBody>
      </p:sp>
      <p:sp>
        <p:nvSpPr>
          <p:cNvPr id="186" name="Google Shape;186;p28"/>
          <p:cNvSpPr txBox="1"/>
          <p:nvPr/>
        </p:nvSpPr>
        <p:spPr>
          <a:xfrm>
            <a:off x="241550" y="1003575"/>
            <a:ext cx="4860000" cy="5094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Chair: 		CAPT Sergey Travin (Russian Federation)</a:t>
            </a: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Vice-chair: 	RDML Shepard M. Smith (USA)</a:t>
            </a: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Members: 	Canada, Denmark, Norway, </a:t>
            </a:r>
            <a:endParaRPr sz="1850">
              <a:solidFill>
                <a:schemeClr val="dk1"/>
              </a:solidFill>
              <a:latin typeface="Calibri"/>
              <a:ea typeface="Calibri"/>
              <a:cs typeface="Calibri"/>
              <a:sym typeface="Calibri"/>
            </a:endParaRPr>
          </a:p>
          <a:p>
            <a:pPr marL="914400" marR="0" lvl="0" indent="457200" algn="l" rtl="0">
              <a:lnSpc>
                <a:spcPct val="80000"/>
              </a:lnSpc>
              <a:spcBef>
                <a:spcPts val="100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Russian Federation, USA</a:t>
            </a:r>
            <a:endParaRPr/>
          </a:p>
          <a:p>
            <a:pPr marL="0" marR="0" lvl="0" indent="0" algn="l" rtl="0">
              <a:lnSpc>
                <a:spcPct val="80000"/>
              </a:lnSpc>
              <a:spcBef>
                <a:spcPts val="1000"/>
              </a:spcBef>
              <a:spcAft>
                <a:spcPts val="0"/>
              </a:spcAft>
              <a:buClr>
                <a:schemeClr val="accent2"/>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Associate Members: Finland, Iceland, Italy (new)</a:t>
            </a:r>
            <a:endParaRPr/>
          </a:p>
          <a:p>
            <a:pPr marL="0" marR="0" lvl="0" indent="0" algn="l" rtl="0">
              <a:lnSpc>
                <a:spcPct val="80000"/>
              </a:lnSpc>
              <a:spcBef>
                <a:spcPts val="1000"/>
              </a:spcBef>
              <a:spcAft>
                <a:spcPts val="0"/>
              </a:spcAft>
              <a:buClr>
                <a:schemeClr val="accent2"/>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r>
              <a:rPr lang="no-NO" sz="1850">
                <a:solidFill>
                  <a:schemeClr val="dk1"/>
                </a:solidFill>
                <a:latin typeface="Calibri"/>
                <a:ea typeface="Calibri"/>
                <a:cs typeface="Calibri"/>
                <a:sym typeface="Calibri"/>
              </a:rPr>
              <a:t>Observers: 	- </a:t>
            </a: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accent2"/>
              </a:buClr>
              <a:buSzPts val="1850"/>
              <a:buFont typeface="Arial"/>
              <a:buNone/>
            </a:pPr>
            <a:r>
              <a:rPr lang="no-NO" sz="1850" i="1">
                <a:solidFill>
                  <a:schemeClr val="dk1"/>
                </a:solidFill>
                <a:latin typeface="Calibri"/>
                <a:ea typeface="Calibri"/>
                <a:cs typeface="Calibri"/>
                <a:sym typeface="Calibri"/>
              </a:rPr>
              <a:t>Associate Member Application Pending:  UK </a:t>
            </a:r>
            <a:endParaRPr sz="1850" i="1">
              <a:solidFill>
                <a:schemeClr val="dk1"/>
              </a:solidFill>
              <a:latin typeface="Calibri"/>
              <a:ea typeface="Calibri"/>
              <a:cs typeface="Calibri"/>
              <a:sym typeface="Calibri"/>
            </a:endParaRPr>
          </a:p>
        </p:txBody>
      </p:sp>
      <p:sp>
        <p:nvSpPr>
          <p:cNvPr id="187" name="Google Shape;187;p28"/>
          <p:cNvSpPr/>
          <p:nvPr/>
        </p:nvSpPr>
        <p:spPr>
          <a:xfrm>
            <a:off x="5193101" y="1"/>
            <a:ext cx="94891"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8" name="Google Shape;188;p28"/>
          <p:cNvCxnSpPr/>
          <p:nvPr/>
        </p:nvCxnSpPr>
        <p:spPr>
          <a:xfrm>
            <a:off x="165340" y="911315"/>
            <a:ext cx="4628100" cy="0"/>
          </a:xfrm>
          <a:prstGeom prst="straightConnector1">
            <a:avLst/>
          </a:prstGeom>
          <a:noFill/>
          <a:ln w="9525" cap="flat" cmpd="sng">
            <a:solidFill>
              <a:schemeClr val="accent1"/>
            </a:solidFill>
            <a:prstDash val="solid"/>
            <a:miter lim="800000"/>
            <a:headEnd type="none" w="sm" len="sm"/>
            <a:tailEnd type="none" w="sm" len="sm"/>
          </a:ln>
        </p:spPr>
      </p:cxnSp>
      <p:pic>
        <p:nvPicPr>
          <p:cNvPr id="189" name="Google Shape;189;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65750" y="0"/>
            <a:ext cx="7226250" cy="6858002"/>
          </a:xfrm>
          <a:prstGeom prst="rect">
            <a:avLst/>
          </a:prstGeom>
          <a:noFill/>
          <a:ln>
            <a:noFill/>
          </a:ln>
        </p:spPr>
      </p:pic>
      <p:pic>
        <p:nvPicPr>
          <p:cNvPr id="190" name="Google Shape;190;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
        <p:nvSpPr>
          <p:cNvPr id="191" name="Google Shape;191;p28"/>
          <p:cNvSpPr/>
          <p:nvPr/>
        </p:nvSpPr>
        <p:spPr>
          <a:xfrm>
            <a:off x="4907739" y="1"/>
            <a:ext cx="948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74584" y="301925"/>
            <a:ext cx="6699076"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ARHC – meeting since IRCC-10</a:t>
            </a:r>
            <a:endParaRPr sz="3600" b="1"/>
          </a:p>
        </p:txBody>
      </p:sp>
      <p:sp>
        <p:nvSpPr>
          <p:cNvPr id="197" name="Google Shape;197;p29"/>
          <p:cNvSpPr txBox="1"/>
          <p:nvPr/>
        </p:nvSpPr>
        <p:spPr>
          <a:xfrm>
            <a:off x="372548" y="984319"/>
            <a:ext cx="11521200" cy="173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no-NO" sz="2400">
                <a:solidFill>
                  <a:schemeClr val="dk1"/>
                </a:solidFill>
                <a:latin typeface="Calibri"/>
                <a:ea typeface="Calibri"/>
                <a:cs typeface="Calibri"/>
                <a:sym typeface="Calibri"/>
              </a:rPr>
              <a:t>IHO Program 3 Priorities (2019):  </a:t>
            </a:r>
            <a:endParaRPr sz="2400">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Arial"/>
              <a:buChar char="○"/>
            </a:pPr>
            <a:r>
              <a:rPr lang="no-NO" sz="2400" i="1">
                <a:solidFill>
                  <a:schemeClr val="dk1"/>
                </a:solidFill>
                <a:latin typeface="Calibri"/>
                <a:ea typeface="Calibri"/>
                <a:cs typeface="Calibri"/>
                <a:sym typeface="Calibri"/>
              </a:rPr>
              <a:t>Capacity Building Provision, INT and ENC schemes, Crowd-sourced Bathymetry, Project Seabed 2030, and Marine Spatial Data Infrastructures (MSDI).</a:t>
            </a:r>
            <a:endParaRPr sz="2400" i="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no-NO" sz="2400">
                <a:solidFill>
                  <a:schemeClr val="dk1"/>
                </a:solidFill>
                <a:latin typeface="Calibri"/>
                <a:ea typeface="Calibri"/>
                <a:cs typeface="Calibri"/>
                <a:sym typeface="Calibri"/>
              </a:rPr>
              <a:t>ARHC8 Conference - 11-13 September 2018, Longyearbyen, Svalbard, Norway</a:t>
            </a: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no-NO" sz="2400">
                <a:solidFill>
                  <a:schemeClr val="dk1"/>
                </a:solidFill>
                <a:latin typeface="Calibri"/>
                <a:ea typeface="Calibri"/>
                <a:cs typeface="Calibri"/>
                <a:sym typeface="Calibri"/>
              </a:rPr>
              <a:t>Concurrent with Open Forum and joint ARHC ARMSDIWG-Arctic SDI working group meeting </a:t>
            </a: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no-NO" sz="2400">
                <a:solidFill>
                  <a:schemeClr val="dk1"/>
                </a:solidFill>
                <a:latin typeface="Calibri"/>
                <a:ea typeface="Calibri"/>
                <a:cs typeface="Calibri"/>
                <a:sym typeface="Calibri"/>
              </a:rPr>
              <a:t>including Arctic Science Workshop  </a:t>
            </a:r>
            <a:endParaRPr sz="1600">
              <a:solidFill>
                <a:schemeClr val="dk1"/>
              </a:solidFill>
              <a:latin typeface="Calibri"/>
              <a:ea typeface="Calibri"/>
              <a:cs typeface="Calibri"/>
              <a:sym typeface="Calibri"/>
            </a:endParaRPr>
          </a:p>
        </p:txBody>
      </p:sp>
      <p:cxnSp>
        <p:nvCxnSpPr>
          <p:cNvPr id="198" name="Google Shape;198;p29"/>
          <p:cNvCxnSpPr/>
          <p:nvPr/>
        </p:nvCxnSpPr>
        <p:spPr>
          <a:xfrm>
            <a:off x="241540" y="911315"/>
            <a:ext cx="11654286" cy="0"/>
          </a:xfrm>
          <a:prstGeom prst="straightConnector1">
            <a:avLst/>
          </a:prstGeom>
          <a:noFill/>
          <a:ln w="12700" cap="flat" cmpd="sng">
            <a:solidFill>
              <a:schemeClr val="accent1"/>
            </a:solidFill>
            <a:prstDash val="solid"/>
            <a:miter lim="800000"/>
            <a:headEnd type="none" w="sm" len="sm"/>
            <a:tailEnd type="none" w="sm" len="sm"/>
          </a:ln>
        </p:spPr>
      </p:cxnSp>
      <p:pic>
        <p:nvPicPr>
          <p:cNvPr id="199" name="Google Shape;199;p29" descr="https://lh3.googleusercontent.com/JGNasMXuZy_uxSFHNbuiY_5r76_Z-oPqgnps6gb6xPeHWmne6DzykyRRHraI9ydt46-T1dS8INZyEbsum481dCUF8Wko1aRDlKRnNVmXscQS825Bb2L1afEdPRvr0DLJwy1FHV0XBGH_4JYlER0_M2FZ-Mx9roD7Kcl29ST1hHSRVAnTrdgcz7tCGjSgdFECFJoymm7h1N3tU8DvPBw8fBp5pNi17tBR3l_USz1nULyvHfcACV7gE2zqYku_aRAoCjX85lv4UcuOIsMkVjzGswloqQY9FFjB9V4_IP06vBvHHnK9fczM3qXVt_tmAJLyWBSpmDR1Bu7OE8itmGJ3TrFDX83XTiJH9c3FZLdGX36NfdtI_MYNp8jyIG7OhxbWl-bSAR61gSUO3B2-NAJpI4oauxGEm5bFpHB5FIdFsEPn67I-w6SNbjBc7cZLzgyooRD0fVFSMA3w42yRUZxBImqRkzOGUCUF24SRSWU2801_RRxJRc70CFUDXt6v_3TL1ufmDDzqfr1qRDi4MBDG4r9rLhsqRhwn2udXKoQFL51Sd0ZasrGsdi_Tf3BtWUaDWpSZGl2OCKCEmV6sE1zP4K9J7gX0M59GdBG5dwz6JQklrCkU0VdhZTrKJ33A1vy2m1jnjDAZy4B2asFDg4y2Hq_BXiEEteTJhJJnKX227nlpyAhU83Yd_laC8XMmUPNz1ECvP7E6kaINx-LOwstpd5Q66w=w1560-h878-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2625"/>
            <a:ext cx="12192001" cy="3959512"/>
          </a:xfrm>
          <a:prstGeom prst="rect">
            <a:avLst/>
          </a:prstGeom>
          <a:noFill/>
          <a:ln>
            <a:noFill/>
          </a:ln>
        </p:spPr>
      </p:pic>
      <p:sp>
        <p:nvSpPr>
          <p:cNvPr id="200" name="Google Shape;200;p29"/>
          <p:cNvSpPr/>
          <p:nvPr/>
        </p:nvSpPr>
        <p:spPr>
          <a:xfrm>
            <a:off x="0" y="2922624"/>
            <a:ext cx="12192000" cy="972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1" name="Google Shape;201;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509578" y="223985"/>
            <a:ext cx="6699000" cy="609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ARHC Agenda Items</a:t>
            </a:r>
            <a:endParaRPr sz="3600" b="1"/>
          </a:p>
        </p:txBody>
      </p:sp>
      <p:sp>
        <p:nvSpPr>
          <p:cNvPr id="207" name="Google Shape;207;p30"/>
          <p:cNvSpPr txBox="1"/>
          <p:nvPr/>
        </p:nvSpPr>
        <p:spPr>
          <a:xfrm>
            <a:off x="414025" y="1108050"/>
            <a:ext cx="10956000" cy="32160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SzPts val="2000"/>
              <a:buFont typeface="Arial"/>
              <a:buChar char="•"/>
            </a:pPr>
            <a:r>
              <a:rPr lang="no-NO" sz="2000">
                <a:latin typeface="Calibri"/>
                <a:ea typeface="Calibri"/>
                <a:cs typeface="Calibri"/>
                <a:sym typeface="Calibri"/>
              </a:rPr>
              <a:t>Open Forum </a:t>
            </a:r>
            <a:r>
              <a:rPr lang="no-NO" sz="2000" i="1">
                <a:latin typeface="Calibri"/>
                <a:ea typeface="Calibri"/>
                <a:cs typeface="Calibri"/>
                <a:sym typeface="Calibri"/>
              </a:rPr>
              <a:t>“Improving Marine Knowledge in the Arctic”</a:t>
            </a:r>
            <a:endParaRPr sz="2000" i="1">
              <a:latin typeface="Calibri"/>
              <a:ea typeface="Calibri"/>
              <a:cs typeface="Calibri"/>
              <a:sym typeface="Calibri"/>
            </a:endParaRPr>
          </a:p>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Council preparations</a:t>
            </a:r>
            <a:endParaRPr sz="2000">
              <a:latin typeface="Calibri"/>
              <a:ea typeface="Calibri"/>
              <a:cs typeface="Calibri"/>
              <a:sym typeface="Calibri"/>
            </a:endParaRPr>
          </a:p>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Contributions to IHO Work Program</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Autonomous Vehicles, WEND, MSDI, echo sounder impacts, Risk Assessment, Data Policy, CSB </a:t>
            </a:r>
            <a:endParaRPr sz="2000">
              <a:latin typeface="Calibri"/>
              <a:ea typeface="Calibri"/>
              <a:cs typeface="Calibri"/>
              <a:sym typeface="Calibri"/>
            </a:endParaRPr>
          </a:p>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Outreach</a:t>
            </a:r>
            <a:endParaRPr sz="2000">
              <a:latin typeface="Calibri"/>
              <a:ea typeface="Calibri"/>
              <a:cs typeface="Calibri"/>
              <a:sym typeface="Calibri"/>
            </a:endParaRPr>
          </a:p>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Capacity Building</a:t>
            </a:r>
            <a:endParaRPr sz="2000">
              <a:latin typeface="Calibri"/>
              <a:ea typeface="Calibri"/>
              <a:cs typeface="Calibri"/>
              <a:sym typeface="Calibri"/>
            </a:endParaRPr>
          </a:p>
        </p:txBody>
      </p:sp>
      <p:cxnSp>
        <p:nvCxnSpPr>
          <p:cNvPr id="208" name="Google Shape;208;p30"/>
          <p:cNvCxnSpPr/>
          <p:nvPr/>
        </p:nvCxnSpPr>
        <p:spPr>
          <a:xfrm>
            <a:off x="509575" y="902375"/>
            <a:ext cx="10982100" cy="26700"/>
          </a:xfrm>
          <a:prstGeom prst="straightConnector1">
            <a:avLst/>
          </a:prstGeom>
          <a:noFill/>
          <a:ln w="12700" cap="flat" cmpd="sng">
            <a:solidFill>
              <a:schemeClr val="accent1"/>
            </a:solidFill>
            <a:prstDash val="solid"/>
            <a:miter lim="800000"/>
            <a:headEnd type="none" w="sm" len="sm"/>
            <a:tailEnd type="none" w="sm" len="sm"/>
          </a:ln>
        </p:spPr>
      </p:cxnSp>
      <p:pic>
        <p:nvPicPr>
          <p:cNvPr id="209" name="Google Shape;20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25396" y="2486175"/>
            <a:ext cx="7162778" cy="4029051"/>
          </a:xfrm>
          <a:prstGeom prst="rect">
            <a:avLst/>
          </a:prstGeom>
          <a:noFill/>
          <a:ln>
            <a:noFill/>
          </a:ln>
        </p:spPr>
      </p:pic>
      <p:pic>
        <p:nvPicPr>
          <p:cNvPr id="210" name="Google Shape;210;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74584" y="301925"/>
            <a:ext cx="6699076"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Cooperation with Stakeholders</a:t>
            </a:r>
            <a:endParaRPr sz="3600" b="1"/>
          </a:p>
        </p:txBody>
      </p:sp>
      <p:sp>
        <p:nvSpPr>
          <p:cNvPr id="216" name="Google Shape;216;p31"/>
          <p:cNvSpPr txBox="1"/>
          <p:nvPr/>
        </p:nvSpPr>
        <p:spPr>
          <a:xfrm>
            <a:off x="374575" y="950575"/>
            <a:ext cx="10963200" cy="37383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Arctic Science Workshop</a:t>
            </a:r>
            <a:endParaRPr sz="2000">
              <a:latin typeface="Calibri"/>
              <a:ea typeface="Calibri"/>
              <a:cs typeface="Calibri"/>
              <a:sym typeface="Calibri"/>
            </a:endParaRPr>
          </a:p>
          <a:p>
            <a:pPr marL="1371600" marR="0" lvl="2"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2018:  focus on needs and drivers in Svalbard, Norway</a:t>
            </a:r>
            <a:endParaRPr sz="2000">
              <a:latin typeface="Calibri"/>
              <a:ea typeface="Calibri"/>
              <a:cs typeface="Calibri"/>
              <a:sym typeface="Calibri"/>
            </a:endParaRPr>
          </a:p>
          <a:p>
            <a:pPr marL="342900" marR="0" lvl="0" indent="-317500" algn="l" rtl="0">
              <a:lnSpc>
                <a:spcPct val="100000"/>
              </a:lnSpc>
              <a:spcBef>
                <a:spcPts val="0"/>
              </a:spcBef>
              <a:spcAft>
                <a:spcPts val="0"/>
              </a:spcAft>
              <a:buSzPts val="2000"/>
              <a:buFont typeface="Calibri"/>
              <a:buChar char="•"/>
            </a:pPr>
            <a:r>
              <a:rPr lang="no-NO" sz="2000">
                <a:latin typeface="Calibri"/>
                <a:ea typeface="Calibri"/>
                <a:cs typeface="Calibri"/>
                <a:sym typeface="Calibri"/>
              </a:rPr>
              <a:t>Arctic Council</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PAME </a:t>
            </a:r>
            <a:endParaRPr sz="2000">
              <a:latin typeface="Calibri"/>
              <a:ea typeface="Calibri"/>
              <a:cs typeface="Calibri"/>
              <a:sym typeface="Calibri"/>
            </a:endParaRPr>
          </a:p>
          <a:p>
            <a:pPr marL="1371600" marR="0" lvl="2"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3rd Annual Arctic Shipping Best Practices Information Forum (June 3-4)</a:t>
            </a:r>
            <a:endParaRPr sz="2000">
              <a:latin typeface="Calibri"/>
              <a:ea typeface="Calibri"/>
              <a:cs typeface="Calibri"/>
              <a:sym typeface="Calibri"/>
            </a:endParaRPr>
          </a:p>
          <a:p>
            <a:pPr marL="1828800" marR="0" lvl="3"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2019 Theme “Polar Code Implementation: From Theory to Practice”  </a:t>
            </a:r>
            <a:endParaRPr sz="2000">
              <a:latin typeface="Calibri"/>
              <a:ea typeface="Calibri"/>
              <a:cs typeface="Calibri"/>
              <a:sym typeface="Calibri"/>
            </a:endParaRPr>
          </a:p>
          <a:p>
            <a:pPr marL="1828800" marR="0" lvl="3" indent="-355600" algn="l" rtl="0">
              <a:lnSpc>
                <a:spcPct val="100000"/>
              </a:lnSpc>
              <a:spcBef>
                <a:spcPts val="0"/>
              </a:spcBef>
              <a:spcAft>
                <a:spcPts val="0"/>
              </a:spcAft>
              <a:buSzPts val="2000"/>
              <a:buFont typeface="Calibri"/>
              <a:buChar char="●"/>
            </a:pPr>
            <a:r>
              <a:rPr lang="no-NO" sz="2000" u="sng">
                <a:latin typeface="Calibri"/>
                <a:ea typeface="Calibri"/>
                <a:cs typeface="Calibri"/>
                <a:sym typeface="Calibri"/>
                <a:hlinkClick r:id="rId3"/>
              </a:rPr>
              <a:t>https://pame.is/index.php/projects/arctic-marine-shipping/the-arctic-shipping-best-practices-information-forum/third-meeting-of-the-forum</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no-NO" sz="2000">
                <a:latin typeface="Calibri"/>
                <a:ea typeface="Calibri"/>
                <a:cs typeface="Calibri"/>
                <a:sym typeface="Calibri"/>
              </a:rPr>
              <a:t>Arctic Council WG’s (AMAP, CAFF, eppr and PAME) and Arctic SDI</a:t>
            </a:r>
            <a:endParaRPr sz="2000">
              <a:latin typeface="Calibri"/>
              <a:ea typeface="Calibri"/>
              <a:cs typeface="Calibri"/>
              <a:sym typeface="Calibri"/>
            </a:endParaRPr>
          </a:p>
        </p:txBody>
      </p:sp>
      <p:cxnSp>
        <p:nvCxnSpPr>
          <p:cNvPr id="217" name="Google Shape;217;p31"/>
          <p:cNvCxnSpPr/>
          <p:nvPr/>
        </p:nvCxnSpPr>
        <p:spPr>
          <a:xfrm rot="10800000" flipH="1">
            <a:off x="520200" y="911175"/>
            <a:ext cx="11436000" cy="180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31"/>
          <p:cNvSpPr/>
          <p:nvPr/>
        </p:nvSpPr>
        <p:spPr>
          <a:xfrm>
            <a:off x="0" y="3812849"/>
            <a:ext cx="12192000" cy="972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9" name="Google Shape;219;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812855"/>
            <a:ext cx="12192000" cy="3008975"/>
          </a:xfrm>
          <a:prstGeom prst="rect">
            <a:avLst/>
          </a:prstGeom>
          <a:noFill/>
          <a:ln>
            <a:noFill/>
          </a:ln>
        </p:spPr>
      </p:pic>
      <p:pic>
        <p:nvPicPr>
          <p:cNvPr id="220" name="Google Shape;220;p3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
        <p:nvSpPr>
          <p:cNvPr id="221" name="Google Shape;221;p31"/>
          <p:cNvSpPr/>
          <p:nvPr/>
        </p:nvSpPr>
        <p:spPr>
          <a:xfrm>
            <a:off x="0" y="3804249"/>
            <a:ext cx="12192000" cy="972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374584" y="301925"/>
            <a:ext cx="6699076"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no-NO" sz="3600" b="1"/>
              <a:t>ARHC Achievements</a:t>
            </a:r>
            <a:endParaRPr sz="3600" b="1"/>
          </a:p>
        </p:txBody>
      </p:sp>
      <p:sp>
        <p:nvSpPr>
          <p:cNvPr id="227" name="Google Shape;227;p32"/>
          <p:cNvSpPr txBox="1"/>
          <p:nvPr/>
        </p:nvSpPr>
        <p:spPr>
          <a:xfrm>
            <a:off x="374575" y="911325"/>
            <a:ext cx="5664300" cy="4627800"/>
          </a:xfrm>
          <a:prstGeom prst="rect">
            <a:avLst/>
          </a:prstGeom>
          <a:noFill/>
          <a:ln>
            <a:noFill/>
          </a:ln>
        </p:spPr>
        <p:txBody>
          <a:bodyPr spcFirstLastPara="1" wrap="square" lIns="91425" tIns="45700" rIns="91425" bIns="45700" anchor="t" anchorCtr="0">
            <a:noAutofit/>
          </a:bodyPr>
          <a:lstStyle/>
          <a:p>
            <a:pPr marL="360000" marR="0" lvl="0" indent="-368300" algn="l" rtl="0">
              <a:lnSpc>
                <a:spcPct val="100000"/>
              </a:lnSpc>
              <a:spcBef>
                <a:spcPts val="0"/>
              </a:spcBef>
              <a:spcAft>
                <a:spcPts val="0"/>
              </a:spcAft>
              <a:buSzPts val="2200"/>
              <a:buFont typeface="Calibri"/>
              <a:buChar char="●"/>
            </a:pPr>
            <a:r>
              <a:rPr lang="no-NO" sz="2200">
                <a:latin typeface="Calibri"/>
                <a:ea typeface="Calibri"/>
                <a:cs typeface="Calibri"/>
                <a:sym typeface="Calibri"/>
              </a:rPr>
              <a:t>Focused Working Groups functioning</a:t>
            </a:r>
            <a:endParaRPr sz="2200">
              <a:latin typeface="Calibri"/>
              <a:ea typeface="Calibri"/>
              <a:cs typeface="Calibri"/>
              <a:sym typeface="Calibri"/>
            </a:endParaRPr>
          </a:p>
          <a:p>
            <a:pPr marL="914400" marR="0" lvl="0" indent="0" algn="l" rtl="0">
              <a:lnSpc>
                <a:spcPct val="100000"/>
              </a:lnSpc>
              <a:spcBef>
                <a:spcPts val="0"/>
              </a:spcBef>
              <a:spcAft>
                <a:spcPts val="0"/>
              </a:spcAft>
              <a:buNone/>
            </a:pPr>
            <a:r>
              <a:rPr lang="no-NO" sz="2200">
                <a:latin typeface="Calibri"/>
                <a:ea typeface="Calibri"/>
                <a:cs typeface="Calibri"/>
                <a:sym typeface="Calibri"/>
              </a:rPr>
              <a:t>ARMSDIWG, OTWG</a:t>
            </a:r>
            <a:endParaRPr sz="2200">
              <a:latin typeface="Calibri"/>
              <a:ea typeface="Calibri"/>
              <a:cs typeface="Calibri"/>
              <a:sym typeface="Calibri"/>
            </a:endParaRPr>
          </a:p>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360000" lvl="0" indent="-368300" algn="l" rtl="0">
              <a:spcBef>
                <a:spcPts val="0"/>
              </a:spcBef>
              <a:spcAft>
                <a:spcPts val="0"/>
              </a:spcAft>
              <a:buSzPts val="2200"/>
              <a:buFont typeface="Calibri"/>
              <a:buChar char="•"/>
            </a:pPr>
            <a:r>
              <a:rPr lang="no-NO" sz="2200">
                <a:latin typeface="Calibri"/>
                <a:ea typeface="Calibri"/>
                <a:cs typeface="Calibri"/>
                <a:sym typeface="Calibri"/>
              </a:rPr>
              <a:t>Contributions to global initiatives </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no-NO" sz="2200">
                <a:latin typeface="Calibri"/>
                <a:ea typeface="Calibri"/>
                <a:cs typeface="Calibri"/>
                <a:sym typeface="Calibri"/>
              </a:rPr>
              <a:t>SB 2030 Gap Analysis </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no-NO" sz="2200">
                <a:latin typeface="Calibri"/>
                <a:ea typeface="Calibri"/>
                <a:cs typeface="Calibri"/>
                <a:sym typeface="Calibri"/>
              </a:rPr>
              <a:t>UNGGIM</a:t>
            </a:r>
            <a:endParaRPr sz="2200">
              <a:latin typeface="Calibri"/>
              <a:ea typeface="Calibri"/>
              <a:cs typeface="Calibri"/>
              <a:sym typeface="Calibri"/>
            </a:endParaRPr>
          </a:p>
          <a:p>
            <a:pPr marL="914400" lvl="0" indent="0" algn="l" rtl="0">
              <a:spcBef>
                <a:spcPts val="0"/>
              </a:spcBef>
              <a:spcAft>
                <a:spcPts val="0"/>
              </a:spcAft>
              <a:buNone/>
            </a:pPr>
            <a:r>
              <a:rPr lang="no-NO" sz="2200">
                <a:latin typeface="Calibri"/>
                <a:ea typeface="Calibri"/>
                <a:cs typeface="Calibri"/>
                <a:sym typeface="Calibri"/>
              </a:rPr>
              <a:t> </a:t>
            </a:r>
            <a:endParaRPr sz="2200">
              <a:latin typeface="Calibri"/>
              <a:ea typeface="Calibri"/>
              <a:cs typeface="Calibri"/>
              <a:sym typeface="Calibri"/>
            </a:endParaRPr>
          </a:p>
          <a:p>
            <a:pPr marL="360000" marR="0" lvl="0" indent="-368300" algn="l" rtl="0">
              <a:lnSpc>
                <a:spcPct val="100000"/>
              </a:lnSpc>
              <a:spcBef>
                <a:spcPts val="0"/>
              </a:spcBef>
              <a:spcAft>
                <a:spcPts val="0"/>
              </a:spcAft>
              <a:buSzPts val="2200"/>
              <a:buFont typeface="Calibri"/>
              <a:buChar char="•"/>
            </a:pPr>
            <a:r>
              <a:rPr lang="no-NO" sz="2200">
                <a:latin typeface="Calibri"/>
                <a:ea typeface="Calibri"/>
                <a:cs typeface="Calibri"/>
                <a:sym typeface="Calibri"/>
              </a:rPr>
              <a:t>ARHC-PAME MOU draft </a:t>
            </a:r>
            <a:endParaRPr sz="2200">
              <a:latin typeface="Calibri"/>
              <a:ea typeface="Calibri"/>
              <a:cs typeface="Calibri"/>
              <a:sym typeface="Calibri"/>
            </a:endParaRPr>
          </a:p>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342900" marR="0" lvl="0" indent="-330200" algn="l" rtl="0">
              <a:lnSpc>
                <a:spcPct val="100000"/>
              </a:lnSpc>
              <a:spcBef>
                <a:spcPts val="0"/>
              </a:spcBef>
              <a:spcAft>
                <a:spcPts val="0"/>
              </a:spcAft>
              <a:buSzPts val="2200"/>
              <a:buFont typeface="Calibri"/>
              <a:buChar char="•"/>
            </a:pPr>
            <a:r>
              <a:rPr lang="no-NO" sz="2200">
                <a:latin typeface="Calibri"/>
                <a:ea typeface="Calibri"/>
                <a:cs typeface="Calibri"/>
                <a:sym typeface="Calibri"/>
              </a:rPr>
              <a:t>Connectivity to IHO prioritization and the planning cycle of in the IHO Annual Work Program</a:t>
            </a: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342900" marR="0" lvl="0" indent="-330200" algn="l" rtl="0">
              <a:lnSpc>
                <a:spcPct val="100000"/>
              </a:lnSpc>
              <a:spcBef>
                <a:spcPts val="0"/>
              </a:spcBef>
              <a:spcAft>
                <a:spcPts val="0"/>
              </a:spcAft>
              <a:buSzPts val="2200"/>
              <a:buFont typeface="Calibri"/>
              <a:buChar char="•"/>
            </a:pPr>
            <a:r>
              <a:rPr lang="no-NO" sz="2200">
                <a:latin typeface="Calibri"/>
                <a:ea typeface="Calibri"/>
                <a:cs typeface="Calibri"/>
                <a:sym typeface="Calibri"/>
              </a:rPr>
              <a:t>ARHC Logo </a:t>
            </a:r>
            <a:endParaRPr sz="2200">
              <a:latin typeface="Calibri"/>
              <a:ea typeface="Calibri"/>
              <a:cs typeface="Calibri"/>
              <a:sym typeface="Calibri"/>
            </a:endParaRPr>
          </a:p>
        </p:txBody>
      </p:sp>
      <p:cxnSp>
        <p:nvCxnSpPr>
          <p:cNvPr id="228" name="Google Shape;228;p32"/>
          <p:cNvCxnSpPr/>
          <p:nvPr/>
        </p:nvCxnSpPr>
        <p:spPr>
          <a:xfrm>
            <a:off x="241540" y="911315"/>
            <a:ext cx="6357668" cy="0"/>
          </a:xfrm>
          <a:prstGeom prst="straightConnector1">
            <a:avLst/>
          </a:prstGeom>
          <a:noFill/>
          <a:ln w="12700" cap="flat" cmpd="sng">
            <a:solidFill>
              <a:schemeClr val="accent1"/>
            </a:solidFill>
            <a:prstDash val="solid"/>
            <a:miter lim="800000"/>
            <a:headEnd type="none" w="sm" len="sm"/>
            <a:tailEnd type="none" w="sm" len="sm"/>
          </a:ln>
        </p:spPr>
      </p:cxnSp>
      <p:pic>
        <p:nvPicPr>
          <p:cNvPr id="229" name="Google Shape;229;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09117" y="0"/>
            <a:ext cx="5382885" cy="6857999"/>
          </a:xfrm>
          <a:prstGeom prst="rect">
            <a:avLst/>
          </a:prstGeom>
          <a:noFill/>
          <a:ln>
            <a:noFill/>
          </a:ln>
        </p:spPr>
      </p:pic>
      <p:sp>
        <p:nvSpPr>
          <p:cNvPr id="230" name="Google Shape;230;p32"/>
          <p:cNvSpPr/>
          <p:nvPr/>
        </p:nvSpPr>
        <p:spPr>
          <a:xfrm>
            <a:off x="6714326" y="-13999"/>
            <a:ext cx="948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374584" y="301925"/>
            <a:ext cx="6699076" cy="60939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3600" b="1" dirty="0"/>
              <a:t>Support for SB 2030</a:t>
            </a:r>
            <a:endParaRPr sz="3600" b="1" dirty="0"/>
          </a:p>
        </p:txBody>
      </p:sp>
      <p:sp>
        <p:nvSpPr>
          <p:cNvPr id="227" name="Google Shape;227;p32"/>
          <p:cNvSpPr txBox="1"/>
          <p:nvPr/>
        </p:nvSpPr>
        <p:spPr>
          <a:xfrm>
            <a:off x="374575" y="911325"/>
            <a:ext cx="5664300" cy="4627800"/>
          </a:xfrm>
          <a:prstGeom prst="rect">
            <a:avLst/>
          </a:prstGeom>
          <a:noFill/>
          <a:ln>
            <a:noFill/>
          </a:ln>
        </p:spPr>
        <p:txBody>
          <a:bodyPr spcFirstLastPara="1" wrap="square" lIns="91425" tIns="45700" rIns="91425" bIns="45700" anchor="t" anchorCtr="0">
            <a:noAutofit/>
          </a:bodyPr>
          <a:lstStyle/>
          <a:p>
            <a:pPr marL="360000" marR="0" lvl="0" indent="-368300" algn="l" rtl="0">
              <a:lnSpc>
                <a:spcPct val="100000"/>
              </a:lnSpc>
              <a:spcBef>
                <a:spcPts val="0"/>
              </a:spcBef>
              <a:spcAft>
                <a:spcPts val="0"/>
              </a:spcAft>
              <a:buSzPts val="2200"/>
              <a:buFont typeface="Calibri"/>
              <a:buChar char="●"/>
            </a:pPr>
            <a:r>
              <a:rPr lang="en-US" sz="2200" dirty="0">
                <a:latin typeface="Calibri"/>
                <a:ea typeface="Calibri"/>
                <a:cs typeface="Calibri"/>
                <a:sym typeface="Calibri"/>
              </a:rPr>
              <a:t>Gap Analysis performed to SB2030 resolution by US, CA, NO</a:t>
            </a:r>
          </a:p>
          <a:p>
            <a:pPr marL="360000" marR="0" lvl="0" indent="-368300" algn="l" rtl="0">
              <a:lnSpc>
                <a:spcPct val="100000"/>
              </a:lnSpc>
              <a:spcBef>
                <a:spcPts val="0"/>
              </a:spcBef>
              <a:spcAft>
                <a:spcPts val="0"/>
              </a:spcAft>
              <a:buSzPts val="2200"/>
              <a:buFont typeface="Calibri"/>
              <a:buChar char="●"/>
            </a:pPr>
            <a:endParaRPr lang="en-US" sz="2200" dirty="0">
              <a:latin typeface="Calibri"/>
              <a:ea typeface="Calibri"/>
              <a:cs typeface="Calibri"/>
              <a:sym typeface="Calibri"/>
            </a:endParaRPr>
          </a:p>
          <a:p>
            <a:pPr marL="360000" marR="0" lvl="0" indent="-368300" algn="l" rtl="0">
              <a:lnSpc>
                <a:spcPct val="100000"/>
              </a:lnSpc>
              <a:spcBef>
                <a:spcPts val="0"/>
              </a:spcBef>
              <a:spcAft>
                <a:spcPts val="0"/>
              </a:spcAft>
              <a:buSzPts val="2200"/>
              <a:buFont typeface="Calibri"/>
              <a:buChar char="●"/>
            </a:pPr>
            <a:r>
              <a:rPr lang="en-US" sz="2200" dirty="0">
                <a:latin typeface="Calibri"/>
                <a:ea typeface="Calibri"/>
                <a:cs typeface="Calibri"/>
                <a:sym typeface="Calibri"/>
              </a:rPr>
              <a:t>Standing agenda item to review progress, share mapping plans, identify opportunities for data sharing and joint mapping campaign activities. </a:t>
            </a:r>
          </a:p>
          <a:p>
            <a:pPr marL="360000" marR="0" lvl="0" indent="-368300" algn="l" rtl="0">
              <a:lnSpc>
                <a:spcPct val="100000"/>
              </a:lnSpc>
              <a:spcBef>
                <a:spcPts val="0"/>
              </a:spcBef>
              <a:spcAft>
                <a:spcPts val="0"/>
              </a:spcAft>
              <a:buSzPts val="2200"/>
              <a:buFont typeface="Calibri"/>
              <a:buChar char="●"/>
            </a:pPr>
            <a:endParaRPr lang="en-US" sz="2200" dirty="0">
              <a:latin typeface="Calibri"/>
              <a:ea typeface="Calibri"/>
              <a:cs typeface="Calibri"/>
              <a:sym typeface="Calibri"/>
            </a:endParaRPr>
          </a:p>
          <a:p>
            <a:pPr marL="360000" marR="0" lvl="0" indent="-368300" algn="l" rtl="0">
              <a:lnSpc>
                <a:spcPct val="100000"/>
              </a:lnSpc>
              <a:spcBef>
                <a:spcPts val="0"/>
              </a:spcBef>
              <a:spcAft>
                <a:spcPts val="0"/>
              </a:spcAft>
              <a:buSzPts val="2200"/>
              <a:buFont typeface="Calibri"/>
              <a:buChar char="●"/>
            </a:pPr>
            <a:r>
              <a:rPr lang="en-US" sz="2200" dirty="0">
                <a:latin typeface="Calibri"/>
                <a:ea typeface="Calibri"/>
                <a:cs typeface="Calibri"/>
                <a:sym typeface="Calibri"/>
              </a:rPr>
              <a:t>Communications with Martin Jacobsen (Stockholm University) and Larry Mayer (UNH) on regional gap analysis and to promote data sharing</a:t>
            </a:r>
          </a:p>
        </p:txBody>
      </p:sp>
      <p:cxnSp>
        <p:nvCxnSpPr>
          <p:cNvPr id="228" name="Google Shape;228;p32"/>
          <p:cNvCxnSpPr/>
          <p:nvPr/>
        </p:nvCxnSpPr>
        <p:spPr>
          <a:xfrm>
            <a:off x="241540" y="911315"/>
            <a:ext cx="6357668" cy="0"/>
          </a:xfrm>
          <a:prstGeom prst="straightConnector1">
            <a:avLst/>
          </a:prstGeom>
          <a:noFill/>
          <a:ln w="12700" cap="flat" cmpd="sng">
            <a:solidFill>
              <a:schemeClr val="accent1"/>
            </a:solidFill>
            <a:prstDash val="solid"/>
            <a:miter lim="800000"/>
            <a:headEnd type="none" w="sm" len="sm"/>
            <a:tailEnd type="none" w="sm" len="sm"/>
          </a:ln>
        </p:spPr>
      </p:cxnSp>
      <p:pic>
        <p:nvPicPr>
          <p:cNvPr id="229" name="Google Shape;229;p32"/>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761726" y="13999"/>
            <a:ext cx="5640376" cy="6999799"/>
          </a:xfrm>
          <a:prstGeom prst="rect">
            <a:avLst/>
          </a:prstGeom>
          <a:noFill/>
          <a:ln>
            <a:noFill/>
          </a:ln>
        </p:spPr>
      </p:pic>
      <p:sp>
        <p:nvSpPr>
          <p:cNvPr id="230" name="Google Shape;230;p32"/>
          <p:cNvSpPr/>
          <p:nvPr/>
        </p:nvSpPr>
        <p:spPr>
          <a:xfrm>
            <a:off x="6714326" y="-13999"/>
            <a:ext cx="948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extLst>
      <p:ext uri="{BB962C8B-B14F-4D97-AF65-F5344CB8AC3E}">
        <p14:creationId xmlns:p14="http://schemas.microsoft.com/office/powerpoint/2010/main" val="121290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9720" y="1192324"/>
            <a:ext cx="6076504" cy="4989074"/>
          </a:xfrm>
          <a:prstGeom prst="rect">
            <a:avLst/>
          </a:prstGeom>
          <a:noFill/>
          <a:ln>
            <a:noFill/>
          </a:ln>
        </p:spPr>
      </p:pic>
      <p:sp>
        <p:nvSpPr>
          <p:cNvPr id="238" name="Google Shape;238;p33"/>
          <p:cNvSpPr>
            <a:spLocks noGrp="1"/>
          </p:cNvSpPr>
          <p:nvPr>
            <p:ph type="pic" idx="2"/>
          </p:nvPr>
        </p:nvSpPr>
        <p:spPr>
          <a:xfrm>
            <a:off x="325625" y="987425"/>
            <a:ext cx="5014200" cy="5708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no-NO" sz="2000"/>
              <a:t>Assessment of Arctic Hydrography  </a:t>
            </a:r>
            <a:endParaRPr sz="2000"/>
          </a:p>
          <a:p>
            <a:pPr marL="914400" lvl="1" indent="-355600" algn="l" rtl="0">
              <a:spcBef>
                <a:spcPts val="0"/>
              </a:spcBef>
              <a:spcAft>
                <a:spcPts val="0"/>
              </a:spcAft>
              <a:buSzPts val="2000"/>
              <a:buChar char="○"/>
            </a:pPr>
            <a:r>
              <a:rPr lang="no-NO" sz="2000"/>
              <a:t>Initial Assessment (2015) </a:t>
            </a:r>
            <a:endParaRPr sz="2000"/>
          </a:p>
          <a:p>
            <a:pPr marL="1828800" lvl="3" indent="-355600" algn="l" rtl="0">
              <a:spcBef>
                <a:spcPts val="0"/>
              </a:spcBef>
              <a:spcAft>
                <a:spcPts val="0"/>
              </a:spcAft>
              <a:buSzPts val="2000"/>
              <a:buChar char="●"/>
            </a:pPr>
            <a:r>
              <a:rPr lang="no-NO"/>
              <a:t>REF:  IHO ARHC5-C2</a:t>
            </a:r>
            <a:endParaRPr/>
          </a:p>
          <a:p>
            <a:pPr marL="914400" lvl="1" indent="-355600" algn="l" rtl="0">
              <a:spcBef>
                <a:spcPts val="0"/>
              </a:spcBef>
              <a:spcAft>
                <a:spcPts val="0"/>
              </a:spcAft>
              <a:buSzPts val="2000"/>
              <a:buChar char="○"/>
            </a:pPr>
            <a:r>
              <a:rPr lang="no-NO" sz="2000"/>
              <a:t>Updated (2018) </a:t>
            </a:r>
            <a:endParaRPr sz="2000"/>
          </a:p>
          <a:p>
            <a:pPr marL="1828800" lvl="3" indent="-355600" algn="l" rtl="0">
              <a:spcBef>
                <a:spcPts val="0"/>
              </a:spcBef>
              <a:spcAft>
                <a:spcPts val="0"/>
              </a:spcAft>
              <a:buSzPts val="2000"/>
              <a:buChar char="●"/>
            </a:pPr>
            <a:r>
              <a:rPr lang="no-NO"/>
              <a:t>REF:  IHO ARHC8-C1a</a:t>
            </a:r>
            <a:endParaRPr/>
          </a:p>
          <a:p>
            <a:pPr marL="1828800" lvl="3" indent="-355600" algn="l" rtl="0">
              <a:spcBef>
                <a:spcPts val="0"/>
              </a:spcBef>
              <a:spcAft>
                <a:spcPts val="0"/>
              </a:spcAft>
              <a:buSzPts val="2000"/>
              <a:buChar char="●"/>
            </a:pPr>
            <a:r>
              <a:rPr lang="no-NO"/>
              <a:t>Summarizes methodology, area of study/concern, vessel traffic and conclusions</a:t>
            </a:r>
            <a:endParaRPr/>
          </a:p>
          <a:p>
            <a:pPr marL="457200" lvl="0" indent="-355600" algn="l" rtl="0">
              <a:spcBef>
                <a:spcPts val="0"/>
              </a:spcBef>
              <a:spcAft>
                <a:spcPts val="0"/>
              </a:spcAft>
              <a:buSzPts val="2000"/>
              <a:buChar char="●"/>
            </a:pPr>
            <a:r>
              <a:rPr lang="no-NO" sz="2000"/>
              <a:t>Echo sounder impacts</a:t>
            </a:r>
            <a:endParaRPr sz="2000"/>
          </a:p>
          <a:p>
            <a:pPr marL="457200" lvl="0" indent="-355600" algn="l" rtl="0">
              <a:spcBef>
                <a:spcPts val="0"/>
              </a:spcBef>
              <a:spcAft>
                <a:spcPts val="0"/>
              </a:spcAft>
              <a:buSzPts val="2000"/>
              <a:buChar char="●"/>
            </a:pPr>
            <a:r>
              <a:rPr lang="no-NO" sz="2000"/>
              <a:t>Autonomous Vehicles</a:t>
            </a:r>
            <a:endParaRPr sz="2000"/>
          </a:p>
          <a:p>
            <a:pPr marL="0" lvl="0" indent="0" algn="l" rtl="0">
              <a:spcBef>
                <a:spcPts val="1000"/>
              </a:spcBef>
              <a:spcAft>
                <a:spcPts val="0"/>
              </a:spcAft>
              <a:buNone/>
            </a:pPr>
            <a:endParaRPr sz="900"/>
          </a:p>
          <a:p>
            <a:pPr marL="0" lvl="0" indent="0" algn="l" rtl="0">
              <a:lnSpc>
                <a:spcPct val="100000"/>
              </a:lnSpc>
              <a:spcBef>
                <a:spcPts val="400"/>
              </a:spcBef>
              <a:spcAft>
                <a:spcPts val="0"/>
              </a:spcAft>
              <a:buNone/>
            </a:pPr>
            <a:r>
              <a:rPr lang="no-NO" sz="2000"/>
              <a:t>Further information:</a:t>
            </a:r>
            <a:endParaRPr sz="2000"/>
          </a:p>
          <a:p>
            <a:pPr marL="0" lvl="0" indent="0" algn="l" rtl="0">
              <a:lnSpc>
                <a:spcPct val="100000"/>
              </a:lnSpc>
              <a:spcBef>
                <a:spcPts val="400"/>
              </a:spcBef>
              <a:spcAft>
                <a:spcPts val="0"/>
              </a:spcAft>
              <a:buNone/>
            </a:pPr>
            <a:r>
              <a:rPr lang="no-NO" sz="2000" u="sng">
                <a:solidFill>
                  <a:schemeClr val="hlink"/>
                </a:solidFill>
                <a:hlinkClick r:id="rId4"/>
              </a:rPr>
              <a:t>Corey.Allen@noaa.gov</a:t>
            </a:r>
            <a:r>
              <a:rPr lang="no-NO" sz="2000"/>
              <a:t> (Chair) and </a:t>
            </a:r>
            <a:endParaRPr sz="2000"/>
          </a:p>
          <a:p>
            <a:pPr marL="0" lvl="0" indent="0" algn="l" rtl="0">
              <a:lnSpc>
                <a:spcPct val="100000"/>
              </a:lnSpc>
              <a:spcBef>
                <a:spcPts val="400"/>
              </a:spcBef>
              <a:spcAft>
                <a:spcPts val="0"/>
              </a:spcAft>
              <a:buNone/>
            </a:pPr>
            <a:r>
              <a:rPr lang="no-NO" sz="2000"/>
              <a:t>National Focal Points</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no-NO" sz="2000" u="sng">
                <a:solidFill>
                  <a:schemeClr val="hlink"/>
                </a:solidFill>
                <a:hlinkClick r:id="rId5"/>
              </a:rPr>
              <a:t>https://noaa.maps.arcgis.com/apps/webappviewer/index.html?id=2e0f077b8a0147149c8229c9204332d7</a:t>
            </a:r>
            <a:endParaRPr sz="2000"/>
          </a:p>
        </p:txBody>
      </p:sp>
      <p:sp>
        <p:nvSpPr>
          <p:cNvPr id="239" name="Google Shape;239;p33"/>
          <p:cNvSpPr txBox="1"/>
          <p:nvPr/>
        </p:nvSpPr>
        <p:spPr>
          <a:xfrm>
            <a:off x="435700" y="217200"/>
            <a:ext cx="103809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3200">
                <a:solidFill>
                  <a:schemeClr val="dk1"/>
                </a:solidFill>
                <a:latin typeface="Calibri"/>
                <a:ea typeface="Calibri"/>
                <a:cs typeface="Calibri"/>
                <a:sym typeface="Calibri"/>
              </a:rPr>
              <a:t>Operations and Technology Working Group </a:t>
            </a:r>
            <a:r>
              <a:rPr lang="no-NO" sz="3600">
                <a:latin typeface="Calibri"/>
                <a:ea typeface="Calibri"/>
                <a:cs typeface="Calibri"/>
                <a:sym typeface="Calibri"/>
              </a:rPr>
              <a:t>(OTWG)</a:t>
            </a:r>
            <a:endParaRPr sz="3600">
              <a:latin typeface="Calibri"/>
              <a:ea typeface="Calibri"/>
              <a:cs typeface="Calibri"/>
              <a:sym typeface="Calibri"/>
            </a:endParaRPr>
          </a:p>
        </p:txBody>
      </p:sp>
      <p:sp>
        <p:nvSpPr>
          <p:cNvPr id="240" name="Google Shape;240;p33"/>
          <p:cNvSpPr txBox="1"/>
          <p:nvPr/>
        </p:nvSpPr>
        <p:spPr>
          <a:xfrm>
            <a:off x="7237901" y="6181400"/>
            <a:ext cx="35787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1100" u="sng">
                <a:solidFill>
                  <a:schemeClr val="hlink"/>
                </a:solidFill>
                <a:hlinkClick r:id="rId5"/>
              </a:rPr>
              <a:t>https://noaa.maps.arcgis.com/apps/webappviewer/index.html?id=2e0f077b8a0147149c8229c9204332d7</a:t>
            </a:r>
            <a:endParaRPr>
              <a:latin typeface="Calibri"/>
              <a:ea typeface="Calibri"/>
              <a:cs typeface="Calibri"/>
              <a:sym typeface="Calibri"/>
            </a:endParaRPr>
          </a:p>
        </p:txBody>
      </p:sp>
      <p:cxnSp>
        <p:nvCxnSpPr>
          <p:cNvPr id="241" name="Google Shape;241;p33"/>
          <p:cNvCxnSpPr/>
          <p:nvPr/>
        </p:nvCxnSpPr>
        <p:spPr>
          <a:xfrm rot="10800000" flipH="1">
            <a:off x="520200" y="911175"/>
            <a:ext cx="11436000" cy="1800"/>
          </a:xfrm>
          <a:prstGeom prst="straightConnector1">
            <a:avLst/>
          </a:prstGeom>
          <a:noFill/>
          <a:ln w="12700" cap="flat" cmpd="sng">
            <a:solidFill>
              <a:schemeClr val="accent1"/>
            </a:solidFill>
            <a:prstDash val="solid"/>
            <a:miter lim="800000"/>
            <a:headEnd type="none" w="sm" len="sm"/>
            <a:tailEnd type="none" w="sm" len="sm"/>
          </a:ln>
        </p:spPr>
      </p:cxnSp>
      <p:pic>
        <p:nvPicPr>
          <p:cNvPr id="242" name="Google Shape;242;p3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520200" y="223650"/>
            <a:ext cx="8652900" cy="60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o-NO"/>
              <a:t>Conclusions of the Re-Assessment</a:t>
            </a:r>
            <a:endParaRPr/>
          </a:p>
        </p:txBody>
      </p:sp>
      <p:sp>
        <p:nvSpPr>
          <p:cNvPr id="249" name="Google Shape;249;p34"/>
          <p:cNvSpPr txBox="1">
            <a:spLocks noGrp="1"/>
          </p:cNvSpPr>
          <p:nvPr>
            <p:ph type="body" idx="1"/>
          </p:nvPr>
        </p:nvSpPr>
        <p:spPr>
          <a:xfrm>
            <a:off x="947950" y="832050"/>
            <a:ext cx="10461300" cy="614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600"/>
          </a:p>
          <a:p>
            <a:pPr marL="457200" lvl="0" indent="-393700" algn="l" rtl="0">
              <a:spcBef>
                <a:spcPts val="1000"/>
              </a:spcBef>
              <a:spcAft>
                <a:spcPts val="0"/>
              </a:spcAft>
              <a:buSzPts val="2600"/>
              <a:buChar char="●"/>
            </a:pPr>
            <a:r>
              <a:rPr lang="no-NO" sz="2600"/>
              <a:t>We have high confidence in the survey data of only 2% of the area. </a:t>
            </a:r>
            <a:endParaRPr sz="2600"/>
          </a:p>
          <a:p>
            <a:pPr marL="457200" lvl="0" indent="-393700" algn="l" rtl="0">
              <a:spcBef>
                <a:spcPts val="0"/>
              </a:spcBef>
              <a:spcAft>
                <a:spcPts val="0"/>
              </a:spcAft>
              <a:buSzPts val="2600"/>
              <a:buChar char="●"/>
            </a:pPr>
            <a:r>
              <a:rPr lang="no-NO" sz="2600"/>
              <a:t>Nearly half (42%) of all areas transited by vessels in the Arctic is in areas we consider of high navigational concern.</a:t>
            </a:r>
            <a:endParaRPr sz="2600"/>
          </a:p>
          <a:p>
            <a:pPr marL="457200" lvl="0" indent="-393700" algn="l" rtl="0">
              <a:spcBef>
                <a:spcPts val="0"/>
              </a:spcBef>
              <a:spcAft>
                <a:spcPts val="0"/>
              </a:spcAft>
              <a:buSzPts val="2600"/>
              <a:buChar char="●"/>
            </a:pPr>
            <a:r>
              <a:rPr lang="no-NO" sz="2600"/>
              <a:t>Much of the area is unassessed from a CATZOC perspective. A review and classification of existing holdings will improve this analysis. </a:t>
            </a:r>
            <a:endParaRPr sz="2600"/>
          </a:p>
          <a:p>
            <a:pPr marL="457200" lvl="0" indent="-393700" algn="l" rtl="0">
              <a:spcBef>
                <a:spcPts val="0"/>
              </a:spcBef>
              <a:spcAft>
                <a:spcPts val="0"/>
              </a:spcAft>
              <a:buSzPts val="2600"/>
              <a:buChar char="●"/>
            </a:pPr>
            <a:r>
              <a:rPr lang="no-NO" sz="2600"/>
              <a:t>This traffic-based analysis may be used to prioritize new data acquisition. </a:t>
            </a:r>
            <a:endParaRPr sz="2600"/>
          </a:p>
          <a:p>
            <a:pPr marL="457200" lvl="0" indent="-393700" algn="l" rtl="0">
              <a:spcBef>
                <a:spcPts val="0"/>
              </a:spcBef>
              <a:spcAft>
                <a:spcPts val="0"/>
              </a:spcAft>
              <a:buSzPts val="2600"/>
              <a:buChar char="●"/>
            </a:pPr>
            <a:r>
              <a:rPr lang="no-NO" sz="2600"/>
              <a:t>The very high traffic densities in some areas, notably in the Norwegian, Barents, and Kara Seas suggest that crowd based approaches to acquire new hydrographic data may be attractive. </a:t>
            </a:r>
            <a:endParaRPr sz="2600"/>
          </a:p>
          <a:p>
            <a:pPr marL="457200" lvl="0" indent="-393700" algn="l" rtl="0">
              <a:spcBef>
                <a:spcPts val="0"/>
              </a:spcBef>
              <a:spcAft>
                <a:spcPts val="0"/>
              </a:spcAft>
              <a:buSzPts val="2600"/>
              <a:buChar char="●"/>
            </a:pPr>
            <a:r>
              <a:rPr lang="no-NO" sz="2600"/>
              <a:t>In areas dominated by corridor-like transits, such as the Northern Sea Route across the top of Siberia and the Northwest Passage across Canada, establishment and survey of traffic lanes would improve the hydrographic data available to the most users. </a:t>
            </a:r>
            <a:endParaRPr sz="2600"/>
          </a:p>
        </p:txBody>
      </p:sp>
      <p:cxnSp>
        <p:nvCxnSpPr>
          <p:cNvPr id="250" name="Google Shape;250;p34"/>
          <p:cNvCxnSpPr/>
          <p:nvPr/>
        </p:nvCxnSpPr>
        <p:spPr>
          <a:xfrm rot="10800000" flipH="1">
            <a:off x="520200" y="911175"/>
            <a:ext cx="11436000" cy="1800"/>
          </a:xfrm>
          <a:prstGeom prst="straightConnector1">
            <a:avLst/>
          </a:prstGeom>
          <a:noFill/>
          <a:ln w="12700" cap="flat" cmpd="sng">
            <a:solidFill>
              <a:schemeClr val="accent1"/>
            </a:solidFill>
            <a:prstDash val="solid"/>
            <a:miter lim="800000"/>
            <a:headEnd type="none" w="sm" len="sm"/>
            <a:tailEnd type="none" w="sm" len="sm"/>
          </a:ln>
        </p:spPr>
      </p:cxnSp>
      <p:pic>
        <p:nvPicPr>
          <p:cNvPr id="251" name="Google Shape;251;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1550" y="5552191"/>
            <a:ext cx="879800" cy="117190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2053</Words>
  <Application>Microsoft Office PowerPoint</Application>
  <PresentationFormat>Widescreen</PresentationFormat>
  <Paragraphs>163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Verdana</vt:lpstr>
      <vt:lpstr>Office Theme</vt:lpstr>
      <vt:lpstr>Office Theme</vt:lpstr>
      <vt:lpstr>PowerPoint Presentation</vt:lpstr>
      <vt:lpstr>ARHC</vt:lpstr>
      <vt:lpstr>ARHC – meeting since IRCC-10</vt:lpstr>
      <vt:lpstr>ARHC Agenda Items</vt:lpstr>
      <vt:lpstr>Cooperation with Stakeholders</vt:lpstr>
      <vt:lpstr>ARHC Achievements</vt:lpstr>
      <vt:lpstr>Support for SB 2030</vt:lpstr>
      <vt:lpstr>PowerPoint Presentation</vt:lpstr>
      <vt:lpstr>Conclusions of the Re-Assessment</vt:lpstr>
      <vt:lpstr>  ARMSDIWG</vt:lpstr>
      <vt:lpstr>ARHC ARMSDIWG and Arctic SDI</vt:lpstr>
      <vt:lpstr>Welcome Italy to ARHC!</vt:lpstr>
      <vt:lpstr>Partnerships Connecting to the IMO Arctic Shipping Best Practices Information Forum ARHC Delegate-2018 and 2019</vt:lpstr>
      <vt:lpstr>Challenges</vt:lpstr>
      <vt:lpstr>ARHC Notable Deliverables/Milestones and timing in 2020 IHO Work Program 3 Task 3.2.1.1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Alberto Costaneves</cp:lastModifiedBy>
  <cp:revision>2</cp:revision>
  <dcterms:modified xsi:type="dcterms:W3CDTF">2019-06-07T13:22:41Z</dcterms:modified>
</cp:coreProperties>
</file>