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75" r:id="rId2"/>
    <p:sldId id="285" r:id="rId3"/>
    <p:sldId id="295" r:id="rId4"/>
    <p:sldId id="286" r:id="rId5"/>
    <p:sldId id="287" r:id="rId6"/>
    <p:sldId id="288" r:id="rId7"/>
    <p:sldId id="289" r:id="rId8"/>
    <p:sldId id="290" r:id="rId9"/>
    <p:sldId id="292" r:id="rId10"/>
    <p:sldId id="291" r:id="rId11"/>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Tech" initials="Abri"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E8EFF8"/>
    <a:srgbClr val="DEDF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78" autoAdjust="0"/>
    <p:restoredTop sz="67817" autoAdjust="0"/>
  </p:normalViewPr>
  <p:slideViewPr>
    <p:cSldViewPr snapToGrid="0">
      <p:cViewPr varScale="1">
        <p:scale>
          <a:sx n="69" d="100"/>
          <a:sy n="69" d="100"/>
        </p:scale>
        <p:origin x="1083" y="48"/>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D3A9B22A-55EC-4A68-A1AE-1A1AE03C8C30}" type="datetimeFigureOut">
              <a:rPr lang="en-US" smtClean="0"/>
              <a:t>6/4/2019</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5C14B252-8EFF-4387-B930-F07556521AEC}" type="slidenum">
              <a:rPr lang="en-US" smtClean="0"/>
              <a:t>‹#›</a:t>
            </a:fld>
            <a:endParaRPr lang="en-US"/>
          </a:p>
        </p:txBody>
      </p:sp>
    </p:spTree>
    <p:extLst>
      <p:ext uri="{BB962C8B-B14F-4D97-AF65-F5344CB8AC3E}">
        <p14:creationId xmlns:p14="http://schemas.microsoft.com/office/powerpoint/2010/main" val="816804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altLang="en-US" dirty="0"/>
              <a:t>C2/30 - </a:t>
            </a:r>
            <a:r>
              <a:rPr lang="en-GB" sz="1200" b="1" kern="1200" dirty="0">
                <a:solidFill>
                  <a:schemeClr val="tx1"/>
                </a:solidFill>
                <a:effectLst/>
                <a:latin typeface="Times New Roman" pitchFamily="18" charset="0"/>
                <a:ea typeface="+mn-ea"/>
                <a:cs typeface="+mn-cs"/>
              </a:rPr>
              <a:t>IRCC </a:t>
            </a:r>
            <a:r>
              <a:rPr lang="en-GB" sz="1200" kern="1200" dirty="0">
                <a:solidFill>
                  <a:schemeClr val="tx1"/>
                </a:solidFill>
                <a:effectLst/>
                <a:latin typeface="Times New Roman" pitchFamily="18" charset="0"/>
                <a:ea typeface="+mn-ea"/>
                <a:cs typeface="+mn-cs"/>
              </a:rPr>
              <a:t>to instruct and provide guidance to the </a:t>
            </a:r>
            <a:r>
              <a:rPr lang="en-GB" sz="1200" b="1" kern="1200" dirty="0">
                <a:solidFill>
                  <a:schemeClr val="tx1"/>
                </a:solidFill>
                <a:effectLst/>
                <a:latin typeface="Times New Roman" pitchFamily="18" charset="0"/>
                <a:ea typeface="+mn-ea"/>
                <a:cs typeface="+mn-cs"/>
              </a:rPr>
              <a:t>WENDWG </a:t>
            </a:r>
            <a:r>
              <a:rPr lang="en-GB" sz="1200" kern="1200" dirty="0">
                <a:solidFill>
                  <a:schemeClr val="tx1"/>
                </a:solidFill>
                <a:effectLst/>
                <a:latin typeface="Times New Roman" pitchFamily="18" charset="0"/>
                <a:ea typeface="+mn-ea"/>
                <a:cs typeface="+mn-cs"/>
              </a:rPr>
              <a:t>in order to investigate the applicability of the WEND-like Principles to the production and dissemination of S-101 ENCs and the first generation of S-100 based products and to report back at C-3</a:t>
            </a:r>
          </a:p>
          <a:p>
            <a:endParaRPr lang="en-GB" altLang="en-US" sz="1200" kern="1200" dirty="0">
              <a:solidFill>
                <a:schemeClr val="tx1"/>
              </a:solidFill>
              <a:effectLst/>
              <a:latin typeface="Times New Roman" pitchFamily="18" charset="0"/>
              <a:ea typeface="+mn-ea"/>
              <a:cs typeface="+mn-cs"/>
            </a:endParaRPr>
          </a:p>
          <a:p>
            <a:r>
              <a:rPr lang="en-GB" altLang="en-US" sz="1200" kern="1200" dirty="0">
                <a:solidFill>
                  <a:schemeClr val="tx1"/>
                </a:solidFill>
                <a:effectLst/>
                <a:latin typeface="Times New Roman" pitchFamily="18" charset="0"/>
                <a:ea typeface="+mn-ea"/>
                <a:cs typeface="+mn-cs"/>
              </a:rPr>
              <a:t>C2/31 - </a:t>
            </a:r>
            <a:r>
              <a:rPr lang="en-GB" sz="1200" b="1" kern="1200" dirty="0">
                <a:solidFill>
                  <a:schemeClr val="tx1"/>
                </a:solidFill>
                <a:effectLst/>
                <a:latin typeface="Times New Roman" pitchFamily="18" charset="0"/>
                <a:ea typeface="+mn-ea"/>
                <a:cs typeface="+mn-cs"/>
              </a:rPr>
              <a:t>Council, HSSC, IRCC Chairs and </a:t>
            </a:r>
            <a:r>
              <a:rPr lang="en-GB" sz="1200" b="1" kern="1200" dirty="0" err="1">
                <a:solidFill>
                  <a:schemeClr val="tx1"/>
                </a:solidFill>
                <a:effectLst/>
                <a:latin typeface="Times New Roman" pitchFamily="18" charset="0"/>
                <a:ea typeface="+mn-ea"/>
                <a:cs typeface="+mn-cs"/>
              </a:rPr>
              <a:t>SecGen</a:t>
            </a:r>
            <a:r>
              <a:rPr lang="en-GB" sz="1200" b="1" kern="1200" dirty="0">
                <a:solidFill>
                  <a:schemeClr val="tx1"/>
                </a:solidFill>
                <a:effectLst/>
                <a:latin typeface="Times New Roman" pitchFamily="18" charset="0"/>
                <a:ea typeface="+mn-ea"/>
                <a:cs typeface="+mn-cs"/>
              </a:rPr>
              <a:t> </a:t>
            </a:r>
            <a:r>
              <a:rPr lang="en-GB" sz="1200" kern="1200" dirty="0">
                <a:solidFill>
                  <a:schemeClr val="tx1"/>
                </a:solidFill>
                <a:effectLst/>
                <a:latin typeface="Times New Roman" pitchFamily="18" charset="0"/>
                <a:ea typeface="+mn-ea"/>
                <a:cs typeface="+mn-cs"/>
              </a:rPr>
              <a:t>to draft an implementation strategy/roadmap for a transition plan aiming to the regular and harmonized production and dissemination of S-100 based products for further discussion at A-2 and for the preparation of the 2021-2023 IHO Work Programme</a:t>
            </a:r>
            <a:endParaRPr lang="en-GB" altLang="en-US" dirty="0"/>
          </a:p>
          <a:p>
            <a:endParaRPr lang="en-GB" dirty="0"/>
          </a:p>
        </p:txBody>
      </p:sp>
      <p:sp>
        <p:nvSpPr>
          <p:cNvPr id="4" name="Segnaposto numero diapositiva 3"/>
          <p:cNvSpPr>
            <a:spLocks noGrp="1"/>
          </p:cNvSpPr>
          <p:nvPr>
            <p:ph type="sldNum" sz="quarter" idx="10"/>
          </p:nvPr>
        </p:nvSpPr>
        <p:spPr/>
        <p:txBody>
          <a:bodyPr/>
          <a:lstStyle/>
          <a:p>
            <a:fld id="{5C14B252-8EFF-4387-B930-F07556521AEC}" type="slidenum">
              <a:rPr lang="en-US" smtClean="0"/>
              <a:t>2</a:t>
            </a:fld>
            <a:endParaRPr lang="en-US"/>
          </a:p>
        </p:txBody>
      </p:sp>
    </p:spTree>
    <p:extLst>
      <p:ext uri="{BB962C8B-B14F-4D97-AF65-F5344CB8AC3E}">
        <p14:creationId xmlns:p14="http://schemas.microsoft.com/office/powerpoint/2010/main" val="3520901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lvl="0"/>
            <a:r>
              <a:rPr lang="en-US" sz="1200" i="1" u="none" strike="noStrike" kern="1200" dirty="0">
                <a:solidFill>
                  <a:schemeClr val="tx1"/>
                </a:solidFill>
                <a:effectLst/>
                <a:latin typeface="+mn-lt"/>
                <a:ea typeface="+mn-ea"/>
                <a:cs typeface="+mn-cs"/>
              </a:rPr>
              <a:t>The scope should be applicable to ENCs (S-57 and S-101) and to other services needed for safe, legal, and efficient marine operations by all classes of vessels.  While not explicit in the document, of the standards now under development, it would include those intended for front of bridge use, and being addressed in the interoperability standards (S-101, S-102, S-104, S-111, S-122 (MPAs), S-124 (navigation warnings), and S-412 (weather warnings).</a:t>
            </a:r>
          </a:p>
          <a:p>
            <a:pPr lvl="0"/>
            <a:endParaRPr lang="en-US" sz="1200" u="none" strike="noStrike" kern="1200" dirty="0">
              <a:solidFill>
                <a:schemeClr val="tx1"/>
              </a:solidFill>
              <a:effectLst/>
              <a:latin typeface="+mn-lt"/>
              <a:ea typeface="+mn-ea"/>
              <a:cs typeface="+mn-cs"/>
            </a:endParaRPr>
          </a:p>
          <a:p>
            <a:pPr lvl="0"/>
            <a:r>
              <a:rPr lang="en-US" sz="1200" i="1" u="none" strike="noStrike" kern="1200" dirty="0">
                <a:solidFill>
                  <a:schemeClr val="tx1"/>
                </a:solidFill>
                <a:effectLst/>
                <a:latin typeface="+mn-lt"/>
                <a:ea typeface="+mn-ea"/>
                <a:cs typeface="+mn-cs"/>
              </a:rPr>
              <a:t>The proposal envisions </a:t>
            </a:r>
            <a:r>
              <a:rPr lang="en-US" sz="1200" i="1" u="none" strike="noStrike" kern="1200" dirty="0" err="1">
                <a:solidFill>
                  <a:schemeClr val="tx1"/>
                </a:solidFill>
                <a:effectLst/>
                <a:latin typeface="+mn-lt"/>
                <a:ea typeface="+mn-ea"/>
                <a:cs typeface="+mn-cs"/>
              </a:rPr>
              <a:t>wordwide</a:t>
            </a:r>
            <a:r>
              <a:rPr lang="en-US" sz="1200" i="1" u="none" strike="noStrike" kern="1200" dirty="0">
                <a:solidFill>
                  <a:schemeClr val="tx1"/>
                </a:solidFill>
                <a:effectLst/>
                <a:latin typeface="+mn-lt"/>
                <a:ea typeface="+mn-ea"/>
                <a:cs typeface="+mn-cs"/>
              </a:rPr>
              <a:t> coordinated services, so that duplication of services (which could be inconsistent, inefficient, or confusing) is avoided.</a:t>
            </a:r>
            <a:endParaRPr lang="en-US" sz="1200" u="none" strike="noStrike" kern="1200" dirty="0">
              <a:solidFill>
                <a:schemeClr val="tx1"/>
              </a:solidFill>
              <a:effectLst/>
              <a:latin typeface="+mn-lt"/>
              <a:ea typeface="+mn-ea"/>
              <a:cs typeface="+mn-cs"/>
            </a:endParaRPr>
          </a:p>
          <a:p>
            <a:pPr lvl="0"/>
            <a:endParaRPr lang="en-US" sz="1200" i="1" u="none" strike="noStrike" kern="1200" dirty="0">
              <a:solidFill>
                <a:schemeClr val="tx1"/>
              </a:solidFill>
              <a:effectLst/>
              <a:latin typeface="+mn-lt"/>
              <a:ea typeface="+mn-ea"/>
              <a:cs typeface="+mn-cs"/>
            </a:endParaRPr>
          </a:p>
          <a:p>
            <a:pPr lvl="0"/>
            <a:r>
              <a:rPr lang="en-US" sz="1200" i="1" u="none" strike="noStrike" kern="1200" dirty="0">
                <a:solidFill>
                  <a:schemeClr val="tx1"/>
                </a:solidFill>
                <a:effectLst/>
                <a:latin typeface="+mn-lt"/>
                <a:ea typeface="+mn-ea"/>
                <a:cs typeface="+mn-cs"/>
              </a:rPr>
              <a:t>The proposal envisions a worldwide integrated dissemination system, so that users can become aware of, and gain access to compatible services worldwide.  </a:t>
            </a:r>
            <a:endParaRPr lang="en-US" sz="1200" u="none" strike="noStrike" kern="1200" dirty="0">
              <a:solidFill>
                <a:schemeClr val="tx1"/>
              </a:solidFill>
              <a:effectLst/>
              <a:latin typeface="+mn-lt"/>
              <a:ea typeface="+mn-ea"/>
              <a:cs typeface="+mn-cs"/>
            </a:endParaRPr>
          </a:p>
          <a:p>
            <a:pPr lvl="0"/>
            <a:endParaRPr lang="en-US" sz="1200" i="1" u="none" strike="noStrike" kern="1200" dirty="0">
              <a:solidFill>
                <a:schemeClr val="tx1"/>
              </a:solidFill>
              <a:effectLst/>
              <a:latin typeface="+mn-lt"/>
              <a:ea typeface="+mn-ea"/>
              <a:cs typeface="+mn-cs"/>
            </a:endParaRPr>
          </a:p>
          <a:p>
            <a:pPr lvl="0"/>
            <a:r>
              <a:rPr lang="en-US" sz="1200" i="1" u="none" strike="noStrike" kern="1200" dirty="0">
                <a:solidFill>
                  <a:schemeClr val="tx1"/>
                </a:solidFill>
                <a:effectLst/>
                <a:latin typeface="+mn-lt"/>
                <a:ea typeface="+mn-ea"/>
                <a:cs typeface="+mn-cs"/>
              </a:rPr>
              <a:t>The proposal considers navigation use of these services, most of which are also expected to have some manifestation in national or regional MSDI efforts.  The proposal is silent on the provision of this information in the MSDI context, though the same dissemination systems used for maritime navigation use may readily be extended for non-navigation use.  MSDI also has standardization, coordination, and data access considerations, and scope beyond these specific services.  </a:t>
            </a:r>
            <a:endParaRPr lang="en-US" sz="1200" u="none" strike="noStrike" kern="1200" dirty="0">
              <a:solidFill>
                <a:schemeClr val="tx1"/>
              </a:solidFill>
              <a:effectLst/>
              <a:latin typeface="+mn-lt"/>
              <a:ea typeface="+mn-ea"/>
              <a:cs typeface="+mn-cs"/>
            </a:endParaRPr>
          </a:p>
          <a:p>
            <a:pPr lvl="0"/>
            <a:endParaRPr lang="en-US" sz="1200" i="1" u="none" strike="noStrike" kern="1200" dirty="0">
              <a:solidFill>
                <a:schemeClr val="tx1"/>
              </a:solidFill>
              <a:effectLst/>
              <a:latin typeface="+mn-lt"/>
              <a:ea typeface="+mn-ea"/>
              <a:cs typeface="+mn-cs"/>
            </a:endParaRPr>
          </a:p>
          <a:p>
            <a:pPr lvl="0"/>
            <a:r>
              <a:rPr lang="en-US" sz="1200" i="1" u="none" strike="noStrike" kern="1200" dirty="0">
                <a:solidFill>
                  <a:schemeClr val="tx1"/>
                </a:solidFill>
                <a:effectLst/>
                <a:latin typeface="+mn-lt"/>
                <a:ea typeface="+mn-ea"/>
                <a:cs typeface="+mn-cs"/>
              </a:rPr>
              <a:t>There is a mention of capacity building, which is intended to establish that CB efforts are needed to support these additional services.  </a:t>
            </a:r>
            <a:endParaRPr lang="en-US" sz="1200" u="none" strike="noStrike" kern="1200" dirty="0">
              <a:solidFill>
                <a:schemeClr val="tx1"/>
              </a:solidFill>
              <a:effectLst/>
              <a:latin typeface="+mn-lt"/>
              <a:ea typeface="+mn-ea"/>
              <a:cs typeface="+mn-cs"/>
            </a:endParaRPr>
          </a:p>
          <a:p>
            <a:pPr lvl="0"/>
            <a:endParaRPr lang="en-US" sz="1200" i="1" u="none" strike="noStrike" kern="1200" dirty="0">
              <a:solidFill>
                <a:schemeClr val="tx1"/>
              </a:solidFill>
              <a:effectLst/>
              <a:latin typeface="+mn-lt"/>
              <a:ea typeface="+mn-ea"/>
              <a:cs typeface="+mn-cs"/>
            </a:endParaRPr>
          </a:p>
          <a:p>
            <a:pPr lvl="0"/>
            <a:r>
              <a:rPr lang="en-US" sz="1200" i="1" u="none" strike="noStrike" kern="1200" dirty="0">
                <a:solidFill>
                  <a:schemeClr val="tx1"/>
                </a:solidFill>
                <a:effectLst/>
                <a:latin typeface="+mn-lt"/>
                <a:ea typeface="+mn-ea"/>
                <a:cs typeface="+mn-cs"/>
              </a:rPr>
              <a:t>It is recognized that this proposal expands the scope of navigation services to include some oceanographic and meteorological services that are critical for safe navigation.  Given the opportunity for these services to distributed together, there is an opportunity to consider them together here.  If the IHO takes on this wider coordination role, it will necessarily also expand our circles of collaboration to those agencies expert in these services.  </a:t>
            </a:r>
            <a:endParaRPr lang="en-US" sz="1200" u="none" strike="noStrike" kern="1200" dirty="0">
              <a:solidFill>
                <a:schemeClr val="tx1"/>
              </a:solidFill>
              <a:effectLst/>
              <a:latin typeface="+mn-lt"/>
              <a:ea typeface="+mn-ea"/>
              <a:cs typeface="+mn-cs"/>
            </a:endParaRPr>
          </a:p>
          <a:p>
            <a:endParaRPr lang="en-GB" dirty="0"/>
          </a:p>
        </p:txBody>
      </p:sp>
      <p:sp>
        <p:nvSpPr>
          <p:cNvPr id="4" name="Segnaposto numero diapositiva 3"/>
          <p:cNvSpPr>
            <a:spLocks noGrp="1"/>
          </p:cNvSpPr>
          <p:nvPr>
            <p:ph type="sldNum" sz="quarter" idx="10"/>
          </p:nvPr>
        </p:nvSpPr>
        <p:spPr/>
        <p:txBody>
          <a:bodyPr/>
          <a:lstStyle/>
          <a:p>
            <a:fld id="{5C14B252-8EFF-4387-B930-F07556521AEC}" type="slidenum">
              <a:rPr lang="en-US" smtClean="0"/>
              <a:t>3</a:t>
            </a:fld>
            <a:endParaRPr lang="en-US"/>
          </a:p>
        </p:txBody>
      </p:sp>
    </p:spTree>
    <p:extLst>
      <p:ext uri="{BB962C8B-B14F-4D97-AF65-F5344CB8AC3E}">
        <p14:creationId xmlns:p14="http://schemas.microsoft.com/office/powerpoint/2010/main" val="2061764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10"/>
          </p:nvPr>
        </p:nvSpPr>
        <p:spPr/>
        <p:txBody>
          <a:bodyPr/>
          <a:lstStyle/>
          <a:p>
            <a:fld id="{5C14B252-8EFF-4387-B930-F07556521AEC}" type="slidenum">
              <a:rPr lang="en-US" smtClean="0"/>
              <a:t>4</a:t>
            </a:fld>
            <a:endParaRPr lang="en-US"/>
          </a:p>
        </p:txBody>
      </p:sp>
    </p:spTree>
    <p:extLst>
      <p:ext uri="{BB962C8B-B14F-4D97-AF65-F5344CB8AC3E}">
        <p14:creationId xmlns:p14="http://schemas.microsoft.com/office/powerpoint/2010/main" val="177460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10"/>
          </p:nvPr>
        </p:nvSpPr>
        <p:spPr/>
        <p:txBody>
          <a:bodyPr/>
          <a:lstStyle/>
          <a:p>
            <a:fld id="{5C14B252-8EFF-4387-B930-F07556521AEC}" type="slidenum">
              <a:rPr lang="en-US" smtClean="0"/>
              <a:t>5</a:t>
            </a:fld>
            <a:endParaRPr lang="en-US"/>
          </a:p>
        </p:txBody>
      </p:sp>
    </p:spTree>
    <p:extLst>
      <p:ext uri="{BB962C8B-B14F-4D97-AF65-F5344CB8AC3E}">
        <p14:creationId xmlns:p14="http://schemas.microsoft.com/office/powerpoint/2010/main" val="2438900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10"/>
          </p:nvPr>
        </p:nvSpPr>
        <p:spPr/>
        <p:txBody>
          <a:bodyPr/>
          <a:lstStyle/>
          <a:p>
            <a:fld id="{5C14B252-8EFF-4387-B930-F07556521AEC}" type="slidenum">
              <a:rPr lang="en-US" smtClean="0"/>
              <a:t>6</a:t>
            </a:fld>
            <a:endParaRPr lang="en-US"/>
          </a:p>
        </p:txBody>
      </p:sp>
    </p:spTree>
    <p:extLst>
      <p:ext uri="{BB962C8B-B14F-4D97-AF65-F5344CB8AC3E}">
        <p14:creationId xmlns:p14="http://schemas.microsoft.com/office/powerpoint/2010/main" val="37250607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Times New Roman" pitchFamily="18" charset="0"/>
                <a:ea typeface="+mn-ea"/>
                <a:cs typeface="+mn-cs"/>
              </a:rPr>
              <a:t>S-100 services that are in this scope for WENS are S-101, S-102, S104, S-111, S-121, S121, S122, S-123, S125, (S-126), S-127, S-128 and S129.</a:t>
            </a:r>
            <a:endParaRPr lang="en-US" sz="1200" kern="1200" dirty="0">
              <a:solidFill>
                <a:schemeClr val="tx1"/>
              </a:solidFill>
              <a:effectLst/>
              <a:latin typeface="Times New Roman" pitchFamily="18" charset="0"/>
              <a:ea typeface="+mn-ea"/>
              <a:cs typeface="+mn-cs"/>
            </a:endParaRPr>
          </a:p>
          <a:p>
            <a:endParaRPr lang="en-GB" dirty="0"/>
          </a:p>
        </p:txBody>
      </p:sp>
      <p:sp>
        <p:nvSpPr>
          <p:cNvPr id="4" name="Segnaposto numero diapositiva 3"/>
          <p:cNvSpPr>
            <a:spLocks noGrp="1"/>
          </p:cNvSpPr>
          <p:nvPr>
            <p:ph type="sldNum" sz="quarter" idx="10"/>
          </p:nvPr>
        </p:nvSpPr>
        <p:spPr/>
        <p:txBody>
          <a:bodyPr/>
          <a:lstStyle/>
          <a:p>
            <a:fld id="{5C14B252-8EFF-4387-B930-F07556521AEC}" type="slidenum">
              <a:rPr lang="en-US" smtClean="0"/>
              <a:t>7</a:t>
            </a:fld>
            <a:endParaRPr lang="en-US"/>
          </a:p>
        </p:txBody>
      </p:sp>
    </p:spTree>
    <p:extLst>
      <p:ext uri="{BB962C8B-B14F-4D97-AF65-F5344CB8AC3E}">
        <p14:creationId xmlns:p14="http://schemas.microsoft.com/office/powerpoint/2010/main" val="41246272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10"/>
          </p:nvPr>
        </p:nvSpPr>
        <p:spPr/>
        <p:txBody>
          <a:bodyPr/>
          <a:lstStyle/>
          <a:p>
            <a:fld id="{5C14B252-8EFF-4387-B930-F07556521AEC}" type="slidenum">
              <a:rPr lang="en-US" smtClean="0"/>
              <a:t>8</a:t>
            </a:fld>
            <a:endParaRPr lang="en-US"/>
          </a:p>
        </p:txBody>
      </p:sp>
    </p:spTree>
    <p:extLst>
      <p:ext uri="{BB962C8B-B14F-4D97-AF65-F5344CB8AC3E}">
        <p14:creationId xmlns:p14="http://schemas.microsoft.com/office/powerpoint/2010/main" val="12706839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10"/>
          </p:nvPr>
        </p:nvSpPr>
        <p:spPr/>
        <p:txBody>
          <a:bodyPr/>
          <a:lstStyle/>
          <a:p>
            <a:fld id="{5C14B252-8EFF-4387-B930-F07556521AEC}" type="slidenum">
              <a:rPr lang="en-US" smtClean="0"/>
              <a:t>9</a:t>
            </a:fld>
            <a:endParaRPr lang="en-US"/>
          </a:p>
        </p:txBody>
      </p:sp>
    </p:spTree>
    <p:extLst>
      <p:ext uri="{BB962C8B-B14F-4D97-AF65-F5344CB8AC3E}">
        <p14:creationId xmlns:p14="http://schemas.microsoft.com/office/powerpoint/2010/main" val="7710263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10"/>
          </p:nvPr>
        </p:nvSpPr>
        <p:spPr/>
        <p:txBody>
          <a:bodyPr/>
          <a:lstStyle/>
          <a:p>
            <a:fld id="{5C14B252-8EFF-4387-B930-F07556521AEC}" type="slidenum">
              <a:rPr lang="en-US" smtClean="0"/>
              <a:t>10</a:t>
            </a:fld>
            <a:endParaRPr lang="en-US"/>
          </a:p>
        </p:txBody>
      </p:sp>
    </p:spTree>
    <p:extLst>
      <p:ext uri="{BB962C8B-B14F-4D97-AF65-F5344CB8AC3E}">
        <p14:creationId xmlns:p14="http://schemas.microsoft.com/office/powerpoint/2010/main" val="31384166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7" name="Rectangle 6"/>
          <p:cNvSpPr/>
          <p:nvPr userDrawn="1"/>
        </p:nvSpPr>
        <p:spPr>
          <a:xfrm>
            <a:off x="0" y="6040079"/>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a:xfrm>
            <a:off x="4038600" y="6276122"/>
            <a:ext cx="4114800" cy="365125"/>
          </a:xfrm>
        </p:spPr>
        <p:txBody>
          <a:bodyPr/>
          <a:lstStyle/>
          <a:p>
            <a:r>
              <a:rPr lang="en-US"/>
              <a:t>IHO COUNCIL</a:t>
            </a:r>
            <a:endParaRPr lang="en-US" dirty="0"/>
          </a:p>
        </p:txBody>
      </p:sp>
      <p:sp>
        <p:nvSpPr>
          <p:cNvPr id="9" name="Footer Placeholder 8"/>
          <p:cNvSpPr txBox="1">
            <a:spLocks/>
          </p:cNvSpPr>
          <p:nvPr userDrawn="1"/>
        </p:nvSpPr>
        <p:spPr>
          <a:xfrm>
            <a:off x="250262" y="628034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solidFill>
                  <a:schemeClr val="tx1"/>
                </a:solidFill>
              </a:rPr>
              <a:t>International Hydrographic Organization</a:t>
            </a:r>
            <a:br>
              <a:rPr lang="de-DE" dirty="0">
                <a:solidFill>
                  <a:schemeClr val="tx1"/>
                </a:solidFill>
              </a:rPr>
            </a:br>
            <a:r>
              <a:rPr lang="de-DE" i="1" dirty="0">
                <a:solidFill>
                  <a:schemeClr val="tx1"/>
                </a:solidFill>
              </a:rPr>
              <a:t>Organisation Hydrographique Internationale</a:t>
            </a:r>
            <a:endParaRPr lang="en-US" i="1" dirty="0">
              <a:solidFill>
                <a:schemeClr val="tx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372" y="6040079"/>
            <a:ext cx="637586" cy="837210"/>
          </a:xfrm>
          <a:prstGeom prst="rect">
            <a:avLst/>
          </a:prstGeom>
        </p:spPr>
      </p:pic>
    </p:spTree>
    <p:extLst>
      <p:ext uri="{BB962C8B-B14F-4D97-AF65-F5344CB8AC3E}">
        <p14:creationId xmlns:p14="http://schemas.microsoft.com/office/powerpoint/2010/main" val="399238265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IHO COUNCIL</a:t>
            </a:r>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4276041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IHO COUNCIL</a:t>
            </a:r>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3974123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59414"/>
            <a:ext cx="10515600" cy="540511"/>
          </a:xfrm>
        </p:spPr>
        <p:txBody>
          <a:bodyPr/>
          <a:lstStyle>
            <a:lvl1pPr>
              <a:defRPr>
                <a:solidFill>
                  <a:schemeClr val="bg2">
                    <a:lumMod val="50000"/>
                  </a:schemeClr>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8" name="Straight Connector 7"/>
          <p:cNvCxnSpPr/>
          <p:nvPr userDrawn="1"/>
        </p:nvCxnSpPr>
        <p:spPr>
          <a:xfrm flipV="1">
            <a:off x="811992" y="893798"/>
            <a:ext cx="10568015" cy="5285"/>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040079"/>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ooter Placeholder 4"/>
          <p:cNvSpPr>
            <a:spLocks noGrp="1"/>
          </p:cNvSpPr>
          <p:nvPr>
            <p:ph type="ftr" sz="quarter" idx="11"/>
          </p:nvPr>
        </p:nvSpPr>
        <p:spPr>
          <a:xfrm>
            <a:off x="4038600" y="6276122"/>
            <a:ext cx="4114800" cy="365125"/>
          </a:xfrm>
        </p:spPr>
        <p:txBody>
          <a:bodyPr/>
          <a:lstStyle/>
          <a:p>
            <a:r>
              <a:rPr lang="en-US"/>
              <a:t>IHO COUNCIL</a:t>
            </a:r>
            <a:endParaRPr lang="en-US" dirty="0"/>
          </a:p>
        </p:txBody>
      </p:sp>
      <p:sp>
        <p:nvSpPr>
          <p:cNvPr id="11" name="Slide Number Placeholder 5"/>
          <p:cNvSpPr>
            <a:spLocks noGrp="1"/>
          </p:cNvSpPr>
          <p:nvPr>
            <p:ph type="sldNum" sz="quarter" idx="12"/>
          </p:nvPr>
        </p:nvSpPr>
        <p:spPr>
          <a:xfrm>
            <a:off x="8986777" y="6276121"/>
            <a:ext cx="2743200" cy="365125"/>
          </a:xfrm>
        </p:spPr>
        <p:txBody>
          <a:bodyPr/>
          <a:lstStyle/>
          <a:p>
            <a:fld id="{EC878826-814C-4FD2-96B3-D147818A5C89}" type="slidenum">
              <a:rPr lang="en-US" smtClean="0"/>
              <a:t>‹#›</a:t>
            </a:fld>
            <a:endParaRPr lang="en-US" dirty="0"/>
          </a:p>
        </p:txBody>
      </p:sp>
      <p:sp>
        <p:nvSpPr>
          <p:cNvPr id="13" name="Footer Placeholder 8"/>
          <p:cNvSpPr txBox="1">
            <a:spLocks/>
          </p:cNvSpPr>
          <p:nvPr userDrawn="1"/>
        </p:nvSpPr>
        <p:spPr>
          <a:xfrm>
            <a:off x="250262" y="628034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solidFill>
                  <a:schemeClr val="tx1"/>
                </a:solidFill>
              </a:rPr>
              <a:t>International Hydrographic Organization</a:t>
            </a:r>
            <a:br>
              <a:rPr lang="de-DE" dirty="0">
                <a:solidFill>
                  <a:schemeClr val="tx1"/>
                </a:solidFill>
              </a:rPr>
            </a:br>
            <a:r>
              <a:rPr lang="de-DE" i="1" dirty="0">
                <a:solidFill>
                  <a:schemeClr val="tx1"/>
                </a:solidFill>
              </a:rPr>
              <a:t>Organisation Hydrographique Internationale</a:t>
            </a:r>
            <a:endParaRPr lang="en-US" i="1" dirty="0">
              <a:solidFill>
                <a:schemeClr val="tx1"/>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372" y="6040079"/>
            <a:ext cx="637586" cy="837210"/>
          </a:xfrm>
          <a:prstGeom prst="rect">
            <a:avLst/>
          </a:prstGeom>
        </p:spPr>
      </p:pic>
    </p:spTree>
    <p:extLst>
      <p:ext uri="{BB962C8B-B14F-4D97-AF65-F5344CB8AC3E}">
        <p14:creationId xmlns:p14="http://schemas.microsoft.com/office/powerpoint/2010/main" val="13630442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IHO COUNCIL</a:t>
            </a:r>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2942724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IHO COUNCIL</a:t>
            </a:r>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797504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IHO COUNCIL</a:t>
            </a:r>
          </a:p>
        </p:txBody>
      </p:sp>
      <p:sp>
        <p:nvSpPr>
          <p:cNvPr id="9" name="Slide Number Placeholder 8"/>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863343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IHO COUNCIL</a:t>
            </a:r>
          </a:p>
        </p:txBody>
      </p:sp>
      <p:sp>
        <p:nvSpPr>
          <p:cNvPr id="5" name="Slide Number Placeholder 4"/>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1974029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IHO COUNCIL</a:t>
            </a:r>
          </a:p>
        </p:txBody>
      </p:sp>
      <p:sp>
        <p:nvSpPr>
          <p:cNvPr id="4" name="Slide Number Placeholder 3"/>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163077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IHO COUNCIL</a:t>
            </a:r>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4223430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IHO COUNCIL</a:t>
            </a:r>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924433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IHO COUNCIL</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878826-814C-4FD2-96B3-D147818A5C89}" type="slidenum">
              <a:rPr lang="en-US" smtClean="0"/>
              <a:t>‹#›</a:t>
            </a:fld>
            <a:endParaRPr lang="en-US"/>
          </a:p>
        </p:txBody>
      </p:sp>
    </p:spTree>
    <p:extLst>
      <p:ext uri="{BB962C8B-B14F-4D97-AF65-F5344CB8AC3E}">
        <p14:creationId xmlns:p14="http://schemas.microsoft.com/office/powerpoint/2010/main" val="25655961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4682" y="505706"/>
            <a:ext cx="9144000" cy="1485932"/>
          </a:xfrm>
        </p:spPr>
        <p:txBody>
          <a:bodyPr>
            <a:noAutofit/>
          </a:bodyPr>
          <a:lstStyle/>
          <a:p>
            <a:r>
              <a:rPr lang="en-GB" sz="2800" dirty="0"/>
              <a:t>IHO INTER-REGIONAL COORDINATING COMMITTEE</a:t>
            </a:r>
          </a:p>
          <a:p>
            <a:endParaRPr lang="en-GB" sz="2800" dirty="0"/>
          </a:p>
          <a:p>
            <a:endParaRPr lang="en-GB" sz="2800" dirty="0"/>
          </a:p>
          <a:p>
            <a:r>
              <a:rPr lang="en-GB" sz="2800" b="1" dirty="0"/>
              <a:t>IRCC-10 Genova, Italy (3-5 June 2019)</a:t>
            </a:r>
            <a:endParaRPr lang="en-US" sz="2800" b="1" dirty="0"/>
          </a:p>
        </p:txBody>
      </p:sp>
      <p:sp>
        <p:nvSpPr>
          <p:cNvPr id="4" name="Footer Placeholder 3"/>
          <p:cNvSpPr>
            <a:spLocks noGrp="1"/>
          </p:cNvSpPr>
          <p:nvPr>
            <p:ph type="ftr" sz="quarter" idx="11"/>
          </p:nvPr>
        </p:nvSpPr>
        <p:spPr>
          <a:xfrm>
            <a:off x="7807036" y="6262267"/>
            <a:ext cx="4114800" cy="365125"/>
          </a:xfrm>
        </p:spPr>
        <p:txBody>
          <a:bodyPr/>
          <a:lstStyle/>
          <a:p>
            <a:r>
              <a:rPr lang="de-DE" dirty="0"/>
              <a:t>IRCC-11,  Genova</a:t>
            </a:r>
            <a:r>
              <a:rPr lang="en-GB" dirty="0"/>
              <a:t>, Italy (3-5 June 2019)</a:t>
            </a:r>
            <a:endParaRPr lang="de-DE" dirty="0"/>
          </a:p>
        </p:txBody>
      </p:sp>
      <p:sp>
        <p:nvSpPr>
          <p:cNvPr id="5" name="Subtitle 2"/>
          <p:cNvSpPr>
            <a:spLocks noGrp="1"/>
          </p:cNvSpPr>
          <p:nvPr>
            <p:ph type="ctrTitle"/>
          </p:nvPr>
        </p:nvSpPr>
        <p:spPr>
          <a:xfrm>
            <a:off x="1636734" y="2467626"/>
            <a:ext cx="9144000" cy="2179529"/>
          </a:xfrm>
        </p:spPr>
        <p:txBody>
          <a:bodyPr>
            <a:normAutofit/>
          </a:bodyPr>
          <a:lstStyle/>
          <a:p>
            <a:pPr>
              <a:defRPr/>
            </a:pPr>
            <a:r>
              <a:rPr lang="it-IT" sz="5400" dirty="0"/>
              <a:t>WENDWG – WENSWG </a:t>
            </a:r>
            <a:br>
              <a:rPr lang="it-IT" sz="5400" dirty="0"/>
            </a:br>
            <a:r>
              <a:rPr lang="it-IT" sz="5400" dirty="0"/>
              <a:t>Progress Report</a:t>
            </a:r>
          </a:p>
        </p:txBody>
      </p:sp>
    </p:spTree>
    <p:extLst>
      <p:ext uri="{BB962C8B-B14F-4D97-AF65-F5344CB8AC3E}">
        <p14:creationId xmlns:p14="http://schemas.microsoft.com/office/powerpoint/2010/main" val="49291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8981868" cy="636586"/>
          </a:xfrm>
        </p:spPr>
        <p:txBody>
          <a:bodyPr>
            <a:normAutofit fontScale="90000"/>
          </a:bodyPr>
          <a:lstStyle/>
          <a:p>
            <a:pPr>
              <a:defRPr/>
            </a:pPr>
            <a:r>
              <a:rPr lang="en-AU" dirty="0"/>
              <a:t>IRCC Actions Requested</a:t>
            </a:r>
          </a:p>
        </p:txBody>
      </p:sp>
      <p:sp>
        <p:nvSpPr>
          <p:cNvPr id="8" name="Rectangle 43"/>
          <p:cNvSpPr txBox="1">
            <a:spLocks noChangeArrowheads="1"/>
          </p:cNvSpPr>
          <p:nvPr/>
        </p:nvSpPr>
        <p:spPr>
          <a:xfrm>
            <a:off x="534346" y="1310435"/>
            <a:ext cx="11123308" cy="3313046"/>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AU" dirty="0"/>
              <a:t>note this paper</a:t>
            </a:r>
            <a:endParaRPr lang="en-US" dirty="0"/>
          </a:p>
          <a:p>
            <a:pPr lvl="0"/>
            <a:r>
              <a:rPr lang="en-AU" dirty="0"/>
              <a:t>approve the general direction of the proposed transition from WEND to WENS</a:t>
            </a:r>
            <a:endParaRPr lang="en-US" dirty="0"/>
          </a:p>
          <a:p>
            <a:pPr lvl="0"/>
            <a:r>
              <a:rPr lang="en-AU" dirty="0"/>
              <a:t>provide preferences regarding the scope and direction of the WENS Principles</a:t>
            </a:r>
            <a:endParaRPr lang="en-US" dirty="0"/>
          </a:p>
          <a:p>
            <a:pPr lvl="0"/>
            <a:r>
              <a:rPr lang="en-AU" dirty="0"/>
              <a:t>consider which body should direct WENS progress, IRCC or Council</a:t>
            </a:r>
            <a:endParaRPr lang="en-US" dirty="0"/>
          </a:p>
          <a:p>
            <a:pPr lvl="0"/>
            <a:r>
              <a:rPr lang="en-AU" dirty="0"/>
              <a:t>instruct the drafting group how to proceed with regard to the pending IHO Strategy and the S-100 Strategic Implementation Plan</a:t>
            </a:r>
            <a:endParaRPr lang="en-US" dirty="0"/>
          </a:p>
        </p:txBody>
      </p:sp>
      <p:sp>
        <p:nvSpPr>
          <p:cNvPr id="9" name="Footer Placeholder 3"/>
          <p:cNvSpPr>
            <a:spLocks noGrp="1"/>
          </p:cNvSpPr>
          <p:nvPr>
            <p:ph type="ftr" sz="quarter" idx="11"/>
          </p:nvPr>
        </p:nvSpPr>
        <p:spPr>
          <a:xfrm>
            <a:off x="7653338" y="6269195"/>
            <a:ext cx="4114800" cy="365125"/>
          </a:xfrm>
        </p:spPr>
        <p:txBody>
          <a:bodyPr/>
          <a:lstStyle/>
          <a:p>
            <a:r>
              <a:rPr lang="de-DE" dirty="0"/>
              <a:t>IRCC-11,  Genova</a:t>
            </a:r>
            <a:r>
              <a:rPr lang="en-GB" dirty="0"/>
              <a:t>, Italy (3-5 June 2019)</a:t>
            </a:r>
            <a:endParaRPr lang="de-DE" dirty="0"/>
          </a:p>
        </p:txBody>
      </p:sp>
    </p:spTree>
    <p:extLst>
      <p:ext uri="{BB962C8B-B14F-4D97-AF65-F5344CB8AC3E}">
        <p14:creationId xmlns:p14="http://schemas.microsoft.com/office/powerpoint/2010/main" val="4144988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8981868" cy="636586"/>
          </a:xfrm>
        </p:spPr>
        <p:txBody>
          <a:bodyPr>
            <a:normAutofit fontScale="90000"/>
          </a:bodyPr>
          <a:lstStyle/>
          <a:p>
            <a:pPr>
              <a:defRPr/>
            </a:pPr>
            <a:r>
              <a:rPr lang="en-AU" dirty="0"/>
              <a:t>Proposed WENS Principles - Background</a:t>
            </a:r>
          </a:p>
        </p:txBody>
      </p:sp>
      <p:sp>
        <p:nvSpPr>
          <p:cNvPr id="8" name="Rectangle 43"/>
          <p:cNvSpPr txBox="1">
            <a:spLocks noChangeArrowheads="1"/>
          </p:cNvSpPr>
          <p:nvPr/>
        </p:nvSpPr>
        <p:spPr>
          <a:xfrm>
            <a:off x="534346" y="1935275"/>
            <a:ext cx="11123308" cy="3313046"/>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80000"/>
              </a:lnSpc>
              <a:spcAft>
                <a:spcPts val="1800"/>
              </a:spcAft>
              <a:buFont typeface="Wingdings" panose="05000000000000000000" pitchFamily="2" charset="2"/>
              <a:buChar char="§"/>
            </a:pPr>
            <a:r>
              <a:rPr lang="en-GB" altLang="de-DE" sz="2400" dirty="0">
                <a:latin typeface="Arial" panose="020B0604020202020204" pitchFamily="34" charset="0"/>
              </a:rPr>
              <a:t>In support of the Council actions C2/30 and C2/31, a draft update to the WEND Principles was prepared.</a:t>
            </a:r>
          </a:p>
          <a:p>
            <a:pPr marL="342900" indent="-342900">
              <a:lnSpc>
                <a:spcPct val="80000"/>
              </a:lnSpc>
              <a:spcAft>
                <a:spcPts val="1800"/>
              </a:spcAft>
              <a:buFont typeface="Wingdings" panose="05000000000000000000" pitchFamily="2" charset="2"/>
              <a:buChar char="§"/>
            </a:pPr>
            <a:r>
              <a:rPr lang="en-GB" altLang="de-DE" sz="2400" dirty="0">
                <a:latin typeface="Arial" panose="020B0604020202020204" pitchFamily="34" charset="0"/>
              </a:rPr>
              <a:t>WENS principles intend to shift focus from ENC to comprehensive (S-100) suite of services. </a:t>
            </a:r>
          </a:p>
          <a:p>
            <a:pPr marL="342900" indent="-342900">
              <a:lnSpc>
                <a:spcPct val="80000"/>
              </a:lnSpc>
              <a:spcAft>
                <a:spcPts val="1800"/>
              </a:spcAft>
              <a:buFont typeface="Wingdings" panose="05000000000000000000" pitchFamily="2" charset="2"/>
              <a:buChar char="§"/>
            </a:pPr>
            <a:r>
              <a:rPr lang="en-GB" altLang="de-DE" sz="2400" dirty="0">
                <a:latin typeface="Arial" panose="020B0604020202020204" pitchFamily="34" charset="0"/>
              </a:rPr>
              <a:t>The WENDWG formed a drafting group to collect comments and submit a progress report to IRCC 11</a:t>
            </a:r>
          </a:p>
        </p:txBody>
      </p:sp>
      <p:sp>
        <p:nvSpPr>
          <p:cNvPr id="9" name="Footer Placeholder 3"/>
          <p:cNvSpPr>
            <a:spLocks noGrp="1"/>
          </p:cNvSpPr>
          <p:nvPr>
            <p:ph type="ftr" sz="quarter" idx="11"/>
          </p:nvPr>
        </p:nvSpPr>
        <p:spPr>
          <a:xfrm>
            <a:off x="7653338" y="6269195"/>
            <a:ext cx="4114800" cy="365125"/>
          </a:xfrm>
        </p:spPr>
        <p:txBody>
          <a:bodyPr/>
          <a:lstStyle/>
          <a:p>
            <a:r>
              <a:rPr lang="de-DE" dirty="0"/>
              <a:t>IRCC-11,  Genova</a:t>
            </a:r>
            <a:r>
              <a:rPr lang="en-GB" dirty="0"/>
              <a:t>, Italy (3-5 June 2019)</a:t>
            </a:r>
            <a:endParaRPr lang="de-DE" dirty="0"/>
          </a:p>
        </p:txBody>
      </p:sp>
    </p:spTree>
    <p:extLst>
      <p:ext uri="{BB962C8B-B14F-4D97-AF65-F5344CB8AC3E}">
        <p14:creationId xmlns:p14="http://schemas.microsoft.com/office/powerpoint/2010/main" val="3545304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8981868" cy="636586"/>
          </a:xfrm>
        </p:spPr>
        <p:txBody>
          <a:bodyPr>
            <a:normAutofit fontScale="90000"/>
          </a:bodyPr>
          <a:lstStyle/>
          <a:p>
            <a:pPr>
              <a:defRPr/>
            </a:pPr>
            <a:r>
              <a:rPr lang="en-AU" dirty="0"/>
              <a:t>Proposed WENS Principles - Background</a:t>
            </a:r>
          </a:p>
        </p:txBody>
      </p:sp>
      <p:sp>
        <p:nvSpPr>
          <p:cNvPr id="8" name="Rectangle 43"/>
          <p:cNvSpPr txBox="1">
            <a:spLocks noChangeArrowheads="1"/>
          </p:cNvSpPr>
          <p:nvPr/>
        </p:nvSpPr>
        <p:spPr>
          <a:xfrm>
            <a:off x="944217" y="1851990"/>
            <a:ext cx="9959581" cy="3313046"/>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i="1" dirty="0"/>
              <a:t> WENS still encourages data availability anywhere in the world, distribution through compatible and coordinated networks, standardization, authority of service, and data protection.</a:t>
            </a:r>
          </a:p>
          <a:p>
            <a:pPr lvl="0"/>
            <a:endParaRPr lang="en-US" i="1" dirty="0"/>
          </a:p>
          <a:p>
            <a:pPr lvl="0"/>
            <a:r>
              <a:rPr lang="en-US" i="1" dirty="0"/>
              <a:t>It also addresses the avoidance of service duplication, coordinated data management, quality management, and assistance and training.</a:t>
            </a:r>
            <a:endParaRPr lang="en-US" dirty="0"/>
          </a:p>
        </p:txBody>
      </p:sp>
      <p:sp>
        <p:nvSpPr>
          <p:cNvPr id="9" name="Footer Placeholder 3"/>
          <p:cNvSpPr>
            <a:spLocks noGrp="1"/>
          </p:cNvSpPr>
          <p:nvPr>
            <p:ph type="ftr" sz="quarter" idx="11"/>
          </p:nvPr>
        </p:nvSpPr>
        <p:spPr>
          <a:xfrm>
            <a:off x="7653338" y="6269195"/>
            <a:ext cx="4114800" cy="365125"/>
          </a:xfrm>
        </p:spPr>
        <p:txBody>
          <a:bodyPr/>
          <a:lstStyle/>
          <a:p>
            <a:r>
              <a:rPr lang="de-DE" dirty="0"/>
              <a:t>IRCC-11,  Genova</a:t>
            </a:r>
            <a:r>
              <a:rPr lang="en-GB" dirty="0"/>
              <a:t>, Italy (3-5 June 2019)</a:t>
            </a:r>
            <a:endParaRPr lang="de-DE" dirty="0"/>
          </a:p>
        </p:txBody>
      </p:sp>
    </p:spTree>
    <p:extLst>
      <p:ext uri="{BB962C8B-B14F-4D97-AF65-F5344CB8AC3E}">
        <p14:creationId xmlns:p14="http://schemas.microsoft.com/office/powerpoint/2010/main" val="109549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8981868" cy="636586"/>
          </a:xfrm>
        </p:spPr>
        <p:txBody>
          <a:bodyPr>
            <a:normAutofit fontScale="90000"/>
          </a:bodyPr>
          <a:lstStyle/>
          <a:p>
            <a:pPr>
              <a:defRPr/>
            </a:pPr>
            <a:r>
              <a:rPr lang="en-AU" dirty="0"/>
              <a:t>Analysis</a:t>
            </a:r>
          </a:p>
        </p:txBody>
      </p:sp>
      <p:sp>
        <p:nvSpPr>
          <p:cNvPr id="8" name="Rectangle 43"/>
          <p:cNvSpPr txBox="1">
            <a:spLocks noChangeArrowheads="1"/>
          </p:cNvSpPr>
          <p:nvPr/>
        </p:nvSpPr>
        <p:spPr>
          <a:xfrm>
            <a:off x="534346" y="1935275"/>
            <a:ext cx="11123308" cy="3313046"/>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GB" altLang="de-DE" sz="2400" dirty="0">
                <a:latin typeface="Arial" panose="020B0604020202020204" pitchFamily="34" charset="0"/>
              </a:rPr>
              <a:t>Comments received from six member state, five of which volunteered to be members of the drafting group.</a:t>
            </a:r>
          </a:p>
          <a:p>
            <a:pPr>
              <a:defRPr/>
            </a:pPr>
            <a:endParaRPr lang="en-GB" altLang="de-DE" sz="2400" dirty="0">
              <a:latin typeface="Arial" panose="020B0604020202020204" pitchFamily="34" charset="0"/>
            </a:endParaRPr>
          </a:p>
          <a:p>
            <a:pPr>
              <a:defRPr/>
            </a:pPr>
            <a:r>
              <a:rPr lang="en-GB" altLang="de-DE" sz="2400" dirty="0">
                <a:latin typeface="Arial" panose="020B0604020202020204" pitchFamily="34" charset="0"/>
              </a:rPr>
              <a:t>Comments were generally positive with some notes of caution regarding scope and timing.</a:t>
            </a:r>
          </a:p>
        </p:txBody>
      </p:sp>
      <p:sp>
        <p:nvSpPr>
          <p:cNvPr id="9" name="Footer Placeholder 3"/>
          <p:cNvSpPr>
            <a:spLocks noGrp="1"/>
          </p:cNvSpPr>
          <p:nvPr>
            <p:ph type="ftr" sz="quarter" idx="11"/>
          </p:nvPr>
        </p:nvSpPr>
        <p:spPr>
          <a:xfrm>
            <a:off x="7653338" y="6269195"/>
            <a:ext cx="4114800" cy="365125"/>
          </a:xfrm>
        </p:spPr>
        <p:txBody>
          <a:bodyPr/>
          <a:lstStyle/>
          <a:p>
            <a:r>
              <a:rPr lang="de-DE" dirty="0"/>
              <a:t>IRCC-11,  Genova</a:t>
            </a:r>
            <a:r>
              <a:rPr lang="en-GB" dirty="0"/>
              <a:t>, Italy (3-5 June 2019)</a:t>
            </a:r>
            <a:endParaRPr lang="de-DE" dirty="0"/>
          </a:p>
        </p:txBody>
      </p:sp>
    </p:spTree>
    <p:extLst>
      <p:ext uri="{BB962C8B-B14F-4D97-AF65-F5344CB8AC3E}">
        <p14:creationId xmlns:p14="http://schemas.microsoft.com/office/powerpoint/2010/main" val="55914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8981868" cy="636586"/>
          </a:xfrm>
        </p:spPr>
        <p:txBody>
          <a:bodyPr>
            <a:normAutofit fontScale="90000"/>
          </a:bodyPr>
          <a:lstStyle/>
          <a:p>
            <a:pPr>
              <a:defRPr/>
            </a:pPr>
            <a:r>
              <a:rPr lang="en-AU" dirty="0"/>
              <a:t>Comments</a:t>
            </a:r>
          </a:p>
        </p:txBody>
      </p:sp>
      <p:sp>
        <p:nvSpPr>
          <p:cNvPr id="8" name="Rectangle 43"/>
          <p:cNvSpPr txBox="1">
            <a:spLocks noChangeArrowheads="1"/>
          </p:cNvSpPr>
          <p:nvPr/>
        </p:nvSpPr>
        <p:spPr>
          <a:xfrm>
            <a:off x="534346" y="1394948"/>
            <a:ext cx="11123308" cy="3313046"/>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AU" sz="2400" dirty="0"/>
              <a:t>Implementation cannot be separated from having final approval of the IHO Strategy at Assembly 2 and should reference the S-100 Strategic Implementation Plan</a:t>
            </a:r>
          </a:p>
          <a:p>
            <a:pPr lvl="0"/>
            <a:endParaRPr lang="en-US" sz="2400" dirty="0"/>
          </a:p>
          <a:p>
            <a:pPr lvl="0"/>
            <a:r>
              <a:rPr lang="en-AU" sz="2400" dirty="0"/>
              <a:t>WENS should focus on the S-100 services that support “Blue Growth” and highlight “Maritime Knowledge” that is both hydrographic and non-hydrographic</a:t>
            </a:r>
          </a:p>
          <a:p>
            <a:pPr lvl="0"/>
            <a:endParaRPr lang="en-AU" sz="2400" dirty="0"/>
          </a:p>
          <a:p>
            <a:r>
              <a:rPr lang="en-AU" sz="2400" dirty="0"/>
              <a:t>Further analysis is required, with recommendation that the unsuccessful aspects of WEND be considered – remaining gaps in ENC coverage, overlapping data, information overlays, etc.</a:t>
            </a:r>
            <a:endParaRPr lang="en-US" sz="2400" dirty="0"/>
          </a:p>
          <a:p>
            <a:pPr lvl="0"/>
            <a:endParaRPr lang="en-US" sz="2400" dirty="0"/>
          </a:p>
        </p:txBody>
      </p:sp>
      <p:sp>
        <p:nvSpPr>
          <p:cNvPr id="9" name="Footer Placeholder 3"/>
          <p:cNvSpPr>
            <a:spLocks noGrp="1"/>
          </p:cNvSpPr>
          <p:nvPr>
            <p:ph type="ftr" sz="quarter" idx="11"/>
          </p:nvPr>
        </p:nvSpPr>
        <p:spPr>
          <a:xfrm>
            <a:off x="7653338" y="6269195"/>
            <a:ext cx="4114800" cy="365125"/>
          </a:xfrm>
        </p:spPr>
        <p:txBody>
          <a:bodyPr/>
          <a:lstStyle/>
          <a:p>
            <a:r>
              <a:rPr lang="de-DE" dirty="0"/>
              <a:t>IRCC-11,  Genova</a:t>
            </a:r>
            <a:r>
              <a:rPr lang="en-GB" dirty="0"/>
              <a:t>, Italy (3-5 June 2019)</a:t>
            </a:r>
            <a:endParaRPr lang="de-DE" dirty="0"/>
          </a:p>
        </p:txBody>
      </p:sp>
    </p:spTree>
    <p:extLst>
      <p:ext uri="{BB962C8B-B14F-4D97-AF65-F5344CB8AC3E}">
        <p14:creationId xmlns:p14="http://schemas.microsoft.com/office/powerpoint/2010/main" val="4082327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8981868" cy="636586"/>
          </a:xfrm>
        </p:spPr>
        <p:txBody>
          <a:bodyPr>
            <a:normAutofit fontScale="90000"/>
          </a:bodyPr>
          <a:lstStyle/>
          <a:p>
            <a:pPr>
              <a:defRPr/>
            </a:pPr>
            <a:r>
              <a:rPr lang="en-AU" dirty="0"/>
              <a:t>Comments</a:t>
            </a:r>
          </a:p>
        </p:txBody>
      </p:sp>
      <p:sp>
        <p:nvSpPr>
          <p:cNvPr id="8" name="Rectangle 43"/>
          <p:cNvSpPr txBox="1">
            <a:spLocks noChangeArrowheads="1"/>
          </p:cNvSpPr>
          <p:nvPr/>
        </p:nvSpPr>
        <p:spPr>
          <a:xfrm>
            <a:off x="534346" y="1935275"/>
            <a:ext cx="11123308" cy="3313046"/>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AU" sz="2400" dirty="0"/>
              <a:t>RENCs have been successful with ENC distribution so should be well suited to assist with WENS implementation</a:t>
            </a:r>
          </a:p>
          <a:p>
            <a:pPr lvl="0"/>
            <a:endParaRPr lang="en-AU" sz="2400" dirty="0"/>
          </a:p>
          <a:p>
            <a:r>
              <a:rPr lang="en-AU" sz="2400" dirty="0"/>
              <a:t>Need to prioritize the future potential of the WENS workload but leave the prioritization of the WENS work to its work plan rather than its principles. </a:t>
            </a:r>
          </a:p>
          <a:p>
            <a:pPr lvl="0"/>
            <a:endParaRPr lang="en-US" sz="2400" dirty="0"/>
          </a:p>
        </p:txBody>
      </p:sp>
      <p:sp>
        <p:nvSpPr>
          <p:cNvPr id="9" name="Footer Placeholder 3"/>
          <p:cNvSpPr>
            <a:spLocks noGrp="1"/>
          </p:cNvSpPr>
          <p:nvPr>
            <p:ph type="ftr" sz="quarter" idx="11"/>
          </p:nvPr>
        </p:nvSpPr>
        <p:spPr>
          <a:xfrm>
            <a:off x="7653338" y="6269195"/>
            <a:ext cx="4114800" cy="365125"/>
          </a:xfrm>
        </p:spPr>
        <p:txBody>
          <a:bodyPr/>
          <a:lstStyle/>
          <a:p>
            <a:r>
              <a:rPr lang="de-DE" dirty="0"/>
              <a:t>IRCC-11,  Genova</a:t>
            </a:r>
            <a:r>
              <a:rPr lang="en-GB" dirty="0"/>
              <a:t>, Italy (3-5 June 2019)</a:t>
            </a:r>
            <a:endParaRPr lang="de-DE" dirty="0"/>
          </a:p>
        </p:txBody>
      </p:sp>
    </p:spTree>
    <p:extLst>
      <p:ext uri="{BB962C8B-B14F-4D97-AF65-F5344CB8AC3E}">
        <p14:creationId xmlns:p14="http://schemas.microsoft.com/office/powerpoint/2010/main" val="2738156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8981868" cy="636586"/>
          </a:xfrm>
        </p:spPr>
        <p:txBody>
          <a:bodyPr>
            <a:normAutofit fontScale="90000"/>
          </a:bodyPr>
          <a:lstStyle/>
          <a:p>
            <a:pPr>
              <a:defRPr/>
            </a:pPr>
            <a:r>
              <a:rPr lang="en-AU" dirty="0"/>
              <a:t>Comments</a:t>
            </a:r>
          </a:p>
        </p:txBody>
      </p:sp>
      <p:sp>
        <p:nvSpPr>
          <p:cNvPr id="8" name="Rectangle 43"/>
          <p:cNvSpPr txBox="1">
            <a:spLocks noChangeArrowheads="1"/>
          </p:cNvSpPr>
          <p:nvPr/>
        </p:nvSpPr>
        <p:spPr>
          <a:xfrm>
            <a:off x="534346" y="1332602"/>
            <a:ext cx="11123308" cy="3313046"/>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AU" dirty="0"/>
              <a:t>Considerable concern with coordinating services</a:t>
            </a:r>
            <a:endParaRPr lang="en-US" sz="3600" dirty="0"/>
          </a:p>
          <a:p>
            <a:pPr lvl="1"/>
            <a:r>
              <a:rPr lang="en-AU" dirty="0"/>
              <a:t>Service Providers may be confused with VARs</a:t>
            </a:r>
            <a:endParaRPr lang="en-US" sz="3200" dirty="0"/>
          </a:p>
          <a:p>
            <a:pPr lvl="1"/>
            <a:r>
              <a:rPr lang="en-AU" dirty="0"/>
              <a:t>Overlaps with ENCs have not been resolved, other services may be more difficult</a:t>
            </a:r>
            <a:endParaRPr lang="en-US" sz="3200" dirty="0"/>
          </a:p>
          <a:p>
            <a:pPr lvl="1"/>
            <a:r>
              <a:rPr lang="en-AU" dirty="0"/>
              <a:t>Some S-100 based services may sit outside the RHC domain, for example weather</a:t>
            </a:r>
          </a:p>
          <a:p>
            <a:pPr lvl="1"/>
            <a:endParaRPr lang="en-AU" dirty="0"/>
          </a:p>
          <a:p>
            <a:pPr lvl="0"/>
            <a:r>
              <a:rPr lang="en-AU" dirty="0"/>
              <a:t>The IMO e-navigation Strategy provides a policy umbrella for WENS - which services will fit under WENS?</a:t>
            </a:r>
            <a:endParaRPr lang="en-US" sz="3600" dirty="0"/>
          </a:p>
          <a:p>
            <a:pPr lvl="1"/>
            <a:r>
              <a:rPr lang="en-AU" dirty="0"/>
              <a:t>MSP 5 - Maritime Safety Information</a:t>
            </a:r>
            <a:endParaRPr lang="en-US" sz="3200" dirty="0"/>
          </a:p>
          <a:p>
            <a:pPr lvl="1"/>
            <a:r>
              <a:rPr lang="en-AU" dirty="0"/>
              <a:t>MSP 11 - Nautical Chart Service</a:t>
            </a:r>
            <a:endParaRPr lang="en-US" sz="3200" dirty="0"/>
          </a:p>
          <a:p>
            <a:pPr lvl="1"/>
            <a:r>
              <a:rPr lang="en-AU" dirty="0"/>
              <a:t>MSP 12 - Nautical Publications</a:t>
            </a:r>
            <a:endParaRPr lang="en-US" sz="3200" dirty="0"/>
          </a:p>
          <a:p>
            <a:pPr lvl="1"/>
            <a:endParaRPr lang="en-US" sz="3200" dirty="0"/>
          </a:p>
        </p:txBody>
      </p:sp>
      <p:sp>
        <p:nvSpPr>
          <p:cNvPr id="9" name="Footer Placeholder 3"/>
          <p:cNvSpPr>
            <a:spLocks noGrp="1"/>
          </p:cNvSpPr>
          <p:nvPr>
            <p:ph type="ftr" sz="quarter" idx="11"/>
          </p:nvPr>
        </p:nvSpPr>
        <p:spPr>
          <a:xfrm>
            <a:off x="7653338" y="6269195"/>
            <a:ext cx="4114800" cy="365125"/>
          </a:xfrm>
        </p:spPr>
        <p:txBody>
          <a:bodyPr/>
          <a:lstStyle/>
          <a:p>
            <a:r>
              <a:rPr lang="de-DE" dirty="0"/>
              <a:t>IRCC-11,  Genova</a:t>
            </a:r>
            <a:r>
              <a:rPr lang="en-GB" dirty="0"/>
              <a:t>, Italy (3-5 June 2019)</a:t>
            </a:r>
            <a:endParaRPr lang="de-DE" dirty="0"/>
          </a:p>
        </p:txBody>
      </p:sp>
    </p:spTree>
    <p:extLst>
      <p:ext uri="{BB962C8B-B14F-4D97-AF65-F5344CB8AC3E}">
        <p14:creationId xmlns:p14="http://schemas.microsoft.com/office/powerpoint/2010/main" val="1754331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8981868" cy="636586"/>
          </a:xfrm>
        </p:spPr>
        <p:txBody>
          <a:bodyPr>
            <a:normAutofit fontScale="90000"/>
          </a:bodyPr>
          <a:lstStyle/>
          <a:p>
            <a:pPr>
              <a:defRPr/>
            </a:pPr>
            <a:r>
              <a:rPr lang="en-AU" dirty="0"/>
              <a:t>Conclusions</a:t>
            </a:r>
          </a:p>
        </p:txBody>
      </p:sp>
      <p:sp>
        <p:nvSpPr>
          <p:cNvPr id="8" name="Rectangle 43"/>
          <p:cNvSpPr txBox="1">
            <a:spLocks noChangeArrowheads="1"/>
          </p:cNvSpPr>
          <p:nvPr/>
        </p:nvSpPr>
        <p:spPr>
          <a:xfrm>
            <a:off x="534346" y="1379015"/>
            <a:ext cx="11123308" cy="3313046"/>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AU" sz="2400" dirty="0"/>
              <a:t>Though there is strong support for the WENDWG to evolve into the WENSWG, there is still work to be done on the WENS Principles. </a:t>
            </a:r>
          </a:p>
          <a:p>
            <a:pPr lvl="0"/>
            <a:endParaRPr lang="en-AU" sz="2400" dirty="0"/>
          </a:p>
          <a:p>
            <a:r>
              <a:rPr lang="en-AU" sz="2400" dirty="0"/>
              <a:t>It is very important to consider the work of the RENCs during the drafting process and to learn from the previous successes and failures of the WEND Principles.  </a:t>
            </a:r>
          </a:p>
          <a:p>
            <a:endParaRPr lang="en-AU" sz="2400" dirty="0"/>
          </a:p>
          <a:p>
            <a:r>
              <a:rPr lang="en-AU" sz="2400" dirty="0"/>
              <a:t>There may need to be some consideration regarding the governance of the WENS-development.  WENS may not be considered to be purely an RHC issue but one that is more pertinent to individual member states.  If that is the case, which body should lead its implementation, the IRCC or the Council?  </a:t>
            </a:r>
            <a:endParaRPr lang="en-US" sz="2400" dirty="0"/>
          </a:p>
          <a:p>
            <a:endParaRPr lang="en-US" sz="2400" dirty="0"/>
          </a:p>
        </p:txBody>
      </p:sp>
      <p:sp>
        <p:nvSpPr>
          <p:cNvPr id="9" name="Footer Placeholder 3"/>
          <p:cNvSpPr>
            <a:spLocks noGrp="1"/>
          </p:cNvSpPr>
          <p:nvPr>
            <p:ph type="ftr" sz="quarter" idx="11"/>
          </p:nvPr>
        </p:nvSpPr>
        <p:spPr>
          <a:xfrm>
            <a:off x="7653338" y="6269195"/>
            <a:ext cx="4114800" cy="365125"/>
          </a:xfrm>
        </p:spPr>
        <p:txBody>
          <a:bodyPr/>
          <a:lstStyle/>
          <a:p>
            <a:r>
              <a:rPr lang="de-DE" dirty="0"/>
              <a:t>IRCC-11,  Genova</a:t>
            </a:r>
            <a:r>
              <a:rPr lang="en-GB" dirty="0"/>
              <a:t>, Italy (3-5 June 2019)</a:t>
            </a:r>
            <a:endParaRPr lang="de-DE" dirty="0"/>
          </a:p>
        </p:txBody>
      </p:sp>
    </p:spTree>
    <p:extLst>
      <p:ext uri="{BB962C8B-B14F-4D97-AF65-F5344CB8AC3E}">
        <p14:creationId xmlns:p14="http://schemas.microsoft.com/office/powerpoint/2010/main" val="2834722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8981868" cy="636586"/>
          </a:xfrm>
        </p:spPr>
        <p:txBody>
          <a:bodyPr>
            <a:normAutofit fontScale="90000"/>
          </a:bodyPr>
          <a:lstStyle/>
          <a:p>
            <a:pPr>
              <a:defRPr/>
            </a:pPr>
            <a:r>
              <a:rPr lang="en-AU" dirty="0"/>
              <a:t>Considerations  - not in paper</a:t>
            </a:r>
          </a:p>
        </p:txBody>
      </p:sp>
      <p:sp>
        <p:nvSpPr>
          <p:cNvPr id="8" name="Rectangle 43"/>
          <p:cNvSpPr txBox="1">
            <a:spLocks noChangeArrowheads="1"/>
          </p:cNvSpPr>
          <p:nvPr/>
        </p:nvSpPr>
        <p:spPr>
          <a:xfrm>
            <a:off x="534346" y="1310435"/>
            <a:ext cx="11123308" cy="3313046"/>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In forming a WENSWG, will we hamper progress (and limit competition) from the private sector?</a:t>
            </a:r>
          </a:p>
          <a:p>
            <a:pPr lvl="1"/>
            <a:r>
              <a:rPr lang="en-US" dirty="0"/>
              <a:t>What is the appropriate role for the private sector?</a:t>
            </a:r>
          </a:p>
          <a:p>
            <a:endParaRPr lang="en-US" dirty="0"/>
          </a:p>
          <a:p>
            <a:r>
              <a:rPr lang="en-US" dirty="0"/>
              <a:t>Is the WENDWG the proper place to build the WENS?  </a:t>
            </a:r>
          </a:p>
          <a:p>
            <a:pPr lvl="1"/>
            <a:r>
              <a:rPr lang="en-US" dirty="0"/>
              <a:t>Cons</a:t>
            </a:r>
          </a:p>
          <a:p>
            <a:pPr lvl="2"/>
            <a:r>
              <a:rPr lang="en-US" dirty="0"/>
              <a:t>Is the current membership best suited to consider WENS?</a:t>
            </a:r>
          </a:p>
          <a:p>
            <a:pPr lvl="2"/>
            <a:r>
              <a:rPr lang="en-US" dirty="0"/>
              <a:t>The WEND still has challenges to overcome.</a:t>
            </a:r>
          </a:p>
          <a:p>
            <a:pPr lvl="1"/>
            <a:r>
              <a:rPr lang="en-US" dirty="0"/>
              <a:t>Pros</a:t>
            </a:r>
          </a:p>
          <a:p>
            <a:pPr lvl="2"/>
            <a:r>
              <a:rPr lang="en-US" dirty="0"/>
              <a:t>Takes advantage of lessons learned by WENDWG</a:t>
            </a:r>
          </a:p>
          <a:p>
            <a:pPr lvl="2"/>
            <a:r>
              <a:rPr lang="en-US" dirty="0"/>
              <a:t>Takes advantage of existing structure</a:t>
            </a:r>
          </a:p>
          <a:p>
            <a:pPr marL="914400" lvl="2" indent="0">
              <a:buNone/>
            </a:pPr>
            <a:endParaRPr lang="en-US" dirty="0"/>
          </a:p>
        </p:txBody>
      </p:sp>
      <p:sp>
        <p:nvSpPr>
          <p:cNvPr id="9" name="Footer Placeholder 3"/>
          <p:cNvSpPr>
            <a:spLocks noGrp="1"/>
          </p:cNvSpPr>
          <p:nvPr>
            <p:ph type="ftr" sz="quarter" idx="11"/>
          </p:nvPr>
        </p:nvSpPr>
        <p:spPr>
          <a:xfrm>
            <a:off x="7653338" y="6269195"/>
            <a:ext cx="4114800" cy="365125"/>
          </a:xfrm>
        </p:spPr>
        <p:txBody>
          <a:bodyPr/>
          <a:lstStyle/>
          <a:p>
            <a:r>
              <a:rPr lang="de-DE" dirty="0"/>
              <a:t>IRCC-11,  Genova</a:t>
            </a:r>
            <a:r>
              <a:rPr lang="en-GB" dirty="0"/>
              <a:t>, Italy (3-5 June 2019)</a:t>
            </a:r>
            <a:endParaRPr lang="de-DE" dirty="0"/>
          </a:p>
        </p:txBody>
      </p:sp>
    </p:spTree>
    <p:extLst>
      <p:ext uri="{BB962C8B-B14F-4D97-AF65-F5344CB8AC3E}">
        <p14:creationId xmlns:p14="http://schemas.microsoft.com/office/powerpoint/2010/main" val="1641103394"/>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HO presentations template" id="{C657DD33-74A5-46FF-87DC-702489CC64DD}" vid="{C4CF7E2C-A930-4DFE-9432-DAC967E2A5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IHO presentations template</Template>
  <TotalTime>1642</TotalTime>
  <Words>1163</Words>
  <Application>Microsoft Office PowerPoint</Application>
  <PresentationFormat>Widescreen</PresentationFormat>
  <Paragraphs>94</Paragraphs>
  <Slides>10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Times New Roman</vt:lpstr>
      <vt:lpstr>Wingdings</vt:lpstr>
      <vt:lpstr>Office Theme</vt:lpstr>
      <vt:lpstr>WENDWG – WENSWG  Progress Report</vt:lpstr>
      <vt:lpstr>Proposed WENS Principles - Background</vt:lpstr>
      <vt:lpstr>Proposed WENS Principles - Background</vt:lpstr>
      <vt:lpstr>Analysis</vt:lpstr>
      <vt:lpstr>Comments</vt:lpstr>
      <vt:lpstr>Comments</vt:lpstr>
      <vt:lpstr>Comments</vt:lpstr>
      <vt:lpstr>Conclusions</vt:lpstr>
      <vt:lpstr>Considerations  - not in paper</vt:lpstr>
      <vt:lpstr>IRCC Actions Requested</vt:lpstr>
    </vt:vector>
  </TitlesOfParts>
  <Company>IHO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DTech</dc:creator>
  <cp:lastModifiedBy>John Nyberg</cp:lastModifiedBy>
  <cp:revision>151</cp:revision>
  <cp:lastPrinted>2017-10-13T08:19:11Z</cp:lastPrinted>
  <dcterms:created xsi:type="dcterms:W3CDTF">2017-10-09T13:46:17Z</dcterms:created>
  <dcterms:modified xsi:type="dcterms:W3CDTF">2019-06-04T06:20:17Z</dcterms:modified>
</cp:coreProperties>
</file>