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75" r:id="rId2"/>
    <p:sldId id="276" r:id="rId3"/>
    <p:sldId id="286" r:id="rId4"/>
    <p:sldId id="289" r:id="rId5"/>
    <p:sldId id="283" r:id="rId6"/>
    <p:sldId id="284" r:id="rId7"/>
    <p:sldId id="278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Tech" initials="Abri" lastIdx="1" clrIdx="0">
    <p:extLst>
      <p:ext uri="{19B8F6BF-5375-455C-9EA6-DF929625EA0E}">
        <p15:presenceInfo xmlns="" xmlns:p15="http://schemas.microsoft.com/office/powerpoint/2012/main" userId="DTe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E8EFF8"/>
    <a:srgbClr val="DEDF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334" autoAdjust="0"/>
    <p:restoredTop sz="86376" autoAdjust="0"/>
  </p:normalViewPr>
  <p:slideViewPr>
    <p:cSldViewPr snapToGrid="0">
      <p:cViewPr>
        <p:scale>
          <a:sx n="80" d="100"/>
          <a:sy n="80" d="100"/>
        </p:scale>
        <p:origin x="-46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63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3A9B22A-55EC-4A68-A1AE-1A1AE03C8C30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14B252-8EFF-4387-B930-F07556521AE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0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4B252-8EFF-4387-B930-F07556521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85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75000">
              <a:schemeClr val="accent2">
                <a:lumMod val="5000"/>
                <a:lumOff val="9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40079"/>
            <a:ext cx="12192000" cy="8372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en-US" smtClean="0"/>
              <a:t>IHO COUNCIL</a:t>
            </a:r>
            <a:endParaRPr lang="en-US" dirty="0"/>
          </a:p>
        </p:txBody>
      </p:sp>
      <p:sp>
        <p:nvSpPr>
          <p:cNvPr id="9" name="Footer Placeholder 8"/>
          <p:cNvSpPr txBox="1">
            <a:spLocks/>
          </p:cNvSpPr>
          <p:nvPr userDrawn="1"/>
        </p:nvSpPr>
        <p:spPr>
          <a:xfrm>
            <a:off x="250262" y="6280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schemeClr val="tx1"/>
                </a:solidFill>
              </a:rPr>
              <a:t>International Hydrographic Organization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i="1" dirty="0" smtClean="0">
                <a:solidFill>
                  <a:schemeClr val="tx1"/>
                </a:solidFill>
              </a:rPr>
              <a:t>Organisation Hydrographique Internationale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2" y="6040079"/>
            <a:ext cx="637586" cy="83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382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4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2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75000">
              <a:schemeClr val="accent2">
                <a:lumMod val="5000"/>
                <a:lumOff val="9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9414"/>
            <a:ext cx="10515600" cy="540511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811992" y="1012548"/>
            <a:ext cx="10568015" cy="5285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040079"/>
            <a:ext cx="12192000" cy="8372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en-US" dirty="0" smtClean="0"/>
              <a:t>IHO HSSC-11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86777" y="6276121"/>
            <a:ext cx="2743200" cy="365125"/>
          </a:xfrm>
        </p:spPr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3" name="Footer Placeholder 8"/>
          <p:cNvSpPr txBox="1">
            <a:spLocks/>
          </p:cNvSpPr>
          <p:nvPr userDrawn="1"/>
        </p:nvSpPr>
        <p:spPr>
          <a:xfrm>
            <a:off x="250262" y="6280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schemeClr val="tx1"/>
                </a:solidFill>
              </a:rPr>
              <a:t>International Hydrographic Organization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i="1" dirty="0" smtClean="0">
                <a:solidFill>
                  <a:schemeClr val="tx1"/>
                </a:solidFill>
              </a:rPr>
              <a:t>Organisation Hydrographique Internationale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2" y="6040079"/>
            <a:ext cx="637586" cy="83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04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2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0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4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2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3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3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IHO COUNCIL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78826-814C-4FD2-96B3-D147818A5C8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9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682" y="505706"/>
            <a:ext cx="9144000" cy="784432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Inter-Regional Coordination Committee</a:t>
            </a:r>
          </a:p>
          <a:p>
            <a:r>
              <a:rPr lang="en-AU" i="1" dirty="0" err="1" smtClean="0"/>
              <a:t>Comité</a:t>
            </a:r>
            <a:r>
              <a:rPr lang="en-AU" i="1" dirty="0" smtClean="0"/>
              <a:t> de coordination inter-</a:t>
            </a:r>
            <a:r>
              <a:rPr lang="en-AU" i="1" dirty="0" err="1" smtClean="0"/>
              <a:t>régional</a:t>
            </a:r>
            <a:endParaRPr lang="en-US" i="1" dirty="0"/>
          </a:p>
        </p:txBody>
      </p:sp>
      <p:sp>
        <p:nvSpPr>
          <p:cNvPr id="5" name="Subtitle 2"/>
          <p:cNvSpPr>
            <a:spLocks noGrp="1"/>
          </p:cNvSpPr>
          <p:nvPr>
            <p:ph type="ctrTitle"/>
          </p:nvPr>
        </p:nvSpPr>
        <p:spPr>
          <a:xfrm>
            <a:off x="1524000" y="2045729"/>
            <a:ext cx="9144000" cy="29990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sz="3600" b="1" dirty="0" smtClean="0"/>
              <a:t>Report of the</a:t>
            </a:r>
            <a:br>
              <a:rPr lang="en-AU" sz="3600" b="1" dirty="0" smtClean="0"/>
            </a:br>
            <a:r>
              <a:rPr lang="en-AU" sz="3600" b="1" dirty="0" smtClean="0"/>
              <a:t> </a:t>
            </a:r>
            <a:endParaRPr lang="en-AU" sz="3600" b="1" dirty="0"/>
          </a:p>
          <a:p>
            <a:pPr eaLnBrk="1" hangingPunct="1">
              <a:defRPr/>
            </a:pPr>
            <a:r>
              <a:rPr lang="fr-FR" sz="3600" b="1" dirty="0" smtClean="0"/>
              <a:t>IHO-EU Network WG (IENWG)</a:t>
            </a:r>
            <a:br>
              <a:rPr lang="fr-FR" sz="3600" b="1" dirty="0" smtClean="0"/>
            </a:b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en-AU" sz="3600" b="1" dirty="0"/>
          </a:p>
          <a:p>
            <a:pPr eaLnBrk="1" hangingPunct="1">
              <a:defRPr/>
            </a:pPr>
            <a:endParaRPr lang="en-AU" sz="3600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4929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870" y="277815"/>
            <a:ext cx="8981868" cy="63658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b="1" dirty="0" smtClean="0"/>
              <a:t>Meetings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870" y="1400144"/>
            <a:ext cx="10908948" cy="4530725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GB" dirty="0"/>
              <a:t>Last meeting (Brussels -20-21 November2018</a:t>
            </a:r>
            <a:r>
              <a:rPr lang="en-GB" dirty="0" smtClean="0"/>
              <a:t>)</a:t>
            </a:r>
          </a:p>
          <a:p>
            <a:pPr lvl="1" algn="just">
              <a:defRPr/>
            </a:pPr>
            <a:r>
              <a:rPr lang="en-GB" dirty="0" smtClean="0"/>
              <a:t>Back to back with EOOS Conference</a:t>
            </a:r>
            <a:endParaRPr lang="en-GB" dirty="0"/>
          </a:p>
          <a:p>
            <a:pPr lvl="1" algn="just">
              <a:defRPr/>
            </a:pPr>
            <a:r>
              <a:rPr lang="en-GB" dirty="0"/>
              <a:t>EOOS, </a:t>
            </a:r>
            <a:r>
              <a:rPr lang="en-GB" dirty="0" err="1" smtClean="0"/>
              <a:t>EuroGOOS</a:t>
            </a:r>
            <a:r>
              <a:rPr lang="en-GB" dirty="0" smtClean="0"/>
              <a:t>, </a:t>
            </a:r>
            <a:r>
              <a:rPr lang="en-GB" dirty="0" err="1" smtClean="0"/>
              <a:t>EMODnet</a:t>
            </a:r>
            <a:endParaRPr lang="en-GB" dirty="0"/>
          </a:p>
          <a:p>
            <a:pPr lvl="1" algn="just">
              <a:defRPr/>
            </a:pPr>
            <a:r>
              <a:rPr lang="en-GB" dirty="0"/>
              <a:t>Legal coastline</a:t>
            </a:r>
          </a:p>
          <a:p>
            <a:pPr lvl="1" algn="just">
              <a:defRPr/>
            </a:pPr>
            <a:r>
              <a:rPr lang="en-GB" dirty="0" smtClean="0"/>
              <a:t>MSP </a:t>
            </a:r>
            <a:r>
              <a:rPr lang="en-GB" dirty="0"/>
              <a:t>EU Expert </a:t>
            </a:r>
            <a:r>
              <a:rPr lang="en-GB" dirty="0" smtClean="0"/>
              <a:t>Group</a:t>
            </a:r>
          </a:p>
          <a:p>
            <a:pPr lvl="1" algn="just">
              <a:defRPr/>
            </a:pPr>
            <a:r>
              <a:rPr lang="en-GB" dirty="0" smtClean="0"/>
              <a:t>Impact of recast EU Directive on Public </a:t>
            </a:r>
            <a:r>
              <a:rPr lang="en-GB" smtClean="0"/>
              <a:t>Sector </a:t>
            </a:r>
            <a:r>
              <a:rPr lang="en-GB" smtClean="0"/>
              <a:t>Information</a:t>
            </a:r>
            <a:endParaRPr lang="en-GB" dirty="0" smtClean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38604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 smtClean="0"/>
              <a:t>EOOS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56904"/>
            <a:ext cx="10515600" cy="5308270"/>
          </a:xfrm>
        </p:spPr>
        <p:txBody>
          <a:bodyPr>
            <a:normAutofit/>
          </a:bodyPr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European Ocean Observing System</a:t>
            </a:r>
          </a:p>
          <a:p>
            <a:pPr lvl="1"/>
            <a:endParaRPr lang="en-GB" sz="2800" dirty="0" smtClean="0"/>
          </a:p>
          <a:p>
            <a:pPr lvl="0"/>
            <a:r>
              <a:rPr lang="en-GB" dirty="0" smtClean="0"/>
              <a:t>Concern for interoperability, re-use of scientific data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Promotion of B-12 (CSB)</a:t>
            </a:r>
          </a:p>
          <a:p>
            <a:pPr marL="457200" lvl="1" indent="0">
              <a:buNone/>
            </a:pPr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4165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870" y="254065"/>
            <a:ext cx="10813946" cy="63658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b="1" dirty="0" err="1" smtClean="0"/>
              <a:t>EMODNet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870" y="1328894"/>
            <a:ext cx="10641495" cy="4530725"/>
          </a:xfrm>
        </p:spPr>
        <p:txBody>
          <a:bodyPr>
            <a:normAutofit/>
          </a:bodyPr>
          <a:lstStyle/>
          <a:p>
            <a:pPr algn="just">
              <a:defRPr/>
            </a:pPr>
            <a:endParaRPr lang="en-GB" sz="2400" b="1" dirty="0" smtClean="0"/>
          </a:p>
          <a:p>
            <a:pPr algn="just">
              <a:defRPr/>
            </a:pP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phase</a:t>
            </a:r>
          </a:p>
          <a:p>
            <a:pPr algn="just">
              <a:defRPr/>
            </a:pPr>
            <a:endParaRPr lang="en-GB" dirty="0" smtClean="0"/>
          </a:p>
          <a:p>
            <a:pPr algn="just">
              <a:defRPr/>
            </a:pPr>
            <a:r>
              <a:rPr lang="en-GB" dirty="0" err="1" smtClean="0"/>
              <a:t>EMODNet</a:t>
            </a:r>
            <a:r>
              <a:rPr lang="en-GB" dirty="0" smtClean="0"/>
              <a:t>-Bathymetry project, led by the chair of GEBCO/TSCOM</a:t>
            </a:r>
          </a:p>
          <a:p>
            <a:pPr algn="just">
              <a:defRPr/>
            </a:pPr>
            <a:endParaRPr lang="en-GB" dirty="0" smtClean="0"/>
          </a:p>
          <a:p>
            <a:pPr algn="just">
              <a:defRPr/>
            </a:pPr>
            <a:r>
              <a:rPr lang="en-GB" dirty="0" smtClean="0"/>
              <a:t>Higher resolution, coastal areas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396863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83164"/>
            <a:ext cx="10515600" cy="540511"/>
          </a:xfrm>
        </p:spPr>
        <p:txBody>
          <a:bodyPr>
            <a:noAutofit/>
          </a:bodyPr>
          <a:lstStyle/>
          <a:p>
            <a:pPr lvl="0"/>
            <a:r>
              <a:rPr lang="en-GB" sz="3600" b="1" dirty="0" smtClean="0"/>
              <a:t>Maritime Spatial Planning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82535"/>
            <a:ext cx="10515600" cy="489442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MSP Directive </a:t>
            </a:r>
            <a:r>
              <a:rPr lang="en-GB" dirty="0" smtClean="0"/>
              <a:t>2014/89/EU</a:t>
            </a:r>
          </a:p>
          <a:p>
            <a:pPr lvl="2"/>
            <a:endParaRPr lang="en-GB" dirty="0" smtClean="0"/>
          </a:p>
          <a:p>
            <a:pPr lvl="0"/>
            <a:r>
              <a:rPr lang="en-GB" dirty="0" smtClean="0"/>
              <a:t>IENWG represented at the European Commission Expert sub-group on MSP</a:t>
            </a:r>
          </a:p>
          <a:p>
            <a:pPr lvl="2"/>
            <a:endParaRPr lang="en-GB" dirty="0" smtClean="0"/>
          </a:p>
          <a:p>
            <a:pPr lvl="0"/>
            <a:r>
              <a:rPr lang="en-GB" dirty="0" smtClean="0"/>
              <a:t>Necessity to develop cooperation between EU MS for interoperability of data</a:t>
            </a:r>
          </a:p>
          <a:p>
            <a:pPr lvl="2"/>
            <a:endParaRPr lang="en-GB" dirty="0" smtClean="0"/>
          </a:p>
          <a:p>
            <a:pPr lvl="0"/>
            <a:r>
              <a:rPr lang="en-GB" dirty="0" smtClean="0"/>
              <a:t>Some data still to be produced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2325703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GB" sz="3600" b="1" dirty="0" smtClean="0"/>
              <a:t>EU Directive on Public Sector Information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/>
          </a:bodyPr>
          <a:lstStyle/>
          <a:p>
            <a:pPr lvl="0"/>
            <a:r>
              <a:rPr lang="fr-FR" dirty="0" err="1" smtClean="0"/>
              <a:t>Recast</a:t>
            </a:r>
            <a:r>
              <a:rPr lang="fr-FR" dirty="0" smtClean="0"/>
              <a:t> Directive </a:t>
            </a:r>
            <a:r>
              <a:rPr lang="fr-FR" dirty="0"/>
              <a:t>2013/37/EU</a:t>
            </a:r>
            <a:r>
              <a:rPr lang="en-GB" dirty="0" smtClean="0"/>
              <a:t>2.2 Public Sector Information</a:t>
            </a:r>
          </a:p>
          <a:p>
            <a:pPr lvl="2"/>
            <a:endParaRPr lang="en-GB" dirty="0" smtClean="0"/>
          </a:p>
          <a:p>
            <a:r>
              <a:rPr lang="en-GB" dirty="0" smtClean="0"/>
              <a:t>New concept: High Value Dataset</a:t>
            </a:r>
          </a:p>
          <a:p>
            <a:pPr lvl="2"/>
            <a:endParaRPr lang="en-GB" dirty="0" smtClean="0"/>
          </a:p>
          <a:p>
            <a:r>
              <a:rPr lang="en-GB" dirty="0" smtClean="0"/>
              <a:t>Generic categories listed in the directive, to be refined by a future “implementation act”</a:t>
            </a:r>
          </a:p>
          <a:p>
            <a:pPr lvl="2"/>
            <a:endParaRPr lang="en-GB" dirty="0" smtClean="0"/>
          </a:p>
          <a:p>
            <a:r>
              <a:rPr lang="en-GB" dirty="0" smtClean="0"/>
              <a:t>Potential impact on resources of EU national hydrographic offices 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2848414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870" y="277815"/>
            <a:ext cx="8981868" cy="63658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AU" b="1" dirty="0" smtClean="0"/>
              <a:t>Action required of IRCC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870" y="1328894"/>
            <a:ext cx="10641495" cy="4530725"/>
          </a:xfrm>
        </p:spPr>
        <p:txBody>
          <a:bodyPr>
            <a:normAutofit/>
          </a:bodyPr>
          <a:lstStyle/>
          <a:p>
            <a:r>
              <a:rPr lang="en-GB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GB" dirty="0" smtClean="0"/>
              <a:t>IRC</a:t>
            </a:r>
            <a:r>
              <a:rPr lang="en-GB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 is invited to:</a:t>
            </a:r>
            <a:endParaRPr lang="fr-FR" sz="2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8038" lvl="1" indent="-350838">
              <a:buNone/>
              <a:tabLst>
                <a:tab pos="808038" algn="l"/>
              </a:tabLst>
            </a:pPr>
            <a:endParaRPr lang="en-GB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8038" lvl="1" indent="-350838">
              <a:buNone/>
              <a:tabLst>
                <a:tab pos="808038" algn="l"/>
              </a:tabLst>
            </a:pPr>
            <a:r>
              <a:rPr lang="en-GB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</a:t>
            </a:r>
            <a:r>
              <a:rPr lang="en-GB" dirty="0" smtClean="0"/>
              <a:t>	</a:t>
            </a:r>
            <a:r>
              <a:rPr lang="en-GB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  the report</a:t>
            </a:r>
            <a:endParaRPr lang="fr-FR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8038" lvl="1" indent="-350838">
              <a:buNone/>
              <a:tabLst>
                <a:tab pos="808038" algn="l"/>
              </a:tabLst>
            </a:pPr>
            <a:endParaRPr lang="en-GB" dirty="0" smtClean="0"/>
          </a:p>
          <a:p>
            <a:pPr marL="808038" lvl="1" indent="-350838">
              <a:buNone/>
              <a:tabLst>
                <a:tab pos="808038" algn="l"/>
              </a:tabLst>
            </a:pPr>
            <a:r>
              <a:rPr lang="en-GB" dirty="0" smtClean="0"/>
              <a:t>b.	Approve the work programme </a:t>
            </a:r>
            <a:endParaRPr lang="fr-FR" dirty="0"/>
          </a:p>
          <a:p>
            <a:pPr marL="808038" lvl="1" indent="-350838">
              <a:buNone/>
              <a:tabLst>
                <a:tab pos="808038" algn="l"/>
              </a:tabLst>
            </a:pPr>
            <a:endParaRPr lang="en-GB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276122"/>
            <a:ext cx="4114800" cy="365125"/>
          </a:xfrm>
        </p:spPr>
        <p:txBody>
          <a:bodyPr/>
          <a:lstStyle/>
          <a:p>
            <a:r>
              <a:rPr lang="de-DE" dirty="0" smtClean="0"/>
              <a:t>IRCC-11, Genova, Italia,  3- 5 </a:t>
            </a:r>
            <a:r>
              <a:rPr lang="de-DE" dirty="0" err="1" smtClean="0"/>
              <a:t>giugno</a:t>
            </a:r>
            <a:r>
              <a:rPr lang="de-DE" dirty="0" smtClean="0"/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129635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HO presentations template" id="{C657DD33-74A5-46FF-87DC-702489CC64DD}" vid="{C4CF7E2C-A930-4DFE-9432-DAC967E2A5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IHO presentations template</Template>
  <TotalTime>2884</TotalTime>
  <Words>242</Words>
  <Application>Microsoft Office PowerPoint</Application>
  <PresentationFormat>Personnalisé</PresentationFormat>
  <Paragraphs>55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Report of the   IHO-EU Network WG (IENWG)   </vt:lpstr>
      <vt:lpstr>Meetings</vt:lpstr>
      <vt:lpstr>EOOS</vt:lpstr>
      <vt:lpstr>EMODNet</vt:lpstr>
      <vt:lpstr>Maritime Spatial Planning</vt:lpstr>
      <vt:lpstr>EU Directive on Public Sector Information</vt:lpstr>
      <vt:lpstr>Action required of IRCC</vt:lpstr>
    </vt:vector>
  </TitlesOfParts>
  <Company>IHO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DTech</dc:creator>
  <cp:lastModifiedBy>Bruno Frachon, SHOM</cp:lastModifiedBy>
  <cp:revision>110</cp:revision>
  <cp:lastPrinted>2017-10-13T08:19:11Z</cp:lastPrinted>
  <dcterms:created xsi:type="dcterms:W3CDTF">2017-10-09T13:46:17Z</dcterms:created>
  <dcterms:modified xsi:type="dcterms:W3CDTF">2019-06-05T06:34:38Z</dcterms:modified>
</cp:coreProperties>
</file>