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7" r:id="rId2"/>
    <p:sldId id="266" r:id="rId3"/>
    <p:sldId id="258" r:id="rId4"/>
    <p:sldId id="260" r:id="rId5"/>
    <p:sldId id="261" r:id="rId6"/>
    <p:sldId id="263" r:id="rId7"/>
    <p:sldId id="264" r:id="rId8"/>
    <p:sldId id="265"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650"/>
    <p:restoredTop sz="94651"/>
  </p:normalViewPr>
  <p:slideViewPr>
    <p:cSldViewPr snapToGrid="0" snapToObjects="1">
      <p:cViewPr varScale="1">
        <p:scale>
          <a:sx n="106" d="100"/>
          <a:sy n="106" d="100"/>
        </p:scale>
        <p:origin x="520"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F21AB-662B-2545-AFB7-0584A00DA15C}" type="datetimeFigureOut">
              <a:rPr kumimoji="1" lang="ja-JP" altLang="en-US" smtClean="0"/>
              <a:t>2019/6/4</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1B21C29-BF12-874F-B5AE-490F5DAA4197}" type="slidenum">
              <a:rPr kumimoji="1" lang="ja-JP" altLang="en-US" smtClean="0"/>
              <a:t>‹#›</a:t>
            </a:fld>
            <a:endParaRPr kumimoji="1" lang="ja-JP" altLang="en-US"/>
          </a:p>
        </p:txBody>
      </p:sp>
    </p:spTree>
    <p:extLst>
      <p:ext uri="{BB962C8B-B14F-4D97-AF65-F5344CB8AC3E}">
        <p14:creationId xmlns:p14="http://schemas.microsoft.com/office/powerpoint/2010/main" val="37609161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1B21C29-BF12-874F-B5AE-490F5DAA4197}" type="slidenum">
              <a:rPr kumimoji="1" lang="ja-JP" altLang="en-US" smtClean="0"/>
              <a:t>8</a:t>
            </a:fld>
            <a:endParaRPr kumimoji="1" lang="ja-JP" altLang="en-US"/>
          </a:p>
        </p:txBody>
      </p:sp>
    </p:spTree>
    <p:extLst>
      <p:ext uri="{BB962C8B-B14F-4D97-AF65-F5344CB8AC3E}">
        <p14:creationId xmlns:p14="http://schemas.microsoft.com/office/powerpoint/2010/main" val="3133537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3AB751F-B873-0F4F-8E92-FFDA347E43D1}"/>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881F341A-3296-0947-A755-184727F024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2C74D86F-32A9-C441-8884-74FCE891B34F}"/>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B47E05F2-99BC-414A-800A-8EFB759CA1C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8B8C940-2D56-7743-BCD8-301CB16E14DF}"/>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527358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2F0E9DB-8CB2-7143-970C-F7393C40C38C}"/>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001CECE-7F87-5240-A7A2-8BCE4F871508}"/>
              </a:ext>
            </a:extLst>
          </p:cNvPr>
          <p:cNvSpPr>
            <a:spLocks noGrp="1"/>
          </p:cNvSpPr>
          <p:nvPr>
            <p:ph type="body" orient="vert" idx="1"/>
          </p:nvPr>
        </p:nvSpPr>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064B4D5-ACA5-6842-96CF-34D89ECF420D}"/>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6B7FBD80-EEB4-814D-97A3-48E63514F15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35CF072-2B4A-C44D-BFA9-C6C2165168BF}"/>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2166337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6EA8F11-19A8-7648-944F-22EAF3638973}"/>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069845E-D5B3-1B43-82AA-ACB0BF42293E}"/>
              </a:ext>
            </a:extLst>
          </p:cNvPr>
          <p:cNvSpPr>
            <a:spLocks noGrp="1"/>
          </p:cNvSpPr>
          <p:nvPr>
            <p:ph type="body" orient="vert" idx="1"/>
          </p:nvPr>
        </p:nvSpPr>
        <p:spPr>
          <a:xfrm>
            <a:off x="838200" y="365125"/>
            <a:ext cx="7734300" cy="5811838"/>
          </a:xfrm>
        </p:spPr>
        <p:txBody>
          <a:bodyPr vert="eaVert"/>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8C1A01-36AF-FC4F-BA13-43FAFCD6C175}"/>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53905AD3-A486-1944-8923-9F12251AB8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01E0AE0-D893-7A4E-B34A-4CDA9D56F2B5}"/>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677776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F3BE2D-65EA-934D-A9B8-86B9A93B452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A5BC564-F8C3-9A4F-8500-CC66E28ABD49}"/>
              </a:ext>
            </a:extLst>
          </p:cNvPr>
          <p:cNvSpPr>
            <a:spLocks noGrp="1"/>
          </p:cNvSpPr>
          <p:nvPr>
            <p:ph idx="1"/>
          </p:nvPr>
        </p:nvSpPr>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DAEAF80-A3A5-3F4E-B33A-351A16BC1B03}"/>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88992495-8BB7-5F4B-B096-90CF15D611F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83A62D0-DFF8-1D4B-92AB-EC22C29761DD}"/>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420124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2BD762-8FA3-FF43-AE70-3DD1322F436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8318080D-8275-CA4E-BECF-0F9D435B29D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0047546-E413-FC4C-8397-4C027EFD0734}"/>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FDC25FA0-2F89-914F-AA1B-B364182911F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AE651BA6-4D8B-6D48-9043-951412D9C2A9}"/>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279049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C0F724-296E-3B4A-B471-E3D8DBE09388}"/>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BA6E33A-85DA-D74E-B259-B6E840668907}"/>
              </a:ext>
            </a:extLst>
          </p:cNvPr>
          <p:cNvSpPr>
            <a:spLocks noGrp="1"/>
          </p:cNvSpPr>
          <p:nvPr>
            <p:ph sz="half" idx="1"/>
          </p:nvPr>
        </p:nvSpPr>
        <p:spPr>
          <a:xfrm>
            <a:off x="838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AB2B832-BD4E-3942-A9C9-9EF3188DE2C2}"/>
              </a:ext>
            </a:extLst>
          </p:cNvPr>
          <p:cNvSpPr>
            <a:spLocks noGrp="1"/>
          </p:cNvSpPr>
          <p:nvPr>
            <p:ph sz="half" idx="2"/>
          </p:nvPr>
        </p:nvSpPr>
        <p:spPr>
          <a:xfrm>
            <a:off x="6172200" y="1825625"/>
            <a:ext cx="5181600" cy="435133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ED7C92B-9764-504F-9F68-A0282B0D0F52}"/>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6" name="フッター プレースホルダー 5">
            <a:extLst>
              <a:ext uri="{FF2B5EF4-FFF2-40B4-BE49-F238E27FC236}">
                <a16:creationId xmlns:a16="http://schemas.microsoft.com/office/drawing/2014/main" id="{9B389054-2B28-5945-8D46-64ADF7CED0E5}"/>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5AA4BAC-52AA-BD44-BD94-B8D3A2CEC716}"/>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25146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71F20D-0F89-F84C-93BF-56F810B1C63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826C7C1-E9EC-4948-8035-43B245E4BE7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3090952-A738-664E-B72A-95B2F8D511AB}"/>
              </a:ext>
            </a:extLst>
          </p:cNvPr>
          <p:cNvSpPr>
            <a:spLocks noGrp="1"/>
          </p:cNvSpPr>
          <p:nvPr>
            <p:ph sz="half" idx="2"/>
          </p:nvPr>
        </p:nvSpPr>
        <p:spPr>
          <a:xfrm>
            <a:off x="839788" y="2505075"/>
            <a:ext cx="5157787"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AC1A8524-2F4E-1942-8FEC-7411CCEA150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コンテンツ プレースホルダー 5">
            <a:extLst>
              <a:ext uri="{FF2B5EF4-FFF2-40B4-BE49-F238E27FC236}">
                <a16:creationId xmlns:a16="http://schemas.microsoft.com/office/drawing/2014/main" id="{DB99E80F-8F78-084B-ADF0-DB019C6626CC}"/>
              </a:ext>
            </a:extLst>
          </p:cNvPr>
          <p:cNvSpPr>
            <a:spLocks noGrp="1"/>
          </p:cNvSpPr>
          <p:nvPr>
            <p:ph sz="quarter" idx="4"/>
          </p:nvPr>
        </p:nvSpPr>
        <p:spPr>
          <a:xfrm>
            <a:off x="6172200" y="2505075"/>
            <a:ext cx="5183188" cy="3684588"/>
          </a:xfrm>
        </p:spPr>
        <p:txBody>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F423FC57-1D3B-7848-B486-E33C57B3A48A}"/>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8" name="フッター プレースホルダー 7">
            <a:extLst>
              <a:ext uri="{FF2B5EF4-FFF2-40B4-BE49-F238E27FC236}">
                <a16:creationId xmlns:a16="http://schemas.microsoft.com/office/drawing/2014/main" id="{7383C65F-28FC-A941-A33B-DBE8E29AA1E2}"/>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BCE3E93-A662-BC4C-81AB-88A654840327}"/>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1954459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84F0AC-BB6F-9046-8376-CEA22F69CA9D}"/>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F323AF3-9517-B94A-A3AC-CDDA2AAA6F13}"/>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4" name="フッター プレースホルダー 3">
            <a:extLst>
              <a:ext uri="{FF2B5EF4-FFF2-40B4-BE49-F238E27FC236}">
                <a16:creationId xmlns:a16="http://schemas.microsoft.com/office/drawing/2014/main" id="{F2878A3A-AE9A-7F4F-A678-99E688CE59A1}"/>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C0276FD-1B68-644B-B775-F9581125BBA4}"/>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1744949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E87D579-DC40-3647-A07D-A0AF14DD7977}"/>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3" name="フッター プレースホルダー 2">
            <a:extLst>
              <a:ext uri="{FF2B5EF4-FFF2-40B4-BE49-F238E27FC236}">
                <a16:creationId xmlns:a16="http://schemas.microsoft.com/office/drawing/2014/main" id="{486CF170-60FD-F44A-B37D-A2CD9281B0B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576D81FB-532D-2646-92F0-FB64B9B71A44}"/>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9443423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9D609B-4DFA-0549-B5C0-D6FB35AC75C7}"/>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CCE7B22-D214-2748-9BAA-0DFC587B1C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3852C0B-FE47-074D-80E8-523F85EC6F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95977643-FE29-A040-AFA2-D73CE213B4D5}"/>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6" name="フッター プレースホルダー 5">
            <a:extLst>
              <a:ext uri="{FF2B5EF4-FFF2-40B4-BE49-F238E27FC236}">
                <a16:creationId xmlns:a16="http://schemas.microsoft.com/office/drawing/2014/main" id="{CBC916FC-A53E-DB43-984C-04BC4264EC63}"/>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2A8F826-CB18-254E-875C-1AFF413512CD}"/>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394197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E01F025-2AC6-BB44-80FF-0D331FDE60D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E5EF9B5-662C-EF43-B760-A84413ABF2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C7E9835B-EC06-2A40-835F-92E0CB3A28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C949D0C-AD30-F346-BEAA-EDE46B6CAB55}"/>
              </a:ext>
            </a:extLst>
          </p:cNvPr>
          <p:cNvSpPr>
            <a:spLocks noGrp="1"/>
          </p:cNvSpPr>
          <p:nvPr>
            <p:ph type="dt" sz="half" idx="10"/>
          </p:nvPr>
        </p:nvSpPr>
        <p:spPr/>
        <p:txBody>
          <a:bodyPr/>
          <a:lstStyle/>
          <a:p>
            <a:fld id="{4206D2A9-4709-8A4E-B62E-1DE039FA20FB}" type="datetimeFigureOut">
              <a:rPr kumimoji="1" lang="ja-JP" altLang="en-US" smtClean="0"/>
              <a:t>2019/6/4</a:t>
            </a:fld>
            <a:endParaRPr kumimoji="1" lang="ja-JP" altLang="en-US"/>
          </a:p>
        </p:txBody>
      </p:sp>
      <p:sp>
        <p:nvSpPr>
          <p:cNvPr id="6" name="フッター プレースホルダー 5">
            <a:extLst>
              <a:ext uri="{FF2B5EF4-FFF2-40B4-BE49-F238E27FC236}">
                <a16:creationId xmlns:a16="http://schemas.microsoft.com/office/drawing/2014/main" id="{8721F84C-3275-6D4B-B059-417D8A0F9D79}"/>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9EBF595-7E26-9541-97F8-79CB893D23B4}"/>
              </a:ext>
            </a:extLst>
          </p:cNvPr>
          <p:cNvSpPr>
            <a:spLocks noGrp="1"/>
          </p:cNvSpPr>
          <p:nvPr>
            <p:ph type="sldNum" sz="quarter" idx="12"/>
          </p:nvPr>
        </p:nvSpPr>
        <p:spPr/>
        <p:txBody>
          <a:body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2882667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7DF33DDC-7C3A-044F-86A5-873AC01A9B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ACE9A7D-52FB-F640-B3E3-C031340903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88E80196-FCC9-C148-8DDA-C7C40CCD16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06D2A9-4709-8A4E-B62E-1DE039FA20FB}" type="datetimeFigureOut">
              <a:rPr kumimoji="1" lang="ja-JP" altLang="en-US" smtClean="0"/>
              <a:t>2019/6/4</a:t>
            </a:fld>
            <a:endParaRPr kumimoji="1" lang="ja-JP" altLang="en-US"/>
          </a:p>
        </p:txBody>
      </p:sp>
      <p:sp>
        <p:nvSpPr>
          <p:cNvPr id="5" name="フッター プレースホルダー 4">
            <a:extLst>
              <a:ext uri="{FF2B5EF4-FFF2-40B4-BE49-F238E27FC236}">
                <a16:creationId xmlns:a16="http://schemas.microsoft.com/office/drawing/2014/main" id="{742D3939-1285-4641-B29A-87D58BB00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CEC8D52-F36A-8642-A053-3DE185A516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4C67E8-E5BC-C544-93AF-05725D447CDC}" type="slidenum">
              <a:rPr kumimoji="1" lang="ja-JP" altLang="en-US" smtClean="0"/>
              <a:t>‹#›</a:t>
            </a:fld>
            <a:endParaRPr kumimoji="1" lang="ja-JP" altLang="en-US"/>
          </a:p>
        </p:txBody>
      </p:sp>
    </p:spTree>
    <p:extLst>
      <p:ext uri="{BB962C8B-B14F-4D97-AF65-F5344CB8AC3E}">
        <p14:creationId xmlns:p14="http://schemas.microsoft.com/office/powerpoint/2010/main" val="1992606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6D8304-42C9-B142-B55D-05E105701D7B}"/>
              </a:ext>
            </a:extLst>
          </p:cNvPr>
          <p:cNvSpPr>
            <a:spLocks noGrp="1"/>
          </p:cNvSpPr>
          <p:nvPr>
            <p:ph type="title"/>
          </p:nvPr>
        </p:nvSpPr>
        <p:spPr>
          <a:xfrm>
            <a:off x="838200" y="365125"/>
            <a:ext cx="10515600" cy="1893981"/>
          </a:xfrm>
        </p:spPr>
        <p:txBody>
          <a:bodyPr>
            <a:normAutofit fontScale="90000"/>
          </a:bodyPr>
          <a:lstStyle/>
          <a:p>
            <a:pPr algn="ctr"/>
            <a:r>
              <a:rPr kumimoji="1" lang="en-US" altLang="ja-JP" dirty="0"/>
              <a:t>Publication of new edition B-6</a:t>
            </a:r>
            <a:br>
              <a:rPr kumimoji="1" lang="en-US" altLang="ja-JP" dirty="0"/>
            </a:br>
            <a:r>
              <a:rPr kumimoji="1" lang="en-US" altLang="ja-JP" dirty="0"/>
              <a:t>(4.2.0, currently 4.1.0)</a:t>
            </a:r>
            <a:br>
              <a:rPr kumimoji="1" lang="en-US" altLang="ja-JP" dirty="0"/>
            </a:br>
            <a:r>
              <a:rPr lang="en-US" altLang="ja-JP" sz="3600" dirty="0"/>
              <a:t>STANDARDIZATION OF UNDERSEA FEATURE NAMES </a:t>
            </a:r>
            <a:br>
              <a:rPr lang="en-US" altLang="ja-JP" sz="3600" dirty="0"/>
            </a:br>
            <a:r>
              <a:rPr lang="en-US" altLang="ja-JP" sz="3600" dirty="0"/>
              <a:t>- GUIDELINES, PROPOSAL FORM, TERMINOLOGY -</a:t>
            </a:r>
            <a:endParaRPr kumimoji="1" lang="ja-JP" altLang="en-US"/>
          </a:p>
        </p:txBody>
      </p:sp>
      <p:sp>
        <p:nvSpPr>
          <p:cNvPr id="6" name="字幕 2">
            <a:extLst>
              <a:ext uri="{FF2B5EF4-FFF2-40B4-BE49-F238E27FC236}">
                <a16:creationId xmlns:a16="http://schemas.microsoft.com/office/drawing/2014/main" id="{26CD4729-6655-4744-BCB9-4DD544B19575}"/>
              </a:ext>
            </a:extLst>
          </p:cNvPr>
          <p:cNvSpPr txBox="1">
            <a:spLocks/>
          </p:cNvSpPr>
          <p:nvPr/>
        </p:nvSpPr>
        <p:spPr>
          <a:xfrm>
            <a:off x="1434826" y="4957290"/>
            <a:ext cx="9144000" cy="137131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gn="ctr"/>
            <a:r>
              <a:rPr lang="en-US" altLang="ja-JP" sz="3600"/>
              <a:t>Shin TANI</a:t>
            </a:r>
          </a:p>
          <a:p>
            <a:pPr algn="ctr"/>
            <a:r>
              <a:rPr lang="en-US" altLang="ja-JP" sz="3600"/>
              <a:t>Chair, GGC</a:t>
            </a:r>
            <a:endParaRPr lang="ja-JP" altLang="en-US" sz="3600"/>
          </a:p>
        </p:txBody>
      </p:sp>
      <p:sp>
        <p:nvSpPr>
          <p:cNvPr id="7" name="字幕 2">
            <a:extLst>
              <a:ext uri="{FF2B5EF4-FFF2-40B4-BE49-F238E27FC236}">
                <a16:creationId xmlns:a16="http://schemas.microsoft.com/office/drawing/2014/main" id="{39D3A893-F532-564A-8FDD-124251584938}"/>
              </a:ext>
            </a:extLst>
          </p:cNvPr>
          <p:cNvSpPr txBox="1">
            <a:spLocks/>
          </p:cNvSpPr>
          <p:nvPr/>
        </p:nvSpPr>
        <p:spPr>
          <a:xfrm>
            <a:off x="1434826" y="3256519"/>
            <a:ext cx="9144000" cy="13777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3600" dirty="0"/>
              <a:t>IRCC11 at GENOVA</a:t>
            </a:r>
          </a:p>
          <a:p>
            <a:r>
              <a:rPr lang="en-US" altLang="ja-JP" sz="3600" dirty="0"/>
              <a:t>June 4 2019</a:t>
            </a:r>
            <a:endParaRPr lang="ja-JP" altLang="en-US" sz="3600"/>
          </a:p>
        </p:txBody>
      </p:sp>
    </p:spTree>
    <p:extLst>
      <p:ext uri="{BB962C8B-B14F-4D97-AF65-F5344CB8AC3E}">
        <p14:creationId xmlns:p14="http://schemas.microsoft.com/office/powerpoint/2010/main" val="2326491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6D8304-42C9-B142-B55D-05E105701D7B}"/>
              </a:ext>
            </a:extLst>
          </p:cNvPr>
          <p:cNvSpPr>
            <a:spLocks noGrp="1"/>
          </p:cNvSpPr>
          <p:nvPr>
            <p:ph type="title"/>
          </p:nvPr>
        </p:nvSpPr>
        <p:spPr>
          <a:xfrm>
            <a:off x="838200" y="365125"/>
            <a:ext cx="10515600" cy="1893981"/>
          </a:xfrm>
        </p:spPr>
        <p:txBody>
          <a:bodyPr>
            <a:normAutofit fontScale="90000"/>
          </a:bodyPr>
          <a:lstStyle/>
          <a:p>
            <a:pPr algn="ctr"/>
            <a:r>
              <a:rPr kumimoji="1" lang="en-US" altLang="ja-JP" dirty="0"/>
              <a:t>Publication of new edition B-6</a:t>
            </a:r>
            <a:br>
              <a:rPr kumimoji="1" lang="en-US" altLang="ja-JP" dirty="0"/>
            </a:br>
            <a:r>
              <a:rPr kumimoji="1" lang="en-US" altLang="ja-JP" dirty="0"/>
              <a:t>(4.2.0, currently 4.1.0)</a:t>
            </a:r>
            <a:br>
              <a:rPr kumimoji="1" lang="en-US" altLang="ja-JP" dirty="0"/>
            </a:br>
            <a:r>
              <a:rPr lang="en-US" altLang="ja-JP" sz="3600" dirty="0"/>
              <a:t>STANDARDIZATION OF UNDERSEA FEATURE NAMES </a:t>
            </a:r>
            <a:br>
              <a:rPr lang="en-US" altLang="ja-JP" sz="3600" dirty="0"/>
            </a:br>
            <a:r>
              <a:rPr lang="en-US" altLang="ja-JP" sz="3600" dirty="0"/>
              <a:t>- GUIDELINES, PROPOSAL FORM, TERMINOLOGY -</a:t>
            </a:r>
            <a:endParaRPr kumimoji="1" lang="ja-JP" altLang="en-US"/>
          </a:p>
        </p:txBody>
      </p:sp>
      <p:sp>
        <p:nvSpPr>
          <p:cNvPr id="3" name="コンテンツ プレースホルダー 2">
            <a:extLst>
              <a:ext uri="{FF2B5EF4-FFF2-40B4-BE49-F238E27FC236}">
                <a16:creationId xmlns:a16="http://schemas.microsoft.com/office/drawing/2014/main" id="{773A6705-A2CD-AF4A-AD05-16FD26B7E148}"/>
              </a:ext>
            </a:extLst>
          </p:cNvPr>
          <p:cNvSpPr>
            <a:spLocks noGrp="1"/>
          </p:cNvSpPr>
          <p:nvPr>
            <p:ph idx="1"/>
          </p:nvPr>
        </p:nvSpPr>
        <p:spPr>
          <a:xfrm>
            <a:off x="838200" y="2689412"/>
            <a:ext cx="10712116" cy="3487550"/>
          </a:xfrm>
        </p:spPr>
        <p:txBody>
          <a:bodyPr/>
          <a:lstStyle/>
          <a:p>
            <a:pPr marL="0" indent="0">
              <a:buNone/>
            </a:pPr>
            <a:r>
              <a:rPr kumimoji="1" lang="en-US" altLang="ja-JP" dirty="0"/>
              <a:t>Background … why revision has become necessary.</a:t>
            </a:r>
          </a:p>
          <a:p>
            <a:pPr>
              <a:spcBef>
                <a:spcPts val="3400"/>
              </a:spcBef>
            </a:pPr>
            <a:r>
              <a:rPr kumimoji="1" lang="en-US" altLang="ja-JP" dirty="0"/>
              <a:t>Last modified in 2017 … IHB</a:t>
            </a:r>
            <a:r>
              <a:rPr kumimoji="1" lang="ja-JP" altLang="en-US"/>
              <a:t> → </a:t>
            </a:r>
            <a:r>
              <a:rPr kumimoji="1" lang="en-US" altLang="ja-JP" dirty="0"/>
              <a:t>IHO Secretariat, editorial</a:t>
            </a:r>
          </a:p>
          <a:p>
            <a:pPr>
              <a:spcBef>
                <a:spcPts val="2200"/>
              </a:spcBef>
            </a:pPr>
            <a:r>
              <a:rPr kumimoji="1" lang="en-US" altLang="ja-JP" dirty="0"/>
              <a:t>Increasing number of submissions</a:t>
            </a:r>
          </a:p>
          <a:p>
            <a:pPr>
              <a:spcBef>
                <a:spcPts val="2200"/>
              </a:spcBef>
            </a:pPr>
            <a:r>
              <a:rPr lang="en-US" altLang="ja-JP" dirty="0"/>
              <a:t>Necessity to improve name proposing procedure for proposers</a:t>
            </a:r>
            <a:endParaRPr kumimoji="1" lang="en-US" altLang="ja-JP" dirty="0"/>
          </a:p>
          <a:p>
            <a:pPr>
              <a:spcBef>
                <a:spcPts val="2200"/>
              </a:spcBef>
            </a:pPr>
            <a:r>
              <a:rPr lang="en-US" altLang="ja-JP" dirty="0"/>
              <a:t>Improved IT environment</a:t>
            </a:r>
          </a:p>
          <a:p>
            <a:endParaRPr kumimoji="1" lang="ja-JP" altLang="en-US"/>
          </a:p>
        </p:txBody>
      </p:sp>
    </p:spTree>
    <p:extLst>
      <p:ext uri="{BB962C8B-B14F-4D97-AF65-F5344CB8AC3E}">
        <p14:creationId xmlns:p14="http://schemas.microsoft.com/office/powerpoint/2010/main" val="2271991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DABFC4-66F3-BA4B-B284-43DA72F12EB8}"/>
              </a:ext>
            </a:extLst>
          </p:cNvPr>
          <p:cNvSpPr>
            <a:spLocks noGrp="1"/>
          </p:cNvSpPr>
          <p:nvPr>
            <p:ph type="title"/>
          </p:nvPr>
        </p:nvSpPr>
        <p:spPr>
          <a:xfrm>
            <a:off x="838200" y="365125"/>
            <a:ext cx="10515600" cy="441699"/>
          </a:xfrm>
        </p:spPr>
        <p:txBody>
          <a:bodyPr>
            <a:normAutofit fontScale="90000"/>
          </a:bodyPr>
          <a:lstStyle/>
          <a:p>
            <a:r>
              <a:rPr kumimoji="1" lang="en-US" altLang="ja-JP" dirty="0"/>
              <a:t>Revised items</a:t>
            </a:r>
            <a:endParaRPr kumimoji="1" lang="ja-JP" altLang="en-US"/>
          </a:p>
        </p:txBody>
      </p:sp>
      <p:sp>
        <p:nvSpPr>
          <p:cNvPr id="3" name="コンテンツ プレースホルダー 2">
            <a:extLst>
              <a:ext uri="{FF2B5EF4-FFF2-40B4-BE49-F238E27FC236}">
                <a16:creationId xmlns:a16="http://schemas.microsoft.com/office/drawing/2014/main" id="{E603038E-5B98-B042-9FE7-704E1CD40386}"/>
              </a:ext>
            </a:extLst>
          </p:cNvPr>
          <p:cNvSpPr>
            <a:spLocks noGrp="1"/>
          </p:cNvSpPr>
          <p:nvPr>
            <p:ph idx="1"/>
          </p:nvPr>
        </p:nvSpPr>
        <p:spPr>
          <a:xfrm>
            <a:off x="838200" y="1102659"/>
            <a:ext cx="10515600" cy="5074304"/>
          </a:xfrm>
        </p:spPr>
        <p:txBody>
          <a:bodyPr>
            <a:normAutofit lnSpcReduction="10000"/>
          </a:bodyPr>
          <a:lstStyle/>
          <a:p>
            <a:r>
              <a:rPr lang="en-US" altLang="ja-JP" dirty="0"/>
              <a:t>the list of national authorities (pp. 2-7 and 2-8 in the current edition) has been removed. </a:t>
            </a:r>
          </a:p>
          <a:p>
            <a:pPr lvl="1"/>
            <a:r>
              <a:rPr lang="en-US" altLang="ja-JP" dirty="0"/>
              <a:t>updated and available on the SCUFN page of the IHO website</a:t>
            </a:r>
          </a:p>
          <a:p>
            <a:pPr>
              <a:spcBef>
                <a:spcPts val="2200"/>
              </a:spcBef>
            </a:pPr>
            <a:r>
              <a:rPr lang="en-US" altLang="ja-JP" dirty="0"/>
              <a:t>references to the GEBCO website (</a:t>
            </a:r>
            <a:r>
              <a:rPr lang="en-US" altLang="ja-JP" dirty="0" err="1"/>
              <a:t>www.gebco.net</a:t>
            </a:r>
            <a:r>
              <a:rPr lang="en-US" altLang="ja-JP" dirty="0"/>
              <a:t>) and to </a:t>
            </a:r>
            <a:r>
              <a:rPr lang="en-US" altLang="ja-JP" dirty="0" err="1"/>
              <a:t>www.scufnterm.org</a:t>
            </a:r>
            <a:r>
              <a:rPr lang="en-US" altLang="ja-JP" dirty="0"/>
              <a:t>, listing all B-6 terms and definitions</a:t>
            </a:r>
          </a:p>
          <a:p>
            <a:pPr lvl="1"/>
            <a:r>
              <a:rPr lang="en-US" altLang="ja-JP" dirty="0"/>
              <a:t>operated by the Korean Hydrographic and Oceanographic Agency (KHOA)</a:t>
            </a:r>
          </a:p>
          <a:p>
            <a:pPr>
              <a:spcBef>
                <a:spcPts val="2200"/>
              </a:spcBef>
            </a:pPr>
            <a:r>
              <a:rPr lang="en-US" altLang="ja-JP" dirty="0"/>
              <a:t>preference for names in relation with marine research, as choice for specific terms, has been emphasized.</a:t>
            </a:r>
          </a:p>
          <a:p>
            <a:pPr>
              <a:spcBef>
                <a:spcPts val="2200"/>
              </a:spcBef>
            </a:pPr>
            <a:r>
              <a:rPr lang="en-US" altLang="ja-JP" dirty="0"/>
              <a:t>additional guidance in paragraph II.A.6 depicting the way of grouping specific (term) categories of features is now included. </a:t>
            </a:r>
          </a:p>
          <a:p>
            <a:endParaRPr kumimoji="1" lang="ja-JP" altLang="en-US"/>
          </a:p>
        </p:txBody>
      </p:sp>
    </p:spTree>
    <p:extLst>
      <p:ext uri="{BB962C8B-B14F-4D97-AF65-F5344CB8AC3E}">
        <p14:creationId xmlns:p14="http://schemas.microsoft.com/office/powerpoint/2010/main" val="4169094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DABFC4-66F3-BA4B-B284-43DA72F12EB8}"/>
              </a:ext>
            </a:extLst>
          </p:cNvPr>
          <p:cNvSpPr>
            <a:spLocks noGrp="1"/>
          </p:cNvSpPr>
          <p:nvPr>
            <p:ph type="title"/>
          </p:nvPr>
        </p:nvSpPr>
        <p:spPr>
          <a:xfrm>
            <a:off x="838200" y="365125"/>
            <a:ext cx="10515600" cy="441699"/>
          </a:xfrm>
        </p:spPr>
        <p:txBody>
          <a:bodyPr>
            <a:normAutofit fontScale="90000"/>
          </a:bodyPr>
          <a:lstStyle/>
          <a:p>
            <a:r>
              <a:rPr kumimoji="1" lang="en-US" altLang="ja-JP" dirty="0"/>
              <a:t>Revised items</a:t>
            </a:r>
            <a:endParaRPr kumimoji="1" lang="ja-JP" altLang="en-US"/>
          </a:p>
        </p:txBody>
      </p:sp>
      <p:sp>
        <p:nvSpPr>
          <p:cNvPr id="3" name="コンテンツ プレースホルダー 2">
            <a:extLst>
              <a:ext uri="{FF2B5EF4-FFF2-40B4-BE49-F238E27FC236}">
                <a16:creationId xmlns:a16="http://schemas.microsoft.com/office/drawing/2014/main" id="{E603038E-5B98-B042-9FE7-704E1CD40386}"/>
              </a:ext>
            </a:extLst>
          </p:cNvPr>
          <p:cNvSpPr>
            <a:spLocks noGrp="1"/>
          </p:cNvSpPr>
          <p:nvPr>
            <p:ph idx="1"/>
          </p:nvPr>
        </p:nvSpPr>
        <p:spPr>
          <a:xfrm>
            <a:off x="838199" y="1102659"/>
            <a:ext cx="10796337" cy="5074304"/>
          </a:xfrm>
        </p:spPr>
        <p:txBody>
          <a:bodyPr>
            <a:normAutofit fontScale="92500" lnSpcReduction="10000"/>
          </a:bodyPr>
          <a:lstStyle/>
          <a:p>
            <a:r>
              <a:rPr lang="en-US" altLang="ja-JP" dirty="0"/>
              <a:t>Provision of name proposals in digital form and feature geometries as shapefiles are recommended in the proposal form.</a:t>
            </a:r>
          </a:p>
          <a:p>
            <a:pPr>
              <a:spcBef>
                <a:spcPts val="2200"/>
              </a:spcBef>
            </a:pPr>
            <a:r>
              <a:rPr lang="en-US" altLang="ja-JP" dirty="0"/>
              <a:t>Use of generic terms as recommended by SCUFN only (not obsolete terms) is required. Definitions of some generic terms, such as Peak or Pinnacle, have been improved. </a:t>
            </a:r>
          </a:p>
          <a:p>
            <a:pPr>
              <a:spcBef>
                <a:spcPts val="2200"/>
              </a:spcBef>
            </a:pPr>
            <a:r>
              <a:rPr lang="en-US" altLang="ja-JP" dirty="0"/>
              <a:t>Additional generic terms with genetic implication, such as Reef or Shoal, have been identified and marked.</a:t>
            </a:r>
          </a:p>
          <a:p>
            <a:pPr>
              <a:spcBef>
                <a:spcPts val="2200"/>
              </a:spcBef>
            </a:pPr>
            <a:r>
              <a:rPr lang="en-US" altLang="ja-JP" dirty="0"/>
              <a:t>A number of historical generic terms, such as Cap, Discordance, Ground, Pass, Plain, Re-entrant or </a:t>
            </a:r>
            <a:r>
              <a:rPr lang="en-US" altLang="ja-JP" dirty="0" err="1"/>
              <a:t>Seabight</a:t>
            </a:r>
            <a:r>
              <a:rPr lang="en-US" altLang="ja-JP" dirty="0"/>
              <a:t>, sometimes appearing in the current GEBCO Gazetteer, have been included with their definitions in the list of generic terms used for harmonization with other gazetteers (not to be used in new proposals). </a:t>
            </a:r>
          </a:p>
        </p:txBody>
      </p:sp>
    </p:spTree>
    <p:extLst>
      <p:ext uri="{BB962C8B-B14F-4D97-AF65-F5344CB8AC3E}">
        <p14:creationId xmlns:p14="http://schemas.microsoft.com/office/powerpoint/2010/main" val="3596113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DABFC4-66F3-BA4B-B284-43DA72F12EB8}"/>
              </a:ext>
            </a:extLst>
          </p:cNvPr>
          <p:cNvSpPr>
            <a:spLocks noGrp="1"/>
          </p:cNvSpPr>
          <p:nvPr>
            <p:ph type="title"/>
          </p:nvPr>
        </p:nvSpPr>
        <p:spPr>
          <a:xfrm>
            <a:off x="838200" y="365125"/>
            <a:ext cx="10515600" cy="441699"/>
          </a:xfrm>
        </p:spPr>
        <p:txBody>
          <a:bodyPr>
            <a:normAutofit fontScale="90000"/>
          </a:bodyPr>
          <a:lstStyle/>
          <a:p>
            <a:r>
              <a:rPr kumimoji="1" lang="en-US" altLang="ja-JP" dirty="0"/>
              <a:t>Revised items</a:t>
            </a:r>
            <a:endParaRPr kumimoji="1" lang="ja-JP" altLang="en-US"/>
          </a:p>
        </p:txBody>
      </p:sp>
      <p:sp>
        <p:nvSpPr>
          <p:cNvPr id="3" name="コンテンツ プレースホルダー 2">
            <a:extLst>
              <a:ext uri="{FF2B5EF4-FFF2-40B4-BE49-F238E27FC236}">
                <a16:creationId xmlns:a16="http://schemas.microsoft.com/office/drawing/2014/main" id="{E603038E-5B98-B042-9FE7-704E1CD40386}"/>
              </a:ext>
            </a:extLst>
          </p:cNvPr>
          <p:cNvSpPr>
            <a:spLocks noGrp="1"/>
          </p:cNvSpPr>
          <p:nvPr>
            <p:ph idx="1"/>
          </p:nvPr>
        </p:nvSpPr>
        <p:spPr>
          <a:xfrm>
            <a:off x="838200" y="1102659"/>
            <a:ext cx="10515600" cy="5074304"/>
          </a:xfrm>
        </p:spPr>
        <p:txBody>
          <a:bodyPr>
            <a:normAutofit/>
          </a:bodyPr>
          <a:lstStyle/>
          <a:p>
            <a:r>
              <a:rPr lang="en-US" altLang="ja-JP" dirty="0"/>
              <a:t>The Users’ Guide for Preparation of Name Proposals has been improved.</a:t>
            </a:r>
          </a:p>
          <a:p>
            <a:pPr lvl="1"/>
            <a:r>
              <a:rPr lang="en-US" altLang="ja-JP" sz="2800" dirty="0"/>
              <a:t>e.g. inviting proposers to provide feature geometries as shapefiles, release and hand over their supporting bathymetric data to the IHO DCDB, or provide better informed supporting bathymetric maps</a:t>
            </a:r>
            <a:r>
              <a:rPr lang="en-US" altLang="ja-JP" dirty="0"/>
              <a:t>. </a:t>
            </a:r>
          </a:p>
          <a:p>
            <a:pPr>
              <a:spcBef>
                <a:spcPts val="2200"/>
              </a:spcBef>
            </a:pPr>
            <a:r>
              <a:rPr lang="en-US" altLang="ja-JP" dirty="0"/>
              <a:t>A Fast-Track Procedure for the adoption by SCUFN of names proposed by national geographical naming authorities has been added as new Appendix. </a:t>
            </a:r>
          </a:p>
          <a:p>
            <a:endParaRPr kumimoji="1" lang="ja-JP" altLang="en-US"/>
          </a:p>
        </p:txBody>
      </p:sp>
    </p:spTree>
    <p:extLst>
      <p:ext uri="{BB962C8B-B14F-4D97-AF65-F5344CB8AC3E}">
        <p14:creationId xmlns:p14="http://schemas.microsoft.com/office/powerpoint/2010/main" val="1899254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E63617F-7A6C-AB4B-A10D-CB3532AB0087}"/>
              </a:ext>
            </a:extLst>
          </p:cNvPr>
          <p:cNvSpPr>
            <a:spLocks noGrp="1"/>
          </p:cNvSpPr>
          <p:nvPr>
            <p:ph type="title"/>
          </p:nvPr>
        </p:nvSpPr>
        <p:spPr>
          <a:xfrm>
            <a:off x="838200" y="0"/>
            <a:ext cx="10515600" cy="1325563"/>
          </a:xfrm>
        </p:spPr>
        <p:txBody>
          <a:bodyPr/>
          <a:lstStyle/>
          <a:p>
            <a:pPr algn="ctr"/>
            <a:r>
              <a:rPr kumimoji="1" lang="en-US" altLang="ja-JP" dirty="0"/>
              <a:t>Recommendations</a:t>
            </a:r>
            <a:endParaRPr kumimoji="1" lang="ja-JP" altLang="en-US"/>
          </a:p>
        </p:txBody>
      </p:sp>
      <p:sp>
        <p:nvSpPr>
          <p:cNvPr id="3" name="コンテンツ プレースホルダー 2">
            <a:extLst>
              <a:ext uri="{FF2B5EF4-FFF2-40B4-BE49-F238E27FC236}">
                <a16:creationId xmlns:a16="http://schemas.microsoft.com/office/drawing/2014/main" id="{B1FA26D1-C32B-C34B-A85E-70838B63ADCB}"/>
              </a:ext>
            </a:extLst>
          </p:cNvPr>
          <p:cNvSpPr>
            <a:spLocks noGrp="1"/>
          </p:cNvSpPr>
          <p:nvPr>
            <p:ph idx="1"/>
          </p:nvPr>
        </p:nvSpPr>
        <p:spPr>
          <a:xfrm>
            <a:off x="838200" y="1325563"/>
            <a:ext cx="10700084" cy="5039142"/>
          </a:xfrm>
        </p:spPr>
        <p:txBody>
          <a:bodyPr>
            <a:normAutofit/>
          </a:bodyPr>
          <a:lstStyle/>
          <a:p>
            <a:pPr>
              <a:lnSpc>
                <a:spcPct val="110000"/>
              </a:lnSpc>
            </a:pPr>
            <a:r>
              <a:rPr lang="en-US" altLang="ja-JP" dirty="0"/>
              <a:t>Noting the endorsement by GGC and the IHO Resolution 2/2007 as amended, the procedure used for the approval of Ed. 4.1.0 of B-6 (IHO CL 41/2013 and 67/2013 refer) remains applicable. It is therefore recommended that: </a:t>
            </a:r>
          </a:p>
          <a:p>
            <a:pPr lvl="1">
              <a:lnSpc>
                <a:spcPct val="110000"/>
              </a:lnSpc>
              <a:spcBef>
                <a:spcPts val="2300"/>
              </a:spcBef>
            </a:pPr>
            <a:r>
              <a:rPr lang="en-US" altLang="ja-JP" sz="2800" dirty="0"/>
              <a:t>IRCC endorses the proposed new edition 4.2.0 of B-6 as available in Related Documents. </a:t>
            </a:r>
          </a:p>
          <a:p>
            <a:pPr lvl="1">
              <a:lnSpc>
                <a:spcPct val="110000"/>
              </a:lnSpc>
              <a:spcBef>
                <a:spcPts val="2300"/>
              </a:spcBef>
            </a:pPr>
            <a:r>
              <a:rPr lang="en-US" altLang="ja-JP" sz="2800" dirty="0"/>
              <a:t>The IHO Secretariat issues a CL seeking the approval of IHO Member States, so the new Edition can come into force by the end of 2019 prior to SCUFN-33, with no further delay. </a:t>
            </a:r>
          </a:p>
        </p:txBody>
      </p:sp>
    </p:spTree>
    <p:extLst>
      <p:ext uri="{BB962C8B-B14F-4D97-AF65-F5344CB8AC3E}">
        <p14:creationId xmlns:p14="http://schemas.microsoft.com/office/powerpoint/2010/main" val="581572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C6C8E53-A48B-4146-B8C1-BABA71F03E90}"/>
              </a:ext>
            </a:extLst>
          </p:cNvPr>
          <p:cNvSpPr>
            <a:spLocks noGrp="1"/>
          </p:cNvSpPr>
          <p:nvPr>
            <p:ph type="title"/>
          </p:nvPr>
        </p:nvSpPr>
        <p:spPr>
          <a:xfrm>
            <a:off x="838200" y="1"/>
            <a:ext cx="10515600" cy="1094874"/>
          </a:xfrm>
        </p:spPr>
        <p:txBody>
          <a:bodyPr/>
          <a:lstStyle/>
          <a:p>
            <a:pPr algn="ctr"/>
            <a:r>
              <a:rPr kumimoji="1" lang="en-US" altLang="ja-JP" dirty="0"/>
              <a:t>impacts</a:t>
            </a:r>
            <a:endParaRPr kumimoji="1" lang="ja-JP" altLang="en-US"/>
          </a:p>
        </p:txBody>
      </p:sp>
      <p:sp>
        <p:nvSpPr>
          <p:cNvPr id="3" name="コンテンツ プレースホルダー 2">
            <a:extLst>
              <a:ext uri="{FF2B5EF4-FFF2-40B4-BE49-F238E27FC236}">
                <a16:creationId xmlns:a16="http://schemas.microsoft.com/office/drawing/2014/main" id="{7A18DD3E-0A47-2044-AEAF-50F2449021ED}"/>
              </a:ext>
            </a:extLst>
          </p:cNvPr>
          <p:cNvSpPr>
            <a:spLocks noGrp="1"/>
          </p:cNvSpPr>
          <p:nvPr>
            <p:ph idx="1"/>
          </p:nvPr>
        </p:nvSpPr>
        <p:spPr>
          <a:xfrm>
            <a:off x="838200" y="1236078"/>
            <a:ext cx="10515600" cy="5273006"/>
          </a:xfrm>
        </p:spPr>
        <p:txBody>
          <a:bodyPr>
            <a:normAutofit lnSpcReduction="10000"/>
          </a:bodyPr>
          <a:lstStyle/>
          <a:p>
            <a:pPr>
              <a:lnSpc>
                <a:spcPct val="110000"/>
              </a:lnSpc>
            </a:pPr>
            <a:r>
              <a:rPr lang="en-US" altLang="ja-JP" dirty="0"/>
              <a:t>The draft new edition contains clarifications, improvements and additions which will reinforce the efficiency of B-6 in support of the SCUFN work and the preparation of name proposals. </a:t>
            </a:r>
          </a:p>
          <a:p>
            <a:pPr>
              <a:lnSpc>
                <a:spcPct val="110000"/>
              </a:lnSpc>
              <a:spcBef>
                <a:spcPts val="2200"/>
              </a:spcBef>
            </a:pPr>
            <a:r>
              <a:rPr lang="en-US" altLang="ja-JP" dirty="0"/>
              <a:t>It can be considered as an extension of the current edition of B-6 and has no impact on those names in the GEBCO Gazetteer which have been approved on the basis of the current edition. </a:t>
            </a:r>
          </a:p>
          <a:p>
            <a:pPr>
              <a:lnSpc>
                <a:spcPct val="110000"/>
              </a:lnSpc>
              <a:spcBef>
                <a:spcPts val="2200"/>
              </a:spcBef>
            </a:pPr>
            <a:r>
              <a:rPr lang="en-US" altLang="ja-JP" dirty="0"/>
              <a:t>It has no impact on the SCUFN Terms of Reference, so the two documents remain consistent. </a:t>
            </a:r>
          </a:p>
          <a:p>
            <a:endParaRPr kumimoji="1" lang="ja-JP" altLang="en-US"/>
          </a:p>
        </p:txBody>
      </p:sp>
    </p:spTree>
    <p:extLst>
      <p:ext uri="{BB962C8B-B14F-4D97-AF65-F5344CB8AC3E}">
        <p14:creationId xmlns:p14="http://schemas.microsoft.com/office/powerpoint/2010/main" val="2061742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B7095A-E214-EE4F-8632-299F5807F489}"/>
              </a:ext>
            </a:extLst>
          </p:cNvPr>
          <p:cNvSpPr>
            <a:spLocks noGrp="1"/>
          </p:cNvSpPr>
          <p:nvPr>
            <p:ph type="title"/>
          </p:nvPr>
        </p:nvSpPr>
        <p:spPr/>
        <p:txBody>
          <a:bodyPr/>
          <a:lstStyle/>
          <a:p>
            <a:pPr algn="ctr"/>
            <a:r>
              <a:rPr kumimoji="1" lang="en-US" altLang="ja-JP" dirty="0"/>
              <a:t>Action required of IRCC regarding new B-6</a:t>
            </a:r>
            <a:endParaRPr kumimoji="1" lang="ja-JP" altLang="en-US"/>
          </a:p>
        </p:txBody>
      </p:sp>
      <p:sp>
        <p:nvSpPr>
          <p:cNvPr id="3" name="コンテンツ プレースホルダー 2">
            <a:extLst>
              <a:ext uri="{FF2B5EF4-FFF2-40B4-BE49-F238E27FC236}">
                <a16:creationId xmlns:a16="http://schemas.microsoft.com/office/drawing/2014/main" id="{37FD63B1-4A21-8143-BFB7-240F8D5878B7}"/>
              </a:ext>
            </a:extLst>
          </p:cNvPr>
          <p:cNvSpPr>
            <a:spLocks noGrp="1"/>
          </p:cNvSpPr>
          <p:nvPr>
            <p:ph idx="1"/>
          </p:nvPr>
        </p:nvSpPr>
        <p:spPr>
          <a:xfrm>
            <a:off x="838200" y="1825625"/>
            <a:ext cx="10515600" cy="1723691"/>
          </a:xfrm>
        </p:spPr>
        <p:txBody>
          <a:bodyPr>
            <a:normAutofit/>
          </a:bodyPr>
          <a:lstStyle/>
          <a:p>
            <a:r>
              <a:rPr lang="en-US" altLang="ja-JP" dirty="0"/>
              <a:t>IRCC is invited to: </a:t>
            </a:r>
          </a:p>
          <a:p>
            <a:pPr marL="457200" lvl="1" indent="0">
              <a:lnSpc>
                <a:spcPct val="100000"/>
              </a:lnSpc>
              <a:spcBef>
                <a:spcPts val="1100"/>
              </a:spcBef>
              <a:buNone/>
            </a:pPr>
            <a:r>
              <a:rPr lang="en-US" altLang="ja-JP" sz="2800" dirty="0"/>
              <a:t>a. note this paper (</a:t>
            </a:r>
            <a:r>
              <a:rPr lang="en-US" altLang="ja-JP" sz="2800" b="1" dirty="0"/>
              <a:t>IRCC11-07I2 </a:t>
            </a:r>
            <a:r>
              <a:rPr lang="en-US" altLang="ja-JP" sz="2800" dirty="0"/>
              <a:t>)</a:t>
            </a:r>
          </a:p>
          <a:p>
            <a:pPr marL="457200" lvl="1" indent="0">
              <a:lnSpc>
                <a:spcPct val="100000"/>
              </a:lnSpc>
              <a:spcBef>
                <a:spcPts val="1100"/>
              </a:spcBef>
              <a:buNone/>
            </a:pPr>
            <a:r>
              <a:rPr lang="en-US" altLang="ja-JP" sz="2800" dirty="0"/>
              <a:t>b. consider </a:t>
            </a:r>
            <a:r>
              <a:rPr lang="en-US" altLang="ja-JP" sz="2800"/>
              <a:t>the recommendations.</a:t>
            </a:r>
            <a:endParaRPr lang="en-US" altLang="ja-JP" sz="2800" dirty="0"/>
          </a:p>
          <a:p>
            <a:endParaRPr kumimoji="1" lang="ja-JP" altLang="en-US"/>
          </a:p>
        </p:txBody>
      </p:sp>
      <p:sp>
        <p:nvSpPr>
          <p:cNvPr id="4" name="正方形/長方形 3">
            <a:extLst>
              <a:ext uri="{FF2B5EF4-FFF2-40B4-BE49-F238E27FC236}">
                <a16:creationId xmlns:a16="http://schemas.microsoft.com/office/drawing/2014/main" id="{1AE00CAC-5D5B-BA4B-BCFB-AF5DE6F8C1AD}"/>
              </a:ext>
            </a:extLst>
          </p:cNvPr>
          <p:cNvSpPr/>
          <p:nvPr/>
        </p:nvSpPr>
        <p:spPr>
          <a:xfrm>
            <a:off x="1078833" y="3720348"/>
            <a:ext cx="10832431" cy="2739853"/>
          </a:xfrm>
          <a:prstGeom prst="rect">
            <a:avLst/>
          </a:prstGeom>
        </p:spPr>
        <p:txBody>
          <a:bodyPr wrap="square">
            <a:spAutoFit/>
          </a:bodyPr>
          <a:lstStyle/>
          <a:p>
            <a:pPr marL="457200" indent="-457200">
              <a:lnSpc>
                <a:spcPct val="110000"/>
              </a:lnSpc>
              <a:spcBef>
                <a:spcPts val="2300"/>
              </a:spcBef>
              <a:buFont typeface="Arial" panose="020B0604020202020204" pitchFamily="34" charset="0"/>
              <a:buChar char="•"/>
            </a:pPr>
            <a:r>
              <a:rPr lang="en-US" altLang="ja-JP" sz="2800" dirty="0"/>
              <a:t>IRCC endorses the proposed new edition 4.2.0 of B-6 as available in Related Documents. </a:t>
            </a:r>
          </a:p>
          <a:p>
            <a:pPr marL="457200" indent="-457200">
              <a:lnSpc>
                <a:spcPct val="110000"/>
              </a:lnSpc>
              <a:spcBef>
                <a:spcPts val="2300"/>
              </a:spcBef>
              <a:buFont typeface="Arial" panose="020B0604020202020204" pitchFamily="34" charset="0"/>
              <a:buChar char="•"/>
            </a:pPr>
            <a:r>
              <a:rPr lang="en-US" altLang="ja-JP" sz="2800" dirty="0"/>
              <a:t>The IHO Secretariat issues a CL seeking the approval of IHO Member States, so the new Edition can come into force by the end of 2019 prior to SCUFN-33, with no </a:t>
            </a:r>
            <a:r>
              <a:rPr lang="en-US" altLang="ja-JP" sz="2800"/>
              <a:t>further delay.</a:t>
            </a:r>
            <a:endParaRPr lang="ja-JP" altLang="en-US"/>
          </a:p>
        </p:txBody>
      </p:sp>
    </p:spTree>
    <p:extLst>
      <p:ext uri="{BB962C8B-B14F-4D97-AF65-F5344CB8AC3E}">
        <p14:creationId xmlns:p14="http://schemas.microsoft.com/office/powerpoint/2010/main" val="205406556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629</Words>
  <Application>Microsoft Macintosh PowerPoint</Application>
  <PresentationFormat>ワイド画面</PresentationFormat>
  <Paragraphs>42</Paragraphs>
  <Slides>8</Slides>
  <Notes>1</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8</vt:i4>
      </vt:variant>
    </vt:vector>
  </HeadingPairs>
  <TitlesOfParts>
    <vt:vector size="12" baseType="lpstr">
      <vt:lpstr>游ゴシック</vt:lpstr>
      <vt:lpstr>游ゴシック Light</vt:lpstr>
      <vt:lpstr>Arial</vt:lpstr>
      <vt:lpstr>Office テーマ</vt:lpstr>
      <vt:lpstr>Publication of new edition B-6 (4.2.0, currently 4.1.0) STANDARDIZATION OF UNDERSEA FEATURE NAMES  - GUIDELINES, PROPOSAL FORM, TERMINOLOGY -</vt:lpstr>
      <vt:lpstr>Publication of new edition B-6 (4.2.0, currently 4.1.0) STANDARDIZATION OF UNDERSEA FEATURE NAMES  - GUIDELINES, PROPOSAL FORM, TERMINOLOGY -</vt:lpstr>
      <vt:lpstr>Revised items</vt:lpstr>
      <vt:lpstr>Revised items</vt:lpstr>
      <vt:lpstr>Revised items</vt:lpstr>
      <vt:lpstr>Recommendations</vt:lpstr>
      <vt:lpstr>impacts</vt:lpstr>
      <vt:lpstr>Action required of IRCC regarding new B-6</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from  the GEBCO Guiding Committee</dc:title>
  <dc:creator>谷伸</dc:creator>
  <cp:lastModifiedBy>伸 谷</cp:lastModifiedBy>
  <cp:revision>11</cp:revision>
  <dcterms:created xsi:type="dcterms:W3CDTF">2019-06-02T04:02:55Z</dcterms:created>
  <dcterms:modified xsi:type="dcterms:W3CDTF">2019-06-04T16:40:27Z</dcterms:modified>
</cp:coreProperties>
</file>