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handoutMasterIdLst>
    <p:handoutMasterId r:id="rId20"/>
  </p:handoutMasterIdLst>
  <p:sldIdLst>
    <p:sldId id="535" r:id="rId2"/>
    <p:sldId id="536" r:id="rId3"/>
    <p:sldId id="569" r:id="rId4"/>
    <p:sldId id="570" r:id="rId5"/>
    <p:sldId id="571" r:id="rId6"/>
    <p:sldId id="572" r:id="rId7"/>
    <p:sldId id="573" r:id="rId8"/>
    <p:sldId id="574" r:id="rId9"/>
    <p:sldId id="575" r:id="rId10"/>
    <p:sldId id="563" r:id="rId11"/>
    <p:sldId id="564" r:id="rId12"/>
    <p:sldId id="576" r:id="rId13"/>
    <p:sldId id="566" r:id="rId14"/>
    <p:sldId id="577" r:id="rId15"/>
    <p:sldId id="578" r:id="rId16"/>
    <p:sldId id="568" r:id="rId17"/>
    <p:sldId id="579" r:id="rId18"/>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61" autoAdjust="0"/>
    <p:restoredTop sz="86444" autoAdjust="0"/>
  </p:normalViewPr>
  <p:slideViewPr>
    <p:cSldViewPr>
      <p:cViewPr>
        <p:scale>
          <a:sx n="70" d="100"/>
          <a:sy n="70" d="100"/>
        </p:scale>
        <p:origin x="-1152" y="-18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177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313C19D-616B-4825-9EB6-56DA06C3057A}" type="slidenum">
              <a:rPr lang="en-AU"/>
              <a:pPr>
                <a:defRPr/>
              </a:pPr>
              <a:t>‹#›</a:t>
            </a:fld>
            <a:endParaRPr lang="en-AU"/>
          </a:p>
        </p:txBody>
      </p:sp>
    </p:spTree>
    <p:extLst>
      <p:ext uri="{BB962C8B-B14F-4D97-AF65-F5344CB8AC3E}">
        <p14:creationId xmlns:p14="http://schemas.microsoft.com/office/powerpoint/2010/main" val="2513082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4EA165E-E13C-4250-8114-216904C5A381}" type="slidenum">
              <a:rPr lang="en-AU"/>
              <a:pPr>
                <a:defRPr/>
              </a:pPr>
              <a:t>‹#›</a:t>
            </a:fld>
            <a:endParaRPr lang="en-AU"/>
          </a:p>
        </p:txBody>
      </p:sp>
    </p:spTree>
    <p:extLst>
      <p:ext uri="{BB962C8B-B14F-4D97-AF65-F5344CB8AC3E}">
        <p14:creationId xmlns:p14="http://schemas.microsoft.com/office/powerpoint/2010/main" val="166724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4EA165E-E13C-4250-8114-216904C5A381}" type="slidenum">
              <a:rPr lang="en-AU" smtClean="0"/>
              <a:pPr>
                <a:defRPr/>
              </a:pPr>
              <a:t>2</a:t>
            </a:fld>
            <a:endParaRPr lang="en-AU"/>
          </a:p>
        </p:txBody>
      </p:sp>
    </p:spTree>
    <p:extLst>
      <p:ext uri="{BB962C8B-B14F-4D97-AF65-F5344CB8AC3E}">
        <p14:creationId xmlns:p14="http://schemas.microsoft.com/office/powerpoint/2010/main" val="268847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0C1DC5DF-5893-4B15-AE1A-F61935270EF5}" type="slidenum">
              <a:rPr lang="en-GB" smtClean="0">
                <a:solidFill>
                  <a:prstClr val="black"/>
                </a:solidFill>
              </a:rPr>
              <a:pPr>
                <a:defRPr/>
              </a:pPr>
              <a:t>3</a:t>
            </a:fld>
            <a:endParaRPr lang="en-GB"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dirty="0" smtClean="0"/>
          </a:p>
        </p:txBody>
      </p:sp>
      <p:sp>
        <p:nvSpPr>
          <p:cNvPr id="4198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4C0940-0ACB-4B3B-8617-AE751EBE3EED}" type="slidenum">
              <a:rPr lang="en-AU" smtClean="0">
                <a:solidFill>
                  <a:srgbClr val="000000"/>
                </a:solidFill>
                <a:latin typeface="Times New Roman" pitchFamily="18" charset="0"/>
              </a:rPr>
              <a:pPr eaLnBrk="1" hangingPunct="1"/>
              <a:t>9</a:t>
            </a:fld>
            <a:endParaRPr lang="en-AU" smtClean="0">
              <a:solidFill>
                <a:srgbClr val="000000"/>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D1E5CEA8-8CC9-453C-AAAB-468761FD3065}" type="slidenum">
              <a:rPr lang="en-GB">
                <a:solidFill>
                  <a:prstClr val="black"/>
                </a:solidFill>
              </a:rPr>
              <a:pPr>
                <a:defRPr/>
              </a:pPr>
              <a:t>12</a:t>
            </a:fld>
            <a:endParaRPr lang="en-GB">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95C2EACF-B483-4573-BD7D-EA5AA741C715}" type="slidenum">
              <a:rPr lang="en-GB">
                <a:solidFill>
                  <a:prstClr val="black"/>
                </a:solidFill>
              </a:rPr>
              <a:pPr>
                <a:defRPr/>
              </a:pPr>
              <a:t>14</a:t>
            </a:fld>
            <a:endParaRPr lang="en-GB" dirty="0">
              <a:solidFill>
                <a:prstClr val="black"/>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DBC8B402-7F0C-4152-B564-67BB8B977E6C}" type="slidenum">
              <a:rPr lang="en-GB">
                <a:solidFill>
                  <a:prstClr val="black"/>
                </a:solidFill>
              </a:rPr>
              <a:pPr>
                <a:defRPr/>
              </a:pPr>
              <a:t>15</a:t>
            </a:fld>
            <a:endParaRPr lang="en-GB">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0782"/>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pic>
        <p:nvPicPr>
          <p:cNvPr id="44" name="Picture 43" descr="IHO Colour-transparent-small.gif"/>
          <p:cNvPicPr>
            <a:picLocks noChangeAspect="1"/>
          </p:cNvPicPr>
          <p:nvPr userDrawn="1"/>
        </p:nvPicPr>
        <p:blipFill>
          <a:blip r:embed="rId2" cstate="print"/>
          <a:srcRect/>
          <a:stretch>
            <a:fillRect/>
          </a:stretch>
        </p:blipFill>
        <p:spPr bwMode="auto">
          <a:xfrm>
            <a:off x="4080456" y="780379"/>
            <a:ext cx="729701" cy="9703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A01B3C68-0E8A-4B98-9AFB-4933B3CA228F}" type="slidenum">
              <a:rPr lang="en-AU"/>
              <a:pPr>
                <a:defRPr/>
              </a:pPr>
              <a:t>‹#›</a:t>
            </a:fld>
            <a:endParaRPr lang="en-AU"/>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103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1049"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32" name="Picture 43" descr="IHO Colour-transparent-small.gif"/>
          <p:cNvPicPr>
            <a:picLocks noChangeAspect="1"/>
          </p:cNvPicPr>
          <p:nvPr/>
        </p:nvPicPr>
        <p:blipFill>
          <a:blip r:embed="rId13" cstate="print"/>
          <a:stretch>
            <a:fillRect/>
          </a:stretch>
        </p:blipFill>
        <p:spPr bwMode="auto">
          <a:xfrm flipH="1">
            <a:off x="90659" y="6173965"/>
            <a:ext cx="437198" cy="581216"/>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uiExpand="1"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1" fontAlgn="base" hangingPunct="1">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827584" y="2564904"/>
            <a:ext cx="7400510" cy="3163958"/>
          </a:xfrm>
        </p:spPr>
        <p:txBody>
          <a:bodyPr/>
          <a:lstStyle/>
          <a:p>
            <a:r>
              <a:rPr lang="en-US" dirty="0"/>
              <a:t>7</a:t>
            </a:r>
            <a:r>
              <a:rPr lang="en-US" baseline="30000" dirty="0" smtClean="0"/>
              <a:t>th</a:t>
            </a:r>
            <a:r>
              <a:rPr lang="en-US" dirty="0" smtClean="0"/>
              <a:t> Meeting of the </a:t>
            </a:r>
            <a:br>
              <a:rPr lang="en-US" dirty="0" smtClean="0"/>
            </a:br>
            <a:r>
              <a:rPr lang="en-US" dirty="0" smtClean="0"/>
              <a:t>Inter Regional Coordination Committee</a:t>
            </a:r>
          </a:p>
          <a:p>
            <a:endParaRPr lang="en-US" dirty="0"/>
          </a:p>
          <a:p>
            <a:r>
              <a:rPr lang="en-US" sz="4800" dirty="0" smtClean="0"/>
              <a:t>IHB Report</a:t>
            </a:r>
          </a:p>
          <a:p>
            <a:r>
              <a:rPr lang="en-US" dirty="0" smtClean="0"/>
              <a:t>IRCC7-05B</a:t>
            </a:r>
            <a:endParaRPr lang="en-AU"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IHO Outreach</a:t>
            </a:r>
            <a:endParaRPr lang="en-AU" dirty="0"/>
          </a:p>
        </p:txBody>
      </p:sp>
      <p:sp>
        <p:nvSpPr>
          <p:cNvPr id="3" name="Content Placeholder 2"/>
          <p:cNvSpPr>
            <a:spLocks noGrp="1"/>
          </p:cNvSpPr>
          <p:nvPr>
            <p:ph idx="1"/>
          </p:nvPr>
        </p:nvSpPr>
        <p:spPr>
          <a:xfrm>
            <a:off x="683568" y="1628800"/>
            <a:ext cx="7488237" cy="4530725"/>
          </a:xfrm>
        </p:spPr>
        <p:txBody>
          <a:bodyPr/>
          <a:lstStyle/>
          <a:p>
            <a:pPr marL="0" indent="0">
              <a:buNone/>
            </a:pPr>
            <a:r>
              <a:rPr lang="en-US" u="sng" dirty="0" smtClean="0"/>
              <a:t>World Hydrographic Day-2015:</a:t>
            </a:r>
          </a:p>
          <a:p>
            <a:pPr marL="0" indent="0">
              <a:buNone/>
            </a:pPr>
            <a:r>
              <a:rPr lang="en-GB" i="1" dirty="0">
                <a:solidFill>
                  <a:schemeClr val="tx1"/>
                </a:solidFill>
                <a:effectLst/>
              </a:rPr>
              <a:t>“Our seas and waterways - yet to be fully charted and explored”</a:t>
            </a:r>
            <a:r>
              <a:rPr lang="en-GB" dirty="0">
                <a:solidFill>
                  <a:schemeClr val="tx1"/>
                </a:solidFill>
                <a:effectLst/>
              </a:rPr>
              <a:t> </a:t>
            </a:r>
            <a:endParaRPr lang="en-US" dirty="0" smtClean="0">
              <a:solidFill>
                <a:schemeClr val="tx1"/>
              </a:solidFill>
            </a:endParaRPr>
          </a:p>
          <a:p>
            <a:pPr marL="0" indent="0" algn="just">
              <a:buNone/>
            </a:pPr>
            <a:r>
              <a:rPr lang="en-GB" sz="2800" dirty="0" smtClean="0">
                <a:effectLst/>
              </a:rPr>
              <a:t>The </a:t>
            </a:r>
            <a:r>
              <a:rPr lang="en-GB" sz="2800" dirty="0">
                <a:effectLst/>
              </a:rPr>
              <a:t>IHB has provided supporting material for WHD-2015 on the IHO website (CL 28/2015 dated 23 March refers). Member States are invited to forward as soon as possible to the IHB any material that is created in support of national WHD-2015 celebrations for posting on the IHO website.  This will enable the widest possible dissemination of publicity and support material</a:t>
            </a:r>
            <a:r>
              <a:rPr lang="en-GB" dirty="0">
                <a:effectLst/>
              </a:rPr>
              <a:t>.</a:t>
            </a:r>
          </a:p>
          <a:p>
            <a:pPr marL="0" indent="0">
              <a:buNone/>
            </a:pPr>
            <a:endParaRPr lang="en-US" dirty="0"/>
          </a:p>
        </p:txBody>
      </p:sp>
    </p:spTree>
    <p:extLst>
      <p:ext uri="{BB962C8B-B14F-4D97-AF65-F5344CB8AC3E}">
        <p14:creationId xmlns:p14="http://schemas.microsoft.com/office/powerpoint/2010/main" val="133538079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IHO Outreach</a:t>
            </a:r>
            <a:endParaRPr lang="en-AU" dirty="0"/>
          </a:p>
        </p:txBody>
      </p:sp>
      <p:sp>
        <p:nvSpPr>
          <p:cNvPr id="3" name="Content Placeholder 2"/>
          <p:cNvSpPr>
            <a:spLocks noGrp="1"/>
          </p:cNvSpPr>
          <p:nvPr>
            <p:ph idx="1"/>
          </p:nvPr>
        </p:nvSpPr>
        <p:spPr/>
        <p:txBody>
          <a:bodyPr/>
          <a:lstStyle/>
          <a:p>
            <a:pPr marL="0" indent="0">
              <a:buNone/>
            </a:pPr>
            <a:r>
              <a:rPr lang="en-US" dirty="0" smtClean="0"/>
              <a:t>IHO </a:t>
            </a:r>
            <a:r>
              <a:rPr lang="en-US" dirty="0"/>
              <a:t>Stakeholders’ </a:t>
            </a:r>
            <a:r>
              <a:rPr lang="en-US" dirty="0" smtClean="0"/>
              <a:t>Forum</a:t>
            </a:r>
            <a:endParaRPr lang="en-US" dirty="0"/>
          </a:p>
          <a:p>
            <a:r>
              <a:rPr lang="en-US" i="1" dirty="0" smtClean="0"/>
              <a:t>HSSC-7, </a:t>
            </a:r>
            <a:r>
              <a:rPr lang="en-US" i="1" dirty="0" err="1" smtClean="0"/>
              <a:t>Busan</a:t>
            </a:r>
            <a:r>
              <a:rPr lang="en-US" i="1" dirty="0" smtClean="0"/>
              <a:t> </a:t>
            </a:r>
            <a:r>
              <a:rPr lang="en-US" i="1" dirty="0"/>
              <a:t>, </a:t>
            </a:r>
            <a:r>
              <a:rPr lang="en-US" i="1" dirty="0" smtClean="0"/>
              <a:t>ROK, </a:t>
            </a:r>
            <a:r>
              <a:rPr lang="en-US" sz="2800" i="1" dirty="0" smtClean="0"/>
              <a:t>12 November</a:t>
            </a:r>
            <a:endParaRPr lang="en-AU" i="1" dirty="0"/>
          </a:p>
          <a:p>
            <a:pPr marL="0" indent="0">
              <a:buNone/>
            </a:pPr>
            <a:endParaRPr lang="en-US" dirty="0"/>
          </a:p>
          <a:p>
            <a:pPr marL="0" indent="0">
              <a:buNone/>
            </a:pPr>
            <a:r>
              <a:rPr lang="en-US" dirty="0" smtClean="0"/>
              <a:t>International Hydrographic Review</a:t>
            </a:r>
          </a:p>
          <a:p>
            <a:r>
              <a:rPr lang="en-GB" sz="2800" dirty="0" smtClean="0">
                <a:effectLst/>
              </a:rPr>
              <a:t>Editor: Mr </a:t>
            </a:r>
            <a:r>
              <a:rPr lang="en-GB" sz="2800" dirty="0">
                <a:effectLst/>
              </a:rPr>
              <a:t>Ian Halls (Australia</a:t>
            </a:r>
            <a:r>
              <a:rPr lang="en-GB" sz="2800" dirty="0" smtClean="0">
                <a:effectLst/>
              </a:rPr>
              <a:t>)</a:t>
            </a:r>
            <a:r>
              <a:rPr lang="en-US" sz="2800" i="1" dirty="0" smtClean="0"/>
              <a:t> </a:t>
            </a:r>
          </a:p>
        </p:txBody>
      </p:sp>
    </p:spTree>
    <p:extLst>
      <p:ext uri="{BB962C8B-B14F-4D97-AF65-F5344CB8AC3E}">
        <p14:creationId xmlns:p14="http://schemas.microsoft.com/office/powerpoint/2010/main" val="411765192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71438" y="71438"/>
            <a:ext cx="9144001" cy="1270000"/>
          </a:xfrm>
        </p:spPr>
        <p:txBody>
          <a:bodyPr/>
          <a:lstStyle/>
          <a:p>
            <a:pPr algn="ctr" eaLnBrk="1" hangingPunct="1">
              <a:defRPr/>
            </a:pPr>
            <a:r>
              <a:rPr lang="en-GB" sz="4000" u="sng" dirty="0" smtClean="0"/>
              <a:t>EIHC-5</a:t>
            </a:r>
            <a:endParaRPr lang="en-GB" sz="4000" u="sng" dirty="0"/>
          </a:p>
        </p:txBody>
      </p:sp>
      <p:sp>
        <p:nvSpPr>
          <p:cNvPr id="466946" name="Rectangle 2"/>
          <p:cNvSpPr>
            <a:spLocks noGrp="1" noChangeArrowheads="1"/>
          </p:cNvSpPr>
          <p:nvPr>
            <p:ph idx="1"/>
          </p:nvPr>
        </p:nvSpPr>
        <p:spPr>
          <a:xfrm>
            <a:off x="179388" y="1412875"/>
            <a:ext cx="8964612" cy="5111750"/>
          </a:xfrm>
        </p:spPr>
        <p:txBody>
          <a:bodyPr/>
          <a:lstStyle/>
          <a:p>
            <a:pPr marL="273050" indent="-273050" eaLnBrk="1" hangingPunct="1">
              <a:spcBef>
                <a:spcPts val="0"/>
              </a:spcBef>
              <a:tabLst>
                <a:tab pos="273050" algn="l"/>
              </a:tabLst>
              <a:defRPr/>
            </a:pPr>
            <a:r>
              <a:rPr lang="en-GB" sz="2800" dirty="0" smtClean="0"/>
              <a:t>~ 300 participants from 65 Member States, 2 pending Member States, 10 non Member States, 20 Observers</a:t>
            </a:r>
          </a:p>
          <a:p>
            <a:pPr marL="273050" indent="-273050" eaLnBrk="1" hangingPunct="1">
              <a:tabLst>
                <a:tab pos="273050" algn="l"/>
              </a:tabLst>
              <a:defRPr/>
            </a:pPr>
            <a:r>
              <a:rPr lang="en-GB" sz="2800" dirty="0" smtClean="0"/>
              <a:t>Industry </a:t>
            </a:r>
            <a:r>
              <a:rPr lang="en-GB" sz="2800" dirty="0"/>
              <a:t>Exhibition and Capacity Building Exhibition</a:t>
            </a:r>
            <a:endParaRPr lang="es-ES" sz="2800" dirty="0" smtClean="0"/>
          </a:p>
          <a:p>
            <a:pPr marL="273050" indent="-273050" eaLnBrk="1" hangingPunct="1">
              <a:tabLst>
                <a:tab pos="273050" algn="l"/>
              </a:tabLst>
              <a:defRPr/>
            </a:pPr>
            <a:r>
              <a:rPr lang="en-GB" sz="2800" dirty="0" smtClean="0"/>
              <a:t>The proceedings are posted on the IHO </a:t>
            </a:r>
            <a:r>
              <a:rPr lang="en-GB" sz="2800" dirty="0" smtClean="0"/>
              <a:t>website</a:t>
            </a:r>
          </a:p>
          <a:p>
            <a:pPr marL="273050" indent="-273050" eaLnBrk="1" hangingPunct="1">
              <a:tabLst>
                <a:tab pos="273050" algn="l"/>
              </a:tabLst>
              <a:defRPr/>
            </a:pPr>
            <a:endParaRPr lang="en-GB" sz="2800" dirty="0" smtClean="0"/>
          </a:p>
          <a:p>
            <a:pPr marL="273050" indent="-273050" eaLnBrk="1" hangingPunct="1">
              <a:tabLst>
                <a:tab pos="273050" algn="l"/>
              </a:tabLst>
              <a:defRPr/>
            </a:pPr>
            <a:r>
              <a:rPr lang="en-GB" sz="2800" dirty="0" smtClean="0"/>
              <a:t>7 Proposal and 3 Report were examined</a:t>
            </a:r>
          </a:p>
          <a:p>
            <a:pPr marL="273050" indent="-273050" eaLnBrk="1" hangingPunct="1">
              <a:tabLst>
                <a:tab pos="273050" algn="l"/>
              </a:tabLst>
              <a:defRPr/>
            </a:pPr>
            <a:r>
              <a:rPr lang="en-GB" sz="2800" dirty="0" smtClean="0"/>
              <a:t>18 Decisions</a:t>
            </a:r>
          </a:p>
          <a:p>
            <a:pPr marL="273050" indent="-273050" eaLnBrk="1" hangingPunct="1">
              <a:tabLst>
                <a:tab pos="273050" algn="l"/>
              </a:tabLst>
              <a:defRPr/>
            </a:pPr>
            <a:endParaRPr lang="en-GB" sz="2800" dirty="0" smtClean="0"/>
          </a:p>
          <a:p>
            <a:pPr marL="673100" lvl="1" indent="-273050" eaLnBrk="1" hangingPunct="1">
              <a:tabLst>
                <a:tab pos="273050" algn="l"/>
              </a:tabLst>
              <a:defRPr/>
            </a:pPr>
            <a:endParaRPr lang="en-US" sz="2400" i="1" dirty="0"/>
          </a:p>
          <a:p>
            <a:pPr marL="673100" lvl="1" indent="-273050" eaLnBrk="1" hangingPunct="1">
              <a:tabLst>
                <a:tab pos="273050" algn="l"/>
              </a:tabLst>
              <a:defRPr/>
            </a:pPr>
            <a:endParaRPr lang="en-GB" sz="2400" i="1" dirty="0" smtClean="0"/>
          </a:p>
          <a:p>
            <a:pPr marL="263525" indent="0" eaLnBrk="1" hangingPunct="1">
              <a:buFont typeface="Wingdings" pitchFamily="2" charset="2"/>
              <a:buNone/>
              <a:tabLst>
                <a:tab pos="273050" algn="l"/>
              </a:tabLst>
              <a:defRPr/>
            </a:pPr>
            <a:endParaRPr lang="en-GB" sz="2800" i="1" dirty="0" smtClean="0"/>
          </a:p>
        </p:txBody>
      </p:sp>
    </p:spTree>
    <p:extLst>
      <p:ext uri="{BB962C8B-B14F-4D97-AF65-F5344CB8AC3E}">
        <p14:creationId xmlns:p14="http://schemas.microsoft.com/office/powerpoint/2010/main" val="42073154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EIHC 5</a:t>
            </a:r>
            <a:endParaRPr lang="en-AU" u="sng" dirty="0"/>
          </a:p>
        </p:txBody>
      </p:sp>
      <p:sp>
        <p:nvSpPr>
          <p:cNvPr id="3" name="Content Placeholder 2"/>
          <p:cNvSpPr>
            <a:spLocks noGrp="1"/>
          </p:cNvSpPr>
          <p:nvPr>
            <p:ph idx="1"/>
          </p:nvPr>
        </p:nvSpPr>
        <p:spPr>
          <a:xfrm>
            <a:off x="774853" y="1340768"/>
            <a:ext cx="7488237" cy="5184576"/>
          </a:xfrm>
        </p:spPr>
        <p:txBody>
          <a:bodyPr/>
          <a:lstStyle/>
          <a:p>
            <a:r>
              <a:rPr lang="en-US" dirty="0" smtClean="0"/>
              <a:t>Four </a:t>
            </a:r>
            <a:r>
              <a:rPr lang="en-US" dirty="0"/>
              <a:t>information sessions</a:t>
            </a:r>
          </a:p>
          <a:p>
            <a:pPr marL="877888" lvl="1" indent="-514350">
              <a:buFont typeface="+mj-lt"/>
              <a:buAutoNum type="arabicPeriod"/>
            </a:pPr>
            <a:r>
              <a:rPr lang="en-GB" dirty="0">
                <a:ea typeface="+mn-ea"/>
                <a:cs typeface="+mn-cs"/>
              </a:rPr>
              <a:t>The place of hydrographic data in a geospatial world</a:t>
            </a:r>
          </a:p>
          <a:p>
            <a:pPr marL="877888" lvl="1" indent="-514350">
              <a:buFont typeface="+mj-lt"/>
              <a:buAutoNum type="arabicPeriod"/>
            </a:pPr>
            <a:r>
              <a:rPr lang="en-GB" dirty="0">
                <a:ea typeface="+mn-ea"/>
                <a:cs typeface="+mn-cs"/>
              </a:rPr>
              <a:t>E-navigation - its impact on the IHO and Member </a:t>
            </a:r>
            <a:r>
              <a:rPr lang="en-GB" dirty="0" smtClean="0">
                <a:ea typeface="+mn-ea"/>
                <a:cs typeface="+mn-cs"/>
              </a:rPr>
              <a:t>States</a:t>
            </a:r>
          </a:p>
          <a:p>
            <a:pPr marL="877888" lvl="1" indent="-514350">
              <a:buFont typeface="+mj-lt"/>
              <a:buAutoNum type="arabicPeriod"/>
            </a:pPr>
            <a:r>
              <a:rPr lang="en-GB" dirty="0" smtClean="0">
                <a:ea typeface="+mn-ea"/>
                <a:cs typeface="+mn-cs"/>
              </a:rPr>
              <a:t>Technology Updates</a:t>
            </a:r>
          </a:p>
          <a:p>
            <a:pPr lvl="3">
              <a:spcBef>
                <a:spcPts val="0"/>
              </a:spcBef>
              <a:spcAft>
                <a:spcPts val="0"/>
              </a:spcAft>
            </a:pPr>
            <a:r>
              <a:rPr lang="en-GB" sz="2400" dirty="0" smtClean="0">
                <a:ea typeface="+mn-ea"/>
                <a:cs typeface="+mn-cs"/>
              </a:rPr>
              <a:t>ECDIS</a:t>
            </a:r>
          </a:p>
          <a:p>
            <a:pPr lvl="3">
              <a:spcBef>
                <a:spcPts val="0"/>
              </a:spcBef>
              <a:spcAft>
                <a:spcPts val="0"/>
              </a:spcAft>
            </a:pPr>
            <a:r>
              <a:rPr lang="en-GB" sz="2400" dirty="0" smtClean="0">
                <a:ea typeface="+mn-ea"/>
                <a:cs typeface="+mn-cs"/>
              </a:rPr>
              <a:t>Sensors and vehicles</a:t>
            </a:r>
          </a:p>
          <a:p>
            <a:pPr lvl="3">
              <a:spcBef>
                <a:spcPts val="0"/>
              </a:spcBef>
              <a:spcAft>
                <a:spcPts val="0"/>
              </a:spcAft>
            </a:pPr>
            <a:r>
              <a:rPr lang="en-GB" sz="2400" dirty="0" smtClean="0">
                <a:ea typeface="+mn-ea"/>
                <a:cs typeface="+mn-cs"/>
              </a:rPr>
              <a:t>Satellite derived bathymetry</a:t>
            </a:r>
          </a:p>
          <a:p>
            <a:pPr lvl="3">
              <a:spcBef>
                <a:spcPts val="0"/>
              </a:spcBef>
              <a:spcAft>
                <a:spcPts val="0"/>
              </a:spcAft>
            </a:pPr>
            <a:r>
              <a:rPr lang="en-GB" sz="2400" dirty="0" smtClean="0">
                <a:ea typeface="+mn-ea"/>
                <a:cs typeface="+mn-cs"/>
              </a:rPr>
              <a:t>Crowd-</a:t>
            </a:r>
            <a:r>
              <a:rPr lang="en-GB" dirty="0" smtClean="0">
                <a:ea typeface="+mn-ea"/>
                <a:cs typeface="+mn-cs"/>
              </a:rPr>
              <a:t>sourced (passage sounding) bathymetry</a:t>
            </a:r>
          </a:p>
          <a:p>
            <a:pPr marL="877888" lvl="1" indent="-514350">
              <a:buFont typeface="+mj-lt"/>
              <a:buAutoNum type="arabicPeriod"/>
            </a:pPr>
            <a:r>
              <a:rPr lang="en-GB" dirty="0" smtClean="0">
                <a:ea typeface="+mn-ea"/>
                <a:cs typeface="+mn-cs"/>
              </a:rPr>
              <a:t>Capacity Building</a:t>
            </a:r>
          </a:p>
          <a:p>
            <a:pPr lvl="2"/>
            <a:endParaRPr lang="en-US" dirty="0">
              <a:ea typeface="+mn-ea"/>
              <a:cs typeface="+mn-cs"/>
            </a:endParaRPr>
          </a:p>
          <a:p>
            <a:endParaRPr lang="en-AU" dirty="0"/>
          </a:p>
        </p:txBody>
      </p:sp>
    </p:spTree>
    <p:extLst>
      <p:ext uri="{BB962C8B-B14F-4D97-AF65-F5344CB8AC3E}">
        <p14:creationId xmlns:p14="http://schemas.microsoft.com/office/powerpoint/2010/main" val="194098691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71438" y="71438"/>
            <a:ext cx="9144001" cy="1844675"/>
          </a:xfrm>
        </p:spPr>
        <p:txBody>
          <a:bodyPr/>
          <a:lstStyle/>
          <a:p>
            <a:pPr algn="ctr" eaLnBrk="1" hangingPunct="1">
              <a:defRPr/>
            </a:pPr>
            <a:r>
              <a:rPr lang="en-GB" sz="4000" u="sng" dirty="0" smtClean="0"/>
              <a:t>Capacity Building</a:t>
            </a:r>
            <a:endParaRPr lang="en-GB" sz="4000" u="sng" dirty="0"/>
          </a:p>
        </p:txBody>
      </p:sp>
      <p:sp>
        <p:nvSpPr>
          <p:cNvPr id="466946" name="Rectangle 2"/>
          <p:cNvSpPr>
            <a:spLocks noGrp="1" noChangeArrowheads="1"/>
          </p:cNvSpPr>
          <p:nvPr>
            <p:ph idx="1"/>
          </p:nvPr>
        </p:nvSpPr>
        <p:spPr>
          <a:xfrm>
            <a:off x="179388" y="1628775"/>
            <a:ext cx="8964612" cy="4895850"/>
          </a:xfrm>
        </p:spPr>
        <p:txBody>
          <a:bodyPr/>
          <a:lstStyle/>
          <a:p>
            <a:pPr marL="273050" indent="-273050">
              <a:tabLst>
                <a:tab pos="273050" algn="l"/>
              </a:tabLst>
              <a:defRPr/>
            </a:pPr>
            <a:r>
              <a:rPr lang="en-AU" sz="2800" u="sng" dirty="0" smtClean="0">
                <a:effectLst/>
              </a:rPr>
              <a:t>Funded by:</a:t>
            </a:r>
          </a:p>
          <a:p>
            <a:pPr marL="273050" indent="-273050">
              <a:tabLst>
                <a:tab pos="273050" algn="l"/>
              </a:tabLst>
              <a:defRPr/>
            </a:pPr>
            <a:r>
              <a:rPr lang="en-AU" sz="2800" dirty="0" smtClean="0">
                <a:effectLst/>
              </a:rPr>
              <a:t>IHO budget</a:t>
            </a:r>
          </a:p>
          <a:p>
            <a:pPr marL="273050" indent="-273050">
              <a:tabLst>
                <a:tab pos="273050" algn="l"/>
              </a:tabLst>
              <a:defRPr/>
            </a:pPr>
            <a:r>
              <a:rPr lang="en-AU" sz="2800" dirty="0" smtClean="0">
                <a:effectLst/>
              </a:rPr>
              <a:t>Nippon </a:t>
            </a:r>
            <a:r>
              <a:rPr lang="en-AU" sz="2800" dirty="0">
                <a:effectLst/>
              </a:rPr>
              <a:t>Foundation of Japan and the Republic of Korea</a:t>
            </a:r>
            <a:endParaRPr lang="en-US" sz="2800" dirty="0" smtClean="0"/>
          </a:p>
          <a:p>
            <a:pPr marL="273050" indent="-273050">
              <a:tabLst>
                <a:tab pos="273050" algn="l"/>
              </a:tabLst>
              <a:defRPr/>
            </a:pPr>
            <a:r>
              <a:rPr lang="en-AU" sz="2800" dirty="0">
                <a:effectLst/>
              </a:rPr>
              <a:t>I</a:t>
            </a:r>
            <a:r>
              <a:rPr lang="en-AU" sz="2800" dirty="0" smtClean="0">
                <a:effectLst/>
              </a:rPr>
              <a:t>n-kind </a:t>
            </a:r>
            <a:r>
              <a:rPr lang="en-AU" sz="2800" dirty="0">
                <a:effectLst/>
              </a:rPr>
              <a:t>support from Member States and from </a:t>
            </a:r>
            <a:r>
              <a:rPr lang="en-AU" sz="2800" dirty="0" smtClean="0">
                <a:effectLst/>
              </a:rPr>
              <a:t>industry</a:t>
            </a:r>
          </a:p>
          <a:p>
            <a:pPr marL="273050" indent="-273050">
              <a:tabLst>
                <a:tab pos="273050" algn="l"/>
              </a:tabLst>
              <a:defRPr/>
            </a:pPr>
            <a:endParaRPr lang="en-AU" sz="2800" dirty="0">
              <a:effectLst/>
            </a:endParaRPr>
          </a:p>
          <a:p>
            <a:pPr marL="273050" indent="-273050">
              <a:tabLst>
                <a:tab pos="273050" algn="l"/>
              </a:tabLst>
              <a:defRPr/>
            </a:pPr>
            <a:r>
              <a:rPr lang="en-AU" sz="2800" dirty="0">
                <a:effectLst/>
              </a:rPr>
              <a:t>11 technical visits and 31 different training activities were planned last year with a rate off execution of over 80%. </a:t>
            </a:r>
            <a:endParaRPr lang="en-US" sz="2800" dirty="0" smtClean="0"/>
          </a:p>
          <a:p>
            <a:pPr marL="273050" indent="-273050" eaLnBrk="1" hangingPunct="1">
              <a:tabLst>
                <a:tab pos="273050" algn="l"/>
              </a:tabLst>
              <a:defRPr/>
            </a:pPr>
            <a:endParaRPr lang="en-US" sz="2800" dirty="0" smtClean="0"/>
          </a:p>
          <a:p>
            <a:pPr marL="273050" indent="-273050" eaLnBrk="1" hangingPunct="1">
              <a:tabLst>
                <a:tab pos="273050" algn="l"/>
              </a:tabLst>
              <a:defRPr/>
            </a:pPr>
            <a:endParaRPr lang="en-GB" sz="2400" i="1" dirty="0" smtClean="0"/>
          </a:p>
        </p:txBody>
      </p:sp>
    </p:spTree>
    <p:extLst>
      <p:ext uri="{BB962C8B-B14F-4D97-AF65-F5344CB8AC3E}">
        <p14:creationId xmlns:p14="http://schemas.microsoft.com/office/powerpoint/2010/main" val="3392380361"/>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71438" y="71438"/>
            <a:ext cx="9144001" cy="1844675"/>
          </a:xfrm>
        </p:spPr>
        <p:txBody>
          <a:bodyPr/>
          <a:lstStyle/>
          <a:p>
            <a:pPr algn="ctr" eaLnBrk="1" hangingPunct="1">
              <a:defRPr/>
            </a:pPr>
            <a:r>
              <a:rPr lang="en-GB" sz="4000" u="sng" dirty="0" smtClean="0"/>
              <a:t>Status of the Work Programme</a:t>
            </a:r>
            <a:endParaRPr lang="en-GB" sz="4000" u="sng" dirty="0"/>
          </a:p>
        </p:txBody>
      </p:sp>
      <p:sp>
        <p:nvSpPr>
          <p:cNvPr id="466946" name="Rectangle 2"/>
          <p:cNvSpPr>
            <a:spLocks noGrp="1" noChangeArrowheads="1"/>
          </p:cNvSpPr>
          <p:nvPr>
            <p:ph idx="1"/>
          </p:nvPr>
        </p:nvSpPr>
        <p:spPr>
          <a:xfrm>
            <a:off x="179388" y="2060575"/>
            <a:ext cx="8964612" cy="4464050"/>
          </a:xfrm>
        </p:spPr>
        <p:txBody>
          <a:bodyPr/>
          <a:lstStyle/>
          <a:p>
            <a:pPr marL="273050" indent="-273050" eaLnBrk="1" hangingPunct="1">
              <a:tabLst>
                <a:tab pos="273050" algn="l"/>
              </a:tabLst>
              <a:defRPr/>
            </a:pPr>
            <a:r>
              <a:rPr lang="en-GB" sz="2800" dirty="0" smtClean="0"/>
              <a:t>The Conference introduced a biennial assessment based on summary reports from all IHO organs (Decision No. 3)</a:t>
            </a:r>
          </a:p>
          <a:p>
            <a:pPr marL="273050" indent="-273050" eaLnBrk="1" hangingPunct="1">
              <a:tabLst>
                <a:tab pos="273050" algn="l"/>
              </a:tabLst>
              <a:defRPr/>
            </a:pPr>
            <a:endParaRPr lang="en-GB" sz="2800" dirty="0" smtClean="0"/>
          </a:p>
          <a:p>
            <a:pPr marL="273050" indent="-273050" eaLnBrk="1" hangingPunct="1">
              <a:defRPr/>
            </a:pPr>
            <a:r>
              <a:rPr lang="en-GB" sz="2800" dirty="0" smtClean="0"/>
              <a:t>First assessment reported in IHO CL 17/2015</a:t>
            </a:r>
          </a:p>
          <a:p>
            <a:pPr marL="273050" indent="-273050" eaLnBrk="1" hangingPunct="1">
              <a:defRPr/>
            </a:pPr>
            <a:endParaRPr lang="en-GB" sz="2800" dirty="0" smtClean="0"/>
          </a:p>
          <a:p>
            <a:pPr marL="273050" indent="-273050" eaLnBrk="1" hangingPunct="1">
              <a:defRPr/>
            </a:pPr>
            <a:r>
              <a:rPr lang="en-GB" sz="2800" dirty="0" smtClean="0"/>
              <a:t>5 Regional Hydrographic Commissions submitted a status report (</a:t>
            </a:r>
            <a:r>
              <a:rPr lang="en-GB" sz="2600" dirty="0" smtClean="0"/>
              <a:t>NSHC, EAtHC, MACHC, SAIHC, NIOHC)</a:t>
            </a:r>
          </a:p>
          <a:p>
            <a:pPr marL="263525" indent="0" eaLnBrk="1" hangingPunct="1">
              <a:buFont typeface="Wingdings" pitchFamily="2" charset="2"/>
              <a:buNone/>
              <a:tabLst>
                <a:tab pos="273050" algn="l"/>
              </a:tabLst>
              <a:defRPr/>
            </a:pPr>
            <a:endParaRPr lang="en-GB" sz="2800" i="1" dirty="0" smtClean="0"/>
          </a:p>
        </p:txBody>
      </p:sp>
    </p:spTree>
    <p:extLst>
      <p:ext uri="{BB962C8B-B14F-4D97-AF65-F5344CB8AC3E}">
        <p14:creationId xmlns:p14="http://schemas.microsoft.com/office/powerpoint/2010/main" val="1414945512"/>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Action Requested</a:t>
            </a:r>
            <a:endParaRPr lang="en-AU" u="sng" dirty="0"/>
          </a:p>
        </p:txBody>
      </p:sp>
      <p:sp>
        <p:nvSpPr>
          <p:cNvPr id="3" name="Content Placeholder 2"/>
          <p:cNvSpPr>
            <a:spLocks noGrp="1"/>
          </p:cNvSpPr>
          <p:nvPr>
            <p:ph idx="1"/>
          </p:nvPr>
        </p:nvSpPr>
        <p:spPr/>
        <p:txBody>
          <a:bodyPr/>
          <a:lstStyle/>
          <a:p>
            <a:r>
              <a:rPr lang="en-US" b="1" u="sng" dirty="0" smtClean="0"/>
              <a:t>Note</a:t>
            </a:r>
            <a:r>
              <a:rPr lang="en-US" dirty="0" smtClean="0"/>
              <a:t> this report</a:t>
            </a:r>
          </a:p>
          <a:p>
            <a:pPr lvl="0"/>
            <a:r>
              <a:rPr lang="en-GB" b="1" u="sng" dirty="0">
                <a:effectLst/>
              </a:rPr>
              <a:t>Request</a:t>
            </a:r>
            <a:r>
              <a:rPr lang="en-GB" u="sng" dirty="0">
                <a:effectLst/>
              </a:rPr>
              <a:t> </a:t>
            </a:r>
            <a:r>
              <a:rPr lang="en-GB" dirty="0">
                <a:effectLst/>
              </a:rPr>
              <a:t>the RENCs to seek the consent of their members to provide CATZOC information to the IHB for inclusion in C-55,</a:t>
            </a:r>
          </a:p>
          <a:p>
            <a:r>
              <a:rPr lang="en-US" b="1" u="sng" dirty="0" smtClean="0"/>
              <a:t>Take any actions</a:t>
            </a:r>
            <a:r>
              <a:rPr lang="en-US" dirty="0" smtClean="0"/>
              <a:t> as considered appropriate</a:t>
            </a:r>
            <a:endParaRPr lang="en-AU" dirty="0"/>
          </a:p>
        </p:txBody>
      </p:sp>
    </p:spTree>
    <p:extLst>
      <p:ext uri="{BB962C8B-B14F-4D97-AF65-F5344CB8AC3E}">
        <p14:creationId xmlns:p14="http://schemas.microsoft.com/office/powerpoint/2010/main" val="3434040215"/>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827584" y="2564904"/>
            <a:ext cx="7400510" cy="3163958"/>
          </a:xfrm>
        </p:spPr>
        <p:txBody>
          <a:bodyPr/>
          <a:lstStyle/>
          <a:p>
            <a:r>
              <a:rPr lang="en-US" dirty="0"/>
              <a:t>7</a:t>
            </a:r>
            <a:r>
              <a:rPr lang="en-US" baseline="30000" dirty="0" smtClean="0"/>
              <a:t>th</a:t>
            </a:r>
            <a:r>
              <a:rPr lang="en-US" dirty="0" smtClean="0"/>
              <a:t> Meeting of the </a:t>
            </a:r>
            <a:br>
              <a:rPr lang="en-US" dirty="0" smtClean="0"/>
            </a:br>
            <a:r>
              <a:rPr lang="en-US" dirty="0" smtClean="0"/>
              <a:t>Inter Regional Coordination Committee</a:t>
            </a:r>
          </a:p>
          <a:p>
            <a:endParaRPr lang="en-US" dirty="0"/>
          </a:p>
          <a:p>
            <a:r>
              <a:rPr lang="en-US" sz="4800" dirty="0" smtClean="0"/>
              <a:t>IHB Report</a:t>
            </a:r>
          </a:p>
          <a:p>
            <a:r>
              <a:rPr lang="en-US" dirty="0" smtClean="0"/>
              <a:t>IRCC7-05B</a:t>
            </a:r>
            <a:endParaRPr lang="en-AU" dirty="0"/>
          </a:p>
        </p:txBody>
      </p:sp>
    </p:spTree>
    <p:extLst>
      <p:ext uri="{BB962C8B-B14F-4D97-AF65-F5344CB8AC3E}">
        <p14:creationId xmlns:p14="http://schemas.microsoft.com/office/powerpoint/2010/main" val="2129131954"/>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4963"/>
          </a:xfrm>
        </p:spPr>
        <p:txBody>
          <a:bodyPr/>
          <a:lstStyle/>
          <a:p>
            <a:pPr algn="ctr"/>
            <a:r>
              <a:rPr lang="en-US" u="sng" dirty="0" smtClean="0"/>
              <a:t>Ratification of Protocol of Amendments on IHO Convention</a:t>
            </a:r>
            <a:endParaRPr lang="en-AU" u="sng" dirty="0"/>
          </a:p>
        </p:txBody>
      </p:sp>
      <p:sp>
        <p:nvSpPr>
          <p:cNvPr id="5" name="Content Placeholder 2"/>
          <p:cNvSpPr txBox="1">
            <a:spLocks/>
          </p:cNvSpPr>
          <p:nvPr/>
        </p:nvSpPr>
        <p:spPr bwMode="auto">
          <a:xfrm>
            <a:off x="774853" y="1484784"/>
            <a:ext cx="7488237" cy="4797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en-US" kern="0" dirty="0" smtClean="0"/>
              <a:t>42 of 48 approvals officially received</a:t>
            </a:r>
          </a:p>
          <a:p>
            <a:pPr marL="0" indent="0">
              <a:spcBef>
                <a:spcPts val="0"/>
              </a:spcBef>
              <a:spcAft>
                <a:spcPts val="0"/>
              </a:spcAft>
              <a:buNone/>
            </a:pPr>
            <a:r>
              <a:rPr lang="en-GB" u="sng" kern="0" dirty="0"/>
              <a:t>Yet to respond</a:t>
            </a:r>
            <a:r>
              <a:rPr lang="en-GB" kern="0" dirty="0"/>
              <a:t>:</a:t>
            </a:r>
          </a:p>
          <a:p>
            <a:pPr marL="187325" indent="-187325">
              <a:spcBef>
                <a:spcPts val="0"/>
              </a:spcBef>
              <a:spcAft>
                <a:spcPts val="0"/>
              </a:spcAft>
            </a:pPr>
            <a:r>
              <a:rPr lang="en-GB" sz="2800" kern="0" dirty="0" smtClean="0"/>
              <a:t>Argentina</a:t>
            </a:r>
            <a:r>
              <a:rPr lang="en-GB" sz="2800" kern="0" dirty="0"/>
              <a:t>; Bahrain; Belgium; Colombia; Croatia; Ecuador; Egypt; Fiji; Guatemala; India; Indonesia; Jamaica; Kuwait; Malaysia; Mozambique; Myanmar; Nigeria; Oman; Philippines; </a:t>
            </a:r>
            <a:r>
              <a:rPr lang="en-GB" sz="2800" kern="0" dirty="0" smtClean="0"/>
              <a:t>Serbia</a:t>
            </a:r>
            <a:r>
              <a:rPr lang="en-GB" sz="2800" kern="0" dirty="0"/>
              <a:t>; Singapore; Suriname; Syria; Thailand; Tonga; Trinidad &amp; Tobago; Turkey; Ukraine; United Arab Emirates; Uruguay; Venezuela</a:t>
            </a:r>
            <a:endParaRPr lang="en-US" sz="2800" kern="0" dirty="0"/>
          </a:p>
          <a:p>
            <a:pPr marL="0" indent="0" algn="ctr">
              <a:buNone/>
            </a:pPr>
            <a:r>
              <a:rPr lang="en-US" u="sng" kern="0" dirty="0" smtClean="0"/>
              <a:t>* </a:t>
            </a:r>
            <a:r>
              <a:rPr lang="en-US" u="sng" kern="0" dirty="0" smtClean="0">
                <a:solidFill>
                  <a:schemeClr val="tx1"/>
                </a:solidFill>
              </a:rPr>
              <a:t>Next IHC will be Assembly-1 if 6 more approvals received before January  2017</a:t>
            </a:r>
          </a:p>
          <a:p>
            <a:pPr marL="0" indent="0">
              <a:buNone/>
            </a:pPr>
            <a:endParaRPr lang="en-US" kern="0"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wipe(left)">
                                      <p:cBhvr>
                                        <p:cTn id="2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981075"/>
            <a:ext cx="8424862" cy="5761038"/>
          </a:xfrm>
        </p:spPr>
        <p:txBody>
          <a:bodyPr/>
          <a:lstStyle/>
          <a:p>
            <a:pPr marL="0" indent="0" algn="ctr" eaLnBrk="1" hangingPunct="1">
              <a:buNone/>
              <a:tabLst>
                <a:tab pos="536575" algn="l"/>
              </a:tabLst>
              <a:defRPr/>
            </a:pPr>
            <a:endParaRPr lang="en-GB" sz="2800" dirty="0"/>
          </a:p>
          <a:p>
            <a:pPr marL="0" indent="0" algn="ctr" eaLnBrk="1" hangingPunct="1">
              <a:buNone/>
              <a:tabLst>
                <a:tab pos="536575" algn="l"/>
              </a:tabLst>
              <a:defRPr/>
            </a:pPr>
            <a:r>
              <a:rPr lang="en-GB" sz="3600" u="sng" dirty="0" smtClean="0"/>
              <a:t>New Member States</a:t>
            </a:r>
          </a:p>
          <a:p>
            <a:pPr marL="365125" indent="-365125" algn="ctr" eaLnBrk="1" hangingPunct="1">
              <a:tabLst>
                <a:tab pos="536575" algn="l"/>
              </a:tabLst>
              <a:defRPr/>
            </a:pPr>
            <a:endParaRPr lang="en-GB" sz="3600" u="sng" dirty="0" smtClean="0"/>
          </a:p>
          <a:p>
            <a:pPr marL="765175" lvl="1" indent="-365125" algn="just">
              <a:tabLst>
                <a:tab pos="627063" algn="l"/>
              </a:tabLst>
              <a:defRPr/>
            </a:pPr>
            <a:r>
              <a:rPr lang="en-GB" sz="2800" dirty="0" smtClean="0"/>
              <a:t>New MS: Georgia (83</a:t>
            </a:r>
            <a:r>
              <a:rPr lang="en-GB" sz="2800" baseline="30000" dirty="0" smtClean="0"/>
              <a:t>rd</a:t>
            </a:r>
            <a:r>
              <a:rPr lang="en-GB" sz="2800" dirty="0" smtClean="0"/>
              <a:t>), </a:t>
            </a:r>
          </a:p>
          <a:p>
            <a:pPr marL="765175" lvl="1" indent="-365125" algn="just">
              <a:tabLst>
                <a:tab pos="627063" algn="l"/>
              </a:tabLst>
              <a:defRPr/>
            </a:pPr>
            <a:r>
              <a:rPr lang="en-GB" sz="2800" dirty="0" smtClean="0"/>
              <a:t>Viet Nam (84</a:t>
            </a:r>
            <a:r>
              <a:rPr lang="en-GB" sz="2800" baseline="30000" dirty="0" smtClean="0"/>
              <a:t>th</a:t>
            </a:r>
            <a:r>
              <a:rPr lang="en-GB" sz="2800" dirty="0" smtClean="0"/>
              <a:t>)</a:t>
            </a:r>
            <a:r>
              <a:rPr lang="en-GB" dirty="0"/>
              <a:t> </a:t>
            </a:r>
            <a:r>
              <a:rPr lang="en-GB" dirty="0" smtClean="0"/>
              <a:t> </a:t>
            </a:r>
          </a:p>
          <a:p>
            <a:pPr marL="765175" lvl="1" indent="-365125" algn="just">
              <a:tabLst>
                <a:tab pos="627063" algn="l"/>
              </a:tabLst>
              <a:defRPr/>
            </a:pPr>
            <a:r>
              <a:rPr lang="en-GB" dirty="0" smtClean="0"/>
              <a:t>Brunei Darussalam (85</a:t>
            </a:r>
            <a:r>
              <a:rPr lang="en-GB" baseline="30000" dirty="0" smtClean="0"/>
              <a:t>th</a:t>
            </a:r>
            <a:r>
              <a:rPr lang="en-GB" dirty="0"/>
              <a:t>)</a:t>
            </a:r>
            <a:endParaRPr lang="en-GB" sz="2800" dirty="0" smtClean="0"/>
          </a:p>
          <a:p>
            <a:pPr marL="765175" lvl="1" indent="-365125" eaLnBrk="1" hangingPunct="1">
              <a:tabLst>
                <a:tab pos="627063" algn="l"/>
              </a:tabLst>
              <a:defRPr/>
            </a:pPr>
            <a:endParaRPr lang="en-GB" dirty="0"/>
          </a:p>
          <a:p>
            <a:pPr marL="765175" lvl="1" indent="-365125" eaLnBrk="1" hangingPunct="1">
              <a:tabLst>
                <a:tab pos="627063" algn="l"/>
              </a:tabLst>
              <a:defRPr/>
            </a:pPr>
            <a:endParaRPr lang="en-GB" sz="2800" dirty="0"/>
          </a:p>
        </p:txBody>
      </p:sp>
    </p:spTree>
    <p:extLst>
      <p:ext uri="{BB962C8B-B14F-4D97-AF65-F5344CB8AC3E}">
        <p14:creationId xmlns:p14="http://schemas.microsoft.com/office/powerpoint/2010/main" val="3993402097"/>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1268413"/>
            <a:ext cx="8424862" cy="5256212"/>
          </a:xfrm>
        </p:spPr>
        <p:txBody>
          <a:bodyPr/>
          <a:lstStyle/>
          <a:p>
            <a:pPr marL="365125" indent="-365125" eaLnBrk="1" hangingPunct="1">
              <a:tabLst>
                <a:tab pos="536575" algn="l"/>
              </a:tabLst>
              <a:defRPr/>
            </a:pPr>
            <a:r>
              <a:rPr lang="en-GB" sz="3600" u="sng" dirty="0" smtClean="0"/>
              <a:t>Awaiting </a:t>
            </a:r>
            <a:r>
              <a:rPr lang="en-GB" sz="3600" u="sng" dirty="0"/>
              <a:t>accession</a:t>
            </a:r>
          </a:p>
          <a:p>
            <a:pPr marL="627063" lvl="1" indent="-227013" eaLnBrk="1" hangingPunct="1">
              <a:defRPr/>
            </a:pPr>
            <a:r>
              <a:rPr lang="it-IT" sz="2800" dirty="0" smtClean="0">
                <a:effectLst>
                  <a:outerShdw blurRad="38100" dist="38100" dir="2700000" algn="tl">
                    <a:srgbClr val="000000">
                      <a:alpha val="43137"/>
                    </a:srgbClr>
                  </a:outerShdw>
                </a:effectLst>
              </a:rPr>
              <a:t>Bulgaria </a:t>
            </a:r>
            <a:r>
              <a:rPr lang="it-IT" sz="2800" dirty="0">
                <a:effectLst>
                  <a:outerShdw blurRad="38100" dist="38100" dir="2700000" algn="tl">
                    <a:srgbClr val="000000">
                      <a:alpha val="43137"/>
                    </a:srgbClr>
                  </a:outerShdw>
                </a:effectLst>
              </a:rPr>
              <a:t>(1992)</a:t>
            </a:r>
          </a:p>
          <a:p>
            <a:pPr marL="627063" lvl="1" indent="-227013" eaLnBrk="1" hangingPunct="1">
              <a:defRPr/>
            </a:pPr>
            <a:r>
              <a:rPr lang="it-IT" sz="2800" dirty="0">
                <a:effectLst>
                  <a:outerShdw blurRad="38100" dist="38100" dir="2700000" algn="tl">
                    <a:srgbClr val="000000">
                      <a:alpha val="43137"/>
                    </a:srgbClr>
                  </a:outerShdw>
                </a:effectLst>
              </a:rPr>
              <a:t>Haiti (2012)</a:t>
            </a:r>
          </a:p>
          <a:p>
            <a:pPr marL="627063" lvl="1" indent="-227013" eaLnBrk="1" hangingPunct="1">
              <a:defRPr/>
            </a:pPr>
            <a:r>
              <a:rPr lang="it-IT" sz="2800" dirty="0">
                <a:effectLst>
                  <a:outerShdw blurRad="38100" dist="38100" dir="2700000" algn="tl">
                    <a:srgbClr val="000000">
                      <a:alpha val="43137"/>
                    </a:srgbClr>
                  </a:outerShdw>
                </a:effectLst>
              </a:rPr>
              <a:t>Mauritania (1991)</a:t>
            </a:r>
          </a:p>
          <a:p>
            <a:pPr marL="627063" lvl="1" indent="-227013" eaLnBrk="1" hangingPunct="1">
              <a:defRPr/>
            </a:pPr>
            <a:r>
              <a:rPr lang="it-IT" sz="2800" dirty="0">
                <a:effectLst>
                  <a:outerShdw blurRad="38100" dist="38100" dir="2700000" algn="tl">
                    <a:srgbClr val="000000">
                      <a:alpha val="43137"/>
                    </a:srgbClr>
                  </a:outerShdw>
                </a:effectLst>
              </a:rPr>
              <a:t>Sierra Leone (2010</a:t>
            </a:r>
            <a:r>
              <a:rPr lang="it-IT" sz="2800" dirty="0" smtClean="0">
                <a:effectLst>
                  <a:outerShdw blurRad="38100" dist="38100" dir="2700000" algn="tl">
                    <a:srgbClr val="000000">
                      <a:alpha val="43137"/>
                    </a:srgbClr>
                  </a:outerShdw>
                </a:effectLst>
              </a:rPr>
              <a:t>)</a:t>
            </a:r>
            <a:endParaRPr lang="es-ES" sz="2800" dirty="0" smtClean="0"/>
          </a:p>
        </p:txBody>
      </p:sp>
    </p:spTree>
    <p:extLst>
      <p:ext uri="{BB962C8B-B14F-4D97-AF65-F5344CB8AC3E}">
        <p14:creationId xmlns:p14="http://schemas.microsoft.com/office/powerpoint/2010/main" val="327062973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eaLnBrk="1" hangingPunct="1">
              <a:defRPr/>
            </a:pPr>
            <a:endParaRPr lang="en-GB" sz="4000" dirty="0"/>
          </a:p>
        </p:txBody>
      </p:sp>
      <p:sp>
        <p:nvSpPr>
          <p:cNvPr id="466946" name="Rectangle 2"/>
          <p:cNvSpPr>
            <a:spLocks noGrp="1" noChangeArrowheads="1"/>
          </p:cNvSpPr>
          <p:nvPr>
            <p:ph idx="1"/>
          </p:nvPr>
        </p:nvSpPr>
        <p:spPr>
          <a:xfrm>
            <a:off x="611188" y="1268413"/>
            <a:ext cx="8424862" cy="5256212"/>
          </a:xfrm>
        </p:spPr>
        <p:txBody>
          <a:bodyPr/>
          <a:lstStyle/>
          <a:p>
            <a:pPr marL="0" indent="0" algn="ctr" eaLnBrk="1" hangingPunct="1">
              <a:buNone/>
              <a:tabLst>
                <a:tab pos="355600" algn="l"/>
              </a:tabLst>
              <a:defRPr/>
            </a:pPr>
            <a:r>
              <a:rPr lang="en-GB" sz="3600" u="sng" dirty="0" smtClean="0"/>
              <a:t>New Applications for IHO membership</a:t>
            </a:r>
          </a:p>
          <a:p>
            <a:pPr marL="0" indent="0" algn="ctr" eaLnBrk="1" hangingPunct="1">
              <a:buNone/>
              <a:tabLst>
                <a:tab pos="355600" algn="l"/>
              </a:tabLst>
              <a:defRPr/>
            </a:pPr>
            <a:r>
              <a:rPr lang="en-GB" sz="2800" dirty="0" smtClean="0"/>
              <a:t> (in the course of notification)</a:t>
            </a:r>
          </a:p>
          <a:p>
            <a:pPr marL="627063" lvl="1" indent="-227013" eaLnBrk="1" hangingPunct="1">
              <a:tabLst>
                <a:tab pos="627063" algn="l"/>
              </a:tabLst>
              <a:defRPr/>
            </a:pPr>
            <a:r>
              <a:rPr lang="en-GB" sz="2800" dirty="0" smtClean="0">
                <a:effectLst>
                  <a:outerShdw blurRad="38100" dist="38100" dir="2700000" algn="tl">
                    <a:srgbClr val="000000">
                      <a:alpha val="43137"/>
                    </a:srgbClr>
                  </a:outerShdw>
                </a:effectLst>
              </a:rPr>
              <a:t>Malta</a:t>
            </a:r>
            <a:endParaRPr lang="en-GB" sz="2800" dirty="0">
              <a:effectLst>
                <a:outerShdw blurRad="38100" dist="38100" dir="2700000" algn="tl">
                  <a:srgbClr val="000000">
                    <a:alpha val="43137"/>
                  </a:srgbClr>
                </a:outerShdw>
              </a:effectLst>
            </a:endParaRPr>
          </a:p>
          <a:p>
            <a:pPr marL="627063" lvl="1" indent="-227013" eaLnBrk="1" hangingPunct="1">
              <a:tabLst>
                <a:tab pos="627063" algn="l"/>
              </a:tabLst>
              <a:defRPr/>
            </a:pPr>
            <a:r>
              <a:rPr lang="en-GB" sz="2800" dirty="0" smtClean="0">
                <a:effectLst>
                  <a:outerShdw blurRad="38100" dist="38100" dir="2700000" algn="tl">
                    <a:srgbClr val="000000">
                      <a:alpha val="43137"/>
                    </a:srgbClr>
                  </a:outerShdw>
                </a:effectLst>
              </a:rPr>
              <a:t>Vanuatu</a:t>
            </a:r>
            <a:endParaRPr lang="es-AR" sz="2800" dirty="0">
              <a:effectLst>
                <a:outerShdw blurRad="38100" dist="38100" dir="2700000" algn="tl">
                  <a:srgbClr val="000000">
                    <a:alpha val="43137"/>
                  </a:srgbClr>
                </a:outerShdw>
              </a:effectLst>
            </a:endParaRPr>
          </a:p>
          <a:p>
            <a:pPr marL="627063" lvl="1" indent="-227013" eaLnBrk="1" hangingPunct="1">
              <a:tabLst>
                <a:tab pos="627063" algn="l"/>
              </a:tabLst>
              <a:defRPr/>
            </a:pPr>
            <a:r>
              <a:rPr lang="es-AR" sz="2800" dirty="0" smtClean="0">
                <a:effectLst>
                  <a:outerShdw blurRad="38100" dist="38100" dir="2700000" algn="tl">
                    <a:srgbClr val="000000">
                      <a:alpha val="43137"/>
                    </a:srgbClr>
                  </a:outerShdw>
                </a:effectLst>
              </a:rPr>
              <a:t>Solomon </a:t>
            </a:r>
            <a:r>
              <a:rPr lang="es-AR" sz="2800" dirty="0" err="1" smtClean="0">
                <a:effectLst>
                  <a:outerShdw blurRad="38100" dist="38100" dir="2700000" algn="tl">
                    <a:srgbClr val="000000">
                      <a:alpha val="43137"/>
                    </a:srgbClr>
                  </a:outerShdw>
                </a:effectLst>
              </a:rPr>
              <a:t>Islands</a:t>
            </a:r>
            <a:endParaRPr lang="en-GB"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105811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u="sng" dirty="0" smtClean="0"/>
              <a:t>Suspended Member States</a:t>
            </a:r>
            <a:endParaRPr lang="en-AU" u="sng" dirty="0"/>
          </a:p>
        </p:txBody>
      </p:sp>
      <p:sp>
        <p:nvSpPr>
          <p:cNvPr id="3" name="Content Placeholder 2"/>
          <p:cNvSpPr>
            <a:spLocks noGrp="1"/>
          </p:cNvSpPr>
          <p:nvPr>
            <p:ph idx="1"/>
          </p:nvPr>
        </p:nvSpPr>
        <p:spPr>
          <a:xfrm>
            <a:off x="611560" y="1556792"/>
            <a:ext cx="7488237" cy="4530725"/>
          </a:xfrm>
        </p:spPr>
        <p:txBody>
          <a:bodyPr/>
          <a:lstStyle/>
          <a:p>
            <a:r>
              <a:rPr lang="en-US" sz="2800" dirty="0" smtClean="0"/>
              <a:t>Congo, </a:t>
            </a:r>
          </a:p>
          <a:p>
            <a:r>
              <a:rPr lang="en-US" sz="2800" dirty="0" smtClean="0"/>
              <a:t>Dominican Republic, </a:t>
            </a:r>
          </a:p>
          <a:p>
            <a:r>
              <a:rPr lang="en-US" sz="2800" dirty="0" smtClean="0"/>
              <a:t>Serbia</a:t>
            </a:r>
          </a:p>
          <a:p>
            <a:endParaRPr lang="en-US" dirty="0"/>
          </a:p>
          <a:p>
            <a:r>
              <a:rPr lang="en-GB" u="sng" dirty="0">
                <a:effectLst/>
              </a:rPr>
              <a:t>82 Member States having the right to vote</a:t>
            </a:r>
            <a:endParaRPr lang="en-US" u="sng" dirty="0" smtClean="0"/>
          </a:p>
          <a:p>
            <a:r>
              <a:rPr lang="en-GB" sz="2800" dirty="0"/>
              <a:t>Majority: simple = </a:t>
            </a:r>
            <a:r>
              <a:rPr lang="en-GB" sz="2800" dirty="0" smtClean="0"/>
              <a:t>42 </a:t>
            </a:r>
          </a:p>
          <a:p>
            <a:r>
              <a:rPr lang="en-GB" sz="2800" dirty="0" smtClean="0"/>
              <a:t>2/3 </a:t>
            </a:r>
            <a:r>
              <a:rPr lang="en-GB" sz="2800" dirty="0"/>
              <a:t>= </a:t>
            </a:r>
            <a:r>
              <a:rPr lang="en-GB" sz="2800" dirty="0" smtClean="0"/>
              <a:t>55 </a:t>
            </a:r>
            <a:r>
              <a:rPr lang="en-GB" sz="2800" dirty="0"/>
              <a:t>(abstention = </a:t>
            </a:r>
            <a:r>
              <a:rPr lang="en-GB" sz="2800" dirty="0" smtClean="0"/>
              <a:t>NO)</a:t>
            </a:r>
            <a:endParaRPr lang="en-AU" sz="2800" dirty="0"/>
          </a:p>
        </p:txBody>
      </p:sp>
    </p:spTree>
    <p:extLst>
      <p:ext uri="{BB962C8B-B14F-4D97-AF65-F5344CB8AC3E}">
        <p14:creationId xmlns:p14="http://schemas.microsoft.com/office/powerpoint/2010/main" val="2171245660"/>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u="sng" dirty="0" err="1" smtClean="0"/>
              <a:t>Diplomatik</a:t>
            </a:r>
            <a:r>
              <a:rPr lang="en-US" u="sng" dirty="0" smtClean="0"/>
              <a:t> </a:t>
            </a:r>
            <a:r>
              <a:rPr lang="en-US" u="sng" dirty="0" err="1" smtClean="0"/>
              <a:t>Angagement</a:t>
            </a:r>
            <a:endParaRPr lang="en-AU" u="sng" dirty="0"/>
          </a:p>
        </p:txBody>
      </p:sp>
      <p:sp>
        <p:nvSpPr>
          <p:cNvPr id="3" name="Content Placeholder 2"/>
          <p:cNvSpPr>
            <a:spLocks noGrp="1"/>
          </p:cNvSpPr>
          <p:nvPr>
            <p:ph idx="1"/>
          </p:nvPr>
        </p:nvSpPr>
        <p:spPr>
          <a:xfrm>
            <a:off x="251520" y="1628800"/>
            <a:ext cx="8496944" cy="4530725"/>
          </a:xfrm>
        </p:spPr>
        <p:txBody>
          <a:bodyPr/>
          <a:lstStyle/>
          <a:p>
            <a:pPr algn="just"/>
            <a:endParaRPr lang="en-GB" dirty="0" smtClean="0">
              <a:effectLst/>
            </a:endParaRPr>
          </a:p>
          <a:p>
            <a:pPr algn="just"/>
            <a:r>
              <a:rPr lang="en-GB" dirty="0" smtClean="0">
                <a:effectLst/>
              </a:rPr>
              <a:t>The </a:t>
            </a:r>
            <a:r>
              <a:rPr lang="en-GB" dirty="0">
                <a:effectLst/>
              </a:rPr>
              <a:t>Directing Committee is continuing its programme of visits to brief high officials of non-Member States on the global status of hydrography and the relevance of the IHO to non-Member States. </a:t>
            </a:r>
            <a:endParaRPr lang="en-GB" dirty="0" smtClean="0">
              <a:effectLst/>
            </a:endParaRPr>
          </a:p>
          <a:p>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374357471"/>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u="sng" dirty="0" err="1" smtClean="0"/>
              <a:t>Diplomatik</a:t>
            </a:r>
            <a:r>
              <a:rPr lang="en-US" u="sng" dirty="0" smtClean="0"/>
              <a:t> </a:t>
            </a:r>
            <a:r>
              <a:rPr lang="en-US" u="sng" dirty="0" err="1" smtClean="0"/>
              <a:t>Angagement</a:t>
            </a:r>
            <a:endParaRPr lang="en-AU" u="sng" dirty="0"/>
          </a:p>
        </p:txBody>
      </p:sp>
      <p:sp>
        <p:nvSpPr>
          <p:cNvPr id="3" name="Content Placeholder 2"/>
          <p:cNvSpPr>
            <a:spLocks noGrp="1"/>
          </p:cNvSpPr>
          <p:nvPr>
            <p:ph idx="1"/>
          </p:nvPr>
        </p:nvSpPr>
        <p:spPr>
          <a:xfrm>
            <a:off x="323528" y="1628800"/>
            <a:ext cx="8424936" cy="4530725"/>
          </a:xfrm>
        </p:spPr>
        <p:txBody>
          <a:bodyPr/>
          <a:lstStyle/>
          <a:p>
            <a:pPr algn="just"/>
            <a:r>
              <a:rPr lang="en-GB" sz="2800" dirty="0" smtClean="0">
                <a:effectLst/>
              </a:rPr>
              <a:t>The </a:t>
            </a:r>
            <a:r>
              <a:rPr lang="en-GB" sz="2800" dirty="0">
                <a:effectLst/>
              </a:rPr>
              <a:t>Directing Committee, </a:t>
            </a:r>
            <a:r>
              <a:rPr lang="en-GB" sz="2800" dirty="0" smtClean="0">
                <a:effectLst/>
              </a:rPr>
              <a:t>stands </a:t>
            </a:r>
            <a:r>
              <a:rPr lang="en-GB" sz="2800" dirty="0">
                <a:effectLst/>
              </a:rPr>
              <a:t>ready to assist, through diplomatic or other channels, any States’ representatives that may be encountering difficulties in progressing outstanding approvals of the Amendments to the Convention or the consideration of outstanding applications for Membership of the IHO.</a:t>
            </a:r>
          </a:p>
          <a:p>
            <a:endParaRPr lang="en-GB" dirty="0">
              <a:effectLst/>
            </a:endParaRPr>
          </a:p>
          <a:p>
            <a:endParaRPr lang="en-GB" dirty="0" smtClean="0">
              <a:effectLst/>
            </a:endParaRPr>
          </a:p>
          <a:p>
            <a:endParaRPr lang="en-US" dirty="0"/>
          </a:p>
        </p:txBody>
      </p:sp>
    </p:spTree>
    <p:extLst>
      <p:ext uri="{BB962C8B-B14F-4D97-AF65-F5344CB8AC3E}">
        <p14:creationId xmlns:p14="http://schemas.microsoft.com/office/powerpoint/2010/main" val="2118502157"/>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a:xfrm>
            <a:off x="757238" y="76200"/>
            <a:ext cx="7929562" cy="1139825"/>
          </a:xfrm>
        </p:spPr>
        <p:txBody>
          <a:bodyPr/>
          <a:lstStyle/>
          <a:p>
            <a:pPr defTabSz="719138" eaLnBrk="1" hangingPunct="1">
              <a:defRPr/>
            </a:pPr>
            <a:r>
              <a:rPr lang="en-US" dirty="0" smtClean="0"/>
              <a:t>IHO GIS Development</a:t>
            </a:r>
            <a:endParaRPr lang="en-GB" dirty="0" smtClean="0"/>
          </a:p>
        </p:txBody>
      </p:sp>
      <p:sp>
        <p:nvSpPr>
          <p:cNvPr id="3" name="Espace réservé du contenu 2"/>
          <p:cNvSpPr>
            <a:spLocks noGrp="1"/>
          </p:cNvSpPr>
          <p:nvPr>
            <p:ph idx="1"/>
          </p:nvPr>
        </p:nvSpPr>
        <p:spPr>
          <a:xfrm>
            <a:off x="774700" y="1125538"/>
            <a:ext cx="8064500" cy="5543822"/>
          </a:xfrm>
        </p:spPr>
        <p:txBody>
          <a:bodyPr/>
          <a:lstStyle/>
          <a:p>
            <a:pPr eaLnBrk="1" hangingPunct="1">
              <a:defRPr/>
            </a:pPr>
            <a:r>
              <a:rPr lang="en-US" dirty="0" smtClean="0"/>
              <a:t>Scope: </a:t>
            </a:r>
          </a:p>
          <a:p>
            <a:pPr lvl="1" eaLnBrk="1" hangingPunct="1">
              <a:defRPr/>
            </a:pPr>
            <a:r>
              <a:rPr lang="en-US" dirty="0" smtClean="0"/>
              <a:t>Country Information Database (</a:t>
            </a:r>
            <a:r>
              <a:rPr lang="en-US" sz="2000" dirty="0" smtClean="0"/>
              <a:t>to support Year Book, </a:t>
            </a:r>
            <a:r>
              <a:rPr lang="en-US" sz="2000" dirty="0" err="1" smtClean="0"/>
              <a:t>etc</a:t>
            </a:r>
            <a:r>
              <a:rPr lang="en-US" dirty="0" smtClean="0"/>
              <a:t>)</a:t>
            </a:r>
          </a:p>
          <a:p>
            <a:pPr lvl="1" eaLnBrk="1" hangingPunct="1">
              <a:defRPr/>
            </a:pPr>
            <a:r>
              <a:rPr lang="en-US" dirty="0" smtClean="0"/>
              <a:t>Regional Information Database</a:t>
            </a:r>
          </a:p>
          <a:p>
            <a:pPr lvl="2">
              <a:defRPr/>
            </a:pPr>
            <a:r>
              <a:rPr lang="en-US" dirty="0" smtClean="0"/>
              <a:t>GIS (</a:t>
            </a:r>
            <a:r>
              <a:rPr lang="en-US" sz="1600" dirty="0" smtClean="0"/>
              <a:t>to support C-55, RHC’s, </a:t>
            </a:r>
            <a:r>
              <a:rPr lang="en-US" sz="1600" dirty="0" err="1" smtClean="0"/>
              <a:t>etc</a:t>
            </a:r>
            <a:r>
              <a:rPr lang="en-US" dirty="0" smtClean="0"/>
              <a:t>)</a:t>
            </a:r>
          </a:p>
          <a:p>
            <a:pPr lvl="2">
              <a:defRPr/>
            </a:pPr>
            <a:r>
              <a:rPr lang="en-US" dirty="0" smtClean="0"/>
              <a:t>Geographical coverage and metadata for :</a:t>
            </a:r>
          </a:p>
          <a:p>
            <a:pPr lvl="3">
              <a:spcBef>
                <a:spcPts val="0"/>
              </a:spcBef>
              <a:spcAft>
                <a:spcPts val="0"/>
              </a:spcAft>
              <a:buFont typeface="Wingdings" pitchFamily="2" charset="2"/>
              <a:buChar char="§"/>
              <a:defRPr/>
            </a:pPr>
            <a:r>
              <a:rPr lang="en-US" dirty="0" smtClean="0"/>
              <a:t>International (INT) charts schemes</a:t>
            </a:r>
          </a:p>
          <a:p>
            <a:pPr lvl="3">
              <a:spcBef>
                <a:spcPts val="0"/>
              </a:spcBef>
              <a:spcAft>
                <a:spcPts val="0"/>
              </a:spcAft>
              <a:buFont typeface="Wingdings" pitchFamily="2" charset="2"/>
              <a:buChar char="§"/>
              <a:defRPr/>
            </a:pPr>
            <a:r>
              <a:rPr lang="en-US" dirty="0" smtClean="0"/>
              <a:t>ENCs</a:t>
            </a:r>
          </a:p>
          <a:p>
            <a:pPr lvl="3">
              <a:spcBef>
                <a:spcPts val="0"/>
              </a:spcBef>
              <a:spcAft>
                <a:spcPts val="0"/>
              </a:spcAft>
              <a:buFont typeface="Wingdings" pitchFamily="2" charset="2"/>
              <a:buChar char="§"/>
              <a:defRPr/>
            </a:pPr>
            <a:r>
              <a:rPr lang="en-US" dirty="0" smtClean="0"/>
              <a:t>Surveys</a:t>
            </a:r>
          </a:p>
          <a:p>
            <a:pPr lvl="3">
              <a:spcBef>
                <a:spcPts val="0"/>
              </a:spcBef>
              <a:spcAft>
                <a:spcPts val="0"/>
              </a:spcAft>
              <a:buFont typeface="Wingdings" pitchFamily="2" charset="2"/>
              <a:buChar char="§"/>
              <a:defRPr/>
            </a:pPr>
            <a:r>
              <a:rPr lang="en-US" dirty="0" smtClean="0"/>
              <a:t>Tidal records</a:t>
            </a:r>
          </a:p>
          <a:p>
            <a:pPr lvl="3">
              <a:spcBef>
                <a:spcPts val="0"/>
              </a:spcBef>
              <a:spcAft>
                <a:spcPts val="0"/>
              </a:spcAft>
              <a:buFont typeface="Wingdings" pitchFamily="2" charset="2"/>
              <a:buChar char="§"/>
              <a:defRPr/>
            </a:pPr>
            <a:r>
              <a:rPr lang="en-US" dirty="0" smtClean="0"/>
              <a:t>Undersea  Features Names </a:t>
            </a:r>
          </a:p>
          <a:p>
            <a:pPr lvl="1">
              <a:defRPr/>
            </a:pPr>
            <a:r>
              <a:rPr lang="en-US" dirty="0" smtClean="0"/>
              <a:t>Pilot project underway: Antarctica GIS</a:t>
            </a:r>
          </a:p>
          <a:p>
            <a:pPr lvl="1">
              <a:defRPr/>
            </a:pPr>
            <a:r>
              <a:rPr lang="en-US" dirty="0" smtClean="0"/>
              <a:t>ENC catalogue</a:t>
            </a:r>
          </a:p>
        </p:txBody>
      </p:sp>
    </p:spTree>
    <p:extLst>
      <p:ext uri="{BB962C8B-B14F-4D97-AF65-F5344CB8AC3E}">
        <p14:creationId xmlns:p14="http://schemas.microsoft.com/office/powerpoint/2010/main" val="251643312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ipe(left)">
                                      <p:cBhvr>
                                        <p:cTn id="38" dur="500"/>
                                        <p:tgtEl>
                                          <p:spTgt spid="3">
                                            <p:txEl>
                                              <p:pRg st="8" end="8"/>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left)">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wipe(left)">
                                      <p:cBhvr>
                                        <p:cTn id="46" dur="500"/>
                                        <p:tgtEl>
                                          <p:spTgt spid="3">
                                            <p:txEl>
                                              <p:pRg st="10" end="10"/>
                                            </p:txEl>
                                          </p:spTgt>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wipe(left)">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279</TotalTime>
  <Words>653</Words>
  <Application>Microsoft Office PowerPoint</Application>
  <PresentationFormat>On-screen Show (4:3)</PresentationFormat>
  <Paragraphs>111</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IHO</vt:lpstr>
      <vt:lpstr>PowerPoint Presentation</vt:lpstr>
      <vt:lpstr>Ratification of Protocol of Amendments on IHO Convention</vt:lpstr>
      <vt:lpstr>PowerPoint Presentation</vt:lpstr>
      <vt:lpstr>PowerPoint Presentation</vt:lpstr>
      <vt:lpstr>PowerPoint Presentation</vt:lpstr>
      <vt:lpstr> Suspended Member States</vt:lpstr>
      <vt:lpstr> Diplomatik Angagement</vt:lpstr>
      <vt:lpstr> Diplomatik Angagement</vt:lpstr>
      <vt:lpstr>IHO GIS Development</vt:lpstr>
      <vt:lpstr>IHO Outreach</vt:lpstr>
      <vt:lpstr>IHO Outreach</vt:lpstr>
      <vt:lpstr>EIHC-5</vt:lpstr>
      <vt:lpstr>EIHC 5</vt:lpstr>
      <vt:lpstr>Capacity Building</vt:lpstr>
      <vt:lpstr>Status of the Work Programme</vt:lpstr>
      <vt:lpstr>Action Requested</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Ward</dc:creator>
  <cp:lastModifiedBy>M. Iptes</cp:lastModifiedBy>
  <cp:revision>39</cp:revision>
  <dcterms:created xsi:type="dcterms:W3CDTF">2013-11-11T01:21:15Z</dcterms:created>
  <dcterms:modified xsi:type="dcterms:W3CDTF">2015-06-01T08:21:25Z</dcterms:modified>
</cp:coreProperties>
</file>