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handoutMasterIdLst>
    <p:handoutMasterId r:id="rId8"/>
  </p:handoutMasterIdLst>
  <p:sldIdLst>
    <p:sldId id="535" r:id="rId2"/>
    <p:sldId id="538" r:id="rId3"/>
    <p:sldId id="540" r:id="rId4"/>
    <p:sldId id="539" r:id="rId5"/>
    <p:sldId id="541" r:id="rId6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89400"/>
    <a:srgbClr val="B29EFA"/>
    <a:srgbClr val="BCADEB"/>
    <a:srgbClr val="C19DFB"/>
    <a:srgbClr val="908BF9"/>
    <a:srgbClr val="66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1" autoAdjust="0"/>
    <p:restoredTop sz="86444" autoAdjust="0"/>
  </p:normalViewPr>
  <p:slideViewPr>
    <p:cSldViewPr>
      <p:cViewPr varScale="1">
        <p:scale>
          <a:sx n="61" d="100"/>
          <a:sy n="61" d="100"/>
        </p:scale>
        <p:origin x="-13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4A37485-E1F2-4D62-90BF-CDCEEA9507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648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B4B9EBD-E635-4B7D-A78B-8C9962D6BF5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9092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20638"/>
            <a:ext cx="9148763" cy="6851650"/>
            <a:chOff x="1" y="0"/>
            <a:chExt cx="5763" cy="4316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7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8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9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0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1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2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3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4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5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6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7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8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39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1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1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2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3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4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5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26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20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21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</p:grpSp>
      <p:pic>
        <p:nvPicPr>
          <p:cNvPr id="40" name="Picture 78" descr="IHO Colour-transparent-small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415925"/>
            <a:ext cx="8128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2503724" y="1490663"/>
            <a:ext cx="3815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Inter Regional Coordination 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Committee</a:t>
            </a:r>
            <a:endParaRPr lang="en-AU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8884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5946" y="2564904"/>
            <a:ext cx="6400800" cy="3163958"/>
          </a:xfrm>
        </p:spPr>
        <p:txBody>
          <a:bodyPr/>
          <a:lstStyle>
            <a:lvl1pPr marL="0" indent="0" algn="ctr">
              <a:spcBef>
                <a:spcPts val="1200"/>
              </a:spcBef>
              <a:spcAft>
                <a:spcPts val="600"/>
              </a:spcAft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95049079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178963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252177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42" y="277813"/>
            <a:ext cx="7429500" cy="1139825"/>
          </a:xfrm>
        </p:spPr>
        <p:txBody>
          <a:bodyPr/>
          <a:lstStyle>
            <a:lvl1pPr algn="l" defTabSz="720000">
              <a:defRPr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853" y="1600200"/>
            <a:ext cx="7488237" cy="4530725"/>
          </a:xfrm>
        </p:spPr>
        <p:txBody>
          <a:bodyPr/>
          <a:lstStyle>
            <a:lvl1pPr marL="363538" indent="-363538">
              <a:defRPr/>
            </a:lvl1pPr>
            <a:lvl2pPr marL="538163" indent="-174625">
              <a:defRPr/>
            </a:lvl2pPr>
            <a:lvl3pPr marL="901700" indent="-185738">
              <a:defRPr/>
            </a:lvl3pPr>
            <a:lvl4pPr marL="1077913" indent="-176213">
              <a:defRPr/>
            </a:lvl4pPr>
            <a:lvl5pPr marL="1252538" indent="-174625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16375857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657260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600200"/>
            <a:ext cx="366712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600200"/>
            <a:ext cx="3668712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5D93B46-498E-47C5-BDED-9A48D6CADD1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93501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8771591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1893952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229845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14161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875634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763" y="0"/>
            <a:ext cx="9148763" cy="6851650"/>
            <a:chOff x="1" y="0"/>
            <a:chExt cx="5763" cy="4316"/>
          </a:xfrm>
        </p:grpSpPr>
        <p:sp>
          <p:nvSpPr>
            <p:cNvPr id="58777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8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8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87783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4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5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6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7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8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89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0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1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2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3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4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795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58779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79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0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grpSp>
          <p:nvGrpSpPr>
            <p:cNvPr id="104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87808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09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0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1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  <p:sp>
            <p:nvSpPr>
              <p:cNvPr id="587812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>
                  <a:cs typeface="+mn-cs"/>
                </a:endParaRPr>
              </a:p>
            </p:txBody>
          </p:sp>
        </p:grpSp>
        <p:sp>
          <p:nvSpPr>
            <p:cNvPr id="58781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  <p:sp>
          <p:nvSpPr>
            <p:cNvPr id="58781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>
                <a:cs typeface="+mn-cs"/>
              </a:endParaRPr>
            </a:p>
          </p:txBody>
        </p:sp>
      </p:grpSp>
      <p:sp>
        <p:nvSpPr>
          <p:cNvPr id="58781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277813"/>
            <a:ext cx="74295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5878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600200"/>
            <a:ext cx="7488237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AU" dirty="0" smtClean="0"/>
          </a:p>
        </p:txBody>
      </p:sp>
      <p:pic>
        <p:nvPicPr>
          <p:cNvPr id="1029" name="Picture 43" descr="IHO Colour-transparent-small.gi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6173788"/>
            <a:ext cx="4381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04" r:id="rId3"/>
    <p:sldLayoutId id="214748371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450850" indent="-450850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Wingdings" pitchFamily="2" charset="2"/>
        <a:buChar char="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622300" indent="-171450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 Narrow" pitchFamily="34" charset="0"/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901700" indent="-185738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 Narrow" pitchFamily="34" charset="0"/>
        <a:buChar char="–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166813" indent="-185738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 Narrow" pitchFamily="34" charset="0"/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338263" indent="-171450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 Narrow" pitchFamily="34" charset="0"/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276350" y="2565400"/>
            <a:ext cx="6400800" cy="3163888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Proposal by the IHB</a:t>
            </a:r>
          </a:p>
          <a:p>
            <a:endParaRPr lang="en-AU" dirty="0"/>
          </a:p>
          <a:p>
            <a:r>
              <a:rPr lang="en-AU" dirty="0" smtClean="0"/>
              <a:t>Guidance on access to Bathymetric Data collected for Commercial or </a:t>
            </a:r>
            <a:r>
              <a:rPr lang="en-AU" dirty="0"/>
              <a:t>S</a:t>
            </a:r>
            <a:r>
              <a:rPr lang="en-AU" dirty="0" smtClean="0"/>
              <a:t>cientific Purposes</a:t>
            </a:r>
            <a:endParaRPr lang="en-AU" b="1" dirty="0" smtClean="0"/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(paper IRCC7-11B)</a:t>
            </a:r>
            <a:endParaRPr lang="en-A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600200"/>
            <a:ext cx="7488238" cy="4530725"/>
          </a:xfrm>
        </p:spPr>
        <p:txBody>
          <a:bodyPr/>
          <a:lstStyle/>
          <a:p>
            <a:pPr marL="0" indent="0" algn="just">
              <a:buNone/>
            </a:pPr>
            <a:r>
              <a:rPr lang="en-AU" sz="2400" dirty="0" smtClean="0"/>
              <a:t>Proposal supported by Chair of MSDIWG</a:t>
            </a:r>
          </a:p>
          <a:p>
            <a:pPr marL="0" indent="0" algn="just">
              <a:buNone/>
            </a:pPr>
            <a:r>
              <a:rPr lang="en-US" sz="2400" dirty="0" smtClean="0"/>
              <a:t>several industry expert observers prepared to participate</a:t>
            </a:r>
            <a:endParaRPr lang="en-AU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277813"/>
            <a:ext cx="74295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AU" dirty="0" smtClean="0"/>
              <a:t>EIHC-5 Decision 8 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600200"/>
            <a:ext cx="7488238" cy="4530725"/>
          </a:xfrm>
        </p:spPr>
        <p:txBody>
          <a:bodyPr/>
          <a:lstStyle/>
          <a:p>
            <a:pPr marL="0" indent="0" algn="just">
              <a:buNone/>
            </a:pPr>
            <a:r>
              <a:rPr lang="en-AU" sz="2400" dirty="0" smtClean="0"/>
              <a:t>IRCC</a:t>
            </a:r>
            <a:r>
              <a:rPr lang="en-AU" sz="2400" dirty="0" smtClean="0"/>
              <a:t> Action 6/47 – Propose IHO Resolution … </a:t>
            </a:r>
            <a:r>
              <a:rPr lang="en-AU" sz="2400" i="1" dirty="0" smtClean="0"/>
              <a:t>to maximise access to hydrographic information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en-US" sz="2400" dirty="0" smtClean="0"/>
              <a:t>Combination of approaches required</a:t>
            </a:r>
          </a:p>
          <a:p>
            <a:pPr marL="517525" lvl="1" indent="-342900" algn="just"/>
            <a:r>
              <a:rPr lang="en-US" sz="2400" i="1" dirty="0" smtClean="0"/>
              <a:t>support MSDI</a:t>
            </a:r>
          </a:p>
          <a:p>
            <a:pPr marL="517525" lvl="1" indent="-342900" algn="just"/>
            <a:r>
              <a:rPr lang="en-US" sz="2400" i="1" dirty="0"/>
              <a:t>identify ways to access survey data collected for commercial and scientific purposes for wider </a:t>
            </a:r>
            <a:r>
              <a:rPr lang="en-US" sz="2400" i="1" dirty="0"/>
              <a:t>use</a:t>
            </a:r>
          </a:p>
          <a:p>
            <a:pPr marL="517525" lvl="1" indent="-342900" algn="just"/>
            <a:r>
              <a:rPr lang="en-US" sz="2400" dirty="0" smtClean="0"/>
              <a:t>respect commercial interests and political sensitivities</a:t>
            </a:r>
          </a:p>
          <a:p>
            <a:pPr marL="342900" indent="-342900" algn="just"/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246380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277813"/>
            <a:ext cx="74295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AU" sz="3200" dirty="0" smtClean="0"/>
              <a:t>Action requested of IRCC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1600201"/>
            <a:ext cx="7488238" cy="3268960"/>
          </a:xfrm>
        </p:spPr>
        <p:txBody>
          <a:bodyPr/>
          <a:lstStyle/>
          <a:p>
            <a:pPr marL="0" indent="0" algn="just">
              <a:buNone/>
              <a:tabLst>
                <a:tab pos="712788" algn="l"/>
              </a:tabLst>
            </a:pPr>
            <a:r>
              <a:rPr lang="en-AU" sz="2400" dirty="0" smtClean="0"/>
              <a:t>1.</a:t>
            </a:r>
            <a:r>
              <a:rPr lang="en-AU" sz="2400" b="1" dirty="0" smtClean="0"/>
              <a:t>	Task</a:t>
            </a:r>
            <a:r>
              <a:rPr lang="en-AU" sz="2400" dirty="0" smtClean="0"/>
              <a:t> </a:t>
            </a:r>
            <a:r>
              <a:rPr lang="en-AU" sz="2400" dirty="0"/>
              <a:t>the MSDIWG to prepare a supplement or additional chapter, as appropriate, to C-17- </a:t>
            </a:r>
            <a:r>
              <a:rPr lang="en-AU" sz="2400" i="1" dirty="0"/>
              <a:t>Spatial Data Infrastructures: “The Marine Dimension” - Guidance for Hydrographic Offices </a:t>
            </a:r>
            <a:r>
              <a:rPr lang="en-AU" sz="2400" dirty="0"/>
              <a:t>that provides guidance on mechanisms that can be established to improve national access to bathymetric and related hydrographic data originally collected for commercial or scientific </a:t>
            </a:r>
            <a:r>
              <a:rPr lang="en-AU" sz="2400" dirty="0" smtClean="0"/>
              <a:t>purposes</a:t>
            </a:r>
          </a:p>
          <a:p>
            <a:pPr marL="0" indent="0" algn="just">
              <a:spcBef>
                <a:spcPts val="1800"/>
              </a:spcBef>
              <a:buNone/>
              <a:tabLst>
                <a:tab pos="712788" algn="l"/>
              </a:tabLst>
            </a:pPr>
            <a:r>
              <a:rPr lang="en-AU" sz="2400" dirty="0" smtClean="0"/>
              <a:t>2.	The </a:t>
            </a:r>
            <a:r>
              <a:rPr lang="en-AU" sz="2400" dirty="0"/>
              <a:t>draft to be </a:t>
            </a:r>
            <a:r>
              <a:rPr lang="en-AU" sz="2400" b="1" dirty="0"/>
              <a:t>submitted</a:t>
            </a:r>
            <a:r>
              <a:rPr lang="en-AU" sz="2400" dirty="0"/>
              <a:t> to IRCC-8 for review and endorsement prior to any formal adoption by Member </a:t>
            </a:r>
            <a:r>
              <a:rPr lang="en-AU" sz="2400" dirty="0" smtClean="0"/>
              <a:t>States </a:t>
            </a:r>
          </a:p>
          <a:p>
            <a:pPr marL="0" indent="0" algn="just">
              <a:spcBef>
                <a:spcPts val="1800"/>
              </a:spcBef>
              <a:buNone/>
              <a:tabLst>
                <a:tab pos="712788" algn="l"/>
              </a:tabLst>
            </a:pPr>
            <a:r>
              <a:rPr lang="en-US" sz="2400" dirty="0" smtClean="0"/>
              <a:t>3.	Take any other action as appropriate</a:t>
            </a:r>
            <a:endParaRPr lang="en-AU" sz="2400" dirty="0"/>
          </a:p>
          <a:p>
            <a:endParaRPr lang="en-A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660541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HSSC Report templat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HSSC Report template</Template>
  <TotalTime>134</TotalTime>
  <Words>84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HSSC Report template</vt:lpstr>
      <vt:lpstr>PowerPoint Presentation</vt:lpstr>
      <vt:lpstr>PowerPoint Presentation</vt:lpstr>
      <vt:lpstr>EIHC-5 Decision 8 :</vt:lpstr>
      <vt:lpstr>Action requested of IRCC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Ward</dc:creator>
  <cp:lastModifiedBy>Robert Ward</cp:lastModifiedBy>
  <cp:revision>12</cp:revision>
  <dcterms:created xsi:type="dcterms:W3CDTF">2015-05-27T08:36:50Z</dcterms:created>
  <dcterms:modified xsi:type="dcterms:W3CDTF">2015-05-27T13:12:31Z</dcterms:modified>
</cp:coreProperties>
</file>