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535" r:id="rId2"/>
    <p:sldId id="540" r:id="rId3"/>
    <p:sldId id="542" r:id="rId4"/>
    <p:sldId id="545" r:id="rId5"/>
    <p:sldId id="546" r:id="rId6"/>
    <p:sldId id="544" r:id="rId7"/>
    <p:sldId id="541" r:id="rId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44" autoAdjust="0"/>
  </p:normalViewPr>
  <p:slideViewPr>
    <p:cSldViewPr>
      <p:cViewPr varScale="1">
        <p:scale>
          <a:sx n="61" d="100"/>
          <a:sy n="61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4A37485-E1F2-4D62-90BF-CDCEEA9507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64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B4B9EBD-E635-4B7D-A78B-8C9962D6BF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092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503724" y="1490663"/>
            <a:ext cx="3815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Inter Regional Coordination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04907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17896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52177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637585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57260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5D93B46-498E-47C5-BDED-9A48D6CADD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9350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77159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89395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2984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14161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8756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4" r:id="rId3"/>
    <p:sldLayoutId id="214748371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Paper by the IHB</a:t>
            </a:r>
          </a:p>
          <a:p>
            <a:endParaRPr lang="en-AU" dirty="0"/>
          </a:p>
          <a:p>
            <a:r>
              <a:rPr lang="en-AU" b="1" dirty="0" smtClean="0"/>
              <a:t>Information Paper on the Governance and Administrative Arrangements for the General </a:t>
            </a:r>
            <a:r>
              <a:rPr lang="en-AU" b="1" dirty="0"/>
              <a:t>Bathymetric Chart of the Oceans </a:t>
            </a:r>
            <a:r>
              <a:rPr lang="en-AU" b="1" dirty="0" smtClean="0"/>
              <a:t>(GEBCO) Project</a:t>
            </a:r>
            <a:endParaRPr lang="en-AU" dirty="0" smtClean="0"/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(paper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IRCC7-INF 13C)</a:t>
            </a:r>
            <a:endParaRPr lang="en-A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GEBCO Project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901756" cy="45307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AU" sz="2800" dirty="0" smtClean="0"/>
              <a:t>Financial problems</a:t>
            </a:r>
          </a:p>
          <a:p>
            <a:pPr lvl="1"/>
            <a:r>
              <a:rPr lang="en-US" dirty="0" smtClean="0"/>
              <a:t>promotional materials, outstanding travel expenses, …</a:t>
            </a:r>
            <a:endParaRPr lang="en-AU" dirty="0" smtClean="0"/>
          </a:p>
          <a:p>
            <a:pPr lvl="1"/>
            <a:r>
              <a:rPr lang="en-US" dirty="0" smtClean="0"/>
              <a:t>overcome using IHO funds</a:t>
            </a:r>
          </a:p>
          <a:p>
            <a:r>
              <a:rPr lang="en-US" sz="2800" dirty="0" smtClean="0"/>
              <a:t>Issues arising</a:t>
            </a:r>
            <a:endParaRPr lang="en-AU" sz="2800" dirty="0" smtClean="0"/>
          </a:p>
          <a:p>
            <a:pPr marL="712788" lvl="1" indent="-349250">
              <a:spcBef>
                <a:spcPts val="0"/>
              </a:spcBef>
              <a:spcAft>
                <a:spcPts val="0"/>
              </a:spcAft>
            </a:pPr>
            <a:r>
              <a:rPr lang="en-AU" dirty="0" smtClean="0"/>
              <a:t> </a:t>
            </a:r>
            <a:r>
              <a:rPr lang="en-AU" dirty="0" smtClean="0"/>
              <a:t>custody and management of funds</a:t>
            </a:r>
            <a:endParaRPr lang="en-AU" dirty="0" smtClean="0"/>
          </a:p>
          <a:p>
            <a:pPr marL="712788" lvl="1" indent="-349250">
              <a:spcBef>
                <a:spcPts val="0"/>
              </a:spcBef>
              <a:spcAft>
                <a:spcPts val="0"/>
              </a:spcAft>
            </a:pPr>
            <a:r>
              <a:rPr lang="en-AU" dirty="0" smtClean="0"/>
              <a:t> </a:t>
            </a:r>
            <a:r>
              <a:rPr lang="en-AU" dirty="0" smtClean="0"/>
              <a:t>payment of expenses for IOC representatives</a:t>
            </a:r>
            <a:endParaRPr lang="en-AU" dirty="0" smtClean="0"/>
          </a:p>
          <a:p>
            <a:pPr marL="712788" lvl="1" indent="-349250">
              <a:spcBef>
                <a:spcPts val="0"/>
              </a:spcBef>
              <a:spcAft>
                <a:spcPts val="0"/>
              </a:spcAft>
            </a:pPr>
            <a:r>
              <a:rPr lang="en-AU" dirty="0" smtClean="0"/>
              <a:t> annual bursary for secretary/treasurer</a:t>
            </a:r>
            <a:endParaRPr lang="en-AU" dirty="0"/>
          </a:p>
          <a:p>
            <a:pPr marL="712788" lvl="1" indent="-349250">
              <a:spcBef>
                <a:spcPts val="0"/>
              </a:spcBef>
              <a:spcAft>
                <a:spcPts val="0"/>
              </a:spcAft>
            </a:pPr>
            <a:r>
              <a:rPr lang="en-AU" dirty="0" smtClean="0"/>
              <a:t> reporting and accountability</a:t>
            </a:r>
          </a:p>
          <a:p>
            <a:pPr marL="712788" lvl="1" indent="-34925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diminishing involvement of IOC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246380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484784"/>
            <a:ext cx="7488238" cy="5112568"/>
          </a:xfrm>
        </p:spPr>
        <p:txBody>
          <a:bodyPr/>
          <a:lstStyle/>
          <a:p>
            <a:pPr>
              <a:tabLst>
                <a:tab pos="2324100" algn="l"/>
              </a:tabLst>
            </a:pPr>
            <a:r>
              <a:rPr lang="en-AU" sz="2800" dirty="0" smtClean="0"/>
              <a:t>1899	</a:t>
            </a:r>
            <a:r>
              <a:rPr lang="en-AU" sz="2800" dirty="0"/>
              <a:t>O</a:t>
            </a:r>
            <a:r>
              <a:rPr lang="en-AU" sz="2800" dirty="0" smtClean="0"/>
              <a:t>riginal GEBCO concept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1903	Project started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1929	Transferred to IHO (then IHB)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1974	Co-sponsored by IHO and IOC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2005, 2007	IOC funding reduced progressively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2010	IOC funding stopped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/>
              <a:t>2010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	Reduced profile in IOC programme</a:t>
            </a:r>
          </a:p>
          <a:p>
            <a:pPr>
              <a:tabLst>
                <a:tab pos="2324100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2015	No profile in IOC programme</a:t>
            </a:r>
            <a:r>
              <a:rPr lang="en-US" sz="2800" dirty="0" smtClean="0">
                <a:sym typeface="Wingdings"/>
              </a:rPr>
              <a:t>	</a:t>
            </a:r>
            <a:endParaRPr lang="en-AU" sz="2800" dirty="0" smtClean="0"/>
          </a:p>
          <a:p>
            <a:endParaRPr lang="en-AU" sz="2800" dirty="0" smtClean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642909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Other issues </a:t>
            </a:r>
            <a:r>
              <a:rPr lang="en-AU" dirty="0" smtClean="0"/>
              <a:t>for consideration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925144"/>
          </a:xfrm>
        </p:spPr>
        <p:txBody>
          <a:bodyPr/>
          <a:lstStyle/>
          <a:p>
            <a:pPr algn="just"/>
            <a:r>
              <a:rPr lang="en-AU" sz="2800" dirty="0" smtClean="0"/>
              <a:t>IOC representatives, in effect, self selecting</a:t>
            </a:r>
          </a:p>
          <a:p>
            <a:pPr algn="just">
              <a:spcBef>
                <a:spcPts val="1800"/>
              </a:spcBef>
            </a:pPr>
            <a:r>
              <a:rPr lang="en-US" sz="2800" dirty="0" smtClean="0"/>
              <a:t>IOC MS involvement reduced to approving ToRs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administrative delays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political interference</a:t>
            </a:r>
          </a:p>
          <a:p>
            <a:pPr algn="just">
              <a:spcBef>
                <a:spcPts val="1800"/>
              </a:spcBef>
            </a:pPr>
            <a:r>
              <a:rPr lang="en-US" sz="2800" dirty="0" smtClean="0"/>
              <a:t>Ongoing limited accountability to IHO and IOC</a:t>
            </a:r>
          </a:p>
          <a:p>
            <a:pPr lvl="1" algn="just"/>
            <a:r>
              <a:rPr lang="en-US" dirty="0" smtClean="0"/>
              <a:t>no published record of 2014 meeting of GGC</a:t>
            </a:r>
          </a:p>
          <a:p>
            <a:pPr lvl="1" algn="just"/>
            <a:r>
              <a:rPr lang="en-US" dirty="0" smtClean="0"/>
              <a:t>no WP and budget for 2015</a:t>
            </a:r>
          </a:p>
          <a:p>
            <a:pPr lvl="1" algn="just"/>
            <a:r>
              <a:rPr lang="en-US" dirty="0" smtClean="0"/>
              <a:t>no proposed WP and budget for 2016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642909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Recent developments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algn="just"/>
            <a:r>
              <a:rPr lang="en-AU" sz="2800" dirty="0" smtClean="0"/>
              <a:t>Transfer of all GEBCO funds to IHB</a:t>
            </a:r>
          </a:p>
          <a:p>
            <a:pPr lvl="1" algn="just"/>
            <a:r>
              <a:rPr lang="en-US" dirty="0" smtClean="0"/>
              <a:t>IHB now, in effect, Treasurer</a:t>
            </a:r>
          </a:p>
          <a:p>
            <a:pPr algn="just">
              <a:spcBef>
                <a:spcPts val="1800"/>
              </a:spcBef>
            </a:pPr>
            <a:r>
              <a:rPr lang="en-US" sz="2800" dirty="0" smtClean="0"/>
              <a:t>IOC Executive Secretary to initiate review of IOC  involvement in GEBCO Project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452898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/>
              <a:t>Proposed action by IRCC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marL="0" indent="0" algn="just">
              <a:buNone/>
              <a:tabLst>
                <a:tab pos="712788" algn="l"/>
              </a:tabLst>
            </a:pPr>
            <a:r>
              <a:rPr lang="en-AU" sz="2800" dirty="0" smtClean="0"/>
              <a:t>IRCC may wish to</a:t>
            </a:r>
          </a:p>
          <a:p>
            <a:pPr marL="712788" indent="-712788" algn="just">
              <a:buNone/>
            </a:pPr>
            <a:r>
              <a:rPr lang="en-AU" sz="2800" dirty="0" smtClean="0"/>
              <a:t>1.	</a:t>
            </a:r>
            <a:r>
              <a:rPr lang="en-AU" sz="2800" b="1" dirty="0" smtClean="0"/>
              <a:t>take note</a:t>
            </a:r>
            <a:r>
              <a:rPr lang="en-AU" sz="2800" dirty="0" smtClean="0"/>
              <a:t> of the concerns of the directing committee, and</a:t>
            </a:r>
          </a:p>
          <a:p>
            <a:pPr marL="712788" indent="-712788" algn="just">
              <a:buNone/>
            </a:pPr>
            <a:r>
              <a:rPr lang="en-US" sz="2800" dirty="0" smtClean="0"/>
              <a:t>2.	</a:t>
            </a:r>
            <a:r>
              <a:rPr lang="en-US" sz="2800" b="1" dirty="0" smtClean="0"/>
              <a:t>instruct</a:t>
            </a:r>
            <a:r>
              <a:rPr lang="en-US" sz="2800" dirty="0" smtClean="0"/>
              <a:t> IHB and GGC to provide further updates to IRCC-8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642909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6605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244</TotalTime>
  <Words>166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HSSC Report template</vt:lpstr>
      <vt:lpstr>PowerPoint Presentation</vt:lpstr>
      <vt:lpstr>GEBCO Project</vt:lpstr>
      <vt:lpstr>History</vt:lpstr>
      <vt:lpstr>Other issues for consideration …</vt:lpstr>
      <vt:lpstr>Recent developments</vt:lpstr>
      <vt:lpstr>Proposed action by IRCC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Robert Ward</cp:lastModifiedBy>
  <cp:revision>27</cp:revision>
  <dcterms:created xsi:type="dcterms:W3CDTF">2015-05-27T08:36:50Z</dcterms:created>
  <dcterms:modified xsi:type="dcterms:W3CDTF">2015-06-02T13:40:26Z</dcterms:modified>
</cp:coreProperties>
</file>