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9"/>
  </p:notesMasterIdLst>
  <p:handoutMasterIdLst>
    <p:handoutMasterId r:id="rId30"/>
  </p:handoutMasterIdLst>
  <p:sldIdLst>
    <p:sldId id="535" r:id="rId2"/>
    <p:sldId id="632" r:id="rId3"/>
    <p:sldId id="604" r:id="rId4"/>
    <p:sldId id="605" r:id="rId5"/>
    <p:sldId id="606" r:id="rId6"/>
    <p:sldId id="591" r:id="rId7"/>
    <p:sldId id="569" r:id="rId8"/>
    <p:sldId id="631" r:id="rId9"/>
    <p:sldId id="613" r:id="rId10"/>
    <p:sldId id="633" r:id="rId11"/>
    <p:sldId id="630" r:id="rId12"/>
    <p:sldId id="629" r:id="rId13"/>
    <p:sldId id="614" r:id="rId14"/>
    <p:sldId id="615" r:id="rId15"/>
    <p:sldId id="610" r:id="rId16"/>
    <p:sldId id="611" r:id="rId17"/>
    <p:sldId id="612" r:id="rId18"/>
    <p:sldId id="621" r:id="rId19"/>
    <p:sldId id="622" r:id="rId20"/>
    <p:sldId id="623" r:id="rId21"/>
    <p:sldId id="624" r:id="rId22"/>
    <p:sldId id="625" r:id="rId23"/>
    <p:sldId id="626" r:id="rId24"/>
    <p:sldId id="627" r:id="rId25"/>
    <p:sldId id="628" r:id="rId26"/>
    <p:sldId id="568" r:id="rId27"/>
    <p:sldId id="585" r:id="rId28"/>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CCFF"/>
    <a:srgbClr val="F89400"/>
    <a:srgbClr val="B29EFA"/>
    <a:srgbClr val="BCADEB"/>
    <a:srgbClr val="C19DFB"/>
    <a:srgbClr val="908BF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61" autoAdjust="0"/>
    <p:restoredTop sz="86444" autoAdjust="0"/>
  </p:normalViewPr>
  <p:slideViewPr>
    <p:cSldViewPr>
      <p:cViewPr varScale="1">
        <p:scale>
          <a:sx n="80" d="100"/>
          <a:sy n="80" d="100"/>
        </p:scale>
        <p:origin x="258" y="60"/>
      </p:cViewPr>
      <p:guideLst>
        <p:guide orient="horz" pos="2160"/>
        <p:guide pos="2880"/>
      </p:guideLst>
    </p:cSldViewPr>
  </p:slideViewPr>
  <p:notesTextViewPr>
    <p:cViewPr>
      <p:scale>
        <a:sx n="100" d="100"/>
        <a:sy n="100" d="100"/>
      </p:scale>
      <p:origin x="0" y="0"/>
    </p:cViewPr>
  </p:notesTextViewPr>
  <p:sorterViewPr>
    <p:cViewPr>
      <p:scale>
        <a:sx n="180" d="100"/>
        <a:sy n="180" d="100"/>
      </p:scale>
      <p:origin x="0" y="5346"/>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AU"/>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AU"/>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AU"/>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3313C19D-616B-4825-9EB6-56DA06C3057A}" type="slidenum">
              <a:rPr lang="en-AU"/>
              <a:pPr>
                <a:defRPr/>
              </a:pPr>
              <a:t>‹#›</a:t>
            </a:fld>
            <a:endParaRPr lang="en-AU"/>
          </a:p>
        </p:txBody>
      </p:sp>
    </p:spTree>
    <p:extLst>
      <p:ext uri="{BB962C8B-B14F-4D97-AF65-F5344CB8AC3E}">
        <p14:creationId xmlns:p14="http://schemas.microsoft.com/office/powerpoint/2010/main" val="25130829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390" units="cm"/>
          <inkml:channel name="Y" type="integer" max="768" units="cm"/>
        </inkml:traceFormat>
        <inkml:channelProperties>
          <inkml:channelProperty channel="X" name="resolution" value="49.58506" units="1/cm"/>
          <inkml:channelProperty channel="Y" name="resolution" value="28.33948" units="1/cm"/>
        </inkml:channelProperties>
      </inkml:inkSource>
      <inkml:timestamp xml:id="ts0" timeString="2016-05-29T08:10:59.883"/>
    </inkml:context>
    <inkml:brush xml:id="br0">
      <inkml:brushProperty name="width" value="0.05292" units="cm"/>
      <inkml:brushProperty name="height" value="0.05292" units="cm"/>
      <inkml:brushProperty name="color" value="#FF0000"/>
    </inkml:brush>
  </inkml:definitions>
  <inkml:trace contextRef="#ctx0" brushRef="#br0">22856 15976,'0'0,"-38"0,0 0,0 0,0 0,0 0,0 0,38 0,-38 0,0 0,0 0,38 0,-38 0,0 0,0 0,0 38,0-38,-37 0,-1 0,0 76,38-76,38 0,-76 0,38 37,0 1,38-38,-38 0,38 38,-38-38,0 0,38 38,0-38,-38 38,0 38,0-76,38 38,-38 0,38 38,-38-76,0 38,0 38,38-76,0 76,-38-76,38 38,-38 0,38 37,0-75,0 38,-38 38,0-76,38 76,0-76,0 38,0 0,0 0,0-38,0 38,0-38,0 38,0 0,0-38,0 38,0-38,0 38,0-38,0 38,0 0,0 0,38 0,-38-38,0 75,0-75,38 38,0 0,-38 0,38 0,-38 0,0 0,38-38,-38 38,38 0,-38-38,38 0,-38 38,38-38,0 38,-38 0,38-38,0 38,-38-38,38 38,38 0,-38-38,0 0,0 38,0 0,38-38,-38 38,0-38,38 0,-76 38,113-38,-75 0,-38 37,38-37,0 0,0 0,-38 38,38-38,0 0,0 0,-38 0,76 38,-38-38,0 38,76-38,-76 0,-38 0,76 0,-38 0,0 0,0 0,38 0,-38 38,0-38,0 0,0 0,-38 0,38 0,0 0,-1 0,1 0,38 0,-38-38,0 38,0-38,0 38,0 0,-38 0,38 0,-38-38,0 38,0-38,38 38,-38 0,38-37,-38 37,0 0,38 0,-38-38,0 38,38-38,-38 0,0 38,38 0,-38-38,38 38,-38-76,0 76,38-38,-38 38,0-76,0 76,0-38,0 38,38-76,-38 76,0-38,0 38,0-38,38 0,-38 0,0 38,0-38,0 0,0 1,0-1,0 0,0 0,0 38,0-38,0 0,0 0,0 0,0 38,0-38,0 0,0 0,0 0,0 0,0 0,0 38,0-38,0 38,0-38,0 0,0 38,0-38,0 38,0-38,0 38,0-75,0 75,0-38,0 38,0-76,0 76,0-76,-38 76,38-76,0 76,-38 0,38-38,0 38,0 0,0-38,-38 38,38 0,0-38,-38 0,0 38,0-38,0 0,0 38,0-38,0 38,38-38,-38 0,38 38,0 0,-38-38,0 38,38 0,-38 0,38 0,-38 0,0 0,38 0,-38 0,38-37,0 37,-75 0,37 0,38 0,-76-38,76 38,-38 0,38 0,-38 0,0 0,38 0,-38 0,38 0,-38 0,0 0,38 0,-38 0,38 0,-38 0,38 0,-38 0,0 0,38 0,0-38,0 38,-38 0,0 0,0 0,38 0,-38 0,0-38,0 38,0 0,0-38,0 38,38 0</inkml:trace>
  <inkml:trace contextRef="#ctx0" brushRef="#br0" timeOffset="681071.1947">15832 9411,'0'0,"38"0,0 0,-38 0,38 0,-38 38,38-38,0 0,0 0,0 0,0 0,-38 38,0-38,38 0,-38 0,38 0,-38 0,38 0,-38 37,38-37,-38 38,0-38,0 0,-38 0,38 38,-38-38,38 0,0 38,0-38,0 38,0-38,-38 0,38 38,0-38,0 38,-38-38,38 38,0 0,0-38,0 0,-38 38,38-38,0 38,-38 0,38-38,0 38,0-38,0 38,0-38,0 38,0 0,0-38,0 38,0-38,0 38,0 0,0-38,0 37,38-37,-38 38,0-38,0 38,38-38,-38 38,38-38,0 38,-38-38,0 0,0 38,0 0,38-38,-38 38,0-38,38 38,-38 0,0-38,0 38,0-38,0 38,38-38,-38 0,0 38,-38-38,38 38,0-38,0 38,0-38,-38 0,38 38,0 0,-38-38,38 0,-38 0,38 38,0-38,0 38,0-38,-38 0,38 37,0 1,0-38,0 38,-38-38,38 0,0 38,0 0,-38-38,38 0,-38 0,38 38,0-38,0 38,0-38,0 0,-38 38,38 0,0-38,0 0,0 38,-38-38,38 0,0 38,0 0,0-38,38 0,-38 38,0-38,0 0,0 38,76 0,-76-38,0 38,38-38,0 0,-38 38,38 0,-38-38,0 38,0-38,38 0,-38 38,0-38,0 37,0 1,0-38,0 0,0 38,-38-38,38 38,0-38,0 38,-38-38,0 38,38-38,0 38,-38-38,38 38,0-38,-38 38,0-38,38 38,-38-38,38 38,0 0,-38-38,38 38,0-38,-38 0,38 38,0-38,0 0,-38 0,38 38,0 0,0-38,0 38,38-38,-38 0,0 0,38 38,-38 0,0-38,38 0,-38 0,0 37,38-37,-38 0,38 0,-38 38,0-38,38 0,-38 0,0 38,0 0,0-38,0 38,0-38,0 38,0 0,0-38,0 38,0-38,0 38,0-38,0 38,0-38,0 38,0-38,-38 76,38-76,0 38,-38-38,38 38,0-38,-38 38,38 0,0-38,0 0,0 38,-38-38,38 38,-38-38,38 0,0 37,0 1,0-38,0 0,0 38,0-38,0 38,0 0,0-38,38 38,-38-38,0 0,38 0,-38 38,38-38,-38 38,38-38,-38 0,38 0,-38 38,0-38,38 0,-38 0,38 38,-38-38,38 0,-38 38,0 0,0-38,0 38,0-38,-38 38,38 0,0-38,-38 0,38 38,0-38,-38 38,38 0,0-38,-38 38,0-38,38 38,0-38,0 37,0-37,-38 38,38 0,0-38,0 0,0 76,-38-76,38 38,0-38,0 38,0 0,0-38,0 0,38 0,-38 38,0-38,76 38,-76-38,0 38,38-38,-38 0,38 0,-38 38,38-38,-38 38,0 0,76-38,-76 38,0 0,38-38,-38 38,0 0,0-38,0 38,-38-1,38-37,0 38,-38-38,38 38,0 0,-38 0,38-38,0 38,-38-38,0 38,38 0,0-38,0 38,0 0,0-38,-38 0,38 38,0-38,0 38,0 0,0-38,0 38,0-38,0 38,0-38,0 38,0-38,0 38,0 0,38-38,0 0,-38 38,0-1,38 1,-38-38,0 0,38 0,-38 38,0-38,0 38,0-38,0 38,0-38,0 38,0 0,0-38,0 38,0-38,0 38,0-38,0 38,0 0,0 0,0 0,0-38,0 38,0-38,0 0,0 38,0-38,-38 38,38 0,-38-38,38 38,0-38,0 38,0 0,0-38,0 0,0 37,0-37,0 38,0-38,0 38,0 0,0-38,0 0,38 38,-38-38,0 38,38-38,-38 0,0 38,0 0,38-38,0 0,-38 0,0 0,0 38,0-38,0 38,0 0,0-38,0 38,0-38,0 38,0-38,0 38,0 0,0-38,0 38,0-38,0 0,0 76,-38-76,38 38,0-38,0 37,-38 1,38-38,0 38,0-38,0 38,-38 0,38-38,0 38,0-38,0 38,0-38,0 38,0 0,0-38,0 38,0-38,0 38,76 0,-38 0,0 0,114 0,-39 0,-75 38,76-76,-76 0,0 0,-38-38,0 38,0-38,0 38,0-38,0 38,0-38,0 0,0 38,0 0,38-38,-38 38,38 0,0 0,0 0,-38 0,38 0,-38-38,38 38,0 0,-38 0,38 0,-38 0,0 0,38 0,-38 38,0-38,38 0,-38 0,38 0,-38 0,38 38,0 0,38-38,-38 0,-38 38,0-38,38 0</inkml:trace>
  <inkml:trace contextRef="#ctx0" brushRef="#br0" timeOffset="711104.2473">16402 13130,'38'0,"-38"0,38 0,0 37,-38-37,37 0,-37 38,0-38,0 0,0 38,0 0,0-38,0 38,0-38,0 38,0-38,0 0,-37 38,37 0,-38-38,38 0,-76 38,76-38,0 0,-38 38,38 0,-38-38,0 38,0 0,38 0,-38-38,38 38,0 0,0-38,0 38,38-38,-38 0,0 0,76 38,-38 0,38 0,0-1,-1 1,39 38,0 0,-76-76,0 38,0-38,-38 0,0 0,0 38,0 0,0-38,0 38,0-38,0 0,0 38,-38-38,38 38,-38-38,0 38,0-38,38 0,-76 38,76 0,-38-38,38 38,-38-38,38 0,0 38,0-38,0 38,0-38,0 75,38-75,76 114,-38-76,0 38,0-38,-38 38,0-76,0 0,-38 38,0-38,0 38,-38 0,38-38,-38 38,0 0,-38-38,38 38,-38 38,38-76,0 0,38 38,-38-38,0 0,38 37,-38-37,38 38,-38-38,38 38,0-38,0 0,-38 0,38 38,0-38,-37 38,37 0,0-38,0 0,37 76,1-76,0 38,0-38,0 114,0-114,-38 38,0 0,0-38,38 38,-38-38,38 0,-38 38,0-38,0 38,0 0,-38-38,38 38,-38-38,0 38,0-38,0 37,0-37,0 76,1-76,-1 38,0-38,0 38,38-38,-38 0,0 38,38 0,0-38,0 0,0 38,0-38,0 38,0-38,38 0,-38 76,0-76,38 76,-38-76,38 38,0-38,37 76,-75-76,0 0,38 0,-38 38,38-38,-38 38,0-38,0 38,0-38,0 37,0 1,0-38,0 0,-38 38,38-38,0 38,0-38,38 0,-38 76,38-76,0 38,-38 0,38-38,0 38,0 0,0-38,-38 38,0-38,0 38,0 0,0-38,0 0,0 38,0-38,38 0,0 0,-38 38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AU"/>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AU"/>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AU"/>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4EA165E-E13C-4250-8114-216904C5A381}" type="slidenum">
              <a:rPr lang="en-AU"/>
              <a:pPr>
                <a:defRPr/>
              </a:pPr>
              <a:t>‹#›</a:t>
            </a:fld>
            <a:endParaRPr lang="en-AU"/>
          </a:p>
        </p:txBody>
      </p:sp>
    </p:spTree>
    <p:extLst>
      <p:ext uri="{BB962C8B-B14F-4D97-AF65-F5344CB8AC3E}">
        <p14:creationId xmlns:p14="http://schemas.microsoft.com/office/powerpoint/2010/main" val="1667242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91D2976-DCB0-45B3-BE74-CDA4CE13849F}" type="slidenum">
              <a:rPr lang="en-GB" smtClean="0">
                <a:solidFill>
                  <a:prstClr val="black"/>
                </a:solidFill>
              </a:rPr>
              <a:pPr>
                <a:defRPr/>
              </a:pPr>
              <a:t>2</a:t>
            </a:fld>
            <a:endParaRPr lang="en-GB"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p:txBody>
      </p:sp>
    </p:spTree>
    <p:extLst>
      <p:ext uri="{BB962C8B-B14F-4D97-AF65-F5344CB8AC3E}">
        <p14:creationId xmlns:p14="http://schemas.microsoft.com/office/powerpoint/2010/main" val="33475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5C2EACF-B483-4573-BD7D-EA5AA741C715}" type="slidenum">
              <a:rPr lang="en-GB">
                <a:solidFill>
                  <a:prstClr val="black"/>
                </a:solidFill>
              </a:rPr>
              <a:pPr>
                <a:defRPr/>
              </a:pPr>
              <a:t>20</a:t>
            </a:fld>
            <a:endParaRPr lang="en-GB"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1258896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5C2EACF-B483-4573-BD7D-EA5AA741C715}" type="slidenum">
              <a:rPr lang="en-GB">
                <a:solidFill>
                  <a:prstClr val="black"/>
                </a:solidFill>
              </a:rPr>
              <a:pPr>
                <a:defRPr/>
              </a:pPr>
              <a:t>21</a:t>
            </a:fld>
            <a:endParaRPr lang="en-GB"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231998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5C2EACF-B483-4573-BD7D-EA5AA741C715}" type="slidenum">
              <a:rPr lang="en-GB">
                <a:solidFill>
                  <a:prstClr val="black"/>
                </a:solidFill>
              </a:rPr>
              <a:pPr>
                <a:defRPr/>
              </a:pPr>
              <a:t>22</a:t>
            </a:fld>
            <a:endParaRPr lang="en-GB"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42993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5C2EACF-B483-4573-BD7D-EA5AA741C715}" type="slidenum">
              <a:rPr lang="en-GB">
                <a:solidFill>
                  <a:prstClr val="black"/>
                </a:solidFill>
              </a:rPr>
              <a:pPr>
                <a:defRPr/>
              </a:pPr>
              <a:t>23</a:t>
            </a:fld>
            <a:endParaRPr lang="en-GB"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1592795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5C2EACF-B483-4573-BD7D-EA5AA741C715}" type="slidenum">
              <a:rPr lang="en-GB">
                <a:solidFill>
                  <a:prstClr val="black"/>
                </a:solidFill>
              </a:rPr>
              <a:pPr>
                <a:defRPr/>
              </a:pPr>
              <a:t>24</a:t>
            </a:fld>
            <a:endParaRPr lang="en-GB"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382747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5C2EACF-B483-4573-BD7D-EA5AA741C715}" type="slidenum">
              <a:rPr lang="en-GB">
                <a:solidFill>
                  <a:prstClr val="black"/>
                </a:solidFill>
              </a:rPr>
              <a:pPr>
                <a:defRPr/>
              </a:pPr>
              <a:t>25</a:t>
            </a:fld>
            <a:endParaRPr lang="en-GB"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146536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4EA165E-E13C-4250-8114-216904C5A381}" type="slidenum">
              <a:rPr lang="en-AU" smtClean="0"/>
              <a:pPr>
                <a:defRPr/>
              </a:pPr>
              <a:t>3</a:t>
            </a:fld>
            <a:endParaRPr lang="en-AU"/>
          </a:p>
        </p:txBody>
      </p:sp>
    </p:spTree>
    <p:extLst>
      <p:ext uri="{BB962C8B-B14F-4D97-AF65-F5344CB8AC3E}">
        <p14:creationId xmlns:p14="http://schemas.microsoft.com/office/powerpoint/2010/main" val="268847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91D2976-DCB0-45B3-BE74-CDA4CE13849F}" type="slidenum">
              <a:rPr lang="en-GB" smtClean="0">
                <a:solidFill>
                  <a:prstClr val="black"/>
                </a:solidFill>
              </a:rPr>
              <a:pPr>
                <a:defRPr/>
              </a:pPr>
              <a:t>4</a:t>
            </a:fld>
            <a:endParaRPr lang="en-GB"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p:txBody>
      </p:sp>
    </p:spTree>
    <p:extLst>
      <p:ext uri="{BB962C8B-B14F-4D97-AF65-F5344CB8AC3E}">
        <p14:creationId xmlns:p14="http://schemas.microsoft.com/office/powerpoint/2010/main" val="212546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91D2976-DCB0-45B3-BE74-CDA4CE13849F}" type="slidenum">
              <a:rPr lang="en-GB" smtClean="0">
                <a:solidFill>
                  <a:prstClr val="black"/>
                </a:solidFill>
              </a:rPr>
              <a:pPr>
                <a:defRPr/>
              </a:pPr>
              <a:t>5</a:t>
            </a:fld>
            <a:endParaRPr lang="en-GB"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3198508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0C1DC5DF-5893-4B15-AE1A-F61935270EF5}" type="slidenum">
              <a:rPr lang="en-GB" smtClean="0">
                <a:solidFill>
                  <a:prstClr val="black"/>
                </a:solidFill>
              </a:rPr>
              <a:pPr>
                <a:defRPr/>
              </a:pPr>
              <a:t>7</a:t>
            </a:fld>
            <a:endParaRPr lang="en-GB" smtClean="0">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p:txBody>
      </p:sp>
    </p:spTree>
    <p:extLst>
      <p:ext uri="{BB962C8B-B14F-4D97-AF65-F5344CB8AC3E}">
        <p14:creationId xmlns:p14="http://schemas.microsoft.com/office/powerpoint/2010/main" val="335210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291D2976-DCB0-45B3-BE74-CDA4CE13849F}" type="slidenum">
              <a:rPr lang="en-GB" smtClean="0">
                <a:solidFill>
                  <a:prstClr val="black"/>
                </a:solidFill>
              </a:rPr>
              <a:pPr>
                <a:defRPr/>
              </a:pPr>
              <a:t>10</a:t>
            </a:fld>
            <a:endParaRPr lang="en-GB" smtClean="0">
              <a:solidFill>
                <a:prstClr val="black"/>
              </a:solidFill>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dirty="0" smtClean="0"/>
          </a:p>
        </p:txBody>
      </p:sp>
    </p:spTree>
    <p:extLst>
      <p:ext uri="{BB962C8B-B14F-4D97-AF65-F5344CB8AC3E}">
        <p14:creationId xmlns:p14="http://schemas.microsoft.com/office/powerpoint/2010/main" val="4208626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487307ED-58C8-45DC-8A31-883A3A2E6D01}" type="slidenum">
              <a:rPr lang="en-GB" smtClean="0"/>
              <a:pPr>
                <a:defRPr/>
              </a:pPr>
              <a:t>11</a:t>
            </a:fld>
            <a:endParaRPr lang="en-GB"/>
          </a:p>
        </p:txBody>
      </p:sp>
    </p:spTree>
    <p:extLst>
      <p:ext uri="{BB962C8B-B14F-4D97-AF65-F5344CB8AC3E}">
        <p14:creationId xmlns:p14="http://schemas.microsoft.com/office/powerpoint/2010/main" val="4153699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5C2EACF-B483-4573-BD7D-EA5AA741C715}" type="slidenum">
              <a:rPr lang="en-GB">
                <a:solidFill>
                  <a:prstClr val="black"/>
                </a:solidFill>
              </a:rPr>
              <a:pPr>
                <a:defRPr/>
              </a:pPr>
              <a:t>18</a:t>
            </a:fld>
            <a:endParaRPr lang="en-GB"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68237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95C2EACF-B483-4573-BD7D-EA5AA741C715}" type="slidenum">
              <a:rPr lang="en-GB">
                <a:solidFill>
                  <a:prstClr val="black"/>
                </a:solidFill>
              </a:rPr>
              <a:pPr>
                <a:defRPr/>
              </a:pPr>
              <a:t>19</a:t>
            </a:fld>
            <a:endParaRPr lang="en-GB" dirty="0">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smtClean="0"/>
          </a:p>
        </p:txBody>
      </p:sp>
    </p:spTree>
    <p:extLst>
      <p:ext uri="{BB962C8B-B14F-4D97-AF65-F5344CB8AC3E}">
        <p14:creationId xmlns:p14="http://schemas.microsoft.com/office/powerpoint/2010/main" val="316634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0782"/>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29"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0"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1"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2"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3"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4"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5"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6"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7"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8"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39"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40"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p>
            </p:txBody>
          </p:sp>
          <p:sp>
            <p:nvSpPr>
              <p:cNvPr id="24"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p>
            </p:txBody>
          </p:sp>
          <p:sp>
            <p:nvSpPr>
              <p:cNvPr id="25"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p>
            </p:txBody>
          </p:sp>
          <p:sp>
            <p:nvSpPr>
              <p:cNvPr id="26"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p>
            </p:txBody>
          </p:sp>
          <p:sp>
            <p:nvSpPr>
              <p:cNvPr id="27"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p>
          </p:txBody>
        </p:sp>
      </p:gr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buFont typeface="Wingdings" pitchFamily="2" charset="2"/>
              <a:buNone/>
              <a:defRPr/>
            </a:lvl1pPr>
          </a:lstStyle>
          <a:p>
            <a:r>
              <a:rPr lang="en-US" smtClean="0"/>
              <a:t>Click to edit Master subtitle style</a:t>
            </a:r>
            <a:endParaRPr lang="en-AU" dirty="0"/>
          </a:p>
        </p:txBody>
      </p:sp>
      <p:pic>
        <p:nvPicPr>
          <p:cNvPr id="44" name="Picture 43" descr="IHO Colour-transparent-small.gif"/>
          <p:cNvPicPr>
            <a:picLocks noChangeAspect="1"/>
          </p:cNvPicPr>
          <p:nvPr userDrawn="1"/>
        </p:nvPicPr>
        <p:blipFill>
          <a:blip r:embed="rId2" cstate="print"/>
          <a:srcRect/>
          <a:stretch>
            <a:fillRect/>
          </a:stretch>
        </p:blipFill>
        <p:spPr bwMode="auto">
          <a:xfrm>
            <a:off x="4080456" y="780379"/>
            <a:ext cx="729701" cy="970304"/>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p>
            <a:r>
              <a:rPr lang="en-US" smtClean="0"/>
              <a:t>Click to edit Master title style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AU"/>
          </a:p>
        </p:txBody>
      </p:sp>
      <p:sp>
        <p:nvSpPr>
          <p:cNvPr id="6" name="Rectangle 41"/>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AU"/>
          </a:p>
        </p:txBody>
      </p:sp>
      <p:sp>
        <p:nvSpPr>
          <p:cNvPr id="7" name="Rectangle 42"/>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A01B3C68-0E8A-4B98-9AFB-4933B3CA228F}" type="slidenum">
              <a:rPr lang="en-AU"/>
              <a:pPr>
                <a:defRPr/>
              </a:pPr>
              <a:t>‹#›</a:t>
            </a:fld>
            <a:endParaRPr lang="en-AU"/>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grpSp>
          <p:nvGrpSpPr>
            <p:cNvPr id="1037"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p>
          </p:txBody>
        </p:sp>
        <p:sp>
          <p:nvSpPr>
            <p:cNvPr id="5877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p>
          </p:txBody>
        </p:sp>
        <p:sp>
          <p:nvSpPr>
            <p:cNvPr id="5878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p>
          </p:txBody>
        </p:sp>
        <p:sp>
          <p:nvSpPr>
            <p:cNvPr id="5878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p>
          </p:txBody>
        </p:sp>
        <p:sp>
          <p:nvSpPr>
            <p:cNvPr id="5878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p>
          </p:txBody>
        </p:sp>
        <p:sp>
          <p:nvSpPr>
            <p:cNvPr id="5878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p>
          </p:txBody>
        </p:sp>
        <p:sp>
          <p:nvSpPr>
            <p:cNvPr id="5878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p>
          </p:txBody>
        </p:sp>
        <p:sp>
          <p:nvSpPr>
            <p:cNvPr id="5878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p>
          </p:txBody>
        </p:sp>
        <p:grpSp>
          <p:nvGrpSpPr>
            <p:cNvPr id="1049" name="Group 31"/>
            <p:cNvGrpSpPr>
              <a:grpSpLocks/>
            </p:cNvGrpSpPr>
            <p:nvPr/>
          </p:nvGrpSpPr>
          <p:grpSpPr bwMode="auto">
            <a:xfrm>
              <a:off x="1" y="392"/>
              <a:ext cx="5758" cy="1571"/>
              <a:chOff x="1" y="392"/>
              <a:chExt cx="5758" cy="1571"/>
            </a:xfrm>
          </p:grpSpPr>
          <p:sp>
            <p:nvSpPr>
              <p:cNvPr id="587808"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p>
            </p:txBody>
          </p:sp>
          <p:sp>
            <p:nvSpPr>
              <p:cNvPr id="587809"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p>
            </p:txBody>
          </p:sp>
          <p:sp>
            <p:nvSpPr>
              <p:cNvPr id="587810"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p>
            </p:txBody>
          </p:sp>
          <p:sp>
            <p:nvSpPr>
              <p:cNvPr id="587811"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p>
            </p:txBody>
          </p:sp>
          <p:sp>
            <p:nvSpPr>
              <p:cNvPr id="587812"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p>
            </p:txBody>
          </p:sp>
        </p:grpSp>
        <p:sp>
          <p:nvSpPr>
            <p:cNvPr id="5878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p>
          </p:txBody>
        </p:sp>
        <p:sp>
          <p:nvSpPr>
            <p:cNvPr id="5878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AU" dirty="0"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 Second level</a:t>
            </a:r>
          </a:p>
          <a:p>
            <a:pPr lvl="2"/>
            <a:r>
              <a:rPr lang="en-US" noProof="0" dirty="0" smtClean="0"/>
              <a:t>Third level</a:t>
            </a:r>
          </a:p>
          <a:p>
            <a:pPr lvl="3"/>
            <a:r>
              <a:rPr lang="en-US" noProof="0" dirty="0" smtClean="0"/>
              <a:t>Fourth level</a:t>
            </a:r>
          </a:p>
          <a:p>
            <a:pPr lvl="4"/>
            <a:r>
              <a:rPr lang="en-US" noProof="0" dirty="0" smtClean="0"/>
              <a:t>Fifth level</a:t>
            </a:r>
            <a:endParaRPr lang="en-AU" dirty="0" smtClean="0"/>
          </a:p>
        </p:txBody>
      </p:sp>
      <p:pic>
        <p:nvPicPr>
          <p:cNvPr id="1032" name="Picture 43" descr="IHO Colour-transparent-small.gif"/>
          <p:cNvPicPr>
            <a:picLocks noChangeAspect="1"/>
          </p:cNvPicPr>
          <p:nvPr/>
        </p:nvPicPr>
        <p:blipFill>
          <a:blip r:embed="rId13" cstate="print"/>
          <a:stretch>
            <a:fillRect/>
          </a:stretch>
        </p:blipFill>
        <p:spPr bwMode="auto">
          <a:xfrm flipH="1">
            <a:off x="90659" y="6173965"/>
            <a:ext cx="437198" cy="581216"/>
          </a:xfrm>
          <a:prstGeom prst="rect">
            <a:avLst/>
          </a:prstGeom>
          <a:noFill/>
          <a:ln>
            <a:noFill/>
          </a:ln>
        </p:spPr>
      </p:pic>
    </p:spTree>
  </p:cSld>
  <p:clrMap bg1="dk2" tx1="lt1" bg2="dk1" tx2="lt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7819">
                                            <p:txEl>
                                              <p:pRg st="0" end="0"/>
                                            </p:txEl>
                                          </p:spTgt>
                                        </p:tgtEl>
                                        <p:attrNameLst>
                                          <p:attrName>style.visibility</p:attrName>
                                        </p:attrNameLst>
                                      </p:cBhvr>
                                      <p:to>
                                        <p:strVal val="visible"/>
                                      </p:to>
                                    </p:set>
                                    <p:animEffect transition="in" filter="wipe(left)">
                                      <p:cBhvr>
                                        <p:cTn id="7" dur="500"/>
                                        <p:tgtEl>
                                          <p:spTgt spid="587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7819">
                                            <p:txEl>
                                              <p:pRg st="1" end="1"/>
                                            </p:txEl>
                                          </p:spTgt>
                                        </p:tgtEl>
                                        <p:attrNameLst>
                                          <p:attrName>style.visibility</p:attrName>
                                        </p:attrNameLst>
                                      </p:cBhvr>
                                      <p:to>
                                        <p:strVal val="visible"/>
                                      </p:to>
                                    </p:set>
                                    <p:animEffect transition="in" filter="wipe(left)">
                                      <p:cBhvr>
                                        <p:cTn id="12" dur="500"/>
                                        <p:tgtEl>
                                          <p:spTgt spid="587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7819">
                                            <p:txEl>
                                              <p:pRg st="2" end="2"/>
                                            </p:txEl>
                                          </p:spTgt>
                                        </p:tgtEl>
                                        <p:attrNameLst>
                                          <p:attrName>style.visibility</p:attrName>
                                        </p:attrNameLst>
                                      </p:cBhvr>
                                      <p:to>
                                        <p:strVal val="visible"/>
                                      </p:to>
                                    </p:set>
                                    <p:animEffect transition="in" filter="wipe(left)">
                                      <p:cBhvr>
                                        <p:cTn id="17" dur="500"/>
                                        <p:tgtEl>
                                          <p:spTgt spid="587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7819">
                                            <p:txEl>
                                              <p:pRg st="3" end="3"/>
                                            </p:txEl>
                                          </p:spTgt>
                                        </p:tgtEl>
                                        <p:attrNameLst>
                                          <p:attrName>style.visibility</p:attrName>
                                        </p:attrNameLst>
                                      </p:cBhvr>
                                      <p:to>
                                        <p:strVal val="visible"/>
                                      </p:to>
                                    </p:set>
                                    <p:animEffect transition="in" filter="wipe(left)">
                                      <p:cBhvr>
                                        <p:cTn id="22" dur="500"/>
                                        <p:tgtEl>
                                          <p:spTgt spid="587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7819">
                                            <p:txEl>
                                              <p:pRg st="4" end="4"/>
                                            </p:txEl>
                                          </p:spTgt>
                                        </p:tgtEl>
                                        <p:attrNameLst>
                                          <p:attrName>style.visibility</p:attrName>
                                        </p:attrNameLst>
                                      </p:cBhvr>
                                      <p:to>
                                        <p:strVal val="visible"/>
                                      </p:to>
                                    </p:set>
                                    <p:animEffect transition="in" filter="wipe(left)">
                                      <p:cBhvr>
                                        <p:cTn id="27" dur="500"/>
                                        <p:tgtEl>
                                          <p:spTgt spid="587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819" grpId="0" uiExpand="1" build="p" bldLvl="2">
        <p:tmplLst>
          <p:tmpl lvl="1">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587819"/>
                        </p:tgtEl>
                        <p:attrNameLst>
                          <p:attrName>style.visibility</p:attrName>
                        </p:attrNameLst>
                      </p:cBhvr>
                      <p:to>
                        <p:strVal val="visible"/>
                      </p:to>
                    </p:set>
                    <p:animEffect transition="in" filter="wipe(left)">
                      <p:cBhvr>
                        <p:cTn dur="500"/>
                        <p:tgtEl>
                          <p:spTgt spid="587819"/>
                        </p:tgtEl>
                      </p:cBhvr>
                    </p:animEffect>
                  </p:childTnLst>
                </p:cTn>
              </p:par>
            </p:tnLst>
          </p:tmpl>
        </p:tmplLst>
      </p:bldP>
    </p:bldLst>
  </p:timing>
  <p:txStyles>
    <p:title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2pPr>
      <a:lvl3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3pPr>
      <a:lvl4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4pPr>
      <a:lvl5pPr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355600" indent="-355600"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1813" indent="-176213"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0113" indent="-184150"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255713" indent="-177800"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609725"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ian.halls1@defence.au.gov" TargetMode="External"/><Relationship Id="rId2" Type="http://schemas.openxmlformats.org/officeDocument/2006/relationships/hyperlink" Target="mailto:ihreview@iho.in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827584" y="1844824"/>
            <a:ext cx="7400510" cy="3163958"/>
          </a:xfrm>
        </p:spPr>
        <p:txBody>
          <a:bodyPr/>
          <a:lstStyle/>
          <a:p>
            <a:r>
              <a:rPr lang="en-US" sz="4400" b="1" dirty="0" smtClean="0"/>
              <a:t>IRCC-8</a:t>
            </a:r>
            <a:endParaRPr lang="en-US" dirty="0"/>
          </a:p>
          <a:p>
            <a:r>
              <a:rPr lang="en-US" sz="4800" dirty="0" smtClean="0"/>
              <a:t>IHB Report</a:t>
            </a:r>
          </a:p>
          <a:p>
            <a:endParaRPr lang="en-US" sz="4800" dirty="0" smtClean="0"/>
          </a:p>
          <a:p>
            <a:r>
              <a:rPr lang="en-US" sz="3600" dirty="0" smtClean="0">
                <a:solidFill>
                  <a:schemeClr val="tx1"/>
                </a:solidFill>
              </a:rPr>
              <a:t>Mustafa IPTES</a:t>
            </a:r>
          </a:p>
          <a:p>
            <a:r>
              <a:rPr lang="en-US" sz="3600" dirty="0" smtClean="0">
                <a:solidFill>
                  <a:schemeClr val="tx1"/>
                </a:solidFill>
              </a:rPr>
              <a:t>Director, IHO</a:t>
            </a:r>
          </a:p>
          <a:p>
            <a:endParaRPr lang="en-US" sz="4800" dirty="0" smtClean="0"/>
          </a:p>
          <a:p>
            <a:endParaRPr lang="en-AU" dirty="0"/>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967823870"/>
              </p:ext>
            </p:extLst>
          </p:nvPr>
        </p:nvGraphicFramePr>
        <p:xfrm>
          <a:off x="179511" y="476672"/>
          <a:ext cx="8856984" cy="6381330"/>
        </p:xfrm>
        <a:graphic>
          <a:graphicData uri="http://schemas.openxmlformats.org/drawingml/2006/table">
            <a:tbl>
              <a:tblPr firstRow="1" firstCol="1" bandRow="1">
                <a:tableStyleId>{5C22544A-7EE6-4342-B048-85BDC9FD1C3A}</a:tableStyleId>
              </a:tblPr>
              <a:tblGrid>
                <a:gridCol w="593470"/>
                <a:gridCol w="1037324"/>
                <a:gridCol w="2984521"/>
                <a:gridCol w="4241669"/>
              </a:tblGrid>
              <a:tr h="870181">
                <a:tc rowSpan="2">
                  <a:txBody>
                    <a:bodyPr/>
                    <a:lstStyle/>
                    <a:p>
                      <a:pPr>
                        <a:spcAft>
                          <a:spcPts val="600"/>
                        </a:spcAft>
                        <a:tabLst>
                          <a:tab pos="-457200" algn="l"/>
                        </a:tabLst>
                      </a:pPr>
                      <a:r>
                        <a:rPr lang="en-GB" sz="1400" b="1" dirty="0">
                          <a:solidFill>
                            <a:srgbClr val="FF0000"/>
                          </a:solidFill>
                          <a:effectLst/>
                        </a:rPr>
                        <a:t>Day 1</a:t>
                      </a:r>
                      <a:endParaRPr lang="en-GB" sz="1400" b="1" dirty="0">
                        <a:solidFill>
                          <a:srgbClr val="FF0000"/>
                        </a:solidFill>
                        <a:effectLst/>
                        <a:latin typeface="Courier New"/>
                        <a:ea typeface="Times New Roman"/>
                        <a:cs typeface="Times New Roman"/>
                      </a:endParaRPr>
                    </a:p>
                  </a:txBody>
                  <a:tcPr marL="68580" marR="68580" marT="0" marB="0" anchor="ctr"/>
                </a:tc>
                <a:tc rowSpan="2">
                  <a:txBody>
                    <a:bodyPr/>
                    <a:lstStyle/>
                    <a:p>
                      <a:pPr>
                        <a:spcAft>
                          <a:spcPts val="600"/>
                        </a:spcAft>
                        <a:tabLst>
                          <a:tab pos="-457200" algn="l"/>
                        </a:tabLst>
                      </a:pPr>
                      <a:r>
                        <a:rPr lang="en-GB" sz="1400" b="1" dirty="0">
                          <a:solidFill>
                            <a:srgbClr val="FF0000"/>
                          </a:solidFill>
                          <a:effectLst/>
                        </a:rPr>
                        <a:t>Monday </a:t>
                      </a:r>
                      <a:endParaRPr lang="en-GB" sz="1400" b="1" dirty="0" smtClean="0">
                        <a:solidFill>
                          <a:srgbClr val="FF0000"/>
                        </a:solidFill>
                        <a:effectLst/>
                      </a:endParaRPr>
                    </a:p>
                    <a:p>
                      <a:pPr>
                        <a:spcAft>
                          <a:spcPts val="600"/>
                        </a:spcAft>
                        <a:tabLst>
                          <a:tab pos="-457200" algn="l"/>
                        </a:tabLst>
                      </a:pPr>
                      <a:r>
                        <a:rPr lang="en-GB" sz="1400" b="1" dirty="0" smtClean="0">
                          <a:solidFill>
                            <a:srgbClr val="FF0000"/>
                          </a:solidFill>
                          <a:effectLst/>
                        </a:rPr>
                        <a:t>24 </a:t>
                      </a:r>
                      <a:r>
                        <a:rPr lang="en-GB" sz="1400" b="1" dirty="0">
                          <a:solidFill>
                            <a:srgbClr val="FF0000"/>
                          </a:solidFill>
                          <a:effectLst/>
                        </a:rPr>
                        <a:t>April</a:t>
                      </a:r>
                      <a:endParaRPr lang="en-GB" sz="1400" b="1" dirty="0">
                        <a:solidFill>
                          <a:srgbClr val="FF0000"/>
                        </a:solidFill>
                        <a:effectLst/>
                        <a:latin typeface="Courier New"/>
                        <a:ea typeface="Times New Roman"/>
                        <a:cs typeface="Times New Roman"/>
                      </a:endParaRPr>
                    </a:p>
                  </a:txBody>
                  <a:tcPr marL="68580" marR="68580" marT="0" marB="0" anchor="ctr"/>
                </a:tc>
                <a:tc>
                  <a:txBody>
                    <a:bodyPr/>
                    <a:lstStyle/>
                    <a:p>
                      <a:pPr algn="ctr">
                        <a:spcAft>
                          <a:spcPts val="600"/>
                        </a:spcAft>
                        <a:tabLst>
                          <a:tab pos="-457200" algn="l"/>
                        </a:tabLst>
                      </a:pPr>
                      <a:r>
                        <a:rPr lang="en-GB" sz="1400" b="1" dirty="0">
                          <a:solidFill>
                            <a:srgbClr val="FF0000"/>
                          </a:solidFill>
                          <a:effectLst/>
                        </a:rPr>
                        <a:t>AM</a:t>
                      </a:r>
                      <a:endParaRPr lang="en-GB" sz="1400" b="1" dirty="0">
                        <a:solidFill>
                          <a:srgbClr val="FF0000"/>
                        </a:solidFill>
                        <a:effectLst/>
                        <a:latin typeface="Courier New"/>
                        <a:ea typeface="Times New Roman"/>
                        <a:cs typeface="Times New Roman"/>
                      </a:endParaRPr>
                    </a:p>
                  </a:txBody>
                  <a:tcPr marL="68580" marR="68580" marT="0" marB="0" anchor="ctr"/>
                </a:tc>
                <a:tc>
                  <a:txBody>
                    <a:bodyPr/>
                    <a:lstStyle/>
                    <a:p>
                      <a:pPr>
                        <a:spcAft>
                          <a:spcPts val="600"/>
                        </a:spcAft>
                        <a:tabLst>
                          <a:tab pos="-457200" algn="l"/>
                        </a:tabLst>
                      </a:pPr>
                      <a:r>
                        <a:rPr lang="en-GB" sz="1400" b="1" dirty="0">
                          <a:solidFill>
                            <a:srgbClr val="FF0000"/>
                          </a:solidFill>
                          <a:effectLst/>
                        </a:rPr>
                        <a:t>Opening Ceremony</a:t>
                      </a:r>
                      <a:br>
                        <a:rPr lang="en-GB" sz="1400" b="1" dirty="0">
                          <a:solidFill>
                            <a:srgbClr val="FF0000"/>
                          </a:solidFill>
                          <a:effectLst/>
                        </a:rPr>
                      </a:br>
                      <a:r>
                        <a:rPr lang="en-GB" sz="1400" b="1" dirty="0">
                          <a:solidFill>
                            <a:srgbClr val="FF0000"/>
                          </a:solidFill>
                          <a:effectLst/>
                        </a:rPr>
                        <a:t>Opening of the Hydro. Industry and the MSs</a:t>
                      </a:r>
                      <a:r>
                        <a:rPr lang="en-GB" sz="1400" b="1" spc="-10" dirty="0">
                          <a:solidFill>
                            <a:srgbClr val="FF0000"/>
                          </a:solidFill>
                          <a:effectLst/>
                        </a:rPr>
                        <a:t> </a:t>
                      </a:r>
                      <a:r>
                        <a:rPr lang="en-US" sz="1400" b="1" spc="-10" dirty="0">
                          <a:solidFill>
                            <a:srgbClr val="FF0000"/>
                          </a:solidFill>
                          <a:effectLst/>
                        </a:rPr>
                        <a:t>Exhibitions</a:t>
                      </a:r>
                      <a:endParaRPr lang="en-GB" sz="1400" b="1" dirty="0">
                        <a:solidFill>
                          <a:srgbClr val="FF0000"/>
                        </a:solidFill>
                        <a:effectLst/>
                        <a:latin typeface="Courier New"/>
                        <a:ea typeface="Times New Roman"/>
                        <a:cs typeface="Times New Roman"/>
                      </a:endParaRPr>
                    </a:p>
                  </a:txBody>
                  <a:tcPr marL="68580" marR="68580" marT="0" marB="0" anchor="ctr"/>
                </a:tc>
              </a:tr>
              <a:tr h="580121">
                <a:tc vMerge="1">
                  <a:txBody>
                    <a:bodyPr/>
                    <a:lstStyle/>
                    <a:p>
                      <a:endParaRPr lang="en-GB"/>
                    </a:p>
                  </a:txBody>
                  <a:tcPr/>
                </a:tc>
                <a:tc vMerge="1">
                  <a:txBody>
                    <a:bodyPr/>
                    <a:lstStyle/>
                    <a:p>
                      <a:endParaRPr lang="en-GB"/>
                    </a:p>
                  </a:txBody>
                  <a:tcPr/>
                </a:tc>
                <a:tc>
                  <a:txBody>
                    <a:bodyPr/>
                    <a:lstStyle/>
                    <a:p>
                      <a:pPr algn="ctr">
                        <a:spcAft>
                          <a:spcPts val="600"/>
                        </a:spcAft>
                        <a:tabLst>
                          <a:tab pos="-457200" algn="l"/>
                        </a:tabLst>
                      </a:pPr>
                      <a:r>
                        <a:rPr lang="en-GB" sz="1400" b="1" dirty="0">
                          <a:effectLst/>
                        </a:rPr>
                        <a:t>PM</a:t>
                      </a:r>
                      <a:endParaRPr lang="en-GB" sz="1400" b="1" dirty="0">
                        <a:effectLst/>
                        <a:latin typeface="Courier New"/>
                        <a:ea typeface="Times New Roman"/>
                        <a:cs typeface="Times New Roman"/>
                      </a:endParaRPr>
                    </a:p>
                  </a:txBody>
                  <a:tcPr marL="68580" marR="68580" marT="0" marB="0" anchor="ctr"/>
                </a:tc>
                <a:tc>
                  <a:txBody>
                    <a:bodyPr/>
                    <a:lstStyle/>
                    <a:p>
                      <a:pPr>
                        <a:spcAft>
                          <a:spcPts val="600"/>
                        </a:spcAft>
                        <a:tabLst>
                          <a:tab pos="-457200" algn="l"/>
                        </a:tabLst>
                      </a:pPr>
                      <a:r>
                        <a:rPr lang="en-US" sz="1400" b="1" spc="-10">
                          <a:effectLst/>
                        </a:rPr>
                        <a:t>WP 1: Reports, Proposals and Topical Issues</a:t>
                      </a:r>
                      <a:endParaRPr lang="en-GB" sz="1400" b="1">
                        <a:effectLst/>
                        <a:latin typeface="Courier New"/>
                        <a:ea typeface="Times New Roman"/>
                        <a:cs typeface="Times New Roman"/>
                      </a:endParaRPr>
                    </a:p>
                  </a:txBody>
                  <a:tcPr marL="68580" marR="68580" marT="0" marB="0" anchor="ctr"/>
                </a:tc>
              </a:tr>
              <a:tr h="580121">
                <a:tc rowSpan="2">
                  <a:txBody>
                    <a:bodyPr/>
                    <a:lstStyle/>
                    <a:p>
                      <a:pPr>
                        <a:spcAft>
                          <a:spcPts val="600"/>
                        </a:spcAft>
                        <a:tabLst>
                          <a:tab pos="-457200" algn="l"/>
                        </a:tabLst>
                      </a:pPr>
                      <a:r>
                        <a:rPr lang="en-GB" sz="1400" b="1" dirty="0">
                          <a:solidFill>
                            <a:srgbClr val="FF0000"/>
                          </a:solidFill>
                          <a:effectLst/>
                        </a:rPr>
                        <a:t>Day 2</a:t>
                      </a:r>
                      <a:endParaRPr lang="en-GB" sz="1400" b="1" dirty="0">
                        <a:solidFill>
                          <a:srgbClr val="FF0000"/>
                        </a:solidFill>
                        <a:effectLst/>
                        <a:latin typeface="Courier New"/>
                        <a:ea typeface="Times New Roman"/>
                        <a:cs typeface="Times New Roman"/>
                      </a:endParaRPr>
                    </a:p>
                  </a:txBody>
                  <a:tcPr marL="68580" marR="68580" marT="0" marB="0" anchor="ctr"/>
                </a:tc>
                <a:tc rowSpan="2">
                  <a:txBody>
                    <a:bodyPr/>
                    <a:lstStyle/>
                    <a:p>
                      <a:pPr>
                        <a:spcAft>
                          <a:spcPts val="600"/>
                        </a:spcAft>
                        <a:tabLst>
                          <a:tab pos="-457200" algn="l"/>
                        </a:tabLst>
                      </a:pPr>
                      <a:r>
                        <a:rPr lang="en-GB" sz="1400" b="1" dirty="0">
                          <a:effectLst/>
                        </a:rPr>
                        <a:t>Tuesday </a:t>
                      </a:r>
                      <a:endParaRPr lang="en-GB" sz="1400" b="1" dirty="0" smtClean="0">
                        <a:effectLst/>
                      </a:endParaRPr>
                    </a:p>
                    <a:p>
                      <a:pPr>
                        <a:spcAft>
                          <a:spcPts val="600"/>
                        </a:spcAft>
                        <a:tabLst>
                          <a:tab pos="-457200" algn="l"/>
                        </a:tabLst>
                      </a:pPr>
                      <a:r>
                        <a:rPr lang="en-GB" sz="1400" b="1" dirty="0" smtClean="0">
                          <a:effectLst/>
                        </a:rPr>
                        <a:t>25 </a:t>
                      </a:r>
                      <a:r>
                        <a:rPr lang="en-GB" sz="1400" b="1" dirty="0">
                          <a:effectLst/>
                        </a:rPr>
                        <a:t>April</a:t>
                      </a:r>
                      <a:endParaRPr lang="en-GB" sz="1400" b="1" dirty="0">
                        <a:effectLst/>
                        <a:latin typeface="Courier New"/>
                        <a:ea typeface="Times New Roman"/>
                        <a:cs typeface="Times New Roman"/>
                      </a:endParaRPr>
                    </a:p>
                  </a:txBody>
                  <a:tcPr marL="68580" marR="68580" marT="0" marB="0" anchor="ctr"/>
                </a:tc>
                <a:tc>
                  <a:txBody>
                    <a:bodyPr/>
                    <a:lstStyle/>
                    <a:p>
                      <a:pPr algn="ctr">
                        <a:spcAft>
                          <a:spcPts val="600"/>
                        </a:spcAft>
                        <a:tabLst>
                          <a:tab pos="-457200" algn="l"/>
                        </a:tabLst>
                      </a:pPr>
                      <a:r>
                        <a:rPr lang="en-GB" sz="1400" b="1" dirty="0">
                          <a:effectLst/>
                        </a:rPr>
                        <a:t>AM</a:t>
                      </a:r>
                      <a:endParaRPr lang="en-GB" sz="1400" b="1" dirty="0">
                        <a:effectLst/>
                        <a:latin typeface="Courier New"/>
                        <a:ea typeface="Times New Roman"/>
                        <a:cs typeface="Times New Roman"/>
                      </a:endParaRPr>
                    </a:p>
                  </a:txBody>
                  <a:tcPr marL="68580" marR="68580" marT="0" marB="0" anchor="ctr"/>
                </a:tc>
                <a:tc>
                  <a:txBody>
                    <a:bodyPr/>
                    <a:lstStyle/>
                    <a:p>
                      <a:pPr>
                        <a:spcAft>
                          <a:spcPts val="600"/>
                        </a:spcAft>
                        <a:tabLst>
                          <a:tab pos="-457200" algn="l"/>
                          <a:tab pos="1177290" algn="l"/>
                        </a:tabLst>
                      </a:pPr>
                      <a:r>
                        <a:rPr lang="en-GB" sz="1400" b="1" dirty="0">
                          <a:effectLst/>
                        </a:rPr>
                        <a:t>WP 1: Reports, Proposals and Topical Issues (continued) </a:t>
                      </a:r>
                      <a:endParaRPr lang="en-GB" sz="1400" b="1" dirty="0">
                        <a:effectLst/>
                        <a:latin typeface="Courier New"/>
                        <a:ea typeface="Times New Roman"/>
                        <a:cs typeface="Times New Roman"/>
                      </a:endParaRPr>
                    </a:p>
                  </a:txBody>
                  <a:tcPr marL="68580" marR="68580" marT="0" marB="0" anchor="ctr"/>
                </a:tc>
              </a:tr>
              <a:tr h="580121">
                <a:tc vMerge="1">
                  <a:txBody>
                    <a:bodyPr/>
                    <a:lstStyle/>
                    <a:p>
                      <a:endParaRPr lang="en-GB"/>
                    </a:p>
                  </a:txBody>
                  <a:tcPr/>
                </a:tc>
                <a:tc vMerge="1">
                  <a:txBody>
                    <a:bodyPr/>
                    <a:lstStyle/>
                    <a:p>
                      <a:endParaRPr lang="en-GB"/>
                    </a:p>
                  </a:txBody>
                  <a:tcPr/>
                </a:tc>
                <a:tc>
                  <a:txBody>
                    <a:bodyPr/>
                    <a:lstStyle/>
                    <a:p>
                      <a:pPr algn="ctr">
                        <a:spcAft>
                          <a:spcPts val="600"/>
                        </a:spcAft>
                        <a:tabLst>
                          <a:tab pos="-457200" algn="l"/>
                        </a:tabLst>
                      </a:pPr>
                      <a:r>
                        <a:rPr lang="en-GB" sz="1400" b="1" dirty="0">
                          <a:effectLst/>
                        </a:rPr>
                        <a:t>PM</a:t>
                      </a:r>
                      <a:endParaRPr lang="en-GB" sz="1400" b="1" dirty="0">
                        <a:effectLst/>
                        <a:latin typeface="Courier New"/>
                        <a:ea typeface="Times New Roman"/>
                        <a:cs typeface="Times New Roman"/>
                      </a:endParaRPr>
                    </a:p>
                  </a:txBody>
                  <a:tcPr marL="68580" marR="68580" marT="0" marB="0" anchor="ctr"/>
                </a:tc>
                <a:tc>
                  <a:txBody>
                    <a:bodyPr/>
                    <a:lstStyle/>
                    <a:p>
                      <a:pPr>
                        <a:spcAft>
                          <a:spcPts val="600"/>
                        </a:spcAft>
                        <a:tabLst>
                          <a:tab pos="-457200" algn="l"/>
                        </a:tabLst>
                      </a:pPr>
                      <a:r>
                        <a:rPr lang="en-GB" sz="1400" b="1" dirty="0">
                          <a:effectLst/>
                        </a:rPr>
                        <a:t>WP 1: Reports, Proposals and Topical Issues (continued)</a:t>
                      </a:r>
                      <a:endParaRPr lang="en-GB" sz="1400" b="1" dirty="0">
                        <a:effectLst/>
                        <a:latin typeface="Courier New"/>
                        <a:ea typeface="Times New Roman"/>
                        <a:cs typeface="Times New Roman"/>
                      </a:endParaRPr>
                    </a:p>
                  </a:txBody>
                  <a:tcPr marL="68580" marR="68580" marT="0" marB="0" anchor="ctr"/>
                </a:tc>
              </a:tr>
              <a:tr h="580121">
                <a:tc rowSpan="2">
                  <a:txBody>
                    <a:bodyPr/>
                    <a:lstStyle/>
                    <a:p>
                      <a:pPr>
                        <a:spcAft>
                          <a:spcPts val="600"/>
                        </a:spcAft>
                        <a:tabLst>
                          <a:tab pos="-457200" algn="l"/>
                        </a:tabLst>
                      </a:pPr>
                      <a:r>
                        <a:rPr lang="en-GB" sz="1400" b="1" dirty="0">
                          <a:solidFill>
                            <a:srgbClr val="FF0000"/>
                          </a:solidFill>
                          <a:effectLst/>
                        </a:rPr>
                        <a:t>Day 3</a:t>
                      </a:r>
                      <a:endParaRPr lang="en-GB" sz="1400" b="1" dirty="0">
                        <a:solidFill>
                          <a:srgbClr val="FF0000"/>
                        </a:solidFill>
                        <a:effectLst/>
                        <a:latin typeface="Courier New"/>
                        <a:ea typeface="Times New Roman"/>
                        <a:cs typeface="Times New Roman"/>
                      </a:endParaRPr>
                    </a:p>
                  </a:txBody>
                  <a:tcPr marL="68580" marR="68580" marT="0" marB="0" anchor="ctr"/>
                </a:tc>
                <a:tc rowSpan="2">
                  <a:txBody>
                    <a:bodyPr/>
                    <a:lstStyle/>
                    <a:p>
                      <a:pPr>
                        <a:spcAft>
                          <a:spcPts val="600"/>
                        </a:spcAft>
                        <a:tabLst>
                          <a:tab pos="-457200" algn="l"/>
                        </a:tabLst>
                      </a:pPr>
                      <a:r>
                        <a:rPr lang="en-GB" sz="1400" b="1" dirty="0" smtClean="0">
                          <a:effectLst/>
                        </a:rPr>
                        <a:t>Wednesday</a:t>
                      </a:r>
                    </a:p>
                    <a:p>
                      <a:pPr>
                        <a:spcAft>
                          <a:spcPts val="600"/>
                        </a:spcAft>
                        <a:tabLst>
                          <a:tab pos="-457200" algn="l"/>
                        </a:tabLst>
                      </a:pPr>
                      <a:r>
                        <a:rPr lang="en-GB" sz="1400" b="1" dirty="0" smtClean="0">
                          <a:effectLst/>
                        </a:rPr>
                        <a:t> </a:t>
                      </a:r>
                      <a:r>
                        <a:rPr lang="en-GB" sz="1400" b="1" dirty="0">
                          <a:effectLst/>
                        </a:rPr>
                        <a:t>26 April</a:t>
                      </a:r>
                      <a:endParaRPr lang="en-GB" sz="1400" b="1" dirty="0">
                        <a:effectLst/>
                        <a:latin typeface="Courier New"/>
                        <a:ea typeface="Times New Roman"/>
                        <a:cs typeface="Times New Roman"/>
                      </a:endParaRPr>
                    </a:p>
                  </a:txBody>
                  <a:tcPr marL="68580" marR="68580" marT="0" marB="0" anchor="ctr"/>
                </a:tc>
                <a:tc>
                  <a:txBody>
                    <a:bodyPr/>
                    <a:lstStyle/>
                    <a:p>
                      <a:pPr algn="ctr">
                        <a:spcAft>
                          <a:spcPts val="600"/>
                        </a:spcAft>
                        <a:tabLst>
                          <a:tab pos="-457200" algn="l"/>
                        </a:tabLst>
                      </a:pPr>
                      <a:r>
                        <a:rPr lang="en-GB" sz="1400" b="1" dirty="0">
                          <a:effectLst/>
                        </a:rPr>
                        <a:t>AM</a:t>
                      </a:r>
                      <a:endParaRPr lang="en-GB" sz="1400" b="1" dirty="0">
                        <a:effectLst/>
                        <a:latin typeface="Courier New"/>
                        <a:ea typeface="Times New Roman"/>
                        <a:cs typeface="Times New Roman"/>
                      </a:endParaRPr>
                    </a:p>
                  </a:txBody>
                  <a:tcPr marL="68580" marR="68580" marT="0" marB="0" anchor="ctr"/>
                </a:tc>
                <a:tc>
                  <a:txBody>
                    <a:bodyPr/>
                    <a:lstStyle/>
                    <a:p>
                      <a:pPr>
                        <a:spcAft>
                          <a:spcPts val="600"/>
                        </a:spcAft>
                        <a:tabLst>
                          <a:tab pos="-457200" algn="l"/>
                        </a:tabLst>
                      </a:pPr>
                      <a:r>
                        <a:rPr lang="en-GB" sz="1400" b="1" dirty="0">
                          <a:effectLst/>
                        </a:rPr>
                        <a:t>WP 2: Reports, Proposals and Topical Issues</a:t>
                      </a:r>
                      <a:endParaRPr lang="en-GB" sz="1400" b="1" dirty="0">
                        <a:effectLst/>
                        <a:latin typeface="Courier New"/>
                        <a:ea typeface="Times New Roman"/>
                        <a:cs typeface="Times New Roman"/>
                      </a:endParaRPr>
                    </a:p>
                  </a:txBody>
                  <a:tcPr marL="68580" marR="68580" marT="0" marB="0" anchor="ctr"/>
                </a:tc>
              </a:tr>
              <a:tr h="580121">
                <a:tc vMerge="1">
                  <a:txBody>
                    <a:bodyPr/>
                    <a:lstStyle/>
                    <a:p>
                      <a:endParaRPr lang="en-GB"/>
                    </a:p>
                  </a:txBody>
                  <a:tcPr/>
                </a:tc>
                <a:tc vMerge="1">
                  <a:txBody>
                    <a:bodyPr/>
                    <a:lstStyle/>
                    <a:p>
                      <a:endParaRPr lang="en-GB"/>
                    </a:p>
                  </a:txBody>
                  <a:tcPr/>
                </a:tc>
                <a:tc>
                  <a:txBody>
                    <a:bodyPr/>
                    <a:lstStyle/>
                    <a:p>
                      <a:pPr algn="ctr">
                        <a:spcAft>
                          <a:spcPts val="600"/>
                        </a:spcAft>
                        <a:tabLst>
                          <a:tab pos="-457200" algn="l"/>
                        </a:tabLst>
                      </a:pPr>
                      <a:r>
                        <a:rPr lang="en-GB" sz="1400" b="1">
                          <a:effectLst/>
                        </a:rPr>
                        <a:t>PM</a:t>
                      </a:r>
                      <a:endParaRPr lang="en-GB" sz="1400" b="1">
                        <a:effectLst/>
                        <a:latin typeface="Courier New"/>
                        <a:ea typeface="Times New Roman"/>
                        <a:cs typeface="Times New Roman"/>
                      </a:endParaRPr>
                    </a:p>
                  </a:txBody>
                  <a:tcPr marL="68580" marR="68580" marT="0" marB="0" anchor="ctr"/>
                </a:tc>
                <a:tc>
                  <a:txBody>
                    <a:bodyPr/>
                    <a:lstStyle/>
                    <a:p>
                      <a:pPr marL="5715" indent="-5715">
                        <a:spcAft>
                          <a:spcPts val="600"/>
                        </a:spcAft>
                        <a:tabLst>
                          <a:tab pos="-457200" algn="l"/>
                        </a:tabLst>
                      </a:pPr>
                      <a:r>
                        <a:rPr lang="en-GB" sz="1400" b="1" dirty="0">
                          <a:effectLst/>
                        </a:rPr>
                        <a:t>WP 2: Reports, Proposals and Topical Issues (continued)</a:t>
                      </a:r>
                      <a:endParaRPr lang="en-GB" sz="1400" b="1" dirty="0">
                        <a:effectLst/>
                        <a:latin typeface="Courier New"/>
                        <a:ea typeface="Times New Roman"/>
                        <a:cs typeface="Times New Roman"/>
                      </a:endParaRPr>
                    </a:p>
                  </a:txBody>
                  <a:tcPr marL="68580" marR="68580" marT="0" marB="0" anchor="ctr"/>
                </a:tc>
              </a:tr>
              <a:tr h="580121">
                <a:tc rowSpan="2">
                  <a:txBody>
                    <a:bodyPr/>
                    <a:lstStyle/>
                    <a:p>
                      <a:pPr>
                        <a:spcAft>
                          <a:spcPts val="600"/>
                        </a:spcAft>
                        <a:tabLst>
                          <a:tab pos="-457200" algn="l"/>
                        </a:tabLst>
                      </a:pPr>
                      <a:r>
                        <a:rPr lang="en-GB" sz="1400" b="1" dirty="0">
                          <a:solidFill>
                            <a:srgbClr val="FF0000"/>
                          </a:solidFill>
                          <a:effectLst/>
                        </a:rPr>
                        <a:t>Day 4</a:t>
                      </a:r>
                      <a:endParaRPr lang="en-GB" sz="1400" b="1" dirty="0">
                        <a:solidFill>
                          <a:srgbClr val="FF0000"/>
                        </a:solidFill>
                        <a:effectLst/>
                        <a:latin typeface="Courier New"/>
                        <a:ea typeface="Times New Roman"/>
                        <a:cs typeface="Times New Roman"/>
                      </a:endParaRPr>
                    </a:p>
                  </a:txBody>
                  <a:tcPr marL="68580" marR="68580" marT="0" marB="0" anchor="ctr"/>
                </a:tc>
                <a:tc rowSpan="2">
                  <a:txBody>
                    <a:bodyPr/>
                    <a:lstStyle/>
                    <a:p>
                      <a:pPr>
                        <a:spcAft>
                          <a:spcPts val="600"/>
                        </a:spcAft>
                        <a:tabLst>
                          <a:tab pos="-457200" algn="l"/>
                        </a:tabLst>
                      </a:pPr>
                      <a:r>
                        <a:rPr lang="en-GB" sz="1400" b="1" dirty="0">
                          <a:effectLst/>
                        </a:rPr>
                        <a:t>Thursday </a:t>
                      </a:r>
                      <a:endParaRPr lang="en-GB" sz="1400" b="1" dirty="0" smtClean="0">
                        <a:effectLst/>
                      </a:endParaRPr>
                    </a:p>
                    <a:p>
                      <a:pPr>
                        <a:spcAft>
                          <a:spcPts val="600"/>
                        </a:spcAft>
                        <a:tabLst>
                          <a:tab pos="-457200" algn="l"/>
                        </a:tabLst>
                      </a:pPr>
                      <a:r>
                        <a:rPr lang="en-GB" sz="1400" b="1" dirty="0" smtClean="0">
                          <a:effectLst/>
                        </a:rPr>
                        <a:t>27 </a:t>
                      </a:r>
                      <a:r>
                        <a:rPr lang="en-GB" sz="1400" b="1" dirty="0">
                          <a:effectLst/>
                        </a:rPr>
                        <a:t>April</a:t>
                      </a:r>
                      <a:endParaRPr lang="en-GB" sz="1400" b="1" dirty="0">
                        <a:effectLst/>
                        <a:latin typeface="Courier New"/>
                        <a:ea typeface="Times New Roman"/>
                        <a:cs typeface="Times New Roman"/>
                      </a:endParaRPr>
                    </a:p>
                  </a:txBody>
                  <a:tcPr marL="68580" marR="68580" marT="0" marB="0" anchor="ctr"/>
                </a:tc>
                <a:tc>
                  <a:txBody>
                    <a:bodyPr/>
                    <a:lstStyle/>
                    <a:p>
                      <a:pPr algn="ctr">
                        <a:spcAft>
                          <a:spcPts val="600"/>
                        </a:spcAft>
                        <a:tabLst>
                          <a:tab pos="-457200" algn="l"/>
                        </a:tabLst>
                      </a:pPr>
                      <a:r>
                        <a:rPr lang="en-GB" sz="1400" b="1">
                          <a:effectLst/>
                        </a:rPr>
                        <a:t>AM</a:t>
                      </a:r>
                      <a:endParaRPr lang="en-GB" sz="1400" b="1">
                        <a:effectLst/>
                        <a:latin typeface="Courier New"/>
                        <a:ea typeface="Times New Roman"/>
                        <a:cs typeface="Times New Roman"/>
                      </a:endParaRPr>
                    </a:p>
                  </a:txBody>
                  <a:tcPr marL="68580" marR="68580" marT="0" marB="0" anchor="ctr"/>
                </a:tc>
                <a:tc>
                  <a:txBody>
                    <a:bodyPr/>
                    <a:lstStyle/>
                    <a:p>
                      <a:pPr>
                        <a:spcAft>
                          <a:spcPts val="600"/>
                        </a:spcAft>
                        <a:tabLst>
                          <a:tab pos="-457200" algn="l"/>
                        </a:tabLst>
                      </a:pPr>
                      <a:r>
                        <a:rPr lang="en-GB" sz="1400" b="1" dirty="0">
                          <a:effectLst/>
                        </a:rPr>
                        <a:t>WP 3: Reports, Proposals and Topical Issues</a:t>
                      </a:r>
                      <a:endParaRPr lang="en-GB" sz="1400" b="1" dirty="0">
                        <a:effectLst/>
                        <a:latin typeface="Courier New"/>
                        <a:ea typeface="Times New Roman"/>
                        <a:cs typeface="Times New Roman"/>
                      </a:endParaRPr>
                    </a:p>
                  </a:txBody>
                  <a:tcPr marL="68580" marR="68580" marT="0" marB="0" anchor="ctr"/>
                </a:tc>
              </a:tr>
              <a:tr h="580121">
                <a:tc vMerge="1">
                  <a:txBody>
                    <a:bodyPr/>
                    <a:lstStyle/>
                    <a:p>
                      <a:endParaRPr lang="en-GB"/>
                    </a:p>
                  </a:txBody>
                  <a:tcPr/>
                </a:tc>
                <a:tc vMerge="1">
                  <a:txBody>
                    <a:bodyPr/>
                    <a:lstStyle/>
                    <a:p>
                      <a:endParaRPr lang="en-GB"/>
                    </a:p>
                  </a:txBody>
                  <a:tcPr/>
                </a:tc>
                <a:tc>
                  <a:txBody>
                    <a:bodyPr/>
                    <a:lstStyle/>
                    <a:p>
                      <a:pPr algn="ctr">
                        <a:spcAft>
                          <a:spcPts val="600"/>
                        </a:spcAft>
                        <a:tabLst>
                          <a:tab pos="-457200" algn="l"/>
                        </a:tabLst>
                      </a:pPr>
                      <a:r>
                        <a:rPr lang="en-GB" sz="1400" b="1">
                          <a:effectLst/>
                        </a:rPr>
                        <a:t>PM</a:t>
                      </a:r>
                      <a:endParaRPr lang="en-GB" sz="1400" b="1">
                        <a:effectLst/>
                        <a:latin typeface="Courier New"/>
                        <a:ea typeface="Times New Roman"/>
                        <a:cs typeface="Times New Roman"/>
                      </a:endParaRPr>
                    </a:p>
                  </a:txBody>
                  <a:tcPr marL="68580" marR="68580" marT="0" marB="0" anchor="ctr"/>
                </a:tc>
                <a:tc>
                  <a:txBody>
                    <a:bodyPr/>
                    <a:lstStyle/>
                    <a:p>
                      <a:pPr>
                        <a:spcAft>
                          <a:spcPts val="600"/>
                        </a:spcAft>
                        <a:tabLst>
                          <a:tab pos="-457200" algn="l"/>
                        </a:tabLst>
                      </a:pPr>
                      <a:r>
                        <a:rPr lang="en-GB" sz="1400" b="1" dirty="0">
                          <a:effectLst/>
                        </a:rPr>
                        <a:t>WP 3: Reports, Proposals and Topical Issues (continued)</a:t>
                      </a:r>
                      <a:endParaRPr lang="en-GB" sz="1400" b="1" dirty="0">
                        <a:effectLst/>
                        <a:latin typeface="Courier New"/>
                        <a:ea typeface="Times New Roman"/>
                        <a:cs typeface="Times New Roman"/>
                      </a:endParaRPr>
                    </a:p>
                  </a:txBody>
                  <a:tcPr marL="68580" marR="68580" marT="0" marB="0" anchor="ctr"/>
                </a:tc>
              </a:tr>
              <a:tr h="870181">
                <a:tc rowSpan="2">
                  <a:txBody>
                    <a:bodyPr/>
                    <a:lstStyle/>
                    <a:p>
                      <a:pPr>
                        <a:spcAft>
                          <a:spcPts val="600"/>
                        </a:spcAft>
                        <a:tabLst>
                          <a:tab pos="-457200" algn="l"/>
                        </a:tabLst>
                      </a:pPr>
                      <a:r>
                        <a:rPr lang="en-GB" sz="1400" b="1" dirty="0">
                          <a:solidFill>
                            <a:srgbClr val="FF0000"/>
                          </a:solidFill>
                          <a:effectLst/>
                        </a:rPr>
                        <a:t>Day 5</a:t>
                      </a:r>
                      <a:endParaRPr lang="en-GB" sz="1400" b="1" dirty="0">
                        <a:solidFill>
                          <a:srgbClr val="FF0000"/>
                        </a:solidFill>
                        <a:effectLst/>
                        <a:latin typeface="Courier New"/>
                        <a:ea typeface="Times New Roman"/>
                        <a:cs typeface="Times New Roman"/>
                      </a:endParaRPr>
                    </a:p>
                  </a:txBody>
                  <a:tcPr marL="68580" marR="68580" marT="0" marB="0" anchor="ctr"/>
                </a:tc>
                <a:tc rowSpan="2">
                  <a:txBody>
                    <a:bodyPr/>
                    <a:lstStyle/>
                    <a:p>
                      <a:pPr>
                        <a:spcAft>
                          <a:spcPts val="600"/>
                        </a:spcAft>
                        <a:tabLst>
                          <a:tab pos="-457200" algn="l"/>
                        </a:tabLst>
                      </a:pPr>
                      <a:r>
                        <a:rPr lang="en-GB" sz="1400" b="1" dirty="0">
                          <a:solidFill>
                            <a:srgbClr val="FF0000"/>
                          </a:solidFill>
                          <a:effectLst/>
                        </a:rPr>
                        <a:t>Friday </a:t>
                      </a:r>
                      <a:r>
                        <a:rPr lang="en-GB" sz="1400" b="1" dirty="0" smtClean="0">
                          <a:solidFill>
                            <a:srgbClr val="FF0000"/>
                          </a:solidFill>
                          <a:effectLst/>
                        </a:rPr>
                        <a:t>28 </a:t>
                      </a:r>
                      <a:r>
                        <a:rPr lang="en-GB" sz="1400" b="1" dirty="0">
                          <a:solidFill>
                            <a:srgbClr val="FF0000"/>
                          </a:solidFill>
                          <a:effectLst/>
                        </a:rPr>
                        <a:t>April</a:t>
                      </a:r>
                      <a:endParaRPr lang="en-GB" sz="1400" b="1" dirty="0">
                        <a:solidFill>
                          <a:srgbClr val="FF0000"/>
                        </a:solidFill>
                        <a:effectLst/>
                        <a:latin typeface="Courier New"/>
                        <a:ea typeface="Times New Roman"/>
                        <a:cs typeface="Times New Roman"/>
                      </a:endParaRPr>
                    </a:p>
                  </a:txBody>
                  <a:tcPr marL="68580" marR="68580" marT="0" marB="0" anchor="ctr"/>
                </a:tc>
                <a:tc>
                  <a:txBody>
                    <a:bodyPr/>
                    <a:lstStyle/>
                    <a:p>
                      <a:pPr algn="ctr">
                        <a:spcAft>
                          <a:spcPts val="600"/>
                        </a:spcAft>
                        <a:tabLst>
                          <a:tab pos="-457200" algn="l"/>
                        </a:tabLst>
                      </a:pPr>
                      <a:r>
                        <a:rPr lang="en-GB" sz="1400" b="1" dirty="0">
                          <a:solidFill>
                            <a:srgbClr val="FF0000"/>
                          </a:solidFill>
                          <a:effectLst/>
                        </a:rPr>
                        <a:t>AM</a:t>
                      </a:r>
                      <a:endParaRPr lang="en-GB" sz="1400" b="1" dirty="0">
                        <a:solidFill>
                          <a:srgbClr val="FF0000"/>
                        </a:solidFill>
                        <a:effectLst/>
                        <a:latin typeface="Courier New"/>
                        <a:ea typeface="Times New Roman"/>
                        <a:cs typeface="Times New Roman"/>
                      </a:endParaRPr>
                    </a:p>
                  </a:txBody>
                  <a:tcPr marL="68580" marR="68580" marT="0" marB="0" anchor="ctr"/>
                </a:tc>
                <a:tc>
                  <a:txBody>
                    <a:bodyPr/>
                    <a:lstStyle/>
                    <a:p>
                      <a:pPr>
                        <a:spcAft>
                          <a:spcPts val="0"/>
                        </a:spcAft>
                        <a:tabLst>
                          <a:tab pos="-457200" algn="l"/>
                        </a:tabLst>
                      </a:pPr>
                      <a:r>
                        <a:rPr lang="en-US" sz="1400" b="1" spc="-10" dirty="0">
                          <a:solidFill>
                            <a:srgbClr val="FF0000"/>
                          </a:solidFill>
                          <a:effectLst/>
                        </a:rPr>
                        <a:t>Election of Directors </a:t>
                      </a:r>
                      <a:r>
                        <a:rPr lang="en-US" sz="1400" b="1" spc="-10" dirty="0" smtClean="0">
                          <a:solidFill>
                            <a:srgbClr val="FF0000"/>
                          </a:solidFill>
                          <a:effectLst/>
                        </a:rPr>
                        <a:t>/ Sec.</a:t>
                      </a:r>
                      <a:r>
                        <a:rPr lang="en-US" sz="1400" b="1" spc="-10" baseline="0" dirty="0" smtClean="0">
                          <a:solidFill>
                            <a:srgbClr val="FF0000"/>
                          </a:solidFill>
                          <a:effectLst/>
                        </a:rPr>
                        <a:t> General and Directors</a:t>
                      </a:r>
                      <a:r>
                        <a:rPr lang="en-GB" sz="1400" b="1" dirty="0">
                          <a:solidFill>
                            <a:srgbClr val="FF0000"/>
                          </a:solidFill>
                          <a:effectLst/>
                        </a:rPr>
                        <a:t/>
                      </a:r>
                      <a:br>
                        <a:rPr lang="en-GB" sz="1400" b="1" dirty="0">
                          <a:solidFill>
                            <a:srgbClr val="FF0000"/>
                          </a:solidFill>
                          <a:effectLst/>
                        </a:rPr>
                      </a:br>
                      <a:r>
                        <a:rPr lang="en-GB" sz="1400" b="1" dirty="0">
                          <a:solidFill>
                            <a:srgbClr val="FF0000"/>
                          </a:solidFill>
                          <a:effectLst/>
                        </a:rPr>
                        <a:t>Hydro. Industry and Member States</a:t>
                      </a:r>
                      <a:r>
                        <a:rPr lang="en-GB" sz="1400" b="1" spc="-10" dirty="0">
                          <a:solidFill>
                            <a:srgbClr val="FF0000"/>
                          </a:solidFill>
                          <a:effectLst/>
                        </a:rPr>
                        <a:t> </a:t>
                      </a:r>
                      <a:r>
                        <a:rPr lang="en-US" sz="1400" b="1" spc="-10" dirty="0">
                          <a:solidFill>
                            <a:srgbClr val="FF0000"/>
                          </a:solidFill>
                          <a:effectLst/>
                        </a:rPr>
                        <a:t>Exhibitions </a:t>
                      </a:r>
                      <a:r>
                        <a:rPr lang="en-GB" sz="1400" b="1" dirty="0">
                          <a:solidFill>
                            <a:srgbClr val="FF0000"/>
                          </a:solidFill>
                          <a:effectLst/>
                        </a:rPr>
                        <a:t>close</a:t>
                      </a:r>
                      <a:endParaRPr lang="en-GB" sz="1400" b="1" dirty="0">
                        <a:solidFill>
                          <a:srgbClr val="FF0000"/>
                        </a:solidFill>
                        <a:effectLst/>
                        <a:latin typeface="Courier New"/>
                        <a:ea typeface="Times New Roman"/>
                        <a:cs typeface="Times New Roman"/>
                      </a:endParaRPr>
                    </a:p>
                  </a:txBody>
                  <a:tcPr marL="68580" marR="68580" marT="0" marB="0" anchor="ctr"/>
                </a:tc>
              </a:tr>
              <a:tr h="580121">
                <a:tc vMerge="1">
                  <a:txBody>
                    <a:bodyPr/>
                    <a:lstStyle/>
                    <a:p>
                      <a:endParaRPr lang="en-GB"/>
                    </a:p>
                  </a:txBody>
                  <a:tcPr/>
                </a:tc>
                <a:tc vMerge="1">
                  <a:txBody>
                    <a:bodyPr/>
                    <a:lstStyle/>
                    <a:p>
                      <a:endParaRPr lang="en-GB"/>
                    </a:p>
                  </a:txBody>
                  <a:tcPr/>
                </a:tc>
                <a:tc>
                  <a:txBody>
                    <a:bodyPr/>
                    <a:lstStyle/>
                    <a:p>
                      <a:pPr algn="ctr">
                        <a:spcAft>
                          <a:spcPts val="600"/>
                        </a:spcAft>
                        <a:tabLst>
                          <a:tab pos="-457200" algn="l"/>
                        </a:tabLst>
                      </a:pPr>
                      <a:r>
                        <a:rPr lang="en-GB" sz="1400" b="1">
                          <a:solidFill>
                            <a:srgbClr val="FF0000"/>
                          </a:solidFill>
                          <a:effectLst/>
                        </a:rPr>
                        <a:t>PM</a:t>
                      </a:r>
                      <a:endParaRPr lang="en-GB" sz="1400" b="1">
                        <a:solidFill>
                          <a:srgbClr val="FF0000"/>
                        </a:solidFill>
                        <a:effectLst/>
                        <a:latin typeface="Courier New"/>
                        <a:ea typeface="Times New Roman"/>
                        <a:cs typeface="Times New Roman"/>
                      </a:endParaRPr>
                    </a:p>
                  </a:txBody>
                  <a:tcPr marL="68580" marR="68580" marT="0" marB="0" anchor="ctr"/>
                </a:tc>
                <a:tc>
                  <a:txBody>
                    <a:bodyPr/>
                    <a:lstStyle/>
                    <a:p>
                      <a:pPr algn="just">
                        <a:spcAft>
                          <a:spcPts val="0"/>
                        </a:spcAft>
                        <a:tabLst>
                          <a:tab pos="-457200" algn="l"/>
                        </a:tabLst>
                      </a:pPr>
                      <a:r>
                        <a:rPr lang="en-US" sz="1400" b="1" dirty="0">
                          <a:solidFill>
                            <a:srgbClr val="FF0000"/>
                          </a:solidFill>
                          <a:effectLst/>
                        </a:rPr>
                        <a:t>2018-2022 </a:t>
                      </a:r>
                      <a:r>
                        <a:rPr lang="en-US" sz="1400" b="1" dirty="0" smtClean="0">
                          <a:solidFill>
                            <a:srgbClr val="FF0000"/>
                          </a:solidFill>
                          <a:effectLst/>
                        </a:rPr>
                        <a:t>(2020)</a:t>
                      </a:r>
                      <a:r>
                        <a:rPr lang="en-US" sz="1400" b="1" baseline="0" dirty="0" smtClean="0">
                          <a:solidFill>
                            <a:srgbClr val="FF0000"/>
                          </a:solidFill>
                          <a:effectLst/>
                        </a:rPr>
                        <a:t> </a:t>
                      </a:r>
                      <a:r>
                        <a:rPr lang="en-US" sz="1400" b="1" spc="-10" dirty="0" smtClean="0">
                          <a:solidFill>
                            <a:srgbClr val="FF0000"/>
                          </a:solidFill>
                          <a:effectLst/>
                        </a:rPr>
                        <a:t>Work </a:t>
                      </a:r>
                      <a:r>
                        <a:rPr lang="en-US" sz="1400" b="1" spc="-10" dirty="0" err="1">
                          <a:solidFill>
                            <a:srgbClr val="FF0000"/>
                          </a:solidFill>
                          <a:effectLst/>
                        </a:rPr>
                        <a:t>Programme</a:t>
                      </a:r>
                      <a:r>
                        <a:rPr lang="en-US" sz="1400" b="1" spc="-10" dirty="0">
                          <a:solidFill>
                            <a:srgbClr val="FF0000"/>
                          </a:solidFill>
                          <a:effectLst/>
                        </a:rPr>
                        <a:t> and Budget </a:t>
                      </a:r>
                      <a:endParaRPr lang="en-GB" sz="1400" b="1" dirty="0">
                        <a:solidFill>
                          <a:srgbClr val="FF0000"/>
                        </a:solidFill>
                        <a:effectLst/>
                      </a:endParaRPr>
                    </a:p>
                    <a:p>
                      <a:pPr algn="just">
                        <a:spcAft>
                          <a:spcPts val="0"/>
                        </a:spcAft>
                        <a:tabLst>
                          <a:tab pos="-457200" algn="l"/>
                        </a:tabLst>
                      </a:pPr>
                      <a:r>
                        <a:rPr lang="en-GB" sz="1400" b="1" dirty="0">
                          <a:solidFill>
                            <a:srgbClr val="FF0000"/>
                          </a:solidFill>
                          <a:effectLst/>
                        </a:rPr>
                        <a:t>Closing Ceremony</a:t>
                      </a:r>
                      <a:endParaRPr lang="en-GB" sz="1400" b="1" dirty="0">
                        <a:solidFill>
                          <a:srgbClr val="FF0000"/>
                        </a:solidFill>
                        <a:effectLst/>
                        <a:latin typeface="Courier New"/>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82956077"/>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68960"/>
            <a:ext cx="1763688" cy="1139825"/>
          </a:xfrm>
        </p:spPr>
        <p:txBody>
          <a:bodyPr/>
          <a:lstStyle/>
          <a:p>
            <a:r>
              <a:rPr lang="en-GB" sz="2800" dirty="0" smtClean="0"/>
              <a:t>Technical Programme</a:t>
            </a:r>
            <a:endParaRPr lang="en-GB" sz="2800" dirty="0"/>
          </a:p>
        </p:txBody>
      </p:sp>
      <p:pic>
        <p:nvPicPr>
          <p:cNvPr id="192514" name="Picture 2" descr="C:\WORK\Shallow Survey\IHO-WG_structure.gif"/>
          <p:cNvPicPr>
            <a:picLocks noChangeAspect="1" noChangeArrowheads="1"/>
          </p:cNvPicPr>
          <p:nvPr/>
        </p:nvPicPr>
        <p:blipFill>
          <a:blip r:embed="rId3" cstate="print"/>
          <a:srcRect/>
          <a:stretch>
            <a:fillRect/>
          </a:stretch>
        </p:blipFill>
        <p:spPr bwMode="auto">
          <a:xfrm>
            <a:off x="1761785" y="0"/>
            <a:ext cx="4787660" cy="6857999"/>
          </a:xfrm>
          <a:prstGeom prst="rect">
            <a:avLst/>
          </a:prstGeom>
          <a:noFill/>
        </p:spPr>
      </p:pic>
      <p:grpSp>
        <p:nvGrpSpPr>
          <p:cNvPr id="62" name="Group 61"/>
          <p:cNvGrpSpPr/>
          <p:nvPr/>
        </p:nvGrpSpPr>
        <p:grpSpPr>
          <a:xfrm>
            <a:off x="1259632" y="1484784"/>
            <a:ext cx="2592288" cy="4536504"/>
            <a:chOff x="1259632" y="1484784"/>
            <a:chExt cx="2592288" cy="4536504"/>
          </a:xfrm>
        </p:grpSpPr>
        <p:sp>
          <p:nvSpPr>
            <p:cNvPr id="9" name="Rounded Rectangle 8"/>
            <p:cNvSpPr/>
            <p:nvPr/>
          </p:nvSpPr>
          <p:spPr bwMode="auto">
            <a:xfrm>
              <a:off x="1979712" y="1484784"/>
              <a:ext cx="1872208" cy="4536504"/>
            </a:xfrm>
            <a:prstGeom prst="round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Verdana" pitchFamily="34" charset="0"/>
              </a:endParaRPr>
            </a:p>
          </p:txBody>
        </p:sp>
        <p:cxnSp>
          <p:nvCxnSpPr>
            <p:cNvPr id="53" name="Straight Arrow Connector 52"/>
            <p:cNvCxnSpPr/>
            <p:nvPr/>
          </p:nvCxnSpPr>
          <p:spPr bwMode="auto">
            <a:xfrm flipV="1">
              <a:off x="1259632" y="2780928"/>
              <a:ext cx="648072" cy="432048"/>
            </a:xfrm>
            <a:prstGeom prst="straightConnector1">
              <a:avLst/>
            </a:prstGeom>
            <a:solidFill>
              <a:schemeClr val="accent1"/>
            </a:solidFill>
            <a:ln w="38100" cap="sq" cmpd="sng" algn="ctr">
              <a:solidFill>
                <a:srgbClr val="FF0000"/>
              </a:solidFill>
              <a:prstDash val="solid"/>
              <a:round/>
              <a:headEnd type="none" w="sm" len="sm"/>
              <a:tailEnd type="arrow"/>
            </a:ln>
            <a:effectLst/>
          </p:spPr>
        </p:cxnSp>
      </p:grpSp>
      <p:grpSp>
        <p:nvGrpSpPr>
          <p:cNvPr id="58" name="Group 57"/>
          <p:cNvGrpSpPr/>
          <p:nvPr/>
        </p:nvGrpSpPr>
        <p:grpSpPr>
          <a:xfrm>
            <a:off x="3995936" y="1556792"/>
            <a:ext cx="5148064" cy="5184576"/>
            <a:chOff x="3995936" y="1556792"/>
            <a:chExt cx="5148064" cy="5184576"/>
          </a:xfrm>
        </p:grpSpPr>
        <p:sp>
          <p:nvSpPr>
            <p:cNvPr id="54" name="Title 1"/>
            <p:cNvSpPr txBox="1">
              <a:spLocks/>
            </p:cNvSpPr>
            <p:nvPr/>
          </p:nvSpPr>
          <p:spPr bwMode="auto">
            <a:xfrm>
              <a:off x="6516216" y="2924944"/>
              <a:ext cx="2627784"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Inter-Regional Coordination and Capacity Building Programme</a:t>
              </a:r>
              <a:endParaRPr kumimoji="0" lang="en-GB"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grpSp>
          <p:nvGrpSpPr>
            <p:cNvPr id="57" name="Group 56"/>
            <p:cNvGrpSpPr/>
            <p:nvPr/>
          </p:nvGrpSpPr>
          <p:grpSpPr>
            <a:xfrm>
              <a:off x="3995936" y="1556792"/>
              <a:ext cx="3168352" cy="5184576"/>
              <a:chOff x="3995936" y="1556792"/>
              <a:chExt cx="3168352" cy="5184576"/>
            </a:xfrm>
          </p:grpSpPr>
          <p:grpSp>
            <p:nvGrpSpPr>
              <p:cNvPr id="51" name="Group 50"/>
              <p:cNvGrpSpPr/>
              <p:nvPr/>
            </p:nvGrpSpPr>
            <p:grpSpPr>
              <a:xfrm>
                <a:off x="3995936" y="1556792"/>
                <a:ext cx="2376264" cy="5184576"/>
                <a:chOff x="3995936" y="1556792"/>
                <a:chExt cx="2376264" cy="5184576"/>
              </a:xfrm>
            </p:grpSpPr>
            <p:cxnSp>
              <p:nvCxnSpPr>
                <p:cNvPr id="15" name="Straight Connector 14"/>
                <p:cNvCxnSpPr/>
                <p:nvPr/>
              </p:nvCxnSpPr>
              <p:spPr bwMode="auto">
                <a:xfrm>
                  <a:off x="3995936" y="1556792"/>
                  <a:ext cx="1296144" cy="0"/>
                </a:xfrm>
                <a:prstGeom prst="line">
                  <a:avLst/>
                </a:prstGeom>
                <a:solidFill>
                  <a:schemeClr val="accent1"/>
                </a:solidFill>
                <a:ln w="38100" cap="sq" cmpd="sng" algn="ctr">
                  <a:solidFill>
                    <a:srgbClr val="FF0000"/>
                  </a:solidFill>
                  <a:prstDash val="solid"/>
                  <a:round/>
                  <a:headEnd type="none" w="sm" len="sm"/>
                  <a:tailEnd type="none" w="sm" len="sm"/>
                </a:ln>
                <a:effectLst/>
              </p:spPr>
            </p:cxnSp>
            <p:cxnSp>
              <p:nvCxnSpPr>
                <p:cNvPr id="16" name="Straight Connector 15"/>
                <p:cNvCxnSpPr/>
                <p:nvPr/>
              </p:nvCxnSpPr>
              <p:spPr bwMode="auto">
                <a:xfrm>
                  <a:off x="5292080" y="1556792"/>
                  <a:ext cx="0" cy="360040"/>
                </a:xfrm>
                <a:prstGeom prst="line">
                  <a:avLst/>
                </a:prstGeom>
                <a:solidFill>
                  <a:schemeClr val="accent1"/>
                </a:solidFill>
                <a:ln w="38100" cap="sq" cmpd="sng" algn="ctr">
                  <a:solidFill>
                    <a:srgbClr val="FF0000"/>
                  </a:solidFill>
                  <a:prstDash val="solid"/>
                  <a:round/>
                  <a:headEnd type="none" w="sm" len="sm"/>
                  <a:tailEnd type="none" w="sm" len="sm"/>
                </a:ln>
                <a:effectLst/>
              </p:spPr>
            </p:cxnSp>
            <p:cxnSp>
              <p:nvCxnSpPr>
                <p:cNvPr id="19" name="Straight Connector 18"/>
                <p:cNvCxnSpPr/>
                <p:nvPr/>
              </p:nvCxnSpPr>
              <p:spPr bwMode="auto">
                <a:xfrm>
                  <a:off x="5292080" y="1916832"/>
                  <a:ext cx="720080" cy="0"/>
                </a:xfrm>
                <a:prstGeom prst="line">
                  <a:avLst/>
                </a:prstGeom>
                <a:solidFill>
                  <a:schemeClr val="accent1"/>
                </a:solidFill>
                <a:ln w="38100" cap="sq" cmpd="sng" algn="ctr">
                  <a:solidFill>
                    <a:srgbClr val="FF0000"/>
                  </a:solidFill>
                  <a:prstDash val="solid"/>
                  <a:round/>
                  <a:headEnd type="none" w="sm" len="sm"/>
                  <a:tailEnd type="none" w="sm" len="sm"/>
                </a:ln>
                <a:effectLst/>
              </p:spPr>
            </p:cxnSp>
            <p:cxnSp>
              <p:nvCxnSpPr>
                <p:cNvPr id="21" name="Straight Connector 20"/>
                <p:cNvCxnSpPr/>
                <p:nvPr/>
              </p:nvCxnSpPr>
              <p:spPr bwMode="auto">
                <a:xfrm>
                  <a:off x="6012160" y="5661248"/>
                  <a:ext cx="360040" cy="0"/>
                </a:xfrm>
                <a:prstGeom prst="line">
                  <a:avLst/>
                </a:prstGeom>
                <a:solidFill>
                  <a:schemeClr val="accent1"/>
                </a:solidFill>
                <a:ln w="38100" cap="sq" cmpd="sng" algn="ctr">
                  <a:solidFill>
                    <a:srgbClr val="FF0000"/>
                  </a:solidFill>
                  <a:prstDash val="solid"/>
                  <a:round/>
                  <a:headEnd type="none" w="sm" len="sm"/>
                  <a:tailEnd type="none" w="sm" len="sm"/>
                </a:ln>
                <a:effectLst/>
              </p:spPr>
            </p:cxnSp>
            <p:cxnSp>
              <p:nvCxnSpPr>
                <p:cNvPr id="22" name="Straight Connector 21"/>
                <p:cNvCxnSpPr/>
                <p:nvPr/>
              </p:nvCxnSpPr>
              <p:spPr bwMode="auto">
                <a:xfrm>
                  <a:off x="3995936" y="1556792"/>
                  <a:ext cx="0" cy="5184576"/>
                </a:xfrm>
                <a:prstGeom prst="line">
                  <a:avLst/>
                </a:prstGeom>
                <a:solidFill>
                  <a:schemeClr val="accent1"/>
                </a:solidFill>
                <a:ln w="38100" cap="sq" cmpd="sng" algn="ctr">
                  <a:solidFill>
                    <a:srgbClr val="FF0000"/>
                  </a:solidFill>
                  <a:prstDash val="solid"/>
                  <a:round/>
                  <a:headEnd type="none" w="sm" len="sm"/>
                  <a:tailEnd type="none" w="sm" len="sm"/>
                </a:ln>
                <a:effectLst/>
              </p:spPr>
            </p:cxnSp>
            <p:cxnSp>
              <p:nvCxnSpPr>
                <p:cNvPr id="23" name="Straight Connector 22"/>
                <p:cNvCxnSpPr/>
                <p:nvPr/>
              </p:nvCxnSpPr>
              <p:spPr bwMode="auto">
                <a:xfrm>
                  <a:off x="3995936" y="6741368"/>
                  <a:ext cx="2376264" cy="0"/>
                </a:xfrm>
                <a:prstGeom prst="line">
                  <a:avLst/>
                </a:prstGeom>
                <a:solidFill>
                  <a:schemeClr val="accent1"/>
                </a:solidFill>
                <a:ln w="38100" cap="sq" cmpd="sng" algn="ctr">
                  <a:solidFill>
                    <a:srgbClr val="FF0000"/>
                  </a:solidFill>
                  <a:prstDash val="solid"/>
                  <a:round/>
                  <a:headEnd type="none" w="sm" len="sm"/>
                  <a:tailEnd type="none" w="sm" len="sm"/>
                </a:ln>
                <a:effectLst/>
              </p:spPr>
            </p:cxnSp>
            <p:cxnSp>
              <p:nvCxnSpPr>
                <p:cNvPr id="24" name="Straight Connector 23"/>
                <p:cNvCxnSpPr/>
                <p:nvPr/>
              </p:nvCxnSpPr>
              <p:spPr bwMode="auto">
                <a:xfrm flipV="1">
                  <a:off x="6012160" y="1916832"/>
                  <a:ext cx="0" cy="3744416"/>
                </a:xfrm>
                <a:prstGeom prst="line">
                  <a:avLst/>
                </a:prstGeom>
                <a:solidFill>
                  <a:schemeClr val="accent1"/>
                </a:solidFill>
                <a:ln w="38100" cap="sq" cmpd="sng" algn="ctr">
                  <a:solidFill>
                    <a:srgbClr val="FF0000"/>
                  </a:solidFill>
                  <a:prstDash val="solid"/>
                  <a:round/>
                  <a:headEnd type="none" w="sm" len="sm"/>
                  <a:tailEnd type="none" w="sm" len="sm"/>
                </a:ln>
                <a:effectLst/>
              </p:spPr>
            </p:cxnSp>
            <p:cxnSp>
              <p:nvCxnSpPr>
                <p:cNvPr id="25" name="Straight Connector 24"/>
                <p:cNvCxnSpPr/>
                <p:nvPr/>
              </p:nvCxnSpPr>
              <p:spPr bwMode="auto">
                <a:xfrm flipH="1" flipV="1">
                  <a:off x="6365631" y="5667270"/>
                  <a:ext cx="6569" cy="1074098"/>
                </a:xfrm>
                <a:prstGeom prst="line">
                  <a:avLst/>
                </a:prstGeom>
                <a:solidFill>
                  <a:schemeClr val="accent1"/>
                </a:solidFill>
                <a:ln w="38100" cap="sq" cmpd="sng" algn="ctr">
                  <a:solidFill>
                    <a:srgbClr val="FF0000"/>
                  </a:solidFill>
                  <a:prstDash val="solid"/>
                  <a:round/>
                  <a:headEnd type="none" w="sm" len="sm"/>
                  <a:tailEnd type="none" w="sm" len="sm"/>
                </a:ln>
                <a:effectLst/>
              </p:spPr>
            </p:cxnSp>
          </p:grpSp>
          <p:cxnSp>
            <p:nvCxnSpPr>
              <p:cNvPr id="55" name="Straight Arrow Connector 54"/>
              <p:cNvCxnSpPr/>
              <p:nvPr/>
            </p:nvCxnSpPr>
            <p:spPr bwMode="auto">
              <a:xfrm flipH="1" flipV="1">
                <a:off x="6084168" y="2492896"/>
                <a:ext cx="1080120" cy="216024"/>
              </a:xfrm>
              <a:prstGeom prst="straightConnector1">
                <a:avLst/>
              </a:prstGeom>
              <a:solidFill>
                <a:schemeClr val="accent1"/>
              </a:solidFill>
              <a:ln w="38100" cap="sq" cmpd="sng" algn="ctr">
                <a:solidFill>
                  <a:srgbClr val="FF0000"/>
                </a:solidFill>
                <a:prstDash val="solid"/>
                <a:round/>
                <a:headEnd type="none" w="sm" len="sm"/>
                <a:tailEnd type="arrow"/>
              </a:ln>
              <a:effectLst/>
            </p:spPr>
          </p:cxnSp>
        </p:grpSp>
      </p:grpSp>
    </p:spTree>
    <p:extLst>
      <p:ext uri="{BB962C8B-B14F-4D97-AF65-F5344CB8AC3E}">
        <p14:creationId xmlns:p14="http://schemas.microsoft.com/office/powerpoint/2010/main" val="13614383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subTnLst>
                                    <p:set>
                                      <p:cBhvr override="childStyle">
                                        <p:cTn dur="1" fill="hold" display="0" masterRel="nextClick" afterEffect="1"/>
                                        <p:tgtEl>
                                          <p:spTgt spid="5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107504" y="220663"/>
            <a:ext cx="8799959" cy="6126162"/>
            <a:chOff x="107504" y="220663"/>
            <a:chExt cx="8799959" cy="6126162"/>
          </a:xfrm>
        </p:grpSpPr>
        <p:sp>
          <p:nvSpPr>
            <p:cNvPr id="3" name="Line 3"/>
            <p:cNvSpPr>
              <a:spLocks noChangeShapeType="1"/>
            </p:cNvSpPr>
            <p:nvPr/>
          </p:nvSpPr>
          <p:spPr bwMode="auto">
            <a:xfrm>
              <a:off x="4657727" y="2995612"/>
              <a:ext cx="0" cy="279401"/>
            </a:xfrm>
            <a:prstGeom prst="line">
              <a:avLst/>
            </a:prstGeom>
            <a:noFill/>
            <a:ln w="25400">
              <a:solidFill>
                <a:schemeClr val="tx1"/>
              </a:solidFill>
              <a:prstDash val="sysDash"/>
              <a:round/>
              <a:headEnd/>
              <a:tailEnd/>
            </a:ln>
          </p:spPr>
          <p:txBody>
            <a:bodyPr/>
            <a:lstStyle/>
            <a:p>
              <a:endParaRPr lang="en-GB"/>
            </a:p>
          </p:txBody>
        </p:sp>
        <p:sp>
          <p:nvSpPr>
            <p:cNvPr id="4" name="Text Box 4"/>
            <p:cNvSpPr txBox="1">
              <a:spLocks noChangeArrowheads="1"/>
            </p:cNvSpPr>
            <p:nvPr/>
          </p:nvSpPr>
          <p:spPr bwMode="auto">
            <a:xfrm>
              <a:off x="3065463" y="2092325"/>
              <a:ext cx="2827338" cy="887413"/>
            </a:xfrm>
            <a:prstGeom prst="rect">
              <a:avLst/>
            </a:prstGeom>
            <a:solidFill>
              <a:schemeClr val="tx2"/>
            </a:solidFill>
            <a:ln w="25400">
              <a:solidFill>
                <a:schemeClr val="tx2"/>
              </a:solidFill>
              <a:miter lim="800000"/>
              <a:headEnd/>
              <a:tailEnd/>
            </a:ln>
          </p:spPr>
          <p:txBody>
            <a:bodyPr lIns="58522" tIns="29261" rIns="58522" bIns="29261"/>
            <a:lstStyle/>
            <a:p>
              <a:pPr eaLnBrk="0" hangingPunct="0"/>
              <a:r>
                <a:rPr lang="en-US" sz="1600" b="1" dirty="0" smtClean="0">
                  <a:solidFill>
                    <a:srgbClr val="FF0000"/>
                  </a:solidFill>
                  <a:latin typeface="Arial" charset="0"/>
                </a:rPr>
                <a:t>(New) IHO Council</a:t>
              </a:r>
              <a:endParaRPr lang="en-US" sz="1600" b="1" dirty="0">
                <a:solidFill>
                  <a:srgbClr val="FF0000"/>
                </a:solidFill>
                <a:latin typeface="Arial" charset="0"/>
              </a:endParaRPr>
            </a:p>
            <a:p>
              <a:pPr eaLnBrk="0" hangingPunct="0"/>
              <a:r>
                <a:rPr lang="en-US" sz="1200" dirty="0">
                  <a:solidFill>
                    <a:schemeClr val="bg2"/>
                  </a:solidFill>
                  <a:latin typeface="Arial" charset="0"/>
                </a:rPr>
                <a:t> </a:t>
              </a:r>
              <a:r>
                <a:rPr lang="en-US" sz="1200" dirty="0">
                  <a:solidFill>
                    <a:srgbClr val="FF0000"/>
                  </a:solidFill>
                  <a:latin typeface="Arial" charset="0"/>
                </a:rPr>
                <a:t>30 MS (</a:t>
              </a:r>
              <a:r>
                <a:rPr lang="en-US" sz="1200" dirty="0">
                  <a:solidFill>
                    <a:schemeClr val="bg2"/>
                  </a:solidFill>
                  <a:latin typeface="Arial" charset="0"/>
                </a:rPr>
                <a:t>or 25% if greater) </a:t>
              </a:r>
            </a:p>
            <a:p>
              <a:pPr eaLnBrk="0" hangingPunct="0"/>
              <a:r>
                <a:rPr lang="en-US" sz="1200" dirty="0">
                  <a:solidFill>
                    <a:schemeClr val="bg2"/>
                  </a:solidFill>
                  <a:latin typeface="Arial" charset="0"/>
                </a:rPr>
                <a:t>regional &amp; interest representation.</a:t>
              </a:r>
            </a:p>
            <a:p>
              <a:pPr eaLnBrk="0" hangingPunct="0"/>
              <a:r>
                <a:rPr lang="en-US" sz="1200" dirty="0">
                  <a:solidFill>
                    <a:schemeClr val="bg2"/>
                  </a:solidFill>
                  <a:latin typeface="Arial" charset="0"/>
                </a:rPr>
                <a:t>Frequency of meetings: annual</a:t>
              </a:r>
            </a:p>
          </p:txBody>
        </p:sp>
        <p:sp>
          <p:nvSpPr>
            <p:cNvPr id="5" name="Line 5"/>
            <p:cNvSpPr>
              <a:spLocks noChangeShapeType="1"/>
            </p:cNvSpPr>
            <p:nvPr/>
          </p:nvSpPr>
          <p:spPr bwMode="auto">
            <a:xfrm flipH="1" flipV="1">
              <a:off x="5870575" y="2708274"/>
              <a:ext cx="258763" cy="1588"/>
            </a:xfrm>
            <a:prstGeom prst="line">
              <a:avLst/>
            </a:prstGeom>
            <a:noFill/>
            <a:ln w="25400">
              <a:solidFill>
                <a:schemeClr val="tx1"/>
              </a:solidFill>
              <a:round/>
              <a:headEnd/>
              <a:tailEnd/>
            </a:ln>
          </p:spPr>
          <p:txBody>
            <a:bodyPr/>
            <a:lstStyle/>
            <a:p>
              <a:endParaRPr lang="en-GB"/>
            </a:p>
          </p:txBody>
        </p:sp>
        <p:sp>
          <p:nvSpPr>
            <p:cNvPr id="6" name="Line 6"/>
            <p:cNvSpPr>
              <a:spLocks noChangeShapeType="1"/>
            </p:cNvSpPr>
            <p:nvPr/>
          </p:nvSpPr>
          <p:spPr bwMode="auto">
            <a:xfrm>
              <a:off x="2522538" y="1354138"/>
              <a:ext cx="0" cy="738188"/>
            </a:xfrm>
            <a:prstGeom prst="line">
              <a:avLst/>
            </a:prstGeom>
            <a:noFill/>
            <a:ln w="25400">
              <a:solidFill>
                <a:schemeClr val="tx1"/>
              </a:solidFill>
              <a:round/>
              <a:headEnd/>
              <a:tailEnd/>
            </a:ln>
          </p:spPr>
          <p:txBody>
            <a:bodyPr/>
            <a:lstStyle/>
            <a:p>
              <a:endParaRPr lang="en-GB"/>
            </a:p>
          </p:txBody>
        </p:sp>
        <p:sp>
          <p:nvSpPr>
            <p:cNvPr id="7" name="Line 7"/>
            <p:cNvSpPr>
              <a:spLocks noChangeShapeType="1"/>
            </p:cNvSpPr>
            <p:nvPr/>
          </p:nvSpPr>
          <p:spPr bwMode="auto">
            <a:xfrm flipH="1" flipV="1">
              <a:off x="6142038" y="1354138"/>
              <a:ext cx="1588" cy="1354138"/>
            </a:xfrm>
            <a:prstGeom prst="line">
              <a:avLst/>
            </a:prstGeom>
            <a:noFill/>
            <a:ln w="25400">
              <a:solidFill>
                <a:schemeClr val="tx1"/>
              </a:solidFill>
              <a:round/>
              <a:headEnd/>
              <a:tailEnd/>
            </a:ln>
          </p:spPr>
          <p:txBody>
            <a:bodyPr wrap="none" anchor="ctr"/>
            <a:lstStyle/>
            <a:p>
              <a:endParaRPr lang="en-GB"/>
            </a:p>
          </p:txBody>
        </p:sp>
        <p:sp>
          <p:nvSpPr>
            <p:cNvPr id="8" name="Line 8"/>
            <p:cNvSpPr>
              <a:spLocks noChangeShapeType="1"/>
            </p:cNvSpPr>
            <p:nvPr/>
          </p:nvSpPr>
          <p:spPr bwMode="auto">
            <a:xfrm>
              <a:off x="3843338" y="3914775"/>
              <a:ext cx="2117725" cy="0"/>
            </a:xfrm>
            <a:prstGeom prst="line">
              <a:avLst/>
            </a:prstGeom>
            <a:noFill/>
            <a:ln w="25400">
              <a:solidFill>
                <a:schemeClr val="tx1"/>
              </a:solidFill>
              <a:prstDash val="lgDash"/>
              <a:round/>
              <a:headEnd/>
              <a:tailEnd/>
            </a:ln>
          </p:spPr>
          <p:txBody>
            <a:bodyPr/>
            <a:lstStyle/>
            <a:p>
              <a:endParaRPr lang="en-GB"/>
            </a:p>
          </p:txBody>
        </p:sp>
        <p:sp>
          <p:nvSpPr>
            <p:cNvPr id="9" name="Line 9"/>
            <p:cNvSpPr>
              <a:spLocks noChangeShapeType="1"/>
            </p:cNvSpPr>
            <p:nvPr/>
          </p:nvSpPr>
          <p:spPr bwMode="auto">
            <a:xfrm>
              <a:off x="5799138" y="4892675"/>
              <a:ext cx="979488" cy="0"/>
            </a:xfrm>
            <a:prstGeom prst="line">
              <a:avLst/>
            </a:prstGeom>
            <a:noFill/>
            <a:ln w="25400">
              <a:solidFill>
                <a:schemeClr val="tx1"/>
              </a:solidFill>
              <a:round/>
              <a:headEnd/>
              <a:tailEnd/>
            </a:ln>
          </p:spPr>
          <p:txBody>
            <a:bodyPr/>
            <a:lstStyle/>
            <a:p>
              <a:endParaRPr lang="en-GB"/>
            </a:p>
          </p:txBody>
        </p:sp>
        <p:sp>
          <p:nvSpPr>
            <p:cNvPr id="10" name="Line 10"/>
            <p:cNvSpPr>
              <a:spLocks noChangeShapeType="1"/>
            </p:cNvSpPr>
            <p:nvPr/>
          </p:nvSpPr>
          <p:spPr bwMode="auto">
            <a:xfrm>
              <a:off x="2763838" y="4786313"/>
              <a:ext cx="265113" cy="1588"/>
            </a:xfrm>
            <a:prstGeom prst="line">
              <a:avLst/>
            </a:prstGeom>
            <a:noFill/>
            <a:ln w="25400">
              <a:solidFill>
                <a:schemeClr val="tx1"/>
              </a:solidFill>
              <a:round/>
              <a:headEnd/>
              <a:tailEnd/>
            </a:ln>
          </p:spPr>
          <p:txBody>
            <a:bodyPr/>
            <a:lstStyle/>
            <a:p>
              <a:endParaRPr lang="en-GB"/>
            </a:p>
          </p:txBody>
        </p:sp>
        <p:sp>
          <p:nvSpPr>
            <p:cNvPr id="11" name="Line 11"/>
            <p:cNvSpPr>
              <a:spLocks noChangeShapeType="1"/>
            </p:cNvSpPr>
            <p:nvPr/>
          </p:nvSpPr>
          <p:spPr bwMode="auto">
            <a:xfrm>
              <a:off x="2763838" y="6021288"/>
              <a:ext cx="265113" cy="0"/>
            </a:xfrm>
            <a:prstGeom prst="line">
              <a:avLst/>
            </a:prstGeom>
            <a:noFill/>
            <a:ln w="25400">
              <a:solidFill>
                <a:schemeClr val="tx1"/>
              </a:solidFill>
              <a:round/>
              <a:headEnd/>
              <a:tailEnd/>
            </a:ln>
          </p:spPr>
          <p:txBody>
            <a:bodyPr wrap="none" anchor="ctr"/>
            <a:lstStyle/>
            <a:p>
              <a:endParaRPr lang="en-GB"/>
            </a:p>
          </p:txBody>
        </p:sp>
        <p:sp>
          <p:nvSpPr>
            <p:cNvPr id="12" name="Line 12"/>
            <p:cNvSpPr>
              <a:spLocks noChangeShapeType="1"/>
            </p:cNvSpPr>
            <p:nvPr/>
          </p:nvSpPr>
          <p:spPr bwMode="auto">
            <a:xfrm>
              <a:off x="2424113" y="3275013"/>
              <a:ext cx="0" cy="419100"/>
            </a:xfrm>
            <a:prstGeom prst="line">
              <a:avLst/>
            </a:prstGeom>
            <a:noFill/>
            <a:ln w="25400">
              <a:solidFill>
                <a:schemeClr val="tx1"/>
              </a:solidFill>
              <a:round/>
              <a:headEnd/>
              <a:tailEnd/>
            </a:ln>
          </p:spPr>
          <p:txBody>
            <a:bodyPr/>
            <a:lstStyle/>
            <a:p>
              <a:endParaRPr lang="en-GB"/>
            </a:p>
          </p:txBody>
        </p:sp>
        <p:sp>
          <p:nvSpPr>
            <p:cNvPr id="13" name="Line 13"/>
            <p:cNvSpPr>
              <a:spLocks noChangeShapeType="1"/>
            </p:cNvSpPr>
            <p:nvPr/>
          </p:nvSpPr>
          <p:spPr bwMode="auto">
            <a:xfrm>
              <a:off x="6286500" y="3275013"/>
              <a:ext cx="1588" cy="419100"/>
            </a:xfrm>
            <a:prstGeom prst="line">
              <a:avLst/>
            </a:prstGeom>
            <a:noFill/>
            <a:ln w="25400">
              <a:solidFill>
                <a:schemeClr val="tx1"/>
              </a:solidFill>
              <a:round/>
              <a:headEnd/>
              <a:tailEnd/>
            </a:ln>
          </p:spPr>
          <p:txBody>
            <a:bodyPr/>
            <a:lstStyle/>
            <a:p>
              <a:endParaRPr lang="en-GB"/>
            </a:p>
          </p:txBody>
        </p:sp>
        <p:sp>
          <p:nvSpPr>
            <p:cNvPr id="14" name="Text Box 14"/>
            <p:cNvSpPr txBox="1">
              <a:spLocks noChangeArrowheads="1"/>
            </p:cNvSpPr>
            <p:nvPr/>
          </p:nvSpPr>
          <p:spPr bwMode="auto">
            <a:xfrm>
              <a:off x="260350" y="2087563"/>
              <a:ext cx="2617788" cy="908050"/>
            </a:xfrm>
            <a:prstGeom prst="rect">
              <a:avLst/>
            </a:prstGeom>
            <a:solidFill>
              <a:schemeClr val="tx2"/>
            </a:solidFill>
            <a:ln w="25400">
              <a:solidFill>
                <a:schemeClr val="tx2"/>
              </a:solidFill>
              <a:miter lim="800000"/>
              <a:headEnd/>
              <a:tailEnd/>
            </a:ln>
          </p:spPr>
          <p:txBody>
            <a:bodyPr lIns="58522" tIns="29261" rIns="58522" bIns="29261"/>
            <a:lstStyle/>
            <a:p>
              <a:pPr eaLnBrk="0" hangingPunct="0"/>
              <a:r>
                <a:rPr lang="en-US" sz="1600" b="1" dirty="0" smtClean="0">
                  <a:solidFill>
                    <a:srgbClr val="0070C0"/>
                  </a:solidFill>
                  <a:latin typeface="Arial" charset="0"/>
                </a:rPr>
                <a:t>(IHB) Secretariat</a:t>
              </a:r>
              <a:endParaRPr lang="en-US" sz="1600" b="1" dirty="0">
                <a:solidFill>
                  <a:srgbClr val="0070C0"/>
                </a:solidFill>
                <a:latin typeface="Arial" charset="0"/>
              </a:endParaRPr>
            </a:p>
            <a:p>
              <a:pPr eaLnBrk="0" hangingPunct="0"/>
              <a:r>
                <a:rPr lang="en-US" sz="1200" b="1" dirty="0">
                  <a:solidFill>
                    <a:srgbClr val="0070C0"/>
                  </a:solidFill>
                  <a:latin typeface="Arial" charset="0"/>
                </a:rPr>
                <a:t>Secretary General</a:t>
              </a:r>
            </a:p>
            <a:p>
              <a:pPr eaLnBrk="0" hangingPunct="0"/>
              <a:r>
                <a:rPr lang="en-US" sz="1200" dirty="0">
                  <a:solidFill>
                    <a:srgbClr val="0070C0"/>
                  </a:solidFill>
                  <a:latin typeface="Arial" charset="0"/>
                </a:rPr>
                <a:t>2 Directors</a:t>
              </a:r>
            </a:p>
            <a:p>
              <a:pPr eaLnBrk="0" hangingPunct="0"/>
              <a:r>
                <a:rPr lang="en-US" sz="1200" dirty="0">
                  <a:solidFill>
                    <a:srgbClr val="000000"/>
                  </a:solidFill>
                  <a:latin typeface="Arial" charset="0"/>
                </a:rPr>
                <a:t>5 </a:t>
              </a:r>
              <a:r>
                <a:rPr lang="en-US" sz="1200" dirty="0" smtClean="0">
                  <a:solidFill>
                    <a:srgbClr val="000000"/>
                  </a:solidFill>
                  <a:latin typeface="Arial" charset="0"/>
                </a:rPr>
                <a:t>Assistant Directors</a:t>
              </a:r>
              <a:endParaRPr lang="en-US" sz="1200" dirty="0">
                <a:solidFill>
                  <a:srgbClr val="000000"/>
                </a:solidFill>
                <a:latin typeface="Arial" charset="0"/>
              </a:endParaRPr>
            </a:p>
          </p:txBody>
        </p:sp>
        <p:sp>
          <p:nvSpPr>
            <p:cNvPr id="15" name="Text Box 15"/>
            <p:cNvSpPr txBox="1">
              <a:spLocks noChangeArrowheads="1"/>
            </p:cNvSpPr>
            <p:nvPr/>
          </p:nvSpPr>
          <p:spPr bwMode="auto">
            <a:xfrm>
              <a:off x="1308100" y="3425825"/>
              <a:ext cx="2582863" cy="850900"/>
            </a:xfrm>
            <a:prstGeom prst="rect">
              <a:avLst/>
            </a:prstGeom>
            <a:solidFill>
              <a:schemeClr val="tx2"/>
            </a:solidFill>
            <a:ln w="25400">
              <a:solidFill>
                <a:schemeClr val="tx2"/>
              </a:solidFill>
              <a:miter lim="800000"/>
              <a:headEnd/>
              <a:tailEnd/>
            </a:ln>
          </p:spPr>
          <p:txBody>
            <a:bodyPr lIns="58522" tIns="29261" rIns="58522" bIns="29261"/>
            <a:lstStyle/>
            <a:p>
              <a:pPr eaLnBrk="0" hangingPunct="0"/>
              <a:r>
                <a:rPr lang="en-US" sz="1200" b="1" dirty="0">
                  <a:solidFill>
                    <a:srgbClr val="FF0000"/>
                  </a:solidFill>
                  <a:latin typeface="Arial" charset="0"/>
                </a:rPr>
                <a:t>Hydrographic Services &amp; Standards </a:t>
              </a:r>
              <a:r>
                <a:rPr lang="en-US" sz="1200" b="1" dirty="0" smtClean="0">
                  <a:solidFill>
                    <a:srgbClr val="FF0000"/>
                  </a:solidFill>
                  <a:latin typeface="Arial" charset="0"/>
                </a:rPr>
                <a:t>Committee (HSSC)</a:t>
              </a:r>
              <a:endParaRPr lang="en-US" sz="1200" b="1" dirty="0">
                <a:solidFill>
                  <a:srgbClr val="FF0000"/>
                </a:solidFill>
                <a:latin typeface="Arial" charset="0"/>
              </a:endParaRPr>
            </a:p>
            <a:p>
              <a:pPr eaLnBrk="0" hangingPunct="0"/>
              <a:endParaRPr lang="en-US" sz="700" dirty="0">
                <a:solidFill>
                  <a:srgbClr val="000000"/>
                </a:solidFill>
                <a:latin typeface="Arial" charset="0"/>
              </a:endParaRPr>
            </a:p>
            <a:p>
              <a:pPr eaLnBrk="0" hangingPunct="0"/>
              <a:r>
                <a:rPr lang="en-US" sz="1200" dirty="0">
                  <a:solidFill>
                    <a:srgbClr val="000000"/>
                  </a:solidFill>
                  <a:latin typeface="Arial" charset="0"/>
                </a:rPr>
                <a:t>meeting at least annually</a:t>
              </a:r>
            </a:p>
          </p:txBody>
        </p:sp>
        <p:sp>
          <p:nvSpPr>
            <p:cNvPr id="16" name="Text Box 16"/>
            <p:cNvSpPr txBox="1">
              <a:spLocks noChangeArrowheads="1"/>
            </p:cNvSpPr>
            <p:nvPr/>
          </p:nvSpPr>
          <p:spPr bwMode="auto">
            <a:xfrm>
              <a:off x="5903913" y="3414713"/>
              <a:ext cx="2989263" cy="846138"/>
            </a:xfrm>
            <a:prstGeom prst="rect">
              <a:avLst/>
            </a:prstGeom>
            <a:solidFill>
              <a:schemeClr val="tx2"/>
            </a:solidFill>
            <a:ln w="25400">
              <a:solidFill>
                <a:schemeClr val="tx2"/>
              </a:solidFill>
              <a:miter lim="800000"/>
              <a:headEnd/>
              <a:tailEnd/>
            </a:ln>
          </p:spPr>
          <p:txBody>
            <a:bodyPr lIns="58522" tIns="29261" rIns="58522" bIns="29261"/>
            <a:lstStyle/>
            <a:p>
              <a:pPr eaLnBrk="0" hangingPunct="0"/>
              <a:r>
                <a:rPr lang="en-US" sz="1200" b="1" dirty="0">
                  <a:solidFill>
                    <a:srgbClr val="FF0000"/>
                  </a:solidFill>
                  <a:latin typeface="Arial" charset="0"/>
                </a:rPr>
                <a:t>Inter-Regional Coordination </a:t>
              </a:r>
              <a:r>
                <a:rPr lang="en-US" sz="1200" b="1" dirty="0" smtClean="0">
                  <a:solidFill>
                    <a:srgbClr val="FF0000"/>
                  </a:solidFill>
                  <a:latin typeface="Arial" charset="0"/>
                </a:rPr>
                <a:t>Committee</a:t>
              </a:r>
            </a:p>
            <a:p>
              <a:pPr algn="ctr" eaLnBrk="0" hangingPunct="0"/>
              <a:r>
                <a:rPr lang="en-US" sz="1200" b="1" dirty="0" smtClean="0">
                  <a:solidFill>
                    <a:srgbClr val="FF0000"/>
                  </a:solidFill>
                  <a:latin typeface="Arial" charset="0"/>
                </a:rPr>
                <a:t>(IRCC)</a:t>
              </a:r>
              <a:endParaRPr lang="en-US" sz="1200" b="1" dirty="0">
                <a:solidFill>
                  <a:srgbClr val="FF0000"/>
                </a:solidFill>
                <a:latin typeface="Arial" charset="0"/>
              </a:endParaRPr>
            </a:p>
            <a:p>
              <a:pPr eaLnBrk="0" hangingPunct="0"/>
              <a:endParaRPr lang="en-US" sz="700" dirty="0">
                <a:solidFill>
                  <a:srgbClr val="000000"/>
                </a:solidFill>
                <a:latin typeface="Arial" charset="0"/>
              </a:endParaRPr>
            </a:p>
            <a:p>
              <a:pPr eaLnBrk="0" hangingPunct="0"/>
              <a:r>
                <a:rPr lang="en-US" sz="1200" dirty="0">
                  <a:solidFill>
                    <a:srgbClr val="000000"/>
                  </a:solidFill>
                  <a:latin typeface="Arial" charset="0"/>
                </a:rPr>
                <a:t>meeting at least annually</a:t>
              </a:r>
            </a:p>
          </p:txBody>
        </p:sp>
        <p:sp>
          <p:nvSpPr>
            <p:cNvPr id="17" name="Line 17"/>
            <p:cNvSpPr>
              <a:spLocks noChangeShapeType="1"/>
            </p:cNvSpPr>
            <p:nvPr/>
          </p:nvSpPr>
          <p:spPr bwMode="auto">
            <a:xfrm flipV="1">
              <a:off x="2424113" y="3262313"/>
              <a:ext cx="3862388" cy="12700"/>
            </a:xfrm>
            <a:prstGeom prst="line">
              <a:avLst/>
            </a:prstGeom>
            <a:noFill/>
            <a:ln w="25400">
              <a:solidFill>
                <a:schemeClr val="tx1"/>
              </a:solidFill>
              <a:round/>
              <a:headEnd/>
              <a:tailEnd/>
            </a:ln>
          </p:spPr>
          <p:txBody>
            <a:bodyPr/>
            <a:lstStyle/>
            <a:p>
              <a:endParaRPr lang="en-GB"/>
            </a:p>
          </p:txBody>
        </p:sp>
        <p:sp>
          <p:nvSpPr>
            <p:cNvPr id="18" name="Text Box 18"/>
            <p:cNvSpPr txBox="1">
              <a:spLocks noChangeArrowheads="1"/>
            </p:cNvSpPr>
            <p:nvPr/>
          </p:nvSpPr>
          <p:spPr bwMode="auto">
            <a:xfrm>
              <a:off x="107504" y="4365104"/>
              <a:ext cx="2688085" cy="1422921"/>
            </a:xfrm>
            <a:prstGeom prst="rect">
              <a:avLst/>
            </a:prstGeom>
            <a:solidFill>
              <a:schemeClr val="tx2"/>
            </a:solidFill>
            <a:ln w="25400">
              <a:solidFill>
                <a:schemeClr val="tx2"/>
              </a:solidFill>
              <a:miter lim="800000"/>
              <a:headEnd/>
              <a:tailEnd/>
            </a:ln>
          </p:spPr>
          <p:txBody>
            <a:bodyPr lIns="58522" tIns="29261" rIns="58522" bIns="29261"/>
            <a:lstStyle/>
            <a:p>
              <a:pPr algn="l" eaLnBrk="0" hangingPunct="0"/>
              <a:r>
                <a:rPr lang="en-US" sz="1200" b="1" dirty="0" smtClean="0">
                  <a:solidFill>
                    <a:srgbClr val="000000"/>
                  </a:solidFill>
                  <a:latin typeface="Arial" charset="0"/>
                </a:rPr>
                <a:t>HSSC Working Groups:</a:t>
              </a:r>
            </a:p>
            <a:p>
              <a:pPr algn="r" eaLnBrk="0" hangingPunct="0"/>
              <a:r>
                <a:rPr lang="en-US" sz="1200" dirty="0" smtClean="0">
                  <a:solidFill>
                    <a:srgbClr val="000000"/>
                  </a:solidFill>
                  <a:latin typeface="Arial" charset="0"/>
                </a:rPr>
                <a:t>Chart Standardization</a:t>
              </a:r>
            </a:p>
            <a:p>
              <a:pPr algn="r" eaLnBrk="0" hangingPunct="0"/>
              <a:r>
                <a:rPr lang="en-US" sz="1200" dirty="0" smtClean="0">
                  <a:solidFill>
                    <a:srgbClr val="000000"/>
                  </a:solidFill>
                  <a:latin typeface="Arial" charset="0"/>
                </a:rPr>
                <a:t>Transfer Standard</a:t>
              </a:r>
            </a:p>
            <a:p>
              <a:pPr algn="r" eaLnBrk="0" hangingPunct="0"/>
              <a:r>
                <a:rPr lang="en-US" sz="1200" dirty="0" smtClean="0">
                  <a:solidFill>
                    <a:srgbClr val="000000"/>
                  </a:solidFill>
                  <a:latin typeface="Arial" charset="0"/>
                </a:rPr>
                <a:t>Digital Information Portrayal</a:t>
              </a:r>
            </a:p>
            <a:p>
              <a:pPr algn="r" eaLnBrk="0" hangingPunct="0"/>
              <a:r>
                <a:rPr lang="en-US" sz="1200" dirty="0" smtClean="0">
                  <a:solidFill>
                    <a:srgbClr val="000000"/>
                  </a:solidFill>
                  <a:latin typeface="Arial" charset="0"/>
                </a:rPr>
                <a:t>Marine Spatial Data Infrastructure</a:t>
              </a:r>
            </a:p>
            <a:p>
              <a:pPr algn="r" eaLnBrk="0" hangingPunct="0"/>
              <a:r>
                <a:rPr lang="en-US" sz="1200" dirty="0" smtClean="0">
                  <a:solidFill>
                    <a:srgbClr val="000000"/>
                  </a:solidFill>
                  <a:latin typeface="Arial" charset="0"/>
                </a:rPr>
                <a:t>Tides and Water Level</a:t>
              </a:r>
            </a:p>
            <a:p>
              <a:pPr algn="r" eaLnBrk="0" hangingPunct="0"/>
              <a:r>
                <a:rPr lang="en-US" sz="1200" b="1" dirty="0" smtClean="0">
                  <a:solidFill>
                    <a:srgbClr val="000000"/>
                  </a:solidFill>
                  <a:latin typeface="Arial" charset="0"/>
                </a:rPr>
                <a:t>……..</a:t>
              </a:r>
            </a:p>
            <a:p>
              <a:pPr algn="r" eaLnBrk="0" hangingPunct="0"/>
              <a:r>
                <a:rPr lang="en-US" sz="1200" b="1" dirty="0" smtClean="0">
                  <a:solidFill>
                    <a:srgbClr val="000000"/>
                  </a:solidFill>
                  <a:latin typeface="Arial" charset="0"/>
                </a:rPr>
                <a:t>…</a:t>
              </a:r>
              <a:endParaRPr lang="en-US" sz="1200" b="1" dirty="0">
                <a:solidFill>
                  <a:srgbClr val="000000"/>
                </a:solidFill>
                <a:latin typeface="Arial" charset="0"/>
              </a:endParaRPr>
            </a:p>
          </p:txBody>
        </p:sp>
        <p:sp>
          <p:nvSpPr>
            <p:cNvPr id="19" name="Text Box 19"/>
            <p:cNvSpPr txBox="1">
              <a:spLocks noChangeArrowheads="1"/>
            </p:cNvSpPr>
            <p:nvPr/>
          </p:nvSpPr>
          <p:spPr bwMode="auto">
            <a:xfrm>
              <a:off x="1543050" y="5956324"/>
              <a:ext cx="1255713" cy="280988"/>
            </a:xfrm>
            <a:prstGeom prst="rect">
              <a:avLst/>
            </a:prstGeom>
            <a:solidFill>
              <a:schemeClr val="tx2"/>
            </a:solidFill>
            <a:ln w="25400">
              <a:solidFill>
                <a:schemeClr val="tx2"/>
              </a:solidFill>
              <a:miter lim="800000"/>
              <a:headEnd/>
              <a:tailEnd/>
            </a:ln>
          </p:spPr>
          <p:txBody>
            <a:bodyPr lIns="58522" tIns="29261" rIns="58522" bIns="29261"/>
            <a:lstStyle/>
            <a:p>
              <a:pPr eaLnBrk="0" hangingPunct="0"/>
              <a:r>
                <a:rPr lang="en-US" sz="1200" dirty="0" smtClean="0">
                  <a:solidFill>
                    <a:srgbClr val="000000"/>
                  </a:solidFill>
                  <a:latin typeface="Arial" charset="0"/>
                </a:rPr>
                <a:t>ABLOS</a:t>
              </a:r>
              <a:endParaRPr lang="en-US" sz="1200" dirty="0">
                <a:solidFill>
                  <a:srgbClr val="000000"/>
                </a:solidFill>
                <a:latin typeface="Arial" charset="0"/>
              </a:endParaRPr>
            </a:p>
          </p:txBody>
        </p:sp>
        <p:sp>
          <p:nvSpPr>
            <p:cNvPr id="20" name="Text Box 20"/>
            <p:cNvSpPr txBox="1">
              <a:spLocks noChangeArrowheads="1"/>
            </p:cNvSpPr>
            <p:nvPr/>
          </p:nvSpPr>
          <p:spPr bwMode="auto">
            <a:xfrm>
              <a:off x="3247057" y="5543550"/>
              <a:ext cx="2405063" cy="488950"/>
            </a:xfrm>
            <a:prstGeom prst="rect">
              <a:avLst/>
            </a:prstGeom>
            <a:solidFill>
              <a:schemeClr val="tx2"/>
            </a:solidFill>
            <a:ln w="25400">
              <a:solidFill>
                <a:schemeClr val="tx2"/>
              </a:solidFill>
              <a:miter lim="800000"/>
              <a:headEnd/>
              <a:tailEnd/>
            </a:ln>
          </p:spPr>
          <p:txBody>
            <a:bodyPr lIns="58522" tIns="29261" rIns="58522" bIns="29261"/>
            <a:lstStyle/>
            <a:p>
              <a:pPr eaLnBrk="0" hangingPunct="0"/>
              <a:r>
                <a:rPr lang="en-US" sz="1200" b="1" dirty="0">
                  <a:solidFill>
                    <a:srgbClr val="000000"/>
                  </a:solidFill>
                  <a:latin typeface="Arial" charset="0"/>
                </a:rPr>
                <a:t>Accredited Non-Governmental International Organizations</a:t>
              </a:r>
            </a:p>
          </p:txBody>
        </p:sp>
        <p:sp>
          <p:nvSpPr>
            <p:cNvPr id="21" name="Text Box 21"/>
            <p:cNvSpPr txBox="1">
              <a:spLocks noChangeArrowheads="1"/>
            </p:cNvSpPr>
            <p:nvPr/>
          </p:nvSpPr>
          <p:spPr bwMode="auto">
            <a:xfrm>
              <a:off x="561975" y="1214438"/>
              <a:ext cx="838200" cy="419100"/>
            </a:xfrm>
            <a:prstGeom prst="rect">
              <a:avLst/>
            </a:prstGeom>
            <a:solidFill>
              <a:schemeClr val="tx2"/>
            </a:solidFill>
            <a:ln w="25400">
              <a:solidFill>
                <a:schemeClr val="tx2"/>
              </a:solidFill>
              <a:miter lim="800000"/>
              <a:headEnd/>
              <a:tailEnd/>
            </a:ln>
          </p:spPr>
          <p:txBody>
            <a:bodyPr lIns="58522" tIns="29261" rIns="58522" bIns="29261"/>
            <a:lstStyle/>
            <a:p>
              <a:pPr eaLnBrk="0" hangingPunct="0"/>
              <a:r>
                <a:rPr lang="en-US" sz="1200">
                  <a:solidFill>
                    <a:srgbClr val="000000"/>
                  </a:solidFill>
                  <a:latin typeface="Arial" charset="0"/>
                </a:rPr>
                <a:t>Other Int. Bodies</a:t>
              </a:r>
            </a:p>
          </p:txBody>
        </p:sp>
        <p:sp>
          <p:nvSpPr>
            <p:cNvPr id="22" name="Line 22"/>
            <p:cNvSpPr>
              <a:spLocks noChangeShapeType="1"/>
            </p:cNvSpPr>
            <p:nvPr/>
          </p:nvSpPr>
          <p:spPr bwMode="auto">
            <a:xfrm flipH="1" flipV="1">
              <a:off x="1146175" y="1614488"/>
              <a:ext cx="461963" cy="461963"/>
            </a:xfrm>
            <a:prstGeom prst="line">
              <a:avLst/>
            </a:prstGeom>
            <a:noFill/>
            <a:ln w="25400">
              <a:solidFill>
                <a:schemeClr val="tx1"/>
              </a:solidFill>
              <a:round/>
              <a:headEnd/>
              <a:tailEnd type="triangle" w="med" len="med"/>
            </a:ln>
          </p:spPr>
          <p:txBody>
            <a:bodyPr/>
            <a:lstStyle/>
            <a:p>
              <a:endParaRPr lang="en-GB"/>
            </a:p>
          </p:txBody>
        </p:sp>
        <p:sp>
          <p:nvSpPr>
            <p:cNvPr id="23" name="Line 23"/>
            <p:cNvSpPr>
              <a:spLocks noChangeShapeType="1"/>
            </p:cNvSpPr>
            <p:nvPr/>
          </p:nvSpPr>
          <p:spPr bwMode="auto">
            <a:xfrm flipH="1">
              <a:off x="2884488" y="2462213"/>
              <a:ext cx="180975" cy="0"/>
            </a:xfrm>
            <a:prstGeom prst="line">
              <a:avLst/>
            </a:prstGeom>
            <a:noFill/>
            <a:ln w="25400">
              <a:solidFill>
                <a:schemeClr val="tx1"/>
              </a:solidFill>
              <a:round/>
              <a:headEnd/>
              <a:tailEnd/>
            </a:ln>
          </p:spPr>
          <p:txBody>
            <a:bodyPr wrap="none" anchor="ctr"/>
            <a:lstStyle/>
            <a:p>
              <a:endParaRPr lang="en-GB"/>
            </a:p>
          </p:txBody>
        </p:sp>
        <p:sp>
          <p:nvSpPr>
            <p:cNvPr id="24" name="Text Box 24"/>
            <p:cNvSpPr txBox="1">
              <a:spLocks noChangeArrowheads="1"/>
            </p:cNvSpPr>
            <p:nvPr/>
          </p:nvSpPr>
          <p:spPr bwMode="auto">
            <a:xfrm>
              <a:off x="2341563" y="492125"/>
              <a:ext cx="4524375" cy="906463"/>
            </a:xfrm>
            <a:prstGeom prst="rect">
              <a:avLst/>
            </a:prstGeom>
            <a:solidFill>
              <a:schemeClr val="tx2"/>
            </a:solidFill>
            <a:ln w="25400">
              <a:solidFill>
                <a:schemeClr val="tx2"/>
              </a:solidFill>
              <a:miter lim="800000"/>
              <a:headEnd/>
              <a:tailEnd/>
            </a:ln>
          </p:spPr>
          <p:txBody>
            <a:bodyPr lIns="58522" tIns="29261" rIns="58522" bIns="29261"/>
            <a:lstStyle/>
            <a:p>
              <a:pPr eaLnBrk="0" hangingPunct="0"/>
              <a:r>
                <a:rPr lang="en-US" sz="2000" b="1" dirty="0" smtClean="0">
                  <a:solidFill>
                    <a:srgbClr val="000000"/>
                  </a:solidFill>
                  <a:latin typeface="Arial" charset="0"/>
                </a:rPr>
                <a:t>(Conference) Assembly</a:t>
              </a:r>
              <a:endParaRPr lang="en-US" sz="2000" b="1" dirty="0">
                <a:solidFill>
                  <a:srgbClr val="000000"/>
                </a:solidFill>
                <a:latin typeface="Arial" charset="0"/>
              </a:endParaRPr>
            </a:p>
            <a:p>
              <a:pPr eaLnBrk="0" hangingPunct="0"/>
              <a:r>
                <a:rPr lang="en-US" sz="1200" dirty="0">
                  <a:solidFill>
                    <a:srgbClr val="000000"/>
                  </a:solidFill>
                  <a:latin typeface="Arial" charset="0"/>
                </a:rPr>
                <a:t>All Member States</a:t>
              </a:r>
            </a:p>
            <a:p>
              <a:pPr eaLnBrk="0" hangingPunct="0"/>
              <a:r>
                <a:rPr lang="en-US" sz="1200" dirty="0">
                  <a:solidFill>
                    <a:srgbClr val="000000"/>
                  </a:solidFill>
                  <a:latin typeface="Arial" charset="0"/>
                </a:rPr>
                <a:t>Frequency of meetings: 3</a:t>
              </a:r>
              <a:r>
                <a:rPr lang="en-US" sz="1200" baseline="-25000" dirty="0">
                  <a:solidFill>
                    <a:srgbClr val="000000"/>
                  </a:solidFill>
                  <a:latin typeface="Arial" charset="0"/>
                </a:rPr>
                <a:t> </a:t>
              </a:r>
              <a:r>
                <a:rPr lang="en-US" sz="1200" dirty="0">
                  <a:solidFill>
                    <a:srgbClr val="000000"/>
                  </a:solidFill>
                  <a:latin typeface="Arial" charset="0"/>
                </a:rPr>
                <a:t>years</a:t>
              </a:r>
            </a:p>
          </p:txBody>
        </p:sp>
        <p:sp>
          <p:nvSpPr>
            <p:cNvPr id="25" name="Line 25"/>
            <p:cNvSpPr>
              <a:spLocks noChangeShapeType="1"/>
            </p:cNvSpPr>
            <p:nvPr/>
          </p:nvSpPr>
          <p:spPr bwMode="auto">
            <a:xfrm>
              <a:off x="4657725" y="3262313"/>
              <a:ext cx="0" cy="2281238"/>
            </a:xfrm>
            <a:prstGeom prst="line">
              <a:avLst/>
            </a:prstGeom>
            <a:noFill/>
            <a:ln w="25400">
              <a:solidFill>
                <a:schemeClr val="tx1"/>
              </a:solidFill>
              <a:prstDash val="lgDash"/>
              <a:round/>
              <a:headEnd/>
              <a:tailEnd/>
            </a:ln>
          </p:spPr>
          <p:txBody>
            <a:bodyPr/>
            <a:lstStyle/>
            <a:p>
              <a:endParaRPr lang="en-GB"/>
            </a:p>
          </p:txBody>
        </p:sp>
        <p:sp>
          <p:nvSpPr>
            <p:cNvPr id="26" name="Line 26"/>
            <p:cNvSpPr>
              <a:spLocks noChangeShapeType="1"/>
            </p:cNvSpPr>
            <p:nvPr/>
          </p:nvSpPr>
          <p:spPr bwMode="auto">
            <a:xfrm>
              <a:off x="6286500" y="4203700"/>
              <a:ext cx="1588" cy="1992313"/>
            </a:xfrm>
            <a:prstGeom prst="line">
              <a:avLst/>
            </a:prstGeom>
            <a:noFill/>
            <a:ln w="25400">
              <a:solidFill>
                <a:schemeClr val="tx1"/>
              </a:solidFill>
              <a:round/>
              <a:headEnd/>
              <a:tailEnd/>
            </a:ln>
          </p:spPr>
          <p:txBody>
            <a:bodyPr/>
            <a:lstStyle/>
            <a:p>
              <a:endParaRPr lang="en-GB"/>
            </a:p>
          </p:txBody>
        </p:sp>
        <p:sp>
          <p:nvSpPr>
            <p:cNvPr id="27" name="Line 27"/>
            <p:cNvSpPr>
              <a:spLocks noChangeShapeType="1"/>
            </p:cNvSpPr>
            <p:nvPr/>
          </p:nvSpPr>
          <p:spPr bwMode="auto">
            <a:xfrm>
              <a:off x="3014663" y="4275138"/>
              <a:ext cx="15875" cy="1758950"/>
            </a:xfrm>
            <a:prstGeom prst="line">
              <a:avLst/>
            </a:prstGeom>
            <a:noFill/>
            <a:ln w="25400">
              <a:solidFill>
                <a:schemeClr val="tx1"/>
              </a:solidFill>
              <a:round/>
              <a:headEnd/>
              <a:tailEnd/>
            </a:ln>
          </p:spPr>
          <p:txBody>
            <a:bodyPr/>
            <a:lstStyle/>
            <a:p>
              <a:endParaRPr lang="en-GB"/>
            </a:p>
          </p:txBody>
        </p:sp>
        <p:sp>
          <p:nvSpPr>
            <p:cNvPr id="28" name="Line 28"/>
            <p:cNvSpPr>
              <a:spLocks noChangeShapeType="1"/>
            </p:cNvSpPr>
            <p:nvPr/>
          </p:nvSpPr>
          <p:spPr bwMode="auto">
            <a:xfrm>
              <a:off x="5799138" y="5218113"/>
              <a:ext cx="1301750" cy="0"/>
            </a:xfrm>
            <a:prstGeom prst="line">
              <a:avLst/>
            </a:prstGeom>
            <a:noFill/>
            <a:ln w="25400">
              <a:solidFill>
                <a:schemeClr val="tx1"/>
              </a:solidFill>
              <a:round/>
              <a:headEnd/>
              <a:tailEnd/>
            </a:ln>
          </p:spPr>
          <p:txBody>
            <a:bodyPr/>
            <a:lstStyle/>
            <a:p>
              <a:endParaRPr lang="en-GB"/>
            </a:p>
          </p:txBody>
        </p:sp>
        <p:sp>
          <p:nvSpPr>
            <p:cNvPr id="29" name="Line 29"/>
            <p:cNvSpPr>
              <a:spLocks noChangeShapeType="1"/>
            </p:cNvSpPr>
            <p:nvPr/>
          </p:nvSpPr>
          <p:spPr bwMode="auto">
            <a:xfrm>
              <a:off x="5799138" y="5054600"/>
              <a:ext cx="1628775" cy="1588"/>
            </a:xfrm>
            <a:prstGeom prst="line">
              <a:avLst/>
            </a:prstGeom>
            <a:noFill/>
            <a:ln w="25400">
              <a:solidFill>
                <a:schemeClr val="tx1"/>
              </a:solidFill>
              <a:round/>
              <a:headEnd/>
              <a:tailEnd/>
            </a:ln>
          </p:spPr>
          <p:txBody>
            <a:bodyPr/>
            <a:lstStyle/>
            <a:p>
              <a:endParaRPr lang="en-GB"/>
            </a:p>
          </p:txBody>
        </p:sp>
        <p:sp>
          <p:nvSpPr>
            <p:cNvPr id="30" name="Line 30"/>
            <p:cNvSpPr>
              <a:spLocks noChangeShapeType="1"/>
            </p:cNvSpPr>
            <p:nvPr/>
          </p:nvSpPr>
          <p:spPr bwMode="auto">
            <a:xfrm>
              <a:off x="5799138" y="5381625"/>
              <a:ext cx="1465263" cy="0"/>
            </a:xfrm>
            <a:prstGeom prst="line">
              <a:avLst/>
            </a:prstGeom>
            <a:noFill/>
            <a:ln w="25400">
              <a:solidFill>
                <a:schemeClr val="tx1"/>
              </a:solidFill>
              <a:round/>
              <a:headEnd/>
              <a:tailEnd/>
            </a:ln>
          </p:spPr>
          <p:txBody>
            <a:bodyPr/>
            <a:lstStyle/>
            <a:p>
              <a:endParaRPr lang="en-GB"/>
            </a:p>
          </p:txBody>
        </p:sp>
        <p:sp>
          <p:nvSpPr>
            <p:cNvPr id="31" name="Line 31"/>
            <p:cNvSpPr>
              <a:spLocks noChangeShapeType="1"/>
            </p:cNvSpPr>
            <p:nvPr/>
          </p:nvSpPr>
          <p:spPr bwMode="auto">
            <a:xfrm>
              <a:off x="5799138" y="5543550"/>
              <a:ext cx="1628775" cy="1588"/>
            </a:xfrm>
            <a:prstGeom prst="line">
              <a:avLst/>
            </a:prstGeom>
            <a:noFill/>
            <a:ln w="25400">
              <a:solidFill>
                <a:schemeClr val="tx1"/>
              </a:solidFill>
              <a:round/>
              <a:headEnd/>
              <a:tailEnd/>
            </a:ln>
          </p:spPr>
          <p:txBody>
            <a:bodyPr/>
            <a:lstStyle/>
            <a:p>
              <a:endParaRPr lang="en-GB"/>
            </a:p>
          </p:txBody>
        </p:sp>
        <p:sp>
          <p:nvSpPr>
            <p:cNvPr id="32" name="Line 32"/>
            <p:cNvSpPr>
              <a:spLocks noChangeShapeType="1"/>
            </p:cNvSpPr>
            <p:nvPr/>
          </p:nvSpPr>
          <p:spPr bwMode="auto">
            <a:xfrm>
              <a:off x="5799138" y="5707063"/>
              <a:ext cx="1790700" cy="0"/>
            </a:xfrm>
            <a:prstGeom prst="line">
              <a:avLst/>
            </a:prstGeom>
            <a:noFill/>
            <a:ln w="25400">
              <a:solidFill>
                <a:schemeClr val="tx1"/>
              </a:solidFill>
              <a:round/>
              <a:headEnd/>
              <a:tailEnd/>
            </a:ln>
          </p:spPr>
          <p:txBody>
            <a:bodyPr/>
            <a:lstStyle/>
            <a:p>
              <a:endParaRPr lang="en-GB"/>
            </a:p>
          </p:txBody>
        </p:sp>
        <p:sp>
          <p:nvSpPr>
            <p:cNvPr id="33" name="Line 33"/>
            <p:cNvSpPr>
              <a:spLocks noChangeShapeType="1"/>
            </p:cNvSpPr>
            <p:nvPr/>
          </p:nvSpPr>
          <p:spPr bwMode="auto">
            <a:xfrm>
              <a:off x="5799138" y="5868988"/>
              <a:ext cx="1954213" cy="1588"/>
            </a:xfrm>
            <a:prstGeom prst="line">
              <a:avLst/>
            </a:prstGeom>
            <a:noFill/>
            <a:ln w="25400">
              <a:solidFill>
                <a:schemeClr val="tx1"/>
              </a:solidFill>
              <a:round/>
              <a:headEnd/>
              <a:tailEnd/>
            </a:ln>
          </p:spPr>
          <p:txBody>
            <a:bodyPr/>
            <a:lstStyle/>
            <a:p>
              <a:endParaRPr lang="en-GB"/>
            </a:p>
          </p:txBody>
        </p:sp>
        <p:sp>
          <p:nvSpPr>
            <p:cNvPr id="34" name="Line 34"/>
            <p:cNvSpPr>
              <a:spLocks noChangeShapeType="1"/>
            </p:cNvSpPr>
            <p:nvPr/>
          </p:nvSpPr>
          <p:spPr bwMode="auto">
            <a:xfrm>
              <a:off x="5799138" y="6032500"/>
              <a:ext cx="2116138" cy="1588"/>
            </a:xfrm>
            <a:prstGeom prst="line">
              <a:avLst/>
            </a:prstGeom>
            <a:noFill/>
            <a:ln w="25400">
              <a:solidFill>
                <a:schemeClr val="tx1"/>
              </a:solidFill>
              <a:round/>
              <a:headEnd/>
              <a:tailEnd/>
            </a:ln>
          </p:spPr>
          <p:txBody>
            <a:bodyPr/>
            <a:lstStyle/>
            <a:p>
              <a:endParaRPr lang="en-GB"/>
            </a:p>
          </p:txBody>
        </p:sp>
        <p:sp>
          <p:nvSpPr>
            <p:cNvPr id="35" name="Line 35"/>
            <p:cNvSpPr>
              <a:spLocks noChangeShapeType="1"/>
            </p:cNvSpPr>
            <p:nvPr/>
          </p:nvSpPr>
          <p:spPr bwMode="auto">
            <a:xfrm>
              <a:off x="5799138" y="6196013"/>
              <a:ext cx="2279650" cy="0"/>
            </a:xfrm>
            <a:prstGeom prst="line">
              <a:avLst/>
            </a:prstGeom>
            <a:noFill/>
            <a:ln w="25400">
              <a:solidFill>
                <a:schemeClr val="tx1"/>
              </a:solidFill>
              <a:round/>
              <a:headEnd/>
              <a:tailEnd/>
            </a:ln>
          </p:spPr>
          <p:txBody>
            <a:bodyPr/>
            <a:lstStyle/>
            <a:p>
              <a:endParaRPr lang="en-GB"/>
            </a:p>
          </p:txBody>
        </p:sp>
        <p:sp>
          <p:nvSpPr>
            <p:cNvPr id="36" name="Text Box 36"/>
            <p:cNvSpPr txBox="1">
              <a:spLocks noChangeArrowheads="1"/>
            </p:cNvSpPr>
            <p:nvPr/>
          </p:nvSpPr>
          <p:spPr bwMode="auto">
            <a:xfrm>
              <a:off x="6740525" y="4729163"/>
              <a:ext cx="523875" cy="314325"/>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a:solidFill>
                    <a:srgbClr val="000000"/>
                  </a:solidFill>
                  <a:latin typeface="Arial" charset="0"/>
                </a:rPr>
                <a:t>RHC</a:t>
              </a:r>
            </a:p>
          </p:txBody>
        </p:sp>
        <p:sp>
          <p:nvSpPr>
            <p:cNvPr id="37" name="Text Box 37"/>
            <p:cNvSpPr txBox="1">
              <a:spLocks noChangeArrowheads="1"/>
            </p:cNvSpPr>
            <p:nvPr/>
          </p:nvSpPr>
          <p:spPr bwMode="auto">
            <a:xfrm>
              <a:off x="6938963" y="4892675"/>
              <a:ext cx="523875" cy="312738"/>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a:solidFill>
                    <a:srgbClr val="000000"/>
                  </a:solidFill>
                  <a:latin typeface="Arial" charset="0"/>
                </a:rPr>
                <a:t>RHC</a:t>
              </a:r>
            </a:p>
          </p:txBody>
        </p:sp>
        <p:sp>
          <p:nvSpPr>
            <p:cNvPr id="38" name="Text Box 38"/>
            <p:cNvSpPr txBox="1">
              <a:spLocks noChangeArrowheads="1"/>
            </p:cNvSpPr>
            <p:nvPr/>
          </p:nvSpPr>
          <p:spPr bwMode="auto">
            <a:xfrm>
              <a:off x="7100888" y="5054600"/>
              <a:ext cx="523875" cy="314325"/>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a:solidFill>
                    <a:srgbClr val="000000"/>
                  </a:solidFill>
                  <a:latin typeface="Arial" charset="0"/>
                </a:rPr>
                <a:t>RHC</a:t>
              </a:r>
            </a:p>
          </p:txBody>
        </p:sp>
        <p:sp>
          <p:nvSpPr>
            <p:cNvPr id="39" name="Text Box 39"/>
            <p:cNvSpPr txBox="1">
              <a:spLocks noChangeArrowheads="1"/>
            </p:cNvSpPr>
            <p:nvPr/>
          </p:nvSpPr>
          <p:spPr bwMode="auto">
            <a:xfrm>
              <a:off x="7264400" y="5218113"/>
              <a:ext cx="523875" cy="314325"/>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a:solidFill>
                    <a:srgbClr val="000000"/>
                  </a:solidFill>
                  <a:latin typeface="Arial" charset="0"/>
                </a:rPr>
                <a:t>RHC</a:t>
              </a:r>
            </a:p>
          </p:txBody>
        </p:sp>
        <p:sp>
          <p:nvSpPr>
            <p:cNvPr id="40" name="Text Box 40"/>
            <p:cNvSpPr txBox="1">
              <a:spLocks noChangeArrowheads="1"/>
            </p:cNvSpPr>
            <p:nvPr/>
          </p:nvSpPr>
          <p:spPr bwMode="auto">
            <a:xfrm>
              <a:off x="7427913" y="5381625"/>
              <a:ext cx="523875" cy="312738"/>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a:solidFill>
                    <a:srgbClr val="000000"/>
                  </a:solidFill>
                  <a:latin typeface="Arial" charset="0"/>
                </a:rPr>
                <a:t>RHC</a:t>
              </a:r>
            </a:p>
          </p:txBody>
        </p:sp>
        <p:sp>
          <p:nvSpPr>
            <p:cNvPr id="41" name="Text Box 41"/>
            <p:cNvSpPr txBox="1">
              <a:spLocks noChangeArrowheads="1"/>
            </p:cNvSpPr>
            <p:nvPr/>
          </p:nvSpPr>
          <p:spPr bwMode="auto">
            <a:xfrm>
              <a:off x="7589838" y="5543550"/>
              <a:ext cx="523875" cy="314325"/>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a:solidFill>
                    <a:srgbClr val="000000"/>
                  </a:solidFill>
                  <a:latin typeface="Arial" charset="0"/>
                </a:rPr>
                <a:t>RHC</a:t>
              </a:r>
            </a:p>
          </p:txBody>
        </p:sp>
        <p:sp>
          <p:nvSpPr>
            <p:cNvPr id="42" name="Text Box 42"/>
            <p:cNvSpPr txBox="1">
              <a:spLocks noChangeArrowheads="1"/>
            </p:cNvSpPr>
            <p:nvPr/>
          </p:nvSpPr>
          <p:spPr bwMode="auto">
            <a:xfrm>
              <a:off x="7753350" y="5707063"/>
              <a:ext cx="523875" cy="314325"/>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a:solidFill>
                    <a:srgbClr val="000000"/>
                  </a:solidFill>
                  <a:latin typeface="Arial" charset="0"/>
                </a:rPr>
                <a:t>RHC</a:t>
              </a:r>
            </a:p>
          </p:txBody>
        </p:sp>
        <p:sp>
          <p:nvSpPr>
            <p:cNvPr id="43" name="Text Box 43"/>
            <p:cNvSpPr txBox="1">
              <a:spLocks noChangeArrowheads="1"/>
            </p:cNvSpPr>
            <p:nvPr/>
          </p:nvSpPr>
          <p:spPr bwMode="auto">
            <a:xfrm>
              <a:off x="7915275" y="5868988"/>
              <a:ext cx="523875" cy="314325"/>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a:solidFill>
                    <a:srgbClr val="000000"/>
                  </a:solidFill>
                  <a:latin typeface="Arial" charset="0"/>
                </a:rPr>
                <a:t>RHC</a:t>
              </a:r>
            </a:p>
          </p:txBody>
        </p:sp>
        <p:sp>
          <p:nvSpPr>
            <p:cNvPr id="44" name="Text Box 44"/>
            <p:cNvSpPr txBox="1">
              <a:spLocks noChangeArrowheads="1"/>
            </p:cNvSpPr>
            <p:nvPr/>
          </p:nvSpPr>
          <p:spPr bwMode="auto">
            <a:xfrm>
              <a:off x="8043863" y="6032500"/>
              <a:ext cx="523875" cy="314325"/>
            </a:xfrm>
            <a:prstGeom prst="rect">
              <a:avLst/>
            </a:prstGeom>
            <a:solidFill>
              <a:schemeClr val="tx2"/>
            </a:solidFill>
            <a:ln w="25400">
              <a:solidFill>
                <a:schemeClr val="tx1"/>
              </a:solidFill>
              <a:miter lim="800000"/>
              <a:headEnd/>
              <a:tailEnd/>
            </a:ln>
          </p:spPr>
          <p:txBody>
            <a:bodyPr lIns="58522" tIns="29261" rIns="58522" bIns="29261"/>
            <a:lstStyle/>
            <a:p>
              <a:pPr eaLnBrk="0" hangingPunct="0"/>
              <a:r>
                <a:rPr lang="en-US" sz="700" b="1" dirty="0" smtClean="0">
                  <a:solidFill>
                    <a:srgbClr val="FF0000"/>
                  </a:solidFill>
                  <a:latin typeface="Arial" charset="0"/>
                </a:rPr>
                <a:t>IRCC BODIES</a:t>
              </a:r>
              <a:endParaRPr lang="en-US" sz="700" b="1" dirty="0">
                <a:solidFill>
                  <a:srgbClr val="FF0000"/>
                </a:solidFill>
                <a:latin typeface="Arial" charset="0"/>
              </a:endParaRPr>
            </a:p>
          </p:txBody>
        </p:sp>
        <p:sp>
          <p:nvSpPr>
            <p:cNvPr id="45" name="Line 46"/>
            <p:cNvSpPr>
              <a:spLocks noChangeShapeType="1"/>
            </p:cNvSpPr>
            <p:nvPr/>
          </p:nvSpPr>
          <p:spPr bwMode="auto">
            <a:xfrm flipV="1">
              <a:off x="5799138" y="3262313"/>
              <a:ext cx="0" cy="2933700"/>
            </a:xfrm>
            <a:prstGeom prst="line">
              <a:avLst/>
            </a:prstGeom>
            <a:noFill/>
            <a:ln w="25400">
              <a:solidFill>
                <a:schemeClr val="tx1"/>
              </a:solidFill>
              <a:round/>
              <a:headEnd/>
              <a:tailEnd/>
            </a:ln>
          </p:spPr>
          <p:txBody>
            <a:bodyPr/>
            <a:lstStyle/>
            <a:p>
              <a:endParaRPr lang="en-GB"/>
            </a:p>
          </p:txBody>
        </p:sp>
        <p:sp>
          <p:nvSpPr>
            <p:cNvPr id="46" name="Text Box 47"/>
            <p:cNvSpPr txBox="1">
              <a:spLocks noChangeArrowheads="1"/>
            </p:cNvSpPr>
            <p:nvPr/>
          </p:nvSpPr>
          <p:spPr bwMode="auto">
            <a:xfrm>
              <a:off x="6594475" y="1781175"/>
              <a:ext cx="2153990" cy="681038"/>
            </a:xfrm>
            <a:prstGeom prst="rect">
              <a:avLst/>
            </a:prstGeom>
            <a:solidFill>
              <a:schemeClr val="tx2"/>
            </a:solidFill>
            <a:ln w="25400">
              <a:solidFill>
                <a:schemeClr val="tx2"/>
              </a:solidFill>
              <a:miter lim="800000"/>
              <a:headEnd/>
              <a:tailEnd/>
            </a:ln>
          </p:spPr>
          <p:txBody>
            <a:bodyPr/>
            <a:lstStyle/>
            <a:p>
              <a:pPr eaLnBrk="0" hangingPunct="0"/>
              <a:r>
                <a:rPr lang="en-US" sz="1200" b="1" dirty="0">
                  <a:solidFill>
                    <a:schemeClr val="bg2"/>
                  </a:solidFill>
                  <a:latin typeface="Arial" charset="0"/>
                </a:rPr>
                <a:t>Finance Committee</a:t>
              </a:r>
            </a:p>
            <a:p>
              <a:pPr eaLnBrk="0" hangingPunct="0"/>
              <a:endParaRPr lang="en-US" sz="1200" b="1" dirty="0">
                <a:solidFill>
                  <a:schemeClr val="bg2"/>
                </a:solidFill>
                <a:latin typeface="Arial" charset="0"/>
              </a:endParaRPr>
            </a:p>
            <a:p>
              <a:pPr eaLnBrk="0" hangingPunct="0"/>
              <a:r>
                <a:rPr lang="en-US" sz="1200" dirty="0">
                  <a:solidFill>
                    <a:schemeClr val="bg2"/>
                  </a:solidFill>
                  <a:latin typeface="Arial" charset="0"/>
                </a:rPr>
                <a:t>Frequency of </a:t>
              </a:r>
              <a:r>
                <a:rPr lang="en-US" sz="1200" dirty="0" smtClean="0">
                  <a:solidFill>
                    <a:schemeClr val="bg2"/>
                  </a:solidFill>
                  <a:latin typeface="Arial" charset="0"/>
                </a:rPr>
                <a:t>meetings:3 </a:t>
              </a:r>
              <a:r>
                <a:rPr lang="en-US" sz="1200" dirty="0" err="1" smtClean="0">
                  <a:solidFill>
                    <a:schemeClr val="bg2"/>
                  </a:solidFill>
                  <a:latin typeface="Arial" charset="0"/>
                </a:rPr>
                <a:t>yrs</a:t>
              </a:r>
              <a:endParaRPr lang="en-US" sz="1200" dirty="0">
                <a:solidFill>
                  <a:schemeClr val="bg2"/>
                </a:solidFill>
                <a:latin typeface="Arial" charset="0"/>
              </a:endParaRPr>
            </a:p>
          </p:txBody>
        </p:sp>
        <p:sp>
          <p:nvSpPr>
            <p:cNvPr id="47" name="Line 48"/>
            <p:cNvSpPr>
              <a:spLocks noChangeShapeType="1"/>
            </p:cNvSpPr>
            <p:nvPr/>
          </p:nvSpPr>
          <p:spPr bwMode="auto">
            <a:xfrm flipH="1">
              <a:off x="6142038" y="2092325"/>
              <a:ext cx="452438" cy="0"/>
            </a:xfrm>
            <a:prstGeom prst="line">
              <a:avLst/>
            </a:prstGeom>
            <a:noFill/>
            <a:ln w="25400">
              <a:solidFill>
                <a:schemeClr val="tx1"/>
              </a:solidFill>
              <a:round/>
              <a:headEnd/>
              <a:tailEnd/>
            </a:ln>
          </p:spPr>
          <p:txBody>
            <a:bodyPr/>
            <a:lstStyle/>
            <a:p>
              <a:endParaRPr lang="en-GB"/>
            </a:p>
          </p:txBody>
        </p:sp>
        <p:pic>
          <p:nvPicPr>
            <p:cNvPr id="48" name="Picture 51" descr="Iho_coul"/>
            <p:cNvPicPr>
              <a:picLocks noChangeAspect="1" noChangeArrowheads="1"/>
            </p:cNvPicPr>
            <p:nvPr/>
          </p:nvPicPr>
          <p:blipFill>
            <a:blip r:embed="rId2" cstate="print">
              <a:clrChange>
                <a:clrFrom>
                  <a:srgbClr val="0842D6"/>
                </a:clrFrom>
                <a:clrTo>
                  <a:srgbClr val="0842D6">
                    <a:alpha val="0"/>
                  </a:srgbClr>
                </a:clrTo>
              </a:clrChange>
            </a:blip>
            <a:srcRect/>
            <a:stretch>
              <a:fillRect/>
            </a:stretch>
          </p:blipFill>
          <p:spPr bwMode="auto">
            <a:xfrm>
              <a:off x="8040688" y="220663"/>
              <a:ext cx="866775" cy="898525"/>
            </a:xfrm>
            <a:prstGeom prst="rect">
              <a:avLst/>
            </a:prstGeom>
            <a:noFill/>
            <a:ln w="9525">
              <a:noFill/>
              <a:miter lim="800000"/>
              <a:headEnd/>
              <a:tailEnd/>
            </a:ln>
          </p:spPr>
        </p:pic>
      </p:grpSp>
      <p:cxnSp>
        <p:nvCxnSpPr>
          <p:cNvPr id="50" name="Straight Connector 49"/>
          <p:cNvCxnSpPr/>
          <p:nvPr/>
        </p:nvCxnSpPr>
        <p:spPr bwMode="auto">
          <a:xfrm flipV="1">
            <a:off x="4660327" y="1443832"/>
            <a:ext cx="0" cy="632619"/>
          </a:xfrm>
          <a:prstGeom prst="line">
            <a:avLst/>
          </a:prstGeom>
          <a:solidFill>
            <a:schemeClr val="accent1"/>
          </a:solidFill>
          <a:ln w="28575" cap="sq" cmpd="sng" algn="ctr">
            <a:solidFill>
              <a:schemeClr val="tx1"/>
            </a:solidFill>
            <a:prstDash val="solid"/>
            <a:round/>
            <a:headEnd type="none" w="sm" len="sm"/>
            <a:tailEnd type="none" w="sm" len="sm"/>
          </a:ln>
          <a:effectLst/>
        </p:spPr>
      </p:cxnSp>
      <mc:AlternateContent xmlns:mc="http://schemas.openxmlformats.org/markup-compatibility/2006">
        <mc:Choice xmlns:p14="http://schemas.microsoft.com/office/powerpoint/2010/main" Requires="p14">
          <p:contentPart p14:bwMode="auto" r:id="rId3">
            <p14:nvContentPartPr>
              <p14:cNvPr id="49" name="Ink 48"/>
              <p14:cNvContentPartPr/>
              <p14:nvPr/>
            </p14:nvContentPartPr>
            <p14:xfrm>
              <a:off x="5699520" y="3387960"/>
              <a:ext cx="3007440" cy="3251520"/>
            </p14:xfrm>
          </p:contentPart>
        </mc:Choice>
        <mc:Fallback>
          <p:pic>
            <p:nvPicPr>
              <p:cNvPr id="49" name="Ink 48"/>
              <p:cNvPicPr/>
              <p:nvPr/>
            </p:nvPicPr>
            <p:blipFill>
              <a:blip r:embed="rId4"/>
              <a:stretch>
                <a:fillRect/>
              </a:stretch>
            </p:blipFill>
            <p:spPr>
              <a:xfrm>
                <a:off x="5690160" y="3378600"/>
                <a:ext cx="3026160" cy="3270240"/>
              </a:xfrm>
              <a:prstGeom prst="rect">
                <a:avLst/>
              </a:prstGeom>
            </p:spPr>
          </p:pic>
        </mc:Fallback>
      </mc:AlternateContent>
    </p:spTree>
    <p:extLst>
      <p:ext uri="{BB962C8B-B14F-4D97-AF65-F5344CB8AC3E}">
        <p14:creationId xmlns:p14="http://schemas.microsoft.com/office/powerpoint/2010/main" val="3322621672"/>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9512" y="1600200"/>
            <a:ext cx="8712968" cy="4530725"/>
          </a:xfrm>
        </p:spPr>
        <p:txBody>
          <a:bodyPr/>
          <a:lstStyle/>
          <a:p>
            <a:endParaRPr lang="en-GB" dirty="0" smtClean="0">
              <a:effectLst/>
            </a:endParaRPr>
          </a:p>
          <a:p>
            <a:pPr algn="just">
              <a:buFontTx/>
              <a:buChar char="-"/>
            </a:pPr>
            <a:r>
              <a:rPr lang="en-GB" sz="2400" dirty="0" smtClean="0">
                <a:effectLst/>
              </a:rPr>
              <a:t>In </a:t>
            </a:r>
            <a:r>
              <a:rPr lang="en-GB" sz="2400" dirty="0">
                <a:effectLst/>
              </a:rPr>
              <a:t>accordance with the General Regulations of the IHO that will enter into force once the Protocol of Amendments is ratified, </a:t>
            </a:r>
            <a:r>
              <a:rPr lang="en-GB" sz="2400" dirty="0">
                <a:solidFill>
                  <a:schemeClr val="tx1"/>
                </a:solidFill>
                <a:effectLst/>
              </a:rPr>
              <a:t>the first Assembly will have to approve the list of the members of the IHO Council</a:t>
            </a:r>
            <a:r>
              <a:rPr lang="en-GB" sz="2400" dirty="0" smtClean="0">
                <a:solidFill>
                  <a:schemeClr val="tx1"/>
                </a:solidFill>
                <a:effectLst/>
              </a:rPr>
              <a:t>.</a:t>
            </a:r>
          </a:p>
          <a:p>
            <a:pPr algn="just">
              <a:buFontTx/>
              <a:buChar char="-"/>
            </a:pPr>
            <a:r>
              <a:rPr lang="en-GB" sz="2400" dirty="0" smtClean="0">
                <a:solidFill>
                  <a:schemeClr val="tx1"/>
                </a:solidFill>
                <a:effectLst/>
              </a:rPr>
              <a:t> </a:t>
            </a:r>
            <a:r>
              <a:rPr lang="en-GB" sz="2400" dirty="0">
                <a:effectLst/>
              </a:rPr>
              <a:t>If the first Assembly meets in April 2017, the selection process for the establishment of the Council should be initiated by the Secretary-General </a:t>
            </a:r>
            <a:r>
              <a:rPr lang="en-GB" sz="2400" dirty="0">
                <a:solidFill>
                  <a:schemeClr val="tx1"/>
                </a:solidFill>
                <a:effectLst/>
              </a:rPr>
              <a:t>not later than October 2016</a:t>
            </a:r>
            <a:r>
              <a:rPr lang="en-GB" sz="2400" dirty="0">
                <a:effectLst/>
              </a:rPr>
              <a:t>. Therefore it is expected that all RHCs will have agreed before that date on the process by which they will select, and possibly instruct, their representatives in the Council.</a:t>
            </a:r>
            <a:endParaRPr lang="en-GB" sz="2400" dirty="0">
              <a:solidFill>
                <a:schemeClr val="tx1"/>
              </a:solidFill>
              <a:effectLst/>
            </a:endParaRPr>
          </a:p>
          <a:p>
            <a:pPr marL="0" indent="0">
              <a:buNone/>
            </a:pPr>
            <a:endParaRPr lang="en-GB" sz="2800" dirty="0" smtClean="0">
              <a:effectLst/>
            </a:endParaRPr>
          </a:p>
        </p:txBody>
      </p:sp>
      <p:sp>
        <p:nvSpPr>
          <p:cNvPr id="5" name="Title 1"/>
          <p:cNvSpPr>
            <a:spLocks noGrp="1"/>
          </p:cNvSpPr>
          <p:nvPr>
            <p:ph type="title"/>
          </p:nvPr>
        </p:nvSpPr>
        <p:spPr>
          <a:xfrm>
            <a:off x="757042" y="632991"/>
            <a:ext cx="7429500" cy="1139825"/>
          </a:xfrm>
        </p:spPr>
        <p:txBody>
          <a:bodyPr/>
          <a:lstStyle/>
          <a:p>
            <a:pPr algn="ctr"/>
            <a:r>
              <a:rPr lang="en-US" dirty="0" smtClean="0"/>
              <a:t/>
            </a:r>
            <a:br>
              <a:rPr lang="en-US" dirty="0" smtClean="0"/>
            </a:br>
            <a:r>
              <a:rPr lang="en-US" dirty="0" smtClean="0"/>
              <a:t/>
            </a:r>
            <a:br>
              <a:rPr lang="en-US" dirty="0" smtClean="0"/>
            </a:br>
            <a:r>
              <a:rPr lang="en-GB" sz="3200" b="1" u="sng" dirty="0" smtClean="0">
                <a:effectLst/>
              </a:rPr>
              <a:t>Preparation </a:t>
            </a:r>
            <a:r>
              <a:rPr lang="en-GB" sz="3200" b="1" u="sng" dirty="0">
                <a:effectLst/>
              </a:rPr>
              <a:t>of the next </a:t>
            </a:r>
            <a:r>
              <a:rPr lang="en-GB" sz="3200" b="1" u="sng" dirty="0" smtClean="0">
                <a:effectLst/>
              </a:rPr>
              <a:t/>
            </a:r>
            <a:br>
              <a:rPr lang="en-GB" sz="3200" b="1" u="sng" dirty="0" smtClean="0">
                <a:effectLst/>
              </a:rPr>
            </a:br>
            <a:r>
              <a:rPr lang="en-GB" sz="3200" b="1" u="sng" dirty="0" smtClean="0">
                <a:effectLst/>
              </a:rPr>
              <a:t>Conference </a:t>
            </a:r>
            <a:r>
              <a:rPr lang="en-GB" sz="3200" b="1" u="sng" dirty="0">
                <a:effectLst/>
              </a:rPr>
              <a:t>/ </a:t>
            </a:r>
            <a:r>
              <a:rPr lang="en-GB" sz="3200" b="1" u="sng" dirty="0" smtClean="0">
                <a:effectLst/>
              </a:rPr>
              <a:t>Assembly</a:t>
            </a:r>
            <a:r>
              <a:rPr lang="en-GB" dirty="0">
                <a:effectLst/>
              </a:rPr>
              <a:t/>
            </a:r>
            <a:br>
              <a:rPr lang="en-GB" dirty="0">
                <a:effectLst/>
              </a:rPr>
            </a:br>
            <a:r>
              <a:rPr lang="en-AU" b="1" u="sng" dirty="0" smtClean="0">
                <a:effectLst/>
              </a:rPr>
              <a:t/>
            </a:r>
            <a:br>
              <a:rPr lang="en-AU" b="1" u="sng" dirty="0" smtClean="0">
                <a:effectLst/>
              </a:rPr>
            </a:br>
            <a:endParaRPr lang="en-AU" b="1" u="sng" dirty="0"/>
          </a:p>
        </p:txBody>
      </p:sp>
    </p:spTree>
    <p:extLst>
      <p:ext uri="{BB962C8B-B14F-4D97-AF65-F5344CB8AC3E}">
        <p14:creationId xmlns:p14="http://schemas.microsoft.com/office/powerpoint/2010/main" val="200485980"/>
      </p:ext>
    </p:extLst>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57042" y="632991"/>
            <a:ext cx="7429500" cy="1139825"/>
          </a:xfrm>
        </p:spPr>
        <p:txBody>
          <a:bodyPr/>
          <a:lstStyle/>
          <a:p>
            <a:pPr algn="ctr"/>
            <a:r>
              <a:rPr lang="en-US" dirty="0" smtClean="0"/>
              <a:t/>
            </a:r>
            <a:br>
              <a:rPr lang="en-US" dirty="0" smtClean="0"/>
            </a:br>
            <a:r>
              <a:rPr lang="en-US" dirty="0" smtClean="0"/>
              <a:t/>
            </a:r>
            <a:br>
              <a:rPr lang="en-US" dirty="0" smtClean="0"/>
            </a:br>
            <a:r>
              <a:rPr lang="en-GB" b="1" dirty="0" smtClean="0">
                <a:effectLst/>
              </a:rPr>
              <a:t>Preparation </a:t>
            </a:r>
            <a:r>
              <a:rPr lang="en-GB" b="1" dirty="0">
                <a:effectLst/>
              </a:rPr>
              <a:t>of the next </a:t>
            </a:r>
            <a:r>
              <a:rPr lang="en-GB" b="1" dirty="0" smtClean="0">
                <a:effectLst/>
              </a:rPr>
              <a:t/>
            </a:r>
            <a:br>
              <a:rPr lang="en-GB" b="1" dirty="0" smtClean="0">
                <a:effectLst/>
              </a:rPr>
            </a:br>
            <a:r>
              <a:rPr lang="en-GB" b="1" dirty="0" smtClean="0">
                <a:effectLst/>
              </a:rPr>
              <a:t>Conference </a:t>
            </a:r>
            <a:r>
              <a:rPr lang="en-GB" b="1" dirty="0">
                <a:effectLst/>
              </a:rPr>
              <a:t>/ </a:t>
            </a:r>
            <a:r>
              <a:rPr lang="en-GB" b="1" dirty="0" smtClean="0">
                <a:effectLst/>
              </a:rPr>
              <a:t>Assembly</a:t>
            </a:r>
            <a:r>
              <a:rPr lang="en-GB" dirty="0">
                <a:effectLst/>
              </a:rPr>
              <a:t/>
            </a:r>
            <a:br>
              <a:rPr lang="en-GB" dirty="0">
                <a:effectLst/>
              </a:rPr>
            </a:br>
            <a:r>
              <a:rPr lang="en-AU" b="1" u="sng" dirty="0" smtClean="0">
                <a:effectLst/>
              </a:rPr>
              <a:t/>
            </a:r>
            <a:br>
              <a:rPr lang="en-AU" b="1" u="sng" dirty="0" smtClean="0">
                <a:effectLst/>
              </a:rPr>
            </a:br>
            <a:endParaRPr lang="en-AU" b="1" u="sng" dirty="0"/>
          </a:p>
        </p:txBody>
      </p:sp>
      <p:sp>
        <p:nvSpPr>
          <p:cNvPr id="2" name="Content Placeholder 1"/>
          <p:cNvSpPr>
            <a:spLocks noGrp="1"/>
          </p:cNvSpPr>
          <p:nvPr>
            <p:ph idx="1"/>
          </p:nvPr>
        </p:nvSpPr>
        <p:spPr>
          <a:xfrm>
            <a:off x="323529" y="1706587"/>
            <a:ext cx="8352928" cy="4530725"/>
          </a:xfrm>
        </p:spPr>
        <p:txBody>
          <a:bodyPr/>
          <a:lstStyle/>
          <a:p>
            <a:pPr algn="just"/>
            <a:endParaRPr lang="en-GB" sz="2800" dirty="0" smtClean="0">
              <a:effectLst/>
            </a:endParaRPr>
          </a:p>
          <a:p>
            <a:pPr algn="just"/>
            <a:r>
              <a:rPr lang="en-GB" sz="2400" dirty="0" smtClean="0">
                <a:effectLst/>
              </a:rPr>
              <a:t>The </a:t>
            </a:r>
            <a:r>
              <a:rPr lang="en-GB" sz="2400" dirty="0">
                <a:effectLst/>
              </a:rPr>
              <a:t>agenda of the Conference/Assembly will include </a:t>
            </a:r>
            <a:r>
              <a:rPr lang="en-GB" sz="2400" dirty="0">
                <a:solidFill>
                  <a:schemeClr val="tx1"/>
                </a:solidFill>
                <a:effectLst/>
              </a:rPr>
              <a:t>a review of the IHO Strategic Plan and consideration of the IHO Work Programme </a:t>
            </a:r>
            <a:r>
              <a:rPr lang="en-GB" sz="2400" dirty="0">
                <a:effectLst/>
              </a:rPr>
              <a:t>for the next 3-year or 5-year cycle (CCL 01 dated 21 April refers). </a:t>
            </a:r>
            <a:endParaRPr lang="en-GB" sz="2400" dirty="0" smtClean="0">
              <a:effectLst/>
            </a:endParaRPr>
          </a:p>
          <a:p>
            <a:pPr algn="just"/>
            <a:r>
              <a:rPr lang="en-GB" sz="2400" dirty="0" smtClean="0">
                <a:effectLst/>
              </a:rPr>
              <a:t>The </a:t>
            </a:r>
            <a:r>
              <a:rPr lang="en-GB" sz="2400" dirty="0">
                <a:effectLst/>
              </a:rPr>
              <a:t>IHB has invited Member States, HSSC and IRCC to submit proposals to update the Strategic Plan (CL 17/2016 dated 31 March refers). These proposals are expected to be circulated to all Member States in August 2016.  </a:t>
            </a:r>
          </a:p>
          <a:p>
            <a:endParaRPr lang="en-GB" dirty="0"/>
          </a:p>
        </p:txBody>
      </p:sp>
    </p:spTree>
    <p:extLst>
      <p:ext uri="{BB962C8B-B14F-4D97-AF65-F5344CB8AC3E}">
        <p14:creationId xmlns:p14="http://schemas.microsoft.com/office/powerpoint/2010/main" val="1547742530"/>
      </p:ext>
    </p:extLst>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918939"/>
          </a:xfrm>
        </p:spPr>
        <p:txBody>
          <a:bodyPr/>
          <a:lstStyle/>
          <a:p>
            <a:pPr algn="ctr"/>
            <a:r>
              <a:rPr lang="en-US" b="1" dirty="0" smtClean="0"/>
              <a:t>IHO Outreach</a:t>
            </a:r>
            <a:endParaRPr lang="en-AU" b="1" dirty="0"/>
          </a:p>
        </p:txBody>
      </p:sp>
      <p:sp>
        <p:nvSpPr>
          <p:cNvPr id="3" name="Content Placeholder 2"/>
          <p:cNvSpPr>
            <a:spLocks noGrp="1"/>
          </p:cNvSpPr>
          <p:nvPr>
            <p:ph idx="1"/>
          </p:nvPr>
        </p:nvSpPr>
        <p:spPr>
          <a:xfrm>
            <a:off x="395536" y="1556792"/>
            <a:ext cx="8208912" cy="4602733"/>
          </a:xfrm>
        </p:spPr>
        <p:txBody>
          <a:bodyPr/>
          <a:lstStyle/>
          <a:p>
            <a:pPr marL="0" indent="0">
              <a:buNone/>
            </a:pPr>
            <a:r>
              <a:rPr lang="en-US" u="sng" dirty="0" smtClean="0"/>
              <a:t>Theme for World Hydrographic Day-2016:</a:t>
            </a:r>
          </a:p>
          <a:p>
            <a:pPr marL="0" indent="0">
              <a:buNone/>
            </a:pPr>
            <a:r>
              <a:rPr lang="en-GB" b="1" dirty="0">
                <a:solidFill>
                  <a:schemeClr val="tx1"/>
                </a:solidFill>
                <a:effectLst/>
              </a:rPr>
              <a:t>"</a:t>
            </a:r>
            <a:r>
              <a:rPr lang="en-GB" b="1" i="1" dirty="0">
                <a:solidFill>
                  <a:schemeClr val="tx1"/>
                </a:solidFill>
                <a:effectLst/>
              </a:rPr>
              <a:t>Hydrography – the key to well-managed seas and waterways</a:t>
            </a:r>
            <a:r>
              <a:rPr lang="en-GB" b="1" dirty="0">
                <a:solidFill>
                  <a:schemeClr val="tx1"/>
                </a:solidFill>
                <a:effectLst/>
              </a:rPr>
              <a:t>"</a:t>
            </a:r>
            <a:r>
              <a:rPr lang="en-GB" dirty="0">
                <a:solidFill>
                  <a:schemeClr val="tx1"/>
                </a:solidFill>
                <a:effectLst/>
              </a:rPr>
              <a:t> </a:t>
            </a:r>
            <a:endParaRPr lang="en-GB" dirty="0" smtClean="0">
              <a:solidFill>
                <a:schemeClr val="tx1"/>
              </a:solidFill>
              <a:effectLst/>
            </a:endParaRPr>
          </a:p>
          <a:p>
            <a:pPr marL="0" indent="0" algn="just">
              <a:buNone/>
            </a:pPr>
            <a:r>
              <a:rPr lang="en-GB" sz="2800" dirty="0" smtClean="0">
                <a:effectLst/>
              </a:rPr>
              <a:t>This </a:t>
            </a:r>
            <a:r>
              <a:rPr lang="en-GB" sz="2800" dirty="0">
                <a:effectLst/>
              </a:rPr>
              <a:t>theme will enable all stakeholders involved in hydrography to highlight the significance and importance of their particular  activities  which  could  include,  but  is  not  limited  to,  the support  of safety of navigation, protection of the marine environment, coastal zone management, marine spatial data infrastructures,  defence,  resource exploration,  and  all other  components of the blue economy.</a:t>
            </a:r>
          </a:p>
          <a:p>
            <a:pPr marL="0" indent="0">
              <a:buNone/>
            </a:pPr>
            <a:endParaRPr lang="en-GB" dirty="0">
              <a:effectLst/>
            </a:endParaRPr>
          </a:p>
          <a:p>
            <a:pPr marL="0" indent="0">
              <a:buNone/>
            </a:pPr>
            <a:endParaRPr lang="en-US" dirty="0"/>
          </a:p>
        </p:txBody>
      </p:sp>
    </p:spTree>
    <p:extLst>
      <p:ext uri="{BB962C8B-B14F-4D97-AF65-F5344CB8AC3E}">
        <p14:creationId xmlns:p14="http://schemas.microsoft.com/office/powerpoint/2010/main" val="419077244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918939"/>
          </a:xfrm>
        </p:spPr>
        <p:txBody>
          <a:bodyPr/>
          <a:lstStyle/>
          <a:p>
            <a:pPr algn="ctr"/>
            <a:r>
              <a:rPr lang="en-US" b="1" dirty="0" smtClean="0"/>
              <a:t>IHO Outreach</a:t>
            </a:r>
            <a:endParaRPr lang="en-AU" b="1" dirty="0"/>
          </a:p>
        </p:txBody>
      </p:sp>
      <p:sp>
        <p:nvSpPr>
          <p:cNvPr id="3" name="Content Placeholder 2"/>
          <p:cNvSpPr>
            <a:spLocks noGrp="1"/>
          </p:cNvSpPr>
          <p:nvPr>
            <p:ph idx="1"/>
          </p:nvPr>
        </p:nvSpPr>
        <p:spPr>
          <a:xfrm>
            <a:off x="395536" y="1556792"/>
            <a:ext cx="8208912" cy="4602733"/>
          </a:xfrm>
        </p:spPr>
        <p:txBody>
          <a:bodyPr/>
          <a:lstStyle/>
          <a:p>
            <a:pPr marL="0" indent="0" algn="just">
              <a:buNone/>
            </a:pPr>
            <a:r>
              <a:rPr lang="en-GB" dirty="0" smtClean="0">
                <a:effectLst/>
              </a:rPr>
              <a:t>Member </a:t>
            </a:r>
            <a:r>
              <a:rPr lang="en-GB" dirty="0">
                <a:effectLst/>
              </a:rPr>
              <a:t>States are invited to forward as soon as possible to the IHB any material that is created in support of national WHD-2016 celebrations for posting on the IHO website.  </a:t>
            </a:r>
            <a:endParaRPr lang="en-GB" dirty="0" smtClean="0">
              <a:effectLst/>
            </a:endParaRPr>
          </a:p>
          <a:p>
            <a:pPr marL="0" indent="0" algn="just">
              <a:buNone/>
            </a:pPr>
            <a:r>
              <a:rPr lang="en-GB" dirty="0" smtClean="0">
                <a:effectLst/>
              </a:rPr>
              <a:t>This </a:t>
            </a:r>
            <a:r>
              <a:rPr lang="en-GB" dirty="0">
                <a:effectLst/>
              </a:rPr>
              <a:t>will enable the widest possible dissemination of publicity and support material for the event.  The IHB will be providing some supporting material on the IHO website.</a:t>
            </a:r>
          </a:p>
          <a:p>
            <a:pPr marL="0" indent="0">
              <a:buNone/>
            </a:pPr>
            <a:endParaRPr lang="en-US" dirty="0"/>
          </a:p>
        </p:txBody>
      </p:sp>
    </p:spTree>
    <p:extLst>
      <p:ext uri="{BB962C8B-B14F-4D97-AF65-F5344CB8AC3E}">
        <p14:creationId xmlns:p14="http://schemas.microsoft.com/office/powerpoint/2010/main" val="134035904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IHO Outreach</a:t>
            </a:r>
            <a:endParaRPr lang="en-AU" b="1" dirty="0"/>
          </a:p>
        </p:txBody>
      </p:sp>
      <p:sp>
        <p:nvSpPr>
          <p:cNvPr id="3" name="Content Placeholder 2"/>
          <p:cNvSpPr>
            <a:spLocks noGrp="1"/>
          </p:cNvSpPr>
          <p:nvPr>
            <p:ph idx="1"/>
          </p:nvPr>
        </p:nvSpPr>
        <p:spPr>
          <a:xfrm>
            <a:off x="395537" y="1600200"/>
            <a:ext cx="8352928" cy="4997152"/>
          </a:xfrm>
        </p:spPr>
        <p:txBody>
          <a:bodyPr/>
          <a:lstStyle/>
          <a:p>
            <a:pPr marL="0" indent="0" algn="just">
              <a:buNone/>
            </a:pPr>
            <a:r>
              <a:rPr lang="en-US" sz="2800" dirty="0" smtClean="0">
                <a:effectLst/>
              </a:rPr>
              <a:t>*</a:t>
            </a:r>
            <a:r>
              <a:rPr lang="en-US" sz="2400" b="1" dirty="0">
                <a:solidFill>
                  <a:schemeClr val="tx1"/>
                </a:solidFill>
                <a:effectLst/>
              </a:rPr>
              <a:t> International Hydrographic Review (IHR) </a:t>
            </a:r>
            <a:r>
              <a:rPr lang="en-US" sz="2400" dirty="0" smtClean="0">
                <a:effectLst/>
              </a:rPr>
              <a:t>provides </a:t>
            </a:r>
            <a:r>
              <a:rPr lang="en-US" sz="2400" dirty="0">
                <a:effectLst/>
              </a:rPr>
              <a:t>an opportunity for Member States to </a:t>
            </a:r>
            <a:r>
              <a:rPr lang="en-US" sz="2400" dirty="0" err="1">
                <a:effectLst/>
              </a:rPr>
              <a:t>publicise</a:t>
            </a:r>
            <a:r>
              <a:rPr lang="en-US" sz="2400" dirty="0">
                <a:effectLst/>
              </a:rPr>
              <a:t> technical and other achievements in the region.  </a:t>
            </a:r>
            <a:endParaRPr lang="en-US" sz="2400" dirty="0" smtClean="0">
              <a:effectLst/>
            </a:endParaRPr>
          </a:p>
          <a:p>
            <a:pPr marL="0" indent="0" algn="just">
              <a:buNone/>
            </a:pPr>
            <a:r>
              <a:rPr lang="en-US" sz="2400" dirty="0" smtClean="0">
                <a:effectLst/>
              </a:rPr>
              <a:t>*An editorial board comprising a representative from each region has been established. </a:t>
            </a:r>
            <a:r>
              <a:rPr lang="en-GB" sz="2400" dirty="0" smtClean="0">
                <a:effectLst/>
              </a:rPr>
              <a:t>Papers </a:t>
            </a:r>
            <a:r>
              <a:rPr lang="en-GB" sz="2400" dirty="0">
                <a:effectLst/>
              </a:rPr>
              <a:t>for consideration for publication in the IHR should be forwarded directly to the IHB (</a:t>
            </a:r>
            <a:r>
              <a:rPr lang="en-GB" sz="2400" i="1" u="sng" dirty="0">
                <a:effectLst/>
                <a:hlinkClick r:id="rId2"/>
              </a:rPr>
              <a:t>ihreview@iho.int</a:t>
            </a:r>
            <a:r>
              <a:rPr lang="en-GB" sz="2400" dirty="0">
                <a:effectLst/>
              </a:rPr>
              <a:t>) with a copy to the Editor (</a:t>
            </a:r>
            <a:r>
              <a:rPr lang="en-GB" sz="2400" i="1" u="sng" dirty="0">
                <a:effectLst/>
                <a:hlinkClick r:id="rId3"/>
              </a:rPr>
              <a:t>ian.halls1@defence.au.gov</a:t>
            </a:r>
            <a:r>
              <a:rPr lang="en-GB" sz="2400" dirty="0">
                <a:solidFill>
                  <a:schemeClr val="tx1"/>
                </a:solidFill>
                <a:effectLst/>
              </a:rPr>
              <a:t>).</a:t>
            </a:r>
            <a:r>
              <a:rPr lang="en-GB" sz="2400" dirty="0">
                <a:effectLst/>
              </a:rPr>
              <a:t> </a:t>
            </a:r>
            <a:endParaRPr lang="en-GB" sz="2400" dirty="0" smtClean="0">
              <a:effectLst/>
            </a:endParaRPr>
          </a:p>
          <a:p>
            <a:r>
              <a:rPr lang="en-GB" sz="2400" u="sng" dirty="0" smtClean="0">
                <a:effectLst/>
              </a:rPr>
              <a:t>The </a:t>
            </a:r>
            <a:r>
              <a:rPr lang="en-GB" sz="2400" u="sng" dirty="0">
                <a:effectLst/>
              </a:rPr>
              <a:t>deadlines are</a:t>
            </a:r>
            <a:r>
              <a:rPr lang="en-GB" sz="2400" dirty="0">
                <a:effectLst/>
              </a:rPr>
              <a:t>:</a:t>
            </a:r>
          </a:p>
          <a:p>
            <a:r>
              <a:rPr lang="en-GB" sz="2400" dirty="0">
                <a:effectLst/>
              </a:rPr>
              <a:t>- End of January for the May </a:t>
            </a:r>
            <a:r>
              <a:rPr lang="en-GB" sz="2400" dirty="0" smtClean="0">
                <a:effectLst/>
              </a:rPr>
              <a:t>Edition </a:t>
            </a:r>
            <a:endParaRPr lang="en-GB" sz="2400" dirty="0">
              <a:effectLst/>
            </a:endParaRPr>
          </a:p>
          <a:p>
            <a:r>
              <a:rPr lang="en-GB" sz="2400" dirty="0">
                <a:effectLst/>
              </a:rPr>
              <a:t>- End of July for the November </a:t>
            </a:r>
            <a:r>
              <a:rPr lang="en-GB" sz="2400" dirty="0" smtClean="0">
                <a:effectLst/>
              </a:rPr>
              <a:t>Edition</a:t>
            </a:r>
            <a:endParaRPr lang="en-GB" sz="2400" dirty="0">
              <a:effectLst/>
            </a:endParaRPr>
          </a:p>
          <a:p>
            <a:pPr marL="0" indent="0" algn="just">
              <a:buNone/>
            </a:pPr>
            <a:endParaRPr lang="en-GB" sz="2800" dirty="0">
              <a:effectLst/>
            </a:endParaRPr>
          </a:p>
        </p:txBody>
      </p:sp>
    </p:spTree>
    <p:extLst>
      <p:ext uri="{BB962C8B-B14F-4D97-AF65-F5344CB8AC3E}">
        <p14:creationId xmlns:p14="http://schemas.microsoft.com/office/powerpoint/2010/main" val="83078558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71438" y="71438"/>
            <a:ext cx="9144001" cy="1844675"/>
          </a:xfrm>
        </p:spPr>
        <p:txBody>
          <a:bodyPr/>
          <a:lstStyle/>
          <a:p>
            <a:pPr algn="ctr" eaLnBrk="1" hangingPunct="1">
              <a:defRPr/>
            </a:pPr>
            <a:r>
              <a:rPr lang="en-GB" sz="4000" u="sng" dirty="0" smtClean="0"/>
              <a:t>IHO Capacity Building Programme</a:t>
            </a:r>
            <a:endParaRPr lang="en-GB" sz="4000" u="sng" dirty="0"/>
          </a:p>
        </p:txBody>
      </p:sp>
      <p:sp>
        <p:nvSpPr>
          <p:cNvPr id="466946" name="Rectangle 2"/>
          <p:cNvSpPr>
            <a:spLocks noGrp="1" noChangeArrowheads="1"/>
          </p:cNvSpPr>
          <p:nvPr>
            <p:ph idx="1"/>
          </p:nvPr>
        </p:nvSpPr>
        <p:spPr>
          <a:xfrm>
            <a:off x="179388" y="1628775"/>
            <a:ext cx="8964612" cy="4895850"/>
          </a:xfrm>
        </p:spPr>
        <p:txBody>
          <a:bodyPr/>
          <a:lstStyle/>
          <a:p>
            <a:pPr marL="273050" indent="-273050">
              <a:tabLst>
                <a:tab pos="273050" algn="l"/>
              </a:tabLst>
              <a:defRPr/>
            </a:pPr>
            <a:r>
              <a:rPr lang="en-GB" sz="2400" dirty="0" smtClean="0">
                <a:effectLst/>
              </a:rPr>
              <a:t>Capacity </a:t>
            </a:r>
            <a:r>
              <a:rPr lang="en-GB" sz="2400" dirty="0">
                <a:effectLst/>
              </a:rPr>
              <a:t>Building is </a:t>
            </a:r>
            <a:r>
              <a:rPr lang="en-GB" sz="2400" u="sng" dirty="0">
                <a:effectLst/>
              </a:rPr>
              <a:t>one of the strategic objectives of the IHO</a:t>
            </a:r>
            <a:r>
              <a:rPr lang="en-AU" sz="2400" dirty="0" smtClean="0">
                <a:effectLst/>
              </a:rPr>
              <a:t>.</a:t>
            </a:r>
          </a:p>
          <a:p>
            <a:pPr marL="273050" indent="-273050">
              <a:tabLst>
                <a:tab pos="273050" algn="l"/>
              </a:tabLst>
              <a:defRPr/>
            </a:pPr>
            <a:r>
              <a:rPr lang="en-AU" sz="2400" dirty="0" smtClean="0">
                <a:effectLst/>
              </a:rPr>
              <a:t> </a:t>
            </a:r>
            <a:r>
              <a:rPr lang="en-GB" sz="2400" dirty="0">
                <a:effectLst/>
              </a:rPr>
              <a:t>In the last ten years, more than 1,200 individuals from 65 IHO Member States and 60 non-Member States have benefited from </a:t>
            </a:r>
            <a:r>
              <a:rPr lang="en-GB" sz="2400" dirty="0" smtClean="0">
                <a:effectLst/>
              </a:rPr>
              <a:t>training activities </a:t>
            </a:r>
            <a:r>
              <a:rPr lang="en-GB" sz="2400" dirty="0">
                <a:effectLst/>
              </a:rPr>
              <a:t>sponsored by the CB programme</a:t>
            </a:r>
            <a:r>
              <a:rPr lang="en-GB" sz="2400" dirty="0" smtClean="0">
                <a:effectLst/>
              </a:rPr>
              <a:t>.</a:t>
            </a:r>
          </a:p>
          <a:p>
            <a:pPr marL="273050" indent="-273050">
              <a:tabLst>
                <a:tab pos="273050" algn="l"/>
              </a:tabLst>
              <a:defRPr/>
            </a:pPr>
            <a:r>
              <a:rPr lang="en-GB" sz="2400" dirty="0" smtClean="0">
                <a:effectLst/>
              </a:rPr>
              <a:t>CB Budget has been increased from 50,000 Euros to almost 1 Million</a:t>
            </a:r>
            <a:r>
              <a:rPr lang="en-GB" sz="2400" dirty="0">
                <a:effectLst/>
              </a:rPr>
              <a:t> Euros</a:t>
            </a:r>
            <a:r>
              <a:rPr lang="en-GB" sz="2400" dirty="0" smtClean="0">
                <a:effectLst/>
              </a:rPr>
              <a:t> </a:t>
            </a:r>
          </a:p>
          <a:p>
            <a:pPr marL="0" indent="0">
              <a:buNone/>
              <a:tabLst>
                <a:tab pos="273050" algn="l"/>
              </a:tabLst>
              <a:defRPr/>
            </a:pPr>
            <a:endParaRPr lang="en-GB" sz="2800" dirty="0">
              <a:effectLst/>
            </a:endParaRPr>
          </a:p>
          <a:p>
            <a:pPr marL="273050" indent="-273050">
              <a:tabLst>
                <a:tab pos="273050" algn="l"/>
              </a:tabLst>
              <a:defRPr/>
            </a:pPr>
            <a:r>
              <a:rPr lang="en-AU" sz="2800" i="1" u="sng" dirty="0" smtClean="0">
                <a:solidFill>
                  <a:schemeClr val="tx1"/>
                </a:solidFill>
                <a:effectLst/>
              </a:rPr>
              <a:t>CB Programme  is considered as a “Success Story” of the IHO.</a:t>
            </a:r>
            <a:endParaRPr lang="en-AU" sz="2800" i="1" u="sng" dirty="0">
              <a:solidFill>
                <a:schemeClr val="tx1"/>
              </a:solidFill>
              <a:effectLst/>
            </a:endParaRPr>
          </a:p>
          <a:p>
            <a:pPr marL="273050" indent="-273050">
              <a:tabLst>
                <a:tab pos="273050" algn="l"/>
              </a:tabLst>
              <a:defRPr/>
            </a:pPr>
            <a:endParaRPr lang="en-AU" sz="2800" i="1" dirty="0">
              <a:solidFill>
                <a:schemeClr val="tx1"/>
              </a:solidFill>
              <a:effectLst/>
            </a:endParaRPr>
          </a:p>
          <a:p>
            <a:pPr marL="273050" indent="-273050" eaLnBrk="1" hangingPunct="1">
              <a:tabLst>
                <a:tab pos="273050" algn="l"/>
              </a:tabLst>
              <a:defRPr/>
            </a:pPr>
            <a:endParaRPr lang="en-US" sz="2800" dirty="0" smtClean="0"/>
          </a:p>
          <a:p>
            <a:pPr marL="273050" indent="-273050" eaLnBrk="1" hangingPunct="1">
              <a:tabLst>
                <a:tab pos="273050" algn="l"/>
              </a:tabLst>
              <a:defRPr/>
            </a:pPr>
            <a:endParaRPr lang="en-GB" sz="2400" i="1" dirty="0" smtClean="0"/>
          </a:p>
        </p:txBody>
      </p:sp>
    </p:spTree>
    <p:extLst>
      <p:ext uri="{BB962C8B-B14F-4D97-AF65-F5344CB8AC3E}">
        <p14:creationId xmlns:p14="http://schemas.microsoft.com/office/powerpoint/2010/main" val="3104720222"/>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71438" y="71438"/>
            <a:ext cx="9144001" cy="1844675"/>
          </a:xfrm>
        </p:spPr>
        <p:txBody>
          <a:bodyPr/>
          <a:lstStyle/>
          <a:p>
            <a:pPr algn="ctr" eaLnBrk="1" hangingPunct="1">
              <a:defRPr/>
            </a:pPr>
            <a:r>
              <a:rPr lang="en-GB" sz="4000" u="sng" dirty="0" smtClean="0"/>
              <a:t>CB Programme</a:t>
            </a:r>
            <a:endParaRPr lang="en-GB" sz="4000" u="sng" dirty="0"/>
          </a:p>
        </p:txBody>
      </p:sp>
      <p:sp>
        <p:nvSpPr>
          <p:cNvPr id="466946" name="Rectangle 2"/>
          <p:cNvSpPr>
            <a:spLocks noGrp="1" noChangeArrowheads="1"/>
          </p:cNvSpPr>
          <p:nvPr>
            <p:ph idx="1"/>
          </p:nvPr>
        </p:nvSpPr>
        <p:spPr>
          <a:xfrm>
            <a:off x="179388" y="1628775"/>
            <a:ext cx="8497068" cy="4895850"/>
          </a:xfrm>
        </p:spPr>
        <p:txBody>
          <a:bodyPr/>
          <a:lstStyle/>
          <a:p>
            <a:pPr marL="273050" indent="-273050" algn="just">
              <a:tabLst>
                <a:tab pos="273050" algn="l"/>
              </a:tabLst>
              <a:defRPr/>
            </a:pPr>
            <a:r>
              <a:rPr lang="en-GB" sz="2400" dirty="0" smtClean="0">
                <a:effectLst/>
              </a:rPr>
              <a:t> </a:t>
            </a:r>
            <a:r>
              <a:rPr lang="en-AU" sz="2400" b="1" dirty="0">
                <a:solidFill>
                  <a:schemeClr val="tx1"/>
                </a:solidFill>
                <a:effectLst/>
              </a:rPr>
              <a:t>In 2015 the IHO capacity building programme reached a new level of achievement</a:t>
            </a:r>
            <a:r>
              <a:rPr lang="en-AU" sz="2400" dirty="0">
                <a:solidFill>
                  <a:schemeClr val="tx1"/>
                </a:solidFill>
                <a:effectLst/>
              </a:rPr>
              <a:t>. </a:t>
            </a:r>
            <a:endParaRPr lang="en-AU" sz="2400" dirty="0" smtClean="0">
              <a:solidFill>
                <a:schemeClr val="tx1"/>
              </a:solidFill>
              <a:effectLst/>
            </a:endParaRPr>
          </a:p>
          <a:p>
            <a:pPr marL="273050" indent="-273050" algn="just">
              <a:tabLst>
                <a:tab pos="273050" algn="l"/>
              </a:tabLst>
              <a:defRPr/>
            </a:pPr>
            <a:r>
              <a:rPr lang="en-GB" sz="2400" dirty="0" smtClean="0">
                <a:effectLst/>
              </a:rPr>
              <a:t>The </a:t>
            </a:r>
            <a:r>
              <a:rPr lang="en-GB" sz="2400" dirty="0">
                <a:effectLst/>
              </a:rPr>
              <a:t>level of activity of the IHO Capacity Building (CB) Programme continued to increase.  Expenditure in the IHO 2015 CB Work Programme (930,907 Euros) was </a:t>
            </a:r>
            <a:r>
              <a:rPr lang="en-GB" sz="2400" dirty="0">
                <a:solidFill>
                  <a:schemeClr val="tx1"/>
                </a:solidFill>
                <a:effectLst/>
              </a:rPr>
              <a:t>118% greater</a:t>
            </a:r>
            <a:r>
              <a:rPr lang="en-GB" sz="2400" dirty="0">
                <a:effectLst/>
              </a:rPr>
              <a:t> than the budget for the previous year. </a:t>
            </a:r>
            <a:endParaRPr lang="en-GB" sz="2400" dirty="0" smtClean="0">
              <a:effectLst/>
            </a:endParaRPr>
          </a:p>
          <a:p>
            <a:pPr marL="273050" indent="-273050" algn="just">
              <a:tabLst>
                <a:tab pos="273050" algn="l"/>
              </a:tabLst>
              <a:defRPr/>
            </a:pPr>
            <a:r>
              <a:rPr lang="en-AU" sz="2400" dirty="0" smtClean="0">
                <a:effectLst/>
              </a:rPr>
              <a:t>This </a:t>
            </a:r>
            <a:r>
              <a:rPr lang="en-AU" sz="2400" dirty="0">
                <a:effectLst/>
              </a:rPr>
              <a:t>was a result of the ongoing financial support provided by the Nippon Foundation of Japan and the Republic of Korea, supplemented by a contribution from the IHO budget and in-kind support from Member States and from industry. </a:t>
            </a:r>
            <a:endParaRPr lang="en-GB" sz="2400" dirty="0">
              <a:effectLst/>
            </a:endParaRPr>
          </a:p>
          <a:p>
            <a:pPr marL="273050" indent="-273050" algn="just">
              <a:tabLst>
                <a:tab pos="273050" algn="l"/>
              </a:tabLst>
              <a:defRPr/>
            </a:pPr>
            <a:endParaRPr lang="en-AU" sz="2800" dirty="0">
              <a:effectLst/>
            </a:endParaRPr>
          </a:p>
          <a:p>
            <a:pPr marL="273050" indent="-273050" eaLnBrk="1" hangingPunct="1">
              <a:tabLst>
                <a:tab pos="273050" algn="l"/>
              </a:tabLst>
              <a:defRPr/>
            </a:pPr>
            <a:endParaRPr lang="en-US" sz="2800" dirty="0" smtClean="0"/>
          </a:p>
          <a:p>
            <a:pPr marL="273050" indent="-273050" eaLnBrk="1" hangingPunct="1">
              <a:tabLst>
                <a:tab pos="273050" algn="l"/>
              </a:tabLst>
              <a:defRPr/>
            </a:pPr>
            <a:endParaRPr lang="en-GB" sz="2400" i="1" dirty="0" smtClean="0"/>
          </a:p>
        </p:txBody>
      </p:sp>
    </p:spTree>
    <p:extLst>
      <p:ext uri="{BB962C8B-B14F-4D97-AF65-F5344CB8AC3E}">
        <p14:creationId xmlns:p14="http://schemas.microsoft.com/office/powerpoint/2010/main" val="4254772643"/>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0" y="349250"/>
            <a:ext cx="9144000" cy="703263"/>
          </a:xfrm>
        </p:spPr>
        <p:txBody>
          <a:bodyPr/>
          <a:lstStyle/>
          <a:p>
            <a:pPr>
              <a:defRPr/>
            </a:pPr>
            <a:r>
              <a:rPr lang="en-GB" sz="4000" u="sng" dirty="0" smtClean="0">
                <a:effectLst/>
              </a:rPr>
              <a:t/>
            </a:r>
            <a:br>
              <a:rPr lang="en-GB" sz="4000" u="sng" dirty="0" smtClean="0">
                <a:effectLst/>
              </a:rPr>
            </a:br>
            <a:r>
              <a:rPr lang="en-GB" sz="4000" i="1" dirty="0">
                <a:effectLst/>
              </a:rPr>
              <a:t> </a:t>
            </a:r>
            <a:r>
              <a:rPr lang="en-GB" sz="4000" i="1" dirty="0" smtClean="0">
                <a:effectLst/>
              </a:rPr>
              <a:t>   </a:t>
            </a:r>
            <a:r>
              <a:rPr lang="en-GB" sz="3200" b="1" u="sng" dirty="0" smtClean="0">
                <a:effectLst/>
              </a:rPr>
              <a:t>Priorities </a:t>
            </a:r>
            <a:r>
              <a:rPr lang="en-GB" sz="3200" b="1" u="sng" dirty="0">
                <a:effectLst/>
              </a:rPr>
              <a:t>of the IHB Directing Committee</a:t>
            </a:r>
            <a:r>
              <a:rPr lang="en-GB" sz="3200" b="1" dirty="0">
                <a:effectLst/>
              </a:rPr>
              <a:t/>
            </a:r>
            <a:br>
              <a:rPr lang="en-GB" sz="3200" b="1" dirty="0">
                <a:effectLst/>
              </a:rPr>
            </a:br>
            <a:endParaRPr lang="en-GB" sz="3200" b="1" dirty="0"/>
          </a:p>
        </p:txBody>
      </p:sp>
      <p:sp>
        <p:nvSpPr>
          <p:cNvPr id="466946" name="Rectangle 2"/>
          <p:cNvSpPr>
            <a:spLocks noGrp="1" noChangeArrowheads="1"/>
          </p:cNvSpPr>
          <p:nvPr>
            <p:ph idx="1"/>
          </p:nvPr>
        </p:nvSpPr>
        <p:spPr>
          <a:xfrm>
            <a:off x="323528" y="1268413"/>
            <a:ext cx="8712522" cy="5256212"/>
          </a:xfrm>
        </p:spPr>
        <p:txBody>
          <a:bodyPr/>
          <a:lstStyle/>
          <a:p>
            <a:r>
              <a:rPr lang="en-US" sz="2400" dirty="0" smtClean="0">
                <a:effectLst/>
              </a:rPr>
              <a:t>IHO </a:t>
            </a:r>
            <a:r>
              <a:rPr lang="en-US" sz="2400" dirty="0">
                <a:effectLst/>
              </a:rPr>
              <a:t>Outreach and raising awareness</a:t>
            </a:r>
            <a:endParaRPr lang="en-GB" sz="2400" dirty="0">
              <a:effectLst/>
            </a:endParaRPr>
          </a:p>
          <a:p>
            <a:r>
              <a:rPr lang="en-US" sz="2400" dirty="0" smtClean="0">
                <a:effectLst/>
              </a:rPr>
              <a:t>Capacity </a:t>
            </a:r>
            <a:r>
              <a:rPr lang="en-US" sz="2400" dirty="0">
                <a:effectLst/>
              </a:rPr>
              <a:t>Building</a:t>
            </a:r>
            <a:endParaRPr lang="en-GB" sz="2400" dirty="0">
              <a:effectLst/>
            </a:endParaRPr>
          </a:p>
          <a:p>
            <a:r>
              <a:rPr lang="en-GB" sz="2400" dirty="0" smtClean="0">
                <a:effectLst/>
              </a:rPr>
              <a:t>I</a:t>
            </a:r>
            <a:r>
              <a:rPr lang="en-AU" sz="2400" dirty="0" err="1" smtClean="0">
                <a:effectLst/>
              </a:rPr>
              <a:t>ncreasing</a:t>
            </a:r>
            <a:r>
              <a:rPr lang="en-AU" sz="2400" dirty="0" smtClean="0">
                <a:effectLst/>
              </a:rPr>
              <a:t> </a:t>
            </a:r>
            <a:r>
              <a:rPr lang="en-AU" sz="2400" dirty="0">
                <a:effectLst/>
              </a:rPr>
              <a:t>IHO </a:t>
            </a:r>
            <a:r>
              <a:rPr lang="en-AU" sz="2400" dirty="0" smtClean="0">
                <a:effectLst/>
              </a:rPr>
              <a:t>membership,</a:t>
            </a:r>
            <a:r>
              <a:rPr lang="en-GB" sz="2400" dirty="0" smtClean="0">
                <a:effectLst/>
              </a:rPr>
              <a:t> </a:t>
            </a:r>
            <a:r>
              <a:rPr lang="en-GB" sz="2400" dirty="0">
                <a:effectLst/>
              </a:rPr>
              <a:t>especially for Significant IMO Flag  </a:t>
            </a:r>
            <a:r>
              <a:rPr lang="en-GB" sz="2400" dirty="0" smtClean="0">
                <a:effectLst/>
              </a:rPr>
              <a:t>states</a:t>
            </a:r>
            <a:endParaRPr lang="en-GB" sz="2400" dirty="0">
              <a:effectLst/>
            </a:endParaRPr>
          </a:p>
          <a:p>
            <a:r>
              <a:rPr lang="en-AU" sz="2400" dirty="0" smtClean="0">
                <a:effectLst/>
              </a:rPr>
              <a:t>MSDI </a:t>
            </a:r>
            <a:r>
              <a:rPr lang="en-AU" sz="2400" dirty="0">
                <a:effectLst/>
              </a:rPr>
              <a:t>and provision of geo-data</a:t>
            </a:r>
            <a:endParaRPr lang="en-GB" sz="2400" dirty="0">
              <a:effectLst/>
            </a:endParaRPr>
          </a:p>
          <a:p>
            <a:r>
              <a:rPr lang="en-US" sz="2400" dirty="0" smtClean="0">
                <a:effectLst/>
              </a:rPr>
              <a:t>S-100 </a:t>
            </a:r>
            <a:r>
              <a:rPr lang="en-US" sz="2400" dirty="0">
                <a:effectLst/>
              </a:rPr>
              <a:t>implementation and development</a:t>
            </a:r>
            <a:endParaRPr lang="en-GB" sz="2400" dirty="0">
              <a:effectLst/>
            </a:endParaRPr>
          </a:p>
          <a:p>
            <a:r>
              <a:rPr lang="en-US" sz="2400" dirty="0" smtClean="0">
                <a:effectLst/>
              </a:rPr>
              <a:t>Data </a:t>
            </a:r>
            <a:r>
              <a:rPr lang="en-US" sz="2400" dirty="0">
                <a:effectLst/>
              </a:rPr>
              <a:t>gathering, data maximizing, Crowd-Sourced </a:t>
            </a:r>
            <a:r>
              <a:rPr lang="en-US" sz="2400" dirty="0" smtClean="0">
                <a:effectLst/>
              </a:rPr>
              <a:t>Bathymetry</a:t>
            </a:r>
          </a:p>
          <a:p>
            <a:r>
              <a:rPr lang="en-US" sz="2400" dirty="0" smtClean="0">
                <a:effectLst/>
              </a:rPr>
              <a:t>Supporting </a:t>
            </a:r>
            <a:r>
              <a:rPr lang="en-US" sz="2400" dirty="0">
                <a:effectLst/>
              </a:rPr>
              <a:t>implementation of e-Navigation</a:t>
            </a:r>
            <a:endParaRPr lang="en-GB" sz="2400" dirty="0">
              <a:effectLst/>
            </a:endParaRPr>
          </a:p>
          <a:p>
            <a:pPr marL="0" indent="0">
              <a:buNone/>
            </a:pPr>
            <a:r>
              <a:rPr lang="en-US" sz="2400" dirty="0">
                <a:effectLst/>
              </a:rPr>
              <a:t> </a:t>
            </a:r>
            <a:endParaRPr lang="en-GB" sz="2400" dirty="0">
              <a:effectLst/>
            </a:endParaRPr>
          </a:p>
          <a:p>
            <a:pPr marL="365125" indent="-365125" eaLnBrk="1" hangingPunct="1">
              <a:tabLst>
                <a:tab pos="536575" algn="l"/>
              </a:tabLst>
              <a:defRPr/>
            </a:pPr>
            <a:endParaRPr lang="en-GB" sz="2400" b="1" u="sng" dirty="0" smtClean="0"/>
          </a:p>
        </p:txBody>
      </p:sp>
    </p:spTree>
    <p:extLst>
      <p:ext uri="{BB962C8B-B14F-4D97-AF65-F5344CB8AC3E}">
        <p14:creationId xmlns:p14="http://schemas.microsoft.com/office/powerpoint/2010/main" val="782588756"/>
      </p:ext>
    </p:extLst>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71438" y="71438"/>
            <a:ext cx="9144001" cy="1844675"/>
          </a:xfrm>
        </p:spPr>
        <p:txBody>
          <a:bodyPr/>
          <a:lstStyle/>
          <a:p>
            <a:pPr algn="ctr" eaLnBrk="1" hangingPunct="1">
              <a:defRPr/>
            </a:pPr>
            <a:r>
              <a:rPr lang="en-GB" sz="4000" u="sng" dirty="0" smtClean="0"/>
              <a:t>CB Programme</a:t>
            </a:r>
            <a:endParaRPr lang="en-GB" sz="4000" u="sng" dirty="0"/>
          </a:p>
        </p:txBody>
      </p:sp>
      <p:sp>
        <p:nvSpPr>
          <p:cNvPr id="466946" name="Rectangle 2"/>
          <p:cNvSpPr>
            <a:spLocks noGrp="1" noChangeArrowheads="1"/>
          </p:cNvSpPr>
          <p:nvPr>
            <p:ph idx="1"/>
          </p:nvPr>
        </p:nvSpPr>
        <p:spPr>
          <a:xfrm>
            <a:off x="179388" y="1628775"/>
            <a:ext cx="8497068" cy="4895850"/>
          </a:xfrm>
        </p:spPr>
        <p:txBody>
          <a:bodyPr/>
          <a:lstStyle/>
          <a:p>
            <a:pPr marL="273050" indent="-273050" algn="just">
              <a:tabLst>
                <a:tab pos="273050" algn="l"/>
              </a:tabLst>
              <a:defRPr/>
            </a:pPr>
            <a:r>
              <a:rPr lang="en-GB" sz="2400" dirty="0" smtClean="0">
                <a:effectLst/>
              </a:rPr>
              <a:t>In </a:t>
            </a:r>
            <a:r>
              <a:rPr lang="en-GB" sz="2400" dirty="0">
                <a:effectLst/>
              </a:rPr>
              <a:t>2015, </a:t>
            </a:r>
            <a:r>
              <a:rPr lang="en-AU" sz="2400" dirty="0">
                <a:solidFill>
                  <a:schemeClr val="tx1"/>
                </a:solidFill>
                <a:effectLst/>
              </a:rPr>
              <a:t>86% of the budgeted </a:t>
            </a:r>
            <a:r>
              <a:rPr lang="en-AU" sz="2400" dirty="0" smtClean="0">
                <a:solidFill>
                  <a:schemeClr val="tx1"/>
                </a:solidFill>
                <a:effectLst/>
              </a:rPr>
              <a:t>CB </a:t>
            </a:r>
            <a:r>
              <a:rPr lang="en-AU" sz="2400" dirty="0">
                <a:solidFill>
                  <a:schemeClr val="tx1"/>
                </a:solidFill>
                <a:effectLst/>
              </a:rPr>
              <a:t>W</a:t>
            </a:r>
            <a:r>
              <a:rPr lang="en-AU" sz="2400" dirty="0" smtClean="0">
                <a:solidFill>
                  <a:schemeClr val="tx1"/>
                </a:solidFill>
                <a:effectLst/>
              </a:rPr>
              <a:t>ork </a:t>
            </a:r>
            <a:r>
              <a:rPr lang="en-AU" sz="2400" dirty="0">
                <a:solidFill>
                  <a:schemeClr val="tx1"/>
                </a:solidFill>
                <a:effectLst/>
              </a:rPr>
              <a:t>P</a:t>
            </a:r>
            <a:r>
              <a:rPr lang="en-AU" sz="2400" dirty="0" smtClean="0">
                <a:solidFill>
                  <a:schemeClr val="tx1"/>
                </a:solidFill>
                <a:effectLst/>
              </a:rPr>
              <a:t>rogram </a:t>
            </a:r>
            <a:r>
              <a:rPr lang="en-AU" sz="2400" dirty="0">
                <a:solidFill>
                  <a:schemeClr val="tx1"/>
                </a:solidFill>
                <a:effectLst/>
              </a:rPr>
              <a:t>(also 93% of the CB provisions) was executed and paid for</a:t>
            </a:r>
            <a:r>
              <a:rPr lang="en-AU" sz="2400" dirty="0">
                <a:effectLst/>
              </a:rPr>
              <a:t>.  </a:t>
            </a:r>
            <a:r>
              <a:rPr lang="en-GB" sz="2400" dirty="0">
                <a:effectLst/>
              </a:rPr>
              <a:t>Some planned CB activities could not take place because of administrative and other issues in host nations, the unavailability of nominated personnel, or other late changes to the planned events. </a:t>
            </a:r>
            <a:endParaRPr lang="en-GB" sz="2400" dirty="0" smtClean="0">
              <a:effectLst/>
            </a:endParaRPr>
          </a:p>
          <a:p>
            <a:pPr marL="273050" indent="-273050" algn="just">
              <a:tabLst>
                <a:tab pos="273050" algn="l"/>
              </a:tabLst>
              <a:defRPr/>
            </a:pPr>
            <a:r>
              <a:rPr lang="en-GB" sz="2400" dirty="0" smtClean="0">
                <a:effectLst/>
              </a:rPr>
              <a:t> </a:t>
            </a:r>
            <a:r>
              <a:rPr lang="en-GB" sz="2400" dirty="0">
                <a:effectLst/>
              </a:rPr>
              <a:t>Most of the activities that could not take place were postponed and transferred to the 2016 CB Work Programme for execution</a:t>
            </a:r>
          </a:p>
          <a:p>
            <a:pPr marL="273050" indent="-273050" algn="just">
              <a:tabLst>
                <a:tab pos="273050" algn="l"/>
              </a:tabLst>
              <a:defRPr/>
            </a:pPr>
            <a:endParaRPr lang="en-AU" sz="2800" dirty="0">
              <a:effectLst/>
            </a:endParaRPr>
          </a:p>
          <a:p>
            <a:pPr marL="273050" indent="-273050" eaLnBrk="1" hangingPunct="1">
              <a:tabLst>
                <a:tab pos="273050" algn="l"/>
              </a:tabLst>
              <a:defRPr/>
            </a:pPr>
            <a:endParaRPr lang="en-US" sz="2800" dirty="0" smtClean="0"/>
          </a:p>
          <a:p>
            <a:pPr marL="273050" indent="-273050" eaLnBrk="1" hangingPunct="1">
              <a:tabLst>
                <a:tab pos="273050" algn="l"/>
              </a:tabLst>
              <a:defRPr/>
            </a:pPr>
            <a:endParaRPr lang="en-GB" sz="2400" i="1" dirty="0" smtClean="0"/>
          </a:p>
        </p:txBody>
      </p:sp>
    </p:spTree>
    <p:extLst>
      <p:ext uri="{BB962C8B-B14F-4D97-AF65-F5344CB8AC3E}">
        <p14:creationId xmlns:p14="http://schemas.microsoft.com/office/powerpoint/2010/main" val="3337267637"/>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71438" y="71438"/>
            <a:ext cx="9144001" cy="1844675"/>
          </a:xfrm>
        </p:spPr>
        <p:txBody>
          <a:bodyPr/>
          <a:lstStyle/>
          <a:p>
            <a:pPr algn="ctr" eaLnBrk="1" hangingPunct="1">
              <a:defRPr/>
            </a:pPr>
            <a:r>
              <a:rPr lang="en-GB" sz="4000" u="sng" dirty="0" smtClean="0"/>
              <a:t>CB Programme</a:t>
            </a:r>
            <a:endParaRPr lang="en-GB" sz="4000" u="sng" dirty="0"/>
          </a:p>
        </p:txBody>
      </p:sp>
      <p:sp>
        <p:nvSpPr>
          <p:cNvPr id="466946" name="Rectangle 2"/>
          <p:cNvSpPr>
            <a:spLocks noGrp="1" noChangeArrowheads="1"/>
          </p:cNvSpPr>
          <p:nvPr>
            <p:ph idx="1"/>
          </p:nvPr>
        </p:nvSpPr>
        <p:spPr>
          <a:xfrm>
            <a:off x="179388" y="1628775"/>
            <a:ext cx="8497068" cy="4895850"/>
          </a:xfrm>
        </p:spPr>
        <p:txBody>
          <a:bodyPr/>
          <a:lstStyle/>
          <a:p>
            <a:pPr marL="273050" indent="-273050" algn="just">
              <a:tabLst>
                <a:tab pos="273050" algn="l"/>
              </a:tabLst>
              <a:defRPr/>
            </a:pPr>
            <a:r>
              <a:rPr lang="en-GB" sz="2400" dirty="0" smtClean="0">
                <a:effectLst/>
              </a:rPr>
              <a:t> </a:t>
            </a:r>
            <a:r>
              <a:rPr lang="en-GB" sz="2400" u="sng" dirty="0">
                <a:solidFill>
                  <a:schemeClr val="tx1"/>
                </a:solidFill>
                <a:effectLst/>
              </a:rPr>
              <a:t>The Directing </a:t>
            </a:r>
            <a:r>
              <a:rPr lang="en-GB" sz="2400" u="sng" dirty="0" smtClean="0">
                <a:solidFill>
                  <a:schemeClr val="tx1"/>
                </a:solidFill>
                <a:effectLst/>
              </a:rPr>
              <a:t>Committee:</a:t>
            </a:r>
          </a:p>
          <a:p>
            <a:pPr marL="0" indent="0" algn="just">
              <a:buNone/>
              <a:tabLst>
                <a:tab pos="273050" algn="l"/>
              </a:tabLst>
              <a:defRPr/>
            </a:pPr>
            <a:r>
              <a:rPr lang="en-GB" sz="2400" dirty="0" smtClean="0">
                <a:solidFill>
                  <a:schemeClr val="tx1"/>
                </a:solidFill>
                <a:effectLst/>
              </a:rPr>
              <a:t>	</a:t>
            </a:r>
            <a:r>
              <a:rPr lang="en-GB" sz="2400" dirty="0" smtClean="0">
                <a:effectLst/>
              </a:rPr>
              <a:t>-continues </a:t>
            </a:r>
            <a:r>
              <a:rPr lang="en-GB" sz="2400" dirty="0">
                <a:effectLst/>
              </a:rPr>
              <a:t>its campaign to find additional donor States and funding </a:t>
            </a:r>
            <a:r>
              <a:rPr lang="en-GB" sz="2400" dirty="0" smtClean="0">
                <a:effectLst/>
              </a:rPr>
              <a:t>	organizations,</a:t>
            </a:r>
          </a:p>
          <a:p>
            <a:pPr marL="0" indent="0" algn="just">
              <a:buNone/>
              <a:tabLst>
                <a:tab pos="273050" algn="l"/>
              </a:tabLst>
              <a:defRPr/>
            </a:pPr>
            <a:r>
              <a:rPr lang="en-GB" sz="2400" dirty="0">
                <a:solidFill>
                  <a:schemeClr val="tx1"/>
                </a:solidFill>
                <a:effectLst/>
              </a:rPr>
              <a:t>	</a:t>
            </a:r>
            <a:r>
              <a:rPr lang="en-GB" sz="2400" dirty="0" smtClean="0">
                <a:solidFill>
                  <a:schemeClr val="tx1"/>
                </a:solidFill>
                <a:effectLst/>
              </a:rPr>
              <a:t>-</a:t>
            </a:r>
            <a:r>
              <a:rPr lang="en-US" sz="2400" dirty="0" smtClean="0">
                <a:effectLst/>
              </a:rPr>
              <a:t>tries </a:t>
            </a:r>
            <a:r>
              <a:rPr lang="en-US" sz="2400" dirty="0">
                <a:effectLst/>
              </a:rPr>
              <a:t>to increase the level of external CB fund and CBWP </a:t>
            </a:r>
            <a:r>
              <a:rPr lang="en-US" sz="2400" dirty="0" smtClean="0">
                <a:effectLst/>
              </a:rPr>
              <a:t>budget,</a:t>
            </a:r>
          </a:p>
          <a:p>
            <a:pPr marL="0" indent="0" algn="just">
              <a:buNone/>
              <a:tabLst>
                <a:tab pos="273050" algn="l"/>
              </a:tabLst>
              <a:defRPr/>
            </a:pPr>
            <a:r>
              <a:rPr lang="en-GB" sz="2400" dirty="0" smtClean="0">
                <a:effectLst/>
              </a:rPr>
              <a:t>	-</a:t>
            </a:r>
            <a:r>
              <a:rPr lang="tr-TR" sz="2400" dirty="0" smtClean="0">
                <a:effectLst/>
              </a:rPr>
              <a:t>encourage</a:t>
            </a:r>
            <a:r>
              <a:rPr lang="en-GB" sz="2400" dirty="0" smtClean="0">
                <a:effectLst/>
              </a:rPr>
              <a:t>s</a:t>
            </a:r>
            <a:r>
              <a:rPr lang="tr-TR" sz="2400" dirty="0" smtClean="0">
                <a:effectLst/>
              </a:rPr>
              <a:t> </a:t>
            </a:r>
            <a:r>
              <a:rPr lang="tr-TR" sz="2400" dirty="0">
                <a:effectLst/>
              </a:rPr>
              <a:t>and </a:t>
            </a:r>
            <a:r>
              <a:rPr lang="tr-TR" sz="2400" dirty="0" smtClean="0">
                <a:effectLst/>
              </a:rPr>
              <a:t>coordinate</a:t>
            </a:r>
            <a:r>
              <a:rPr lang="en-GB" sz="2400" dirty="0" smtClean="0">
                <a:effectLst/>
              </a:rPr>
              <a:t>s </a:t>
            </a:r>
            <a:r>
              <a:rPr lang="tr-TR" sz="2400" dirty="0" smtClean="0">
                <a:effectLst/>
              </a:rPr>
              <a:t>several </a:t>
            </a:r>
            <a:r>
              <a:rPr lang="tr-TR" sz="2400" dirty="0">
                <a:solidFill>
                  <a:schemeClr val="tx1"/>
                </a:solidFill>
                <a:effectLst/>
              </a:rPr>
              <a:t>large scale </a:t>
            </a:r>
            <a:r>
              <a:rPr lang="en-GB" sz="2400" dirty="0" smtClean="0">
                <a:solidFill>
                  <a:schemeClr val="tx1"/>
                </a:solidFill>
                <a:effectLst/>
              </a:rPr>
              <a:t>R</a:t>
            </a:r>
            <a:r>
              <a:rPr lang="tr-TR" sz="2400" dirty="0" smtClean="0">
                <a:solidFill>
                  <a:schemeClr val="tx1"/>
                </a:solidFill>
                <a:effectLst/>
              </a:rPr>
              <a:t>egional </a:t>
            </a:r>
            <a:r>
              <a:rPr lang="en-GB" sz="2400" dirty="0">
                <a:solidFill>
                  <a:schemeClr val="tx1"/>
                </a:solidFill>
                <a:effectLst/>
              </a:rPr>
              <a:t>H</a:t>
            </a:r>
            <a:r>
              <a:rPr lang="tr-TR" sz="2400" dirty="0" smtClean="0">
                <a:solidFill>
                  <a:schemeClr val="tx1"/>
                </a:solidFill>
                <a:effectLst/>
              </a:rPr>
              <a:t>ydrographic </a:t>
            </a:r>
            <a:r>
              <a:rPr lang="en-GB" sz="2400" dirty="0" smtClean="0">
                <a:solidFill>
                  <a:schemeClr val="tx1"/>
                </a:solidFill>
                <a:effectLst/>
              </a:rPr>
              <a:t>	P</a:t>
            </a:r>
            <a:r>
              <a:rPr lang="tr-TR" sz="2400" dirty="0" smtClean="0">
                <a:solidFill>
                  <a:schemeClr val="tx1"/>
                </a:solidFill>
                <a:effectLst/>
              </a:rPr>
              <a:t>rojects </a:t>
            </a:r>
            <a:r>
              <a:rPr lang="tr-TR" sz="2400" dirty="0">
                <a:solidFill>
                  <a:schemeClr val="tx1"/>
                </a:solidFill>
                <a:effectLst/>
              </a:rPr>
              <a:t>(Caribbean, S.West Pacific and West Africa) </a:t>
            </a:r>
            <a:r>
              <a:rPr lang="tr-TR" sz="2400" dirty="0">
                <a:effectLst/>
              </a:rPr>
              <a:t>and </a:t>
            </a:r>
            <a:r>
              <a:rPr lang="tr-TR" sz="2400" dirty="0" smtClean="0">
                <a:effectLst/>
              </a:rPr>
              <a:t>initiate</a:t>
            </a:r>
            <a:r>
              <a:rPr lang="en-GB" sz="2400" dirty="0" smtClean="0">
                <a:effectLst/>
              </a:rPr>
              <a:t>s</a:t>
            </a:r>
            <a:r>
              <a:rPr lang="tr-TR" sz="2400" dirty="0" smtClean="0">
                <a:effectLst/>
              </a:rPr>
              <a:t> </a:t>
            </a:r>
            <a:r>
              <a:rPr lang="en-GB" sz="2400" dirty="0" smtClean="0">
                <a:effectLst/>
              </a:rPr>
              <a:t>	</a:t>
            </a:r>
            <a:r>
              <a:rPr lang="tr-TR" sz="2400" dirty="0" smtClean="0">
                <a:effectLst/>
              </a:rPr>
              <a:t>institutional </a:t>
            </a:r>
            <a:r>
              <a:rPr lang="tr-TR" sz="2400" dirty="0">
                <a:effectLst/>
              </a:rPr>
              <a:t>relationship with global funding </a:t>
            </a:r>
            <a:r>
              <a:rPr lang="en-GB" sz="2400" dirty="0" err="1" smtClean="0">
                <a:effectLst/>
              </a:rPr>
              <a:t>institu</a:t>
            </a:r>
            <a:r>
              <a:rPr lang="tr-TR" sz="2400" dirty="0" smtClean="0">
                <a:effectLst/>
              </a:rPr>
              <a:t>tions</a:t>
            </a:r>
            <a:r>
              <a:rPr lang="tr-TR" sz="2400" dirty="0">
                <a:effectLst/>
              </a:rPr>
              <a:t>, in particular </a:t>
            </a:r>
            <a:r>
              <a:rPr lang="en-GB" sz="2400" dirty="0" smtClean="0">
                <a:effectLst/>
              </a:rPr>
              <a:t>	with </a:t>
            </a:r>
            <a:r>
              <a:rPr lang="tr-TR" sz="2400" u="sng" dirty="0" smtClean="0">
                <a:effectLst/>
              </a:rPr>
              <a:t>World </a:t>
            </a:r>
            <a:r>
              <a:rPr lang="tr-TR" sz="2400" u="sng" dirty="0">
                <a:effectLst/>
              </a:rPr>
              <a:t>Bank.</a:t>
            </a:r>
            <a:endParaRPr lang="en-GB" sz="2400" u="sng" dirty="0">
              <a:effectLst/>
            </a:endParaRPr>
          </a:p>
          <a:p>
            <a:pPr marL="273050" indent="-273050" algn="just">
              <a:tabLst>
                <a:tab pos="273050" algn="l"/>
              </a:tabLst>
              <a:defRPr/>
            </a:pPr>
            <a:endParaRPr lang="en-AU" sz="2800" dirty="0">
              <a:effectLst/>
            </a:endParaRPr>
          </a:p>
          <a:p>
            <a:pPr marL="273050" indent="-273050" eaLnBrk="1" hangingPunct="1">
              <a:tabLst>
                <a:tab pos="273050" algn="l"/>
              </a:tabLst>
              <a:defRPr/>
            </a:pPr>
            <a:endParaRPr lang="en-US" sz="2800" dirty="0" smtClean="0"/>
          </a:p>
          <a:p>
            <a:pPr marL="273050" indent="-273050" eaLnBrk="1" hangingPunct="1">
              <a:tabLst>
                <a:tab pos="273050" algn="l"/>
              </a:tabLst>
              <a:defRPr/>
            </a:pPr>
            <a:endParaRPr lang="en-GB" sz="2400" i="1" dirty="0" smtClean="0"/>
          </a:p>
        </p:txBody>
      </p:sp>
    </p:spTree>
    <p:extLst>
      <p:ext uri="{BB962C8B-B14F-4D97-AF65-F5344CB8AC3E}">
        <p14:creationId xmlns:p14="http://schemas.microsoft.com/office/powerpoint/2010/main" val="1857968546"/>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179512" y="260648"/>
            <a:ext cx="9144001" cy="1844675"/>
          </a:xfrm>
        </p:spPr>
        <p:txBody>
          <a:bodyPr/>
          <a:lstStyle/>
          <a:p>
            <a:pPr algn="ctr" eaLnBrk="1" hangingPunct="1">
              <a:defRPr/>
            </a:pPr>
            <a:r>
              <a:rPr lang="en-GB" sz="4000" u="sng" dirty="0" smtClean="0"/>
              <a:t>CB Programme (New vision)</a:t>
            </a:r>
            <a:endParaRPr lang="en-GB" sz="4000" u="sng" dirty="0"/>
          </a:p>
        </p:txBody>
      </p:sp>
      <p:sp>
        <p:nvSpPr>
          <p:cNvPr id="466946" name="Rectangle 2"/>
          <p:cNvSpPr>
            <a:spLocks noGrp="1" noChangeArrowheads="1"/>
          </p:cNvSpPr>
          <p:nvPr>
            <p:ph idx="1"/>
          </p:nvPr>
        </p:nvSpPr>
        <p:spPr>
          <a:xfrm>
            <a:off x="179388" y="1628775"/>
            <a:ext cx="8497068" cy="4895850"/>
          </a:xfrm>
        </p:spPr>
        <p:txBody>
          <a:bodyPr/>
          <a:lstStyle/>
          <a:p>
            <a:pPr marL="273050" indent="-273050" algn="just">
              <a:tabLst>
                <a:tab pos="273050" algn="l"/>
              </a:tabLst>
              <a:defRPr/>
            </a:pPr>
            <a:r>
              <a:rPr lang="tr-TR" sz="2400" u="sng" dirty="0">
                <a:effectLst/>
              </a:rPr>
              <a:t>World </a:t>
            </a:r>
            <a:r>
              <a:rPr lang="tr-TR" sz="2400" u="sng" dirty="0" smtClean="0">
                <a:effectLst/>
              </a:rPr>
              <a:t>Bank</a:t>
            </a:r>
            <a:r>
              <a:rPr lang="en-GB" sz="2400" dirty="0" smtClean="0">
                <a:effectLst/>
              </a:rPr>
              <a:t>, as a </a:t>
            </a:r>
            <a:r>
              <a:rPr lang="tr-TR" sz="2400" dirty="0" smtClean="0">
                <a:effectLst/>
              </a:rPr>
              <a:t>global </a:t>
            </a:r>
            <a:r>
              <a:rPr lang="tr-TR" sz="2400" dirty="0">
                <a:effectLst/>
              </a:rPr>
              <a:t>funding </a:t>
            </a:r>
            <a:r>
              <a:rPr lang="en-GB" sz="2400" dirty="0" smtClean="0">
                <a:effectLst/>
              </a:rPr>
              <a:t>institution, is one of the potential partners of the IHO for large scale Regional </a:t>
            </a:r>
            <a:r>
              <a:rPr lang="en-GB" sz="2400" dirty="0" err="1" smtClean="0">
                <a:effectLst/>
              </a:rPr>
              <a:t>Hydrographic</a:t>
            </a:r>
            <a:r>
              <a:rPr lang="en-GB" sz="2400" dirty="0" smtClean="0">
                <a:effectLst/>
              </a:rPr>
              <a:t> Projects.</a:t>
            </a:r>
            <a:endParaRPr lang="en-US" sz="2800" dirty="0" smtClean="0"/>
          </a:p>
          <a:p>
            <a:pPr marL="273050" indent="-273050" eaLnBrk="1" hangingPunct="1">
              <a:tabLst>
                <a:tab pos="273050" algn="l"/>
              </a:tabLst>
              <a:defRPr/>
            </a:pPr>
            <a:endParaRPr lang="en-GB" sz="2400" i="1"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2564904"/>
            <a:ext cx="4344483" cy="325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22" y="3185487"/>
            <a:ext cx="1321966" cy="1657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31508" y="3185487"/>
            <a:ext cx="1191541" cy="156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6629264"/>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71438" y="71438"/>
            <a:ext cx="9144001" cy="1844675"/>
          </a:xfrm>
        </p:spPr>
        <p:txBody>
          <a:bodyPr/>
          <a:lstStyle/>
          <a:p>
            <a:pPr algn="ctr" eaLnBrk="1" hangingPunct="1">
              <a:defRPr/>
            </a:pPr>
            <a:r>
              <a:rPr lang="en-GB" sz="4000" u="sng" dirty="0" smtClean="0"/>
              <a:t>CB Programme</a:t>
            </a:r>
            <a:r>
              <a:rPr lang="en-GB" sz="4000" u="sng" dirty="0"/>
              <a:t/>
            </a:r>
            <a:br>
              <a:rPr lang="en-GB" sz="4000" u="sng" dirty="0"/>
            </a:br>
            <a:endParaRPr lang="en-GB" sz="4000" u="sng" dirty="0"/>
          </a:p>
        </p:txBody>
      </p:sp>
      <p:sp>
        <p:nvSpPr>
          <p:cNvPr id="466946" name="Rectangle 2"/>
          <p:cNvSpPr>
            <a:spLocks noGrp="1" noChangeArrowheads="1"/>
          </p:cNvSpPr>
          <p:nvPr>
            <p:ph idx="1"/>
          </p:nvPr>
        </p:nvSpPr>
        <p:spPr>
          <a:xfrm>
            <a:off x="179388" y="1628775"/>
            <a:ext cx="8497068" cy="4895850"/>
          </a:xfrm>
        </p:spPr>
        <p:txBody>
          <a:bodyPr/>
          <a:lstStyle/>
          <a:p>
            <a:pPr marL="273050" indent="-273050" algn="just">
              <a:tabLst>
                <a:tab pos="273050" algn="l"/>
              </a:tabLst>
              <a:defRPr/>
            </a:pPr>
            <a:r>
              <a:rPr lang="en-GB" sz="2800" u="sng" dirty="0" smtClean="0">
                <a:solidFill>
                  <a:schemeClr val="tx1"/>
                </a:solidFill>
                <a:effectLst/>
              </a:rPr>
              <a:t>Next step:</a:t>
            </a:r>
          </a:p>
          <a:p>
            <a:pPr marL="273050" indent="-273050" algn="just">
              <a:tabLst>
                <a:tab pos="273050" algn="l"/>
              </a:tabLst>
              <a:defRPr/>
            </a:pPr>
            <a:r>
              <a:rPr lang="en-GB" sz="2800" b="1" dirty="0" smtClean="0">
                <a:effectLst/>
              </a:rPr>
              <a:t>“Maritime </a:t>
            </a:r>
            <a:r>
              <a:rPr lang="en-GB" sz="2800" b="1" dirty="0">
                <a:effectLst/>
              </a:rPr>
              <a:t>Funding </a:t>
            </a:r>
            <a:r>
              <a:rPr lang="en-GB" sz="2800" b="1" dirty="0" smtClean="0">
                <a:effectLst/>
              </a:rPr>
              <a:t>Seminar” at the </a:t>
            </a:r>
            <a:r>
              <a:rPr lang="tr-TR" sz="2800" b="1" dirty="0" smtClean="0">
                <a:effectLst/>
              </a:rPr>
              <a:t>World Bank</a:t>
            </a:r>
            <a:r>
              <a:rPr lang="en-GB" sz="2800" dirty="0" smtClean="0">
                <a:effectLst/>
              </a:rPr>
              <a:t>, </a:t>
            </a:r>
          </a:p>
          <a:p>
            <a:pPr marL="0" indent="0" algn="just">
              <a:buNone/>
              <a:tabLst>
                <a:tab pos="273050" algn="l"/>
              </a:tabLst>
              <a:defRPr/>
            </a:pPr>
            <a:r>
              <a:rPr lang="en-GB" sz="2800" dirty="0">
                <a:effectLst/>
              </a:rPr>
              <a:t>	</a:t>
            </a:r>
            <a:r>
              <a:rPr lang="en-GB" sz="2800" dirty="0" smtClean="0">
                <a:effectLst/>
              </a:rPr>
              <a:t>in Washington DC, on 18 October 2017</a:t>
            </a:r>
            <a:r>
              <a:rPr lang="tr-TR" sz="2400" dirty="0" smtClean="0">
                <a:effectLst/>
              </a:rPr>
              <a:t>.</a:t>
            </a:r>
            <a:endParaRPr lang="en-GB" sz="2400" dirty="0" smtClean="0">
              <a:effectLst/>
            </a:endParaRPr>
          </a:p>
          <a:p>
            <a:pPr marL="273050" indent="-273050">
              <a:tabLst>
                <a:tab pos="273050" algn="l"/>
              </a:tabLst>
              <a:defRPr/>
            </a:pPr>
            <a:r>
              <a:rPr lang="en-GB" sz="2400" u="sng" dirty="0" smtClean="0">
                <a:solidFill>
                  <a:schemeClr val="tx1"/>
                </a:solidFill>
                <a:effectLst/>
              </a:rPr>
              <a:t>R</a:t>
            </a:r>
            <a:r>
              <a:rPr lang="tr-TR" sz="2400" u="sng" dirty="0">
                <a:solidFill>
                  <a:schemeClr val="tx1"/>
                </a:solidFill>
                <a:effectLst/>
              </a:rPr>
              <a:t>egional </a:t>
            </a:r>
            <a:r>
              <a:rPr lang="en-GB" sz="2400" u="sng" dirty="0">
                <a:solidFill>
                  <a:schemeClr val="tx1"/>
                </a:solidFill>
                <a:effectLst/>
              </a:rPr>
              <a:t>H</a:t>
            </a:r>
            <a:r>
              <a:rPr lang="tr-TR" sz="2400" u="sng" dirty="0">
                <a:solidFill>
                  <a:schemeClr val="tx1"/>
                </a:solidFill>
                <a:effectLst/>
              </a:rPr>
              <a:t>ydrographic </a:t>
            </a:r>
            <a:r>
              <a:rPr lang="en-GB" sz="2400" u="sng" dirty="0" smtClean="0">
                <a:solidFill>
                  <a:schemeClr val="tx1"/>
                </a:solidFill>
                <a:effectLst/>
              </a:rPr>
              <a:t>P</a:t>
            </a:r>
            <a:r>
              <a:rPr lang="tr-TR" sz="2400" u="sng" dirty="0" smtClean="0">
                <a:solidFill>
                  <a:schemeClr val="tx1"/>
                </a:solidFill>
                <a:effectLst/>
              </a:rPr>
              <a:t>rojects</a:t>
            </a:r>
            <a:r>
              <a:rPr lang="en-GB" sz="2400" u="sng" dirty="0" smtClean="0">
                <a:solidFill>
                  <a:schemeClr val="tx1"/>
                </a:solidFill>
                <a:effectLst/>
              </a:rPr>
              <a:t> will be presented:</a:t>
            </a:r>
          </a:p>
          <a:p>
            <a:pPr marL="273050" indent="-273050">
              <a:tabLst>
                <a:tab pos="273050" algn="l"/>
              </a:tabLst>
              <a:defRPr/>
            </a:pPr>
            <a:r>
              <a:rPr lang="tr-TR" sz="2400" dirty="0" smtClean="0">
                <a:effectLst/>
              </a:rPr>
              <a:t>Caribbean</a:t>
            </a:r>
            <a:r>
              <a:rPr lang="en-GB" sz="2400" dirty="0" smtClean="0">
                <a:effectLst/>
              </a:rPr>
              <a:t> (OECS Regional </a:t>
            </a:r>
            <a:r>
              <a:rPr lang="en-GB" sz="2400" dirty="0" err="1" smtClean="0">
                <a:effectLst/>
              </a:rPr>
              <a:t>Hydrographic</a:t>
            </a:r>
            <a:r>
              <a:rPr lang="en-GB" sz="2400" dirty="0" smtClean="0">
                <a:effectLst/>
              </a:rPr>
              <a:t> Project) )</a:t>
            </a:r>
          </a:p>
          <a:p>
            <a:pPr marL="273050" lvl="0" indent="-273050">
              <a:tabLst>
                <a:tab pos="273050" algn="l"/>
              </a:tabLst>
              <a:defRPr/>
            </a:pPr>
            <a:r>
              <a:rPr lang="tr-TR" sz="2400" dirty="0" smtClean="0">
                <a:effectLst/>
              </a:rPr>
              <a:t>S.West Pacific</a:t>
            </a:r>
            <a:r>
              <a:rPr lang="en-GB" sz="2400" dirty="0" smtClean="0">
                <a:effectLst/>
              </a:rPr>
              <a:t> (</a:t>
            </a:r>
            <a:r>
              <a:rPr lang="en-US" sz="2400" dirty="0" smtClean="0">
                <a:effectLst/>
              </a:rPr>
              <a:t>Pacific </a:t>
            </a:r>
            <a:r>
              <a:rPr lang="en-US" sz="2400" dirty="0">
                <a:effectLst/>
              </a:rPr>
              <a:t>Regional Navigation </a:t>
            </a:r>
            <a:r>
              <a:rPr lang="en-US" sz="2400" dirty="0" smtClean="0">
                <a:effectLst/>
              </a:rPr>
              <a:t>Initiative)</a:t>
            </a:r>
            <a:endParaRPr lang="en-GB" sz="2400" dirty="0">
              <a:effectLst/>
            </a:endParaRPr>
          </a:p>
          <a:p>
            <a:pPr lvl="0"/>
            <a:r>
              <a:rPr lang="tr-TR" sz="2400" dirty="0" smtClean="0">
                <a:effectLst/>
              </a:rPr>
              <a:t>West Africa</a:t>
            </a:r>
            <a:r>
              <a:rPr lang="en-GB" sz="2400" dirty="0" smtClean="0">
                <a:effectLst/>
              </a:rPr>
              <a:t> (</a:t>
            </a:r>
            <a:r>
              <a:rPr lang="en-US" sz="2400" dirty="0" smtClean="0">
                <a:effectLst/>
              </a:rPr>
              <a:t>HYDRO </a:t>
            </a:r>
            <a:r>
              <a:rPr lang="en-US" sz="2400" dirty="0">
                <a:effectLst/>
              </a:rPr>
              <a:t>MOWCA </a:t>
            </a:r>
            <a:r>
              <a:rPr lang="en-US" sz="2400" dirty="0" smtClean="0">
                <a:effectLst/>
              </a:rPr>
              <a:t>Project– W. </a:t>
            </a:r>
            <a:r>
              <a:rPr lang="en-US" sz="2400" dirty="0">
                <a:effectLst/>
              </a:rPr>
              <a:t>African Definition </a:t>
            </a:r>
            <a:r>
              <a:rPr lang="en-US" sz="2400" dirty="0" smtClean="0">
                <a:effectLst/>
              </a:rPr>
              <a:t>Study)</a:t>
            </a:r>
            <a:endParaRPr lang="en-GB" sz="2400" dirty="0">
              <a:effectLst/>
            </a:endParaRPr>
          </a:p>
        </p:txBody>
      </p:sp>
    </p:spTree>
    <p:extLst>
      <p:ext uri="{BB962C8B-B14F-4D97-AF65-F5344CB8AC3E}">
        <p14:creationId xmlns:p14="http://schemas.microsoft.com/office/powerpoint/2010/main" val="939386252"/>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71438" y="71438"/>
            <a:ext cx="9144001" cy="1844675"/>
          </a:xfrm>
        </p:spPr>
        <p:txBody>
          <a:bodyPr/>
          <a:lstStyle/>
          <a:p>
            <a:pPr algn="ctr">
              <a:defRPr/>
            </a:pPr>
            <a:r>
              <a:rPr lang="en-GB" sz="4000" u="sng" dirty="0" smtClean="0"/>
              <a:t/>
            </a:r>
            <a:br>
              <a:rPr lang="en-GB" sz="4000" u="sng" dirty="0" smtClean="0"/>
            </a:br>
            <a:r>
              <a:rPr lang="en-GB" sz="4000" u="sng" dirty="0" smtClean="0"/>
              <a:t/>
            </a:r>
            <a:br>
              <a:rPr lang="en-GB" sz="4000" u="sng" dirty="0" smtClean="0"/>
            </a:br>
            <a:r>
              <a:rPr lang="en-GB" sz="3200" b="1" dirty="0" smtClean="0">
                <a:effectLst/>
              </a:rPr>
              <a:t>Report </a:t>
            </a:r>
            <a:r>
              <a:rPr lang="en-GB" sz="3200" b="1" dirty="0">
                <a:effectLst/>
              </a:rPr>
              <a:t>on the Overall Status of the </a:t>
            </a:r>
            <a:r>
              <a:rPr lang="en-GB" sz="3200" b="1" dirty="0" smtClean="0">
                <a:effectLst/>
              </a:rPr>
              <a:t/>
            </a:r>
            <a:br>
              <a:rPr lang="en-GB" sz="3200" b="1" dirty="0" smtClean="0">
                <a:effectLst/>
              </a:rPr>
            </a:br>
            <a:r>
              <a:rPr lang="en-GB" sz="3200" b="1" dirty="0" smtClean="0">
                <a:effectLst/>
              </a:rPr>
              <a:t>IHO </a:t>
            </a:r>
            <a:r>
              <a:rPr lang="en-GB" sz="3200" b="1" dirty="0">
                <a:effectLst/>
              </a:rPr>
              <a:t>Work Programme</a:t>
            </a:r>
            <a:r>
              <a:rPr lang="en-GB" sz="3200" dirty="0">
                <a:effectLst/>
              </a:rPr>
              <a:t/>
            </a:r>
            <a:br>
              <a:rPr lang="en-GB" sz="3200" dirty="0">
                <a:effectLst/>
              </a:rPr>
            </a:br>
            <a:endParaRPr lang="en-GB" sz="3200" u="sng" dirty="0"/>
          </a:p>
        </p:txBody>
      </p:sp>
      <p:sp>
        <p:nvSpPr>
          <p:cNvPr id="3" name="Content Placeholder 2"/>
          <p:cNvSpPr>
            <a:spLocks noGrp="1"/>
          </p:cNvSpPr>
          <p:nvPr>
            <p:ph idx="1"/>
          </p:nvPr>
        </p:nvSpPr>
        <p:spPr/>
        <p:txBody>
          <a:bodyPr/>
          <a:lstStyle/>
          <a:p>
            <a:endParaRPr lang="en-GB" sz="2400" dirty="0" smtClean="0">
              <a:effectLst/>
            </a:endParaRPr>
          </a:p>
          <a:p>
            <a:pPr marL="0" indent="0" algn="just">
              <a:buNone/>
            </a:pPr>
            <a:r>
              <a:rPr lang="en-GB" sz="2400" dirty="0" smtClean="0">
                <a:effectLst/>
              </a:rPr>
              <a:t>-As </a:t>
            </a:r>
            <a:r>
              <a:rPr lang="en-GB" sz="2400" dirty="0">
                <a:effectLst/>
              </a:rPr>
              <a:t>a result of the EIHC-5 discussion on Proposal 5 concerning the assessment of the IHO Work Programme, Conference Decision No. 3 reinforced the reporting requirements by introducing a six-monthly reporting regime for all IHO </a:t>
            </a:r>
            <a:r>
              <a:rPr lang="en-GB" sz="2400" dirty="0" smtClean="0">
                <a:effectLst/>
              </a:rPr>
              <a:t>bodies.</a:t>
            </a:r>
          </a:p>
          <a:p>
            <a:pPr marL="0" indent="0" algn="just">
              <a:buNone/>
            </a:pPr>
            <a:r>
              <a:rPr lang="en-GB" sz="2400" dirty="0" smtClean="0">
                <a:effectLst/>
              </a:rPr>
              <a:t>-The </a:t>
            </a:r>
            <a:r>
              <a:rPr lang="en-GB" sz="2400" dirty="0">
                <a:effectLst/>
              </a:rPr>
              <a:t>outcome of the first three bi-annual assessments was submitted to Member States through IHO CL 17/2015, 66/2015 and 14/2016. </a:t>
            </a:r>
            <a:endParaRPr lang="en-GB" sz="2400" dirty="0" smtClean="0">
              <a:effectLst/>
            </a:endParaRPr>
          </a:p>
          <a:p>
            <a:pPr marL="0" indent="0" algn="just">
              <a:buNone/>
            </a:pPr>
            <a:r>
              <a:rPr lang="en-GB" sz="2400" dirty="0">
                <a:effectLst/>
              </a:rPr>
              <a:t>-</a:t>
            </a:r>
            <a:r>
              <a:rPr lang="en-GB" sz="2400" dirty="0" smtClean="0">
                <a:effectLst/>
              </a:rPr>
              <a:t>Only </a:t>
            </a:r>
            <a:r>
              <a:rPr lang="en-GB" sz="2400" dirty="0">
                <a:effectLst/>
              </a:rPr>
              <a:t>six Regional </a:t>
            </a:r>
            <a:r>
              <a:rPr lang="en-GB" sz="2400" dirty="0" err="1">
                <a:effectLst/>
              </a:rPr>
              <a:t>Hydrographic</a:t>
            </a:r>
            <a:r>
              <a:rPr lang="en-GB" sz="2400" dirty="0">
                <a:effectLst/>
              </a:rPr>
              <a:t> Commissions (</a:t>
            </a:r>
            <a:r>
              <a:rPr lang="en-GB" sz="2400" dirty="0" err="1">
                <a:effectLst/>
              </a:rPr>
              <a:t>EAtHC</a:t>
            </a:r>
            <a:r>
              <a:rPr lang="en-GB" sz="2400" dirty="0">
                <a:effectLst/>
              </a:rPr>
              <a:t>, MACHC, NHC, NIOHC, NSHC, and SAIHC) did submit a status report.</a:t>
            </a:r>
          </a:p>
          <a:p>
            <a:pPr marL="0" indent="0" algn="just">
              <a:buNone/>
            </a:pPr>
            <a:r>
              <a:rPr lang="en-GB" sz="2400" dirty="0" smtClean="0">
                <a:effectLst/>
              </a:rPr>
              <a:t> </a:t>
            </a:r>
            <a:endParaRPr lang="en-GB" dirty="0">
              <a:effectLst/>
            </a:endParaRPr>
          </a:p>
          <a:p>
            <a:endParaRPr lang="en-GB" dirty="0"/>
          </a:p>
        </p:txBody>
      </p:sp>
    </p:spTree>
    <p:extLst>
      <p:ext uri="{BB962C8B-B14F-4D97-AF65-F5344CB8AC3E}">
        <p14:creationId xmlns:p14="http://schemas.microsoft.com/office/powerpoint/2010/main" val="1238794626"/>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71438" y="71438"/>
            <a:ext cx="9144001" cy="1844675"/>
          </a:xfrm>
        </p:spPr>
        <p:txBody>
          <a:bodyPr/>
          <a:lstStyle/>
          <a:p>
            <a:pPr algn="ctr">
              <a:defRPr/>
            </a:pPr>
            <a:r>
              <a:rPr lang="en-GB" sz="4000" u="sng" dirty="0" smtClean="0"/>
              <a:t/>
            </a:r>
            <a:br>
              <a:rPr lang="en-GB" sz="4000" u="sng" dirty="0" smtClean="0"/>
            </a:br>
            <a:r>
              <a:rPr lang="en-GB" sz="4000" u="sng" dirty="0" smtClean="0"/>
              <a:t/>
            </a:r>
            <a:br>
              <a:rPr lang="en-GB" sz="4000" u="sng" dirty="0" smtClean="0"/>
            </a:br>
            <a:r>
              <a:rPr lang="en-GB" sz="3200" b="1" dirty="0">
                <a:effectLst/>
              </a:rPr>
              <a:t>Schedule for IHO Meetings</a:t>
            </a:r>
            <a:r>
              <a:rPr lang="en-GB" sz="3200" dirty="0">
                <a:effectLst/>
              </a:rPr>
              <a:t/>
            </a:r>
            <a:br>
              <a:rPr lang="en-GB" sz="3200" dirty="0">
                <a:effectLst/>
              </a:rPr>
            </a:br>
            <a:r>
              <a:rPr lang="en-GB" sz="3200" dirty="0">
                <a:effectLst/>
              </a:rPr>
              <a:t/>
            </a:r>
            <a:br>
              <a:rPr lang="en-GB" sz="3200" dirty="0">
                <a:effectLst/>
              </a:rPr>
            </a:br>
            <a:endParaRPr lang="en-GB" sz="3200" u="sng" dirty="0"/>
          </a:p>
        </p:txBody>
      </p:sp>
      <p:sp>
        <p:nvSpPr>
          <p:cNvPr id="3" name="Content Placeholder 2"/>
          <p:cNvSpPr>
            <a:spLocks noGrp="1"/>
          </p:cNvSpPr>
          <p:nvPr>
            <p:ph idx="1"/>
          </p:nvPr>
        </p:nvSpPr>
        <p:spPr>
          <a:xfrm>
            <a:off x="395537" y="1600200"/>
            <a:ext cx="8424936" cy="4530725"/>
          </a:xfrm>
        </p:spPr>
        <p:txBody>
          <a:bodyPr/>
          <a:lstStyle/>
          <a:p>
            <a:pPr marL="0" indent="0" algn="just">
              <a:buNone/>
            </a:pPr>
            <a:r>
              <a:rPr lang="en-GB" sz="2400" dirty="0" smtClean="0">
                <a:effectLst/>
              </a:rPr>
              <a:t>-The </a:t>
            </a:r>
            <a:r>
              <a:rPr lang="en-GB" sz="2400" dirty="0">
                <a:effectLst/>
              </a:rPr>
              <a:t>IHB, in liaison with the Chairs of IHO Committees and subordinate bodies, is seeking to establish a three-year rolling schedule of meetings (CL 96/2012 dated 15 November refers).  </a:t>
            </a:r>
            <a:endParaRPr lang="en-GB" sz="2400" dirty="0" smtClean="0">
              <a:effectLst/>
            </a:endParaRPr>
          </a:p>
          <a:p>
            <a:pPr marL="0" indent="0" algn="just">
              <a:buNone/>
            </a:pPr>
            <a:r>
              <a:rPr lang="en-GB" sz="2400" dirty="0">
                <a:effectLst/>
              </a:rPr>
              <a:t>-</a:t>
            </a:r>
            <a:r>
              <a:rPr lang="en-GB" sz="2400" dirty="0" smtClean="0">
                <a:effectLst/>
              </a:rPr>
              <a:t>The </a:t>
            </a:r>
            <a:r>
              <a:rPr lang="en-GB" sz="2400" dirty="0">
                <a:effectLst/>
              </a:rPr>
              <a:t>objective is to assist resource planning by the IHB and States, to encourage the diversification of venues, and decongest the late spring and autumn periods.  </a:t>
            </a:r>
            <a:endParaRPr lang="en-GB" sz="2400" dirty="0" smtClean="0">
              <a:effectLst/>
            </a:endParaRPr>
          </a:p>
          <a:p>
            <a:pPr marL="0" indent="0" algn="just">
              <a:buNone/>
            </a:pPr>
            <a:r>
              <a:rPr lang="en-GB" sz="2400" dirty="0">
                <a:effectLst/>
              </a:rPr>
              <a:t>-</a:t>
            </a:r>
            <a:r>
              <a:rPr lang="en-GB" sz="2400" dirty="0" smtClean="0">
                <a:effectLst/>
              </a:rPr>
              <a:t>The </a:t>
            </a:r>
            <a:r>
              <a:rPr lang="en-GB" sz="2400" dirty="0">
                <a:effectLst/>
              </a:rPr>
              <a:t>initiative has not been particularly successful so far.  Relatively few dates or venues have been declared for IHO and RHC meetings in </a:t>
            </a:r>
            <a:r>
              <a:rPr lang="en-GB" sz="2400" dirty="0" smtClean="0">
                <a:effectLst/>
              </a:rPr>
              <a:t>2016 and 2017. </a:t>
            </a:r>
            <a:r>
              <a:rPr lang="en-GB" sz="2400" dirty="0">
                <a:effectLst/>
              </a:rPr>
              <a:t>Those IRCC bodies that have provided information have held to their traditional </a:t>
            </a:r>
            <a:r>
              <a:rPr lang="en-GB" sz="2400" dirty="0" smtClean="0">
                <a:effectLst/>
              </a:rPr>
              <a:t>dates.</a:t>
            </a:r>
            <a:endParaRPr lang="en-GB" sz="2400" dirty="0">
              <a:effectLst/>
            </a:endParaRPr>
          </a:p>
          <a:p>
            <a:endParaRPr lang="en-GB" dirty="0"/>
          </a:p>
        </p:txBody>
      </p:sp>
    </p:spTree>
    <p:extLst>
      <p:ext uri="{BB962C8B-B14F-4D97-AF65-F5344CB8AC3E}">
        <p14:creationId xmlns:p14="http://schemas.microsoft.com/office/powerpoint/2010/main" val="1663258020"/>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918939"/>
          </a:xfrm>
        </p:spPr>
        <p:txBody>
          <a:bodyPr/>
          <a:lstStyle/>
          <a:p>
            <a:pPr algn="ctr"/>
            <a:r>
              <a:rPr lang="en-US" sz="3200" b="1" u="sng" dirty="0" smtClean="0"/>
              <a:t/>
            </a:r>
            <a:br>
              <a:rPr lang="en-US" sz="3200" b="1" u="sng" dirty="0" smtClean="0"/>
            </a:br>
            <a:r>
              <a:rPr lang="en-US" sz="3200" b="1" u="sng" dirty="0" smtClean="0"/>
              <a:t>Action Requested of IRCC</a:t>
            </a:r>
            <a:endParaRPr lang="en-AU" sz="3200" b="1" u="sng" dirty="0"/>
          </a:p>
        </p:txBody>
      </p:sp>
      <p:sp>
        <p:nvSpPr>
          <p:cNvPr id="3" name="Content Placeholder 2"/>
          <p:cNvSpPr>
            <a:spLocks noGrp="1"/>
          </p:cNvSpPr>
          <p:nvPr>
            <p:ph idx="1"/>
          </p:nvPr>
        </p:nvSpPr>
        <p:spPr>
          <a:xfrm>
            <a:off x="755576" y="1268760"/>
            <a:ext cx="8388424" cy="5285184"/>
          </a:xfrm>
        </p:spPr>
        <p:txBody>
          <a:bodyPr/>
          <a:lstStyle/>
          <a:p>
            <a:pPr lvl="0"/>
            <a:endParaRPr lang="en-US" sz="2000" dirty="0" smtClean="0">
              <a:effectLst/>
            </a:endParaRPr>
          </a:p>
          <a:p>
            <a:r>
              <a:rPr lang="en-GB" sz="2000" dirty="0" smtClean="0">
                <a:effectLst/>
              </a:rPr>
              <a:t> </a:t>
            </a:r>
            <a:r>
              <a:rPr lang="en-GB" sz="2800" u="sng" dirty="0" smtClean="0">
                <a:solidFill>
                  <a:schemeClr val="tx1"/>
                </a:solidFill>
                <a:effectLst/>
              </a:rPr>
              <a:t>IRCC </a:t>
            </a:r>
            <a:r>
              <a:rPr lang="en-GB" sz="2800" u="sng" dirty="0">
                <a:solidFill>
                  <a:schemeClr val="tx1"/>
                </a:solidFill>
                <a:effectLst/>
              </a:rPr>
              <a:t>is invited to</a:t>
            </a:r>
            <a:r>
              <a:rPr lang="en-GB" sz="2800" u="sng" dirty="0">
                <a:effectLst/>
              </a:rPr>
              <a:t>:</a:t>
            </a:r>
          </a:p>
          <a:p>
            <a:pPr lvl="0"/>
            <a:r>
              <a:rPr lang="en-US" sz="2800" dirty="0" smtClean="0">
                <a:effectLst/>
              </a:rPr>
              <a:t> </a:t>
            </a:r>
            <a:r>
              <a:rPr lang="en-GB" sz="2800" b="1" dirty="0">
                <a:effectLst/>
              </a:rPr>
              <a:t>Note </a:t>
            </a:r>
            <a:r>
              <a:rPr lang="en-GB" sz="2800" dirty="0">
                <a:effectLst/>
              </a:rPr>
              <a:t>this report</a:t>
            </a:r>
            <a:r>
              <a:rPr lang="en-GB" sz="2800" dirty="0" smtClean="0">
                <a:effectLst/>
              </a:rPr>
              <a:t>.</a:t>
            </a:r>
            <a:r>
              <a:rPr lang="en-GB" sz="2800" dirty="0">
                <a:effectLst/>
              </a:rPr>
              <a:t> </a:t>
            </a:r>
          </a:p>
          <a:p>
            <a:r>
              <a:rPr lang="en-GB" sz="2800" b="1" dirty="0" smtClean="0">
                <a:effectLst/>
              </a:rPr>
              <a:t> Take </a:t>
            </a:r>
            <a:r>
              <a:rPr lang="en-GB" sz="2800" b="1" dirty="0">
                <a:effectLst/>
              </a:rPr>
              <a:t>any other actions </a:t>
            </a:r>
            <a:r>
              <a:rPr lang="en-GB" sz="2800" dirty="0">
                <a:effectLst/>
              </a:rPr>
              <a:t>as considered appropriate.</a:t>
            </a:r>
          </a:p>
          <a:p>
            <a:pPr marL="0" indent="0">
              <a:buNone/>
            </a:pPr>
            <a:r>
              <a:rPr lang="en-GB" sz="2800" dirty="0">
                <a:effectLst/>
              </a:rPr>
              <a:t> </a:t>
            </a:r>
          </a:p>
          <a:p>
            <a:pPr marL="0" indent="0">
              <a:buNone/>
            </a:pPr>
            <a:r>
              <a:rPr lang="en-GB" dirty="0">
                <a:effectLst/>
              </a:rPr>
              <a:t> </a:t>
            </a:r>
          </a:p>
          <a:p>
            <a:pPr marL="0" indent="0">
              <a:buNone/>
            </a:pPr>
            <a:endParaRPr lang="en-GB" dirty="0" smtClean="0">
              <a:effectLst/>
            </a:endParaRPr>
          </a:p>
          <a:p>
            <a:pPr marL="0" indent="0">
              <a:buNone/>
            </a:pPr>
            <a:r>
              <a:rPr lang="en-US" dirty="0">
                <a:effectLst/>
              </a:rPr>
              <a:t> </a:t>
            </a:r>
            <a:endParaRPr lang="en-GB" dirty="0">
              <a:effectLst/>
            </a:endParaRPr>
          </a:p>
          <a:p>
            <a:endParaRPr lang="en-US" b="1" u="sng" dirty="0" smtClean="0"/>
          </a:p>
        </p:txBody>
      </p:sp>
    </p:spTree>
    <p:extLst>
      <p:ext uri="{BB962C8B-B14F-4D97-AF65-F5344CB8AC3E}">
        <p14:creationId xmlns:p14="http://schemas.microsoft.com/office/powerpoint/2010/main" val="3434040215"/>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827584" y="1844824"/>
            <a:ext cx="7400510" cy="3163958"/>
          </a:xfrm>
        </p:spPr>
        <p:txBody>
          <a:bodyPr/>
          <a:lstStyle/>
          <a:p>
            <a:r>
              <a:rPr lang="en-US" sz="4000" b="1" dirty="0" smtClean="0"/>
              <a:t>IRCC-8</a:t>
            </a:r>
            <a:endParaRPr lang="en-US" sz="4000" dirty="0"/>
          </a:p>
          <a:p>
            <a:r>
              <a:rPr lang="en-US" sz="4000" dirty="0" smtClean="0"/>
              <a:t>IHB Report</a:t>
            </a:r>
          </a:p>
          <a:p>
            <a:endParaRPr lang="en-US" sz="4000" dirty="0" smtClean="0"/>
          </a:p>
          <a:p>
            <a:r>
              <a:rPr lang="en-US" i="1" dirty="0" smtClean="0">
                <a:solidFill>
                  <a:schemeClr val="tx1"/>
                </a:solidFill>
              </a:rPr>
              <a:t>Thank you.</a:t>
            </a:r>
          </a:p>
          <a:p>
            <a:r>
              <a:rPr lang="en-US" i="1" dirty="0" smtClean="0">
                <a:solidFill>
                  <a:schemeClr val="tx1"/>
                </a:solidFill>
              </a:rPr>
              <a:t>Questions?</a:t>
            </a:r>
          </a:p>
          <a:p>
            <a:endParaRPr lang="en-US" sz="4800" dirty="0" smtClean="0"/>
          </a:p>
          <a:p>
            <a:endParaRPr lang="en-US" sz="4800" dirty="0" smtClean="0"/>
          </a:p>
          <a:p>
            <a:endParaRPr lang="en-US" sz="4800" dirty="0" smtClean="0"/>
          </a:p>
          <a:p>
            <a:endParaRPr lang="en-AU" dirty="0"/>
          </a:p>
        </p:txBody>
      </p:sp>
    </p:spTree>
    <p:extLst>
      <p:ext uri="{BB962C8B-B14F-4D97-AF65-F5344CB8AC3E}">
        <p14:creationId xmlns:p14="http://schemas.microsoft.com/office/powerpoint/2010/main" val="495178142"/>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4963"/>
          </a:xfrm>
        </p:spPr>
        <p:txBody>
          <a:bodyPr/>
          <a:lstStyle/>
          <a:p>
            <a:pPr algn="ctr"/>
            <a:r>
              <a:rPr lang="en-US" b="1" u="sng" dirty="0" smtClean="0"/>
              <a:t>Ratification of Protocol of Amendments on IHO Convention</a:t>
            </a:r>
            <a:endParaRPr lang="en-AU" b="1" u="sng" dirty="0"/>
          </a:p>
        </p:txBody>
      </p:sp>
      <p:sp>
        <p:nvSpPr>
          <p:cNvPr id="5" name="Content Placeholder 2"/>
          <p:cNvSpPr txBox="1">
            <a:spLocks/>
          </p:cNvSpPr>
          <p:nvPr/>
        </p:nvSpPr>
        <p:spPr bwMode="auto">
          <a:xfrm>
            <a:off x="683569" y="1484784"/>
            <a:ext cx="8136904" cy="4797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63538" indent="-363538" algn="l" defTabSz="360000"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538163" indent="-174625" algn="l" rtl="0" eaLnBrk="1" fontAlgn="base" hangingPunct="1">
              <a:spcBef>
                <a:spcPts val="600"/>
              </a:spcBef>
              <a:spcAft>
                <a:spcPts val="600"/>
              </a:spcAft>
              <a:buClr>
                <a:srgbClr val="FFFF00"/>
              </a:buClr>
              <a:buSzPct val="60000"/>
              <a:buFont typeface="Arial"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pitchFamily="34" charset="0"/>
              <a:buChar char="•"/>
              <a:defRPr sz="2400">
                <a:solidFill>
                  <a:srgbClr val="FFFF00"/>
                </a:solidFill>
                <a:effectLst>
                  <a:outerShdw blurRad="38100" dist="38100" dir="2700000" algn="tl">
                    <a:srgbClr val="000000"/>
                  </a:outerShdw>
                </a:effectLst>
                <a:latin typeface="+mn-lt"/>
              </a:defRPr>
            </a:lvl3pPr>
            <a:lvl4pPr marL="1077913" indent="-176213"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4pPr>
            <a:lvl5pPr marL="1252538" indent="-174625" algn="l" rtl="0" eaLnBrk="1" fontAlgn="base" hangingPunct="1">
              <a:spcBef>
                <a:spcPts val="600"/>
              </a:spcBef>
              <a:spcAft>
                <a:spcPts val="600"/>
              </a:spcAft>
              <a:buClr>
                <a:srgbClr val="FFFF00"/>
              </a:buClr>
              <a:buSzPct val="60000"/>
              <a:buFont typeface="Arial"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a:lstStyle>
          <a:p>
            <a:pPr marL="0" indent="0">
              <a:buNone/>
            </a:pPr>
            <a:r>
              <a:rPr lang="en-US" kern="0" dirty="0" smtClean="0"/>
              <a:t>*47 of 48 approvals received.</a:t>
            </a:r>
          </a:p>
          <a:p>
            <a:pPr marL="0" indent="0">
              <a:buNone/>
            </a:pPr>
            <a:r>
              <a:rPr lang="en-US" sz="2400" dirty="0" smtClean="0">
                <a:effectLst/>
              </a:rPr>
              <a:t>* </a:t>
            </a:r>
            <a:r>
              <a:rPr lang="en-US" sz="2400" u="sng" dirty="0" smtClean="0">
                <a:solidFill>
                  <a:schemeClr val="tx1"/>
                </a:solidFill>
                <a:effectLst/>
              </a:rPr>
              <a:t>Member States yet </a:t>
            </a:r>
            <a:r>
              <a:rPr lang="en-US" sz="2400" u="sng" dirty="0">
                <a:solidFill>
                  <a:schemeClr val="tx1"/>
                </a:solidFill>
                <a:effectLst/>
              </a:rPr>
              <a:t>to indicate their </a:t>
            </a:r>
            <a:r>
              <a:rPr lang="en-US" sz="2400" u="sng" dirty="0" smtClean="0">
                <a:solidFill>
                  <a:schemeClr val="tx1"/>
                </a:solidFill>
                <a:effectLst/>
              </a:rPr>
              <a:t>position</a:t>
            </a:r>
            <a:r>
              <a:rPr lang="en-US" sz="2400" u="sng" dirty="0" smtClean="0">
                <a:effectLst/>
              </a:rPr>
              <a:t>:</a:t>
            </a:r>
            <a:r>
              <a:rPr lang="en-US" dirty="0">
                <a:effectLst/>
              </a:rPr>
              <a:t> </a:t>
            </a:r>
            <a:endParaRPr lang="en-GB" dirty="0">
              <a:effectLst/>
            </a:endParaRPr>
          </a:p>
          <a:p>
            <a:pPr marL="0" indent="0" algn="just">
              <a:buNone/>
            </a:pPr>
            <a:r>
              <a:rPr lang="en-US" sz="2400" dirty="0" smtClean="0">
                <a:effectLst/>
              </a:rPr>
              <a:t> Bahrain</a:t>
            </a:r>
            <a:r>
              <a:rPr lang="en-US" sz="2400" dirty="0">
                <a:effectLst/>
              </a:rPr>
              <a:t>, Colombia, Croatia, Ecuador, Egypt, Fiji, Guatemala, Indonesia, Jamaica, Kuwait, Malaysia, Mozambique, Myanmar, Nigeria, Oman, </a:t>
            </a:r>
            <a:r>
              <a:rPr lang="en-US" sz="2400" dirty="0" smtClean="0">
                <a:effectLst/>
              </a:rPr>
              <a:t> Philippines</a:t>
            </a:r>
            <a:r>
              <a:rPr lang="en-US" sz="2400" dirty="0">
                <a:effectLst/>
              </a:rPr>
              <a:t>, Singapore, Syrian Arab Republic, Thailand, Tonga, Trinidad and Tobago, United Arab Emirates, Uruguay, and Venezuela</a:t>
            </a:r>
            <a:r>
              <a:rPr lang="en-US" sz="2400" dirty="0" smtClean="0">
                <a:effectLst/>
              </a:rPr>
              <a:t>.</a:t>
            </a:r>
          </a:p>
          <a:p>
            <a:pPr marL="0" indent="0" algn="just">
              <a:buNone/>
            </a:pPr>
            <a:endParaRPr lang="en-GB" sz="2400" dirty="0">
              <a:effectLst/>
            </a:endParaRPr>
          </a:p>
          <a:p>
            <a:pPr marL="0" indent="0">
              <a:buNone/>
            </a:pPr>
            <a:r>
              <a:rPr lang="en-US" kern="0" dirty="0" smtClean="0">
                <a:solidFill>
                  <a:schemeClr val="tx1"/>
                </a:solidFill>
              </a:rPr>
              <a:t>* </a:t>
            </a:r>
            <a:r>
              <a:rPr lang="en-US" sz="2800" u="sng" kern="0" dirty="0" smtClean="0">
                <a:solidFill>
                  <a:schemeClr val="tx1"/>
                </a:solidFill>
              </a:rPr>
              <a:t>Next IHC will be </a:t>
            </a:r>
            <a:r>
              <a:rPr lang="en-US" sz="2800" u="sng" kern="0" dirty="0" smtClean="0"/>
              <a:t>Assembly-1</a:t>
            </a:r>
            <a:r>
              <a:rPr lang="en-US" sz="2800" u="sng" kern="0" dirty="0" smtClean="0">
                <a:solidFill>
                  <a:schemeClr val="tx1"/>
                </a:solidFill>
              </a:rPr>
              <a:t> if One more approval received before 23 January  2017.</a:t>
            </a:r>
          </a:p>
          <a:p>
            <a:pPr marL="0" indent="0">
              <a:buNone/>
            </a:pPr>
            <a:endParaRPr lang="en-US" kern="0" dirty="0" smtClean="0"/>
          </a:p>
        </p:txBody>
      </p:sp>
    </p:spTree>
    <p:extLst>
      <p:ext uri="{BB962C8B-B14F-4D97-AF65-F5344CB8AC3E}">
        <p14:creationId xmlns:p14="http://schemas.microsoft.com/office/powerpoint/2010/main" val="19469943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0" y="349250"/>
            <a:ext cx="9144000" cy="703263"/>
          </a:xfrm>
        </p:spPr>
        <p:txBody>
          <a:bodyPr/>
          <a:lstStyle/>
          <a:p>
            <a:pPr eaLnBrk="1" hangingPunct="1">
              <a:defRPr/>
            </a:pPr>
            <a:endParaRPr lang="en-GB" sz="4000" dirty="0"/>
          </a:p>
        </p:txBody>
      </p:sp>
      <p:sp>
        <p:nvSpPr>
          <p:cNvPr id="466946" name="Rectangle 2"/>
          <p:cNvSpPr>
            <a:spLocks noGrp="1" noChangeArrowheads="1"/>
          </p:cNvSpPr>
          <p:nvPr>
            <p:ph idx="1"/>
          </p:nvPr>
        </p:nvSpPr>
        <p:spPr>
          <a:xfrm>
            <a:off x="611188" y="1268413"/>
            <a:ext cx="8424862" cy="5256212"/>
          </a:xfrm>
        </p:spPr>
        <p:txBody>
          <a:bodyPr/>
          <a:lstStyle/>
          <a:p>
            <a:pPr marL="365125" indent="-365125" eaLnBrk="1" hangingPunct="1">
              <a:tabLst>
                <a:tab pos="536575" algn="l"/>
              </a:tabLst>
              <a:defRPr/>
            </a:pPr>
            <a:r>
              <a:rPr lang="en-GB" sz="3600" b="1" u="sng" dirty="0" smtClean="0"/>
              <a:t>Awaiting accession</a:t>
            </a:r>
          </a:p>
          <a:p>
            <a:pPr marL="627063" lvl="1" indent="-227013" eaLnBrk="1" hangingPunct="1">
              <a:defRPr/>
            </a:pPr>
            <a:r>
              <a:rPr lang="it-IT" sz="2800" dirty="0" smtClean="0">
                <a:effectLst>
                  <a:outerShdw blurRad="38100" dist="38100" dir="2700000" algn="tl">
                    <a:srgbClr val="000000">
                      <a:alpha val="43137"/>
                    </a:srgbClr>
                  </a:outerShdw>
                </a:effectLst>
              </a:rPr>
              <a:t>Bulgaria </a:t>
            </a:r>
            <a:r>
              <a:rPr lang="it-IT" sz="2800" dirty="0">
                <a:effectLst>
                  <a:outerShdw blurRad="38100" dist="38100" dir="2700000" algn="tl">
                    <a:srgbClr val="000000">
                      <a:alpha val="43137"/>
                    </a:srgbClr>
                  </a:outerShdw>
                </a:effectLst>
              </a:rPr>
              <a:t>(1992)</a:t>
            </a:r>
          </a:p>
          <a:p>
            <a:pPr marL="627063" lvl="1" indent="-227013" eaLnBrk="1" hangingPunct="1">
              <a:defRPr/>
            </a:pPr>
            <a:r>
              <a:rPr lang="it-IT" sz="2800" dirty="0">
                <a:effectLst>
                  <a:outerShdw blurRad="38100" dist="38100" dir="2700000" algn="tl">
                    <a:srgbClr val="000000">
                      <a:alpha val="43137"/>
                    </a:srgbClr>
                  </a:outerShdw>
                </a:effectLst>
              </a:rPr>
              <a:t>Haiti (2012)</a:t>
            </a:r>
          </a:p>
          <a:p>
            <a:pPr marL="627063" lvl="1" indent="-227013" eaLnBrk="1" hangingPunct="1">
              <a:defRPr/>
            </a:pPr>
            <a:r>
              <a:rPr lang="it-IT" sz="2800" dirty="0">
                <a:effectLst>
                  <a:outerShdw blurRad="38100" dist="38100" dir="2700000" algn="tl">
                    <a:srgbClr val="000000">
                      <a:alpha val="43137"/>
                    </a:srgbClr>
                  </a:outerShdw>
                </a:effectLst>
              </a:rPr>
              <a:t>Mauritania (1991)</a:t>
            </a:r>
          </a:p>
          <a:p>
            <a:pPr marL="627063" lvl="1" indent="-227013" eaLnBrk="1" hangingPunct="1">
              <a:defRPr/>
            </a:pPr>
            <a:r>
              <a:rPr lang="it-IT" sz="2800" dirty="0">
                <a:effectLst>
                  <a:outerShdw blurRad="38100" dist="38100" dir="2700000" algn="tl">
                    <a:srgbClr val="000000">
                      <a:alpha val="43137"/>
                    </a:srgbClr>
                  </a:outerShdw>
                </a:effectLst>
              </a:rPr>
              <a:t>Sierra Leone (2010</a:t>
            </a:r>
            <a:r>
              <a:rPr lang="it-IT" sz="2800" dirty="0" smtClean="0">
                <a:effectLst>
                  <a:outerShdw blurRad="38100" dist="38100" dir="2700000" algn="tl">
                    <a:srgbClr val="000000">
                      <a:alpha val="43137"/>
                    </a:srgbClr>
                  </a:outerShdw>
                </a:effectLst>
              </a:rPr>
              <a:t>)</a:t>
            </a:r>
            <a:endParaRPr lang="es-ES" sz="2800" dirty="0" smtClean="0"/>
          </a:p>
        </p:txBody>
      </p:sp>
    </p:spTree>
    <p:extLst>
      <p:ext uri="{BB962C8B-B14F-4D97-AF65-F5344CB8AC3E}">
        <p14:creationId xmlns:p14="http://schemas.microsoft.com/office/powerpoint/2010/main" val="1950169592"/>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0" y="349250"/>
            <a:ext cx="9144000" cy="703263"/>
          </a:xfrm>
        </p:spPr>
        <p:txBody>
          <a:bodyPr/>
          <a:lstStyle/>
          <a:p>
            <a:pPr eaLnBrk="1" hangingPunct="1">
              <a:defRPr/>
            </a:pPr>
            <a:endParaRPr lang="en-GB" sz="4000" dirty="0"/>
          </a:p>
        </p:txBody>
      </p:sp>
      <p:sp>
        <p:nvSpPr>
          <p:cNvPr id="466946" name="Rectangle 2"/>
          <p:cNvSpPr>
            <a:spLocks noGrp="1" noChangeArrowheads="1"/>
          </p:cNvSpPr>
          <p:nvPr>
            <p:ph idx="1"/>
          </p:nvPr>
        </p:nvSpPr>
        <p:spPr>
          <a:xfrm>
            <a:off x="611188" y="1268413"/>
            <a:ext cx="8424862" cy="5256212"/>
          </a:xfrm>
        </p:spPr>
        <p:txBody>
          <a:bodyPr/>
          <a:lstStyle/>
          <a:p>
            <a:pPr marL="0" indent="0" algn="ctr" eaLnBrk="1" hangingPunct="1">
              <a:buNone/>
              <a:tabLst>
                <a:tab pos="355600" algn="l"/>
              </a:tabLst>
              <a:defRPr/>
            </a:pPr>
            <a:r>
              <a:rPr lang="en-GB" sz="3600" b="1" u="sng" dirty="0" smtClean="0"/>
              <a:t>New Applications for IHO membership</a:t>
            </a:r>
          </a:p>
          <a:p>
            <a:pPr marL="0" indent="0" algn="ctr" eaLnBrk="1" hangingPunct="1">
              <a:buNone/>
              <a:tabLst>
                <a:tab pos="355600" algn="l"/>
              </a:tabLst>
              <a:defRPr/>
            </a:pPr>
            <a:r>
              <a:rPr lang="en-GB" sz="2800" dirty="0" smtClean="0"/>
              <a:t> (in the course of approval)</a:t>
            </a:r>
          </a:p>
          <a:p>
            <a:pPr marL="0" indent="0" algn="ctr" eaLnBrk="1" hangingPunct="1">
              <a:buNone/>
              <a:tabLst>
                <a:tab pos="355600" algn="l"/>
              </a:tabLst>
              <a:defRPr/>
            </a:pPr>
            <a:endParaRPr lang="en-GB" sz="2800" dirty="0" smtClean="0"/>
          </a:p>
          <a:p>
            <a:pPr marL="627063" lvl="1" indent="-227013" eaLnBrk="1" hangingPunct="1">
              <a:tabLst>
                <a:tab pos="627063" algn="l"/>
              </a:tabLst>
              <a:defRPr/>
            </a:pPr>
            <a:r>
              <a:rPr lang="en-GB" sz="2800" b="1" dirty="0" smtClean="0">
                <a:solidFill>
                  <a:schemeClr val="tx1"/>
                </a:solidFill>
                <a:effectLst>
                  <a:outerShdw blurRad="38100" dist="38100" dir="2700000" algn="tl">
                    <a:srgbClr val="000000">
                      <a:alpha val="43137"/>
                    </a:srgbClr>
                  </a:outerShdw>
                </a:effectLst>
              </a:rPr>
              <a:t>Malta (31 of 53 required)</a:t>
            </a:r>
            <a:endParaRPr lang="en-GB" sz="2800" b="1" dirty="0">
              <a:solidFill>
                <a:schemeClr val="tx1"/>
              </a:solidFill>
              <a:effectLst>
                <a:outerShdw blurRad="38100" dist="38100" dir="2700000" algn="tl">
                  <a:srgbClr val="000000">
                    <a:alpha val="43137"/>
                  </a:srgbClr>
                </a:outerShdw>
              </a:effectLst>
            </a:endParaRPr>
          </a:p>
          <a:p>
            <a:pPr marL="627063" lvl="1" indent="-227013" eaLnBrk="1" hangingPunct="1">
              <a:tabLst>
                <a:tab pos="627063" algn="l"/>
              </a:tabLst>
              <a:defRPr/>
            </a:pPr>
            <a:r>
              <a:rPr lang="en-GB" sz="2800" dirty="0" smtClean="0">
                <a:effectLst>
                  <a:outerShdw blurRad="38100" dist="38100" dir="2700000" algn="tl">
                    <a:srgbClr val="000000">
                      <a:alpha val="43137"/>
                    </a:srgbClr>
                  </a:outerShdw>
                </a:effectLst>
              </a:rPr>
              <a:t>Vanuatu (31 of 54 required)</a:t>
            </a:r>
            <a:endParaRPr lang="es-AR" sz="2800" dirty="0" smtClean="0">
              <a:effectLst>
                <a:outerShdw blurRad="38100" dist="38100" dir="2700000" algn="tl">
                  <a:srgbClr val="000000">
                    <a:alpha val="43137"/>
                  </a:srgbClr>
                </a:outerShdw>
              </a:effectLst>
            </a:endParaRPr>
          </a:p>
          <a:p>
            <a:pPr marL="627063" lvl="1" indent="-227013">
              <a:tabLst>
                <a:tab pos="627063" algn="l"/>
              </a:tabLst>
              <a:defRPr/>
            </a:pPr>
            <a:r>
              <a:rPr lang="es-AR" sz="2800" dirty="0" smtClean="0">
                <a:effectLst>
                  <a:outerShdw blurRad="38100" dist="38100" dir="2700000" algn="tl">
                    <a:srgbClr val="000000">
                      <a:alpha val="43137"/>
                    </a:srgbClr>
                  </a:outerShdw>
                </a:effectLst>
              </a:rPr>
              <a:t>Solomon </a:t>
            </a:r>
            <a:r>
              <a:rPr lang="es-AR" sz="2800" dirty="0" err="1" smtClean="0">
                <a:effectLst>
                  <a:outerShdw blurRad="38100" dist="38100" dir="2700000" algn="tl">
                    <a:srgbClr val="000000">
                      <a:alpha val="43137"/>
                    </a:srgbClr>
                  </a:outerShdw>
                </a:effectLst>
              </a:rPr>
              <a:t>Islands</a:t>
            </a:r>
            <a:r>
              <a:rPr lang="en-GB" dirty="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rPr>
              <a:t>(33 </a:t>
            </a:r>
            <a:r>
              <a:rPr lang="en-GB" dirty="0">
                <a:effectLst>
                  <a:outerShdw blurRad="38100" dist="38100" dir="2700000" algn="tl">
                    <a:srgbClr val="000000">
                      <a:alpha val="43137"/>
                    </a:srgbClr>
                  </a:outerShdw>
                </a:effectLst>
              </a:rPr>
              <a:t>of </a:t>
            </a:r>
            <a:r>
              <a:rPr lang="en-GB" dirty="0" smtClean="0">
                <a:effectLst>
                  <a:outerShdw blurRad="38100" dist="38100" dir="2700000" algn="tl">
                    <a:srgbClr val="000000">
                      <a:alpha val="43137"/>
                    </a:srgbClr>
                  </a:outerShdw>
                </a:effectLst>
              </a:rPr>
              <a:t>55 required)</a:t>
            </a:r>
            <a:endParaRPr lang="es-AR" sz="2800" dirty="0" smtClean="0">
              <a:effectLst>
                <a:outerShdw blurRad="38100" dist="38100" dir="2700000" algn="tl">
                  <a:srgbClr val="000000">
                    <a:alpha val="43137"/>
                  </a:srgbClr>
                </a:outerShdw>
              </a:effectLst>
            </a:endParaRPr>
          </a:p>
          <a:p>
            <a:pPr marL="627063" lvl="1" indent="-227013">
              <a:tabLst>
                <a:tab pos="627063" algn="l"/>
              </a:tabLst>
              <a:defRPr/>
            </a:pPr>
            <a:r>
              <a:rPr lang="en-US" dirty="0">
                <a:effectLst/>
              </a:rPr>
              <a:t>Republic of the </a:t>
            </a:r>
            <a:r>
              <a:rPr lang="en-US" dirty="0" smtClean="0">
                <a:effectLst/>
              </a:rPr>
              <a:t>Congo</a:t>
            </a:r>
            <a:r>
              <a:rPr lang="en-GB" dirty="0">
                <a:effectLst>
                  <a:outerShdw blurRad="38100" dist="38100" dir="2700000" algn="tl">
                    <a:srgbClr val="000000">
                      <a:alpha val="43137"/>
                    </a:srgbClr>
                  </a:outerShdw>
                </a:effectLst>
              </a:rPr>
              <a:t> </a:t>
            </a:r>
            <a:r>
              <a:rPr lang="en-GB" dirty="0" smtClean="0">
                <a:effectLst>
                  <a:outerShdw blurRad="38100" dist="38100" dir="2700000" algn="tl">
                    <a:srgbClr val="000000">
                      <a:alpha val="43137"/>
                    </a:srgbClr>
                  </a:outerShdw>
                </a:effectLst>
              </a:rPr>
              <a:t>(33 </a:t>
            </a:r>
            <a:r>
              <a:rPr lang="en-GB" dirty="0">
                <a:effectLst>
                  <a:outerShdw blurRad="38100" dist="38100" dir="2700000" algn="tl">
                    <a:srgbClr val="000000">
                      <a:alpha val="43137"/>
                    </a:srgbClr>
                  </a:outerShdw>
                </a:effectLst>
              </a:rPr>
              <a:t>of </a:t>
            </a:r>
            <a:r>
              <a:rPr lang="en-GB" dirty="0" smtClean="0">
                <a:effectLst>
                  <a:outerShdw blurRad="38100" dist="38100" dir="2700000" algn="tl">
                    <a:srgbClr val="000000">
                      <a:alpha val="43137"/>
                    </a:srgbClr>
                  </a:outerShdw>
                </a:effectLst>
              </a:rPr>
              <a:t>55 required)</a:t>
            </a:r>
            <a:endParaRPr lang="en-GB" sz="28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6047007"/>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b="1" u="sng" dirty="0" smtClean="0"/>
              <a:t>Suspended Member States</a:t>
            </a:r>
            <a:endParaRPr lang="en-AU" b="1" u="sng" dirty="0"/>
          </a:p>
        </p:txBody>
      </p:sp>
      <p:sp>
        <p:nvSpPr>
          <p:cNvPr id="3" name="Content Placeholder 2"/>
          <p:cNvSpPr>
            <a:spLocks noGrp="1"/>
          </p:cNvSpPr>
          <p:nvPr>
            <p:ph idx="1"/>
          </p:nvPr>
        </p:nvSpPr>
        <p:spPr>
          <a:xfrm>
            <a:off x="611560" y="1556792"/>
            <a:ext cx="8136904" cy="4530725"/>
          </a:xfrm>
        </p:spPr>
        <p:txBody>
          <a:bodyPr/>
          <a:lstStyle/>
          <a:p>
            <a:r>
              <a:rPr lang="en-US" sz="2800" dirty="0" smtClean="0"/>
              <a:t>Congo, Dominican Republic, Serbia</a:t>
            </a:r>
          </a:p>
          <a:p>
            <a:pPr marL="0" indent="0">
              <a:buNone/>
            </a:pPr>
            <a:endParaRPr lang="en-US" sz="2800" dirty="0" smtClean="0"/>
          </a:p>
          <a:p>
            <a:r>
              <a:rPr lang="en-US" b="1" dirty="0">
                <a:solidFill>
                  <a:schemeClr val="tx1"/>
                </a:solidFill>
                <a:effectLst/>
              </a:rPr>
              <a:t>IHO membership stands at </a:t>
            </a:r>
            <a:r>
              <a:rPr lang="en-US" b="1" dirty="0" smtClean="0">
                <a:solidFill>
                  <a:schemeClr val="tx1"/>
                </a:solidFill>
                <a:effectLst/>
              </a:rPr>
              <a:t>85</a:t>
            </a:r>
          </a:p>
          <a:p>
            <a:pPr marL="0" indent="0">
              <a:buNone/>
            </a:pPr>
            <a:endParaRPr lang="en-US" b="1" u="sng" dirty="0">
              <a:solidFill>
                <a:schemeClr val="tx1"/>
              </a:solidFill>
            </a:endParaRPr>
          </a:p>
          <a:p>
            <a:r>
              <a:rPr lang="en-GB" b="1" u="sng" dirty="0" smtClean="0">
                <a:effectLst/>
              </a:rPr>
              <a:t>82 </a:t>
            </a:r>
            <a:r>
              <a:rPr lang="en-GB" b="1" u="sng" dirty="0">
                <a:effectLst/>
              </a:rPr>
              <a:t>Member States having the right </a:t>
            </a:r>
            <a:r>
              <a:rPr lang="en-GB" b="1" u="sng" dirty="0" smtClean="0">
                <a:effectLst/>
              </a:rPr>
              <a:t>to vote</a:t>
            </a:r>
          </a:p>
          <a:p>
            <a:r>
              <a:rPr lang="en-GB" sz="2800" dirty="0" smtClean="0"/>
              <a:t>Majority</a:t>
            </a:r>
            <a:r>
              <a:rPr lang="en-GB" sz="2800" dirty="0"/>
              <a:t>: simple = </a:t>
            </a:r>
            <a:r>
              <a:rPr lang="en-GB" sz="2800" dirty="0" smtClean="0"/>
              <a:t>42 </a:t>
            </a:r>
          </a:p>
          <a:p>
            <a:r>
              <a:rPr lang="en-GB" sz="2800" dirty="0" smtClean="0"/>
              <a:t>2/3 </a:t>
            </a:r>
            <a:r>
              <a:rPr lang="en-GB" sz="2800" dirty="0"/>
              <a:t>= </a:t>
            </a:r>
            <a:r>
              <a:rPr lang="en-GB" sz="2800" dirty="0" smtClean="0"/>
              <a:t>55 </a:t>
            </a:r>
            <a:r>
              <a:rPr lang="en-GB" sz="2800" dirty="0">
                <a:solidFill>
                  <a:schemeClr val="tx1"/>
                </a:solidFill>
              </a:rPr>
              <a:t>(abstention = </a:t>
            </a:r>
            <a:r>
              <a:rPr lang="en-GB" sz="2800" dirty="0" smtClean="0">
                <a:solidFill>
                  <a:schemeClr val="tx1"/>
                </a:solidFill>
              </a:rPr>
              <a:t>NO)</a:t>
            </a:r>
            <a:endParaRPr lang="en-AU" sz="2800" dirty="0">
              <a:solidFill>
                <a:schemeClr val="tx1"/>
              </a:solidFill>
            </a:endParaRPr>
          </a:p>
        </p:txBody>
      </p:sp>
    </p:spTree>
    <p:extLst>
      <p:ext uri="{BB962C8B-B14F-4D97-AF65-F5344CB8AC3E}">
        <p14:creationId xmlns:p14="http://schemas.microsoft.com/office/powerpoint/2010/main" val="471513090"/>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6947" name="Rectangle 3"/>
          <p:cNvSpPr>
            <a:spLocks noGrp="1" noChangeArrowheads="1"/>
          </p:cNvSpPr>
          <p:nvPr>
            <p:ph type="title"/>
          </p:nvPr>
        </p:nvSpPr>
        <p:spPr>
          <a:xfrm>
            <a:off x="0" y="349250"/>
            <a:ext cx="9144000" cy="703263"/>
          </a:xfrm>
        </p:spPr>
        <p:txBody>
          <a:bodyPr/>
          <a:lstStyle/>
          <a:p>
            <a:pPr eaLnBrk="1" hangingPunct="1">
              <a:defRPr/>
            </a:pPr>
            <a:endParaRPr lang="en-GB" sz="4000" dirty="0"/>
          </a:p>
        </p:txBody>
      </p:sp>
      <p:sp>
        <p:nvSpPr>
          <p:cNvPr id="466946" name="Rectangle 2"/>
          <p:cNvSpPr>
            <a:spLocks noGrp="1" noChangeArrowheads="1"/>
          </p:cNvSpPr>
          <p:nvPr>
            <p:ph idx="1"/>
          </p:nvPr>
        </p:nvSpPr>
        <p:spPr>
          <a:xfrm>
            <a:off x="107504" y="981075"/>
            <a:ext cx="8496944" cy="5761038"/>
          </a:xfrm>
        </p:spPr>
        <p:txBody>
          <a:bodyPr/>
          <a:lstStyle/>
          <a:p>
            <a:pPr marL="0" indent="0" algn="ctr" eaLnBrk="1" hangingPunct="1">
              <a:buNone/>
              <a:tabLst>
                <a:tab pos="536575" algn="l"/>
              </a:tabLst>
              <a:defRPr/>
            </a:pPr>
            <a:r>
              <a:rPr lang="en-GB" sz="3600" b="1" u="sng" dirty="0" smtClean="0"/>
              <a:t>Diplomatic Engagement</a:t>
            </a:r>
          </a:p>
          <a:p>
            <a:pPr marL="400050" lvl="1" indent="0" algn="just">
              <a:buNone/>
              <a:tabLst>
                <a:tab pos="627063" algn="l"/>
              </a:tabLst>
              <a:defRPr/>
            </a:pPr>
            <a:endParaRPr lang="en-GB" sz="2400" dirty="0" smtClean="0">
              <a:effectLst/>
            </a:endParaRPr>
          </a:p>
          <a:p>
            <a:pPr marL="400050" lvl="1" indent="0" algn="just">
              <a:buNone/>
              <a:tabLst>
                <a:tab pos="627063" algn="l"/>
              </a:tabLst>
              <a:defRPr/>
            </a:pPr>
            <a:r>
              <a:rPr lang="en-GB" sz="2400" dirty="0" smtClean="0">
                <a:effectLst/>
              </a:rPr>
              <a:t>-The Directing Committee is continuing its programme of visits to brief high officials of non-Member States on the global status of hydrography and the relevance of the IHO to non-Member States.</a:t>
            </a:r>
            <a:r>
              <a:rPr lang="en-GB" sz="2400" dirty="0">
                <a:effectLst/>
              </a:rPr>
              <a:t> </a:t>
            </a:r>
            <a:endParaRPr lang="en-GB" sz="2400" dirty="0" smtClean="0">
              <a:effectLst/>
            </a:endParaRPr>
          </a:p>
          <a:p>
            <a:pPr marL="400050" lvl="1" indent="0" algn="just">
              <a:buNone/>
              <a:tabLst>
                <a:tab pos="627063" algn="l"/>
              </a:tabLst>
              <a:defRPr/>
            </a:pPr>
            <a:endParaRPr lang="en-GB" sz="2400" dirty="0" smtClean="0">
              <a:effectLst/>
            </a:endParaRPr>
          </a:p>
          <a:p>
            <a:pPr marL="400050" lvl="1" indent="0" algn="just">
              <a:buNone/>
              <a:tabLst>
                <a:tab pos="627063" algn="l"/>
              </a:tabLst>
              <a:defRPr/>
            </a:pPr>
            <a:r>
              <a:rPr lang="en-GB" sz="2400" dirty="0" smtClean="0">
                <a:effectLst/>
              </a:rPr>
              <a:t>-The </a:t>
            </a:r>
            <a:r>
              <a:rPr lang="en-GB" sz="2400" dirty="0">
                <a:effectLst/>
              </a:rPr>
              <a:t>Directing Committee, with the assistance of the representatives of the Government of Monaco, stands ready to assist, through diplomatic or other channels, any States’ representatives that may be encountering difficulties in progressing outstanding </a:t>
            </a:r>
            <a:r>
              <a:rPr lang="en-GB" sz="2400" dirty="0" smtClean="0">
                <a:effectLst/>
              </a:rPr>
              <a:t>approval </a:t>
            </a:r>
            <a:r>
              <a:rPr lang="en-GB" sz="2400" dirty="0">
                <a:effectLst/>
              </a:rPr>
              <a:t>of the Amendments to the IHO Convention or the consideration of outstanding applications for Membership of the IHO.</a:t>
            </a:r>
          </a:p>
          <a:p>
            <a:pPr marL="400050" lvl="1" indent="0" algn="just">
              <a:buNone/>
              <a:tabLst>
                <a:tab pos="627063" algn="l"/>
              </a:tabLst>
              <a:defRPr/>
            </a:pPr>
            <a:r>
              <a:rPr lang="en-GB" dirty="0" smtClean="0">
                <a:effectLst/>
              </a:rPr>
              <a:t> </a:t>
            </a:r>
            <a:endParaRPr lang="en-GB" dirty="0" smtClean="0"/>
          </a:p>
          <a:p>
            <a:pPr marL="765175" lvl="1" indent="-365125" eaLnBrk="1" hangingPunct="1">
              <a:tabLst>
                <a:tab pos="627063" algn="l"/>
              </a:tabLst>
              <a:defRPr/>
            </a:pPr>
            <a:endParaRPr lang="en-GB" sz="2800" dirty="0"/>
          </a:p>
        </p:txBody>
      </p:sp>
    </p:spTree>
    <p:extLst>
      <p:ext uri="{BB962C8B-B14F-4D97-AF65-F5344CB8AC3E}">
        <p14:creationId xmlns:p14="http://schemas.microsoft.com/office/powerpoint/2010/main" val="3993402097"/>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29500" cy="1139825"/>
          </a:xfrm>
        </p:spPr>
        <p:txBody>
          <a:bodyPr/>
          <a:lstStyle/>
          <a:p>
            <a:pPr defTabSz="719138">
              <a:defRPr/>
            </a:pPr>
            <a:r>
              <a:rPr lang="en-US" b="1" u="sng" dirty="0"/>
              <a:t>IHO GIS Development</a:t>
            </a:r>
            <a:endParaRPr lang="fr-MC" altLang="ko-KR" dirty="0" smtClean="0">
              <a:ea typeface="굴림" charset="-127"/>
            </a:endParaRPr>
          </a:p>
        </p:txBody>
      </p:sp>
      <p:sp>
        <p:nvSpPr>
          <p:cNvPr id="4" name="Espace réservé du contenu 2"/>
          <p:cNvSpPr>
            <a:spLocks noGrp="1"/>
          </p:cNvSpPr>
          <p:nvPr>
            <p:ph idx="1"/>
          </p:nvPr>
        </p:nvSpPr>
        <p:spPr>
          <a:xfrm>
            <a:off x="1143000" y="1295400"/>
            <a:ext cx="7543800" cy="5334000"/>
          </a:xfrm>
        </p:spPr>
        <p:txBody>
          <a:bodyPr/>
          <a:lstStyle/>
          <a:p>
            <a:pPr marL="273050" indent="-273050">
              <a:lnSpc>
                <a:spcPct val="150000"/>
              </a:lnSpc>
              <a:defRPr/>
            </a:pPr>
            <a:r>
              <a:rPr lang="en-GB" sz="2800" dirty="0" smtClean="0"/>
              <a:t>IHO Country Information Database</a:t>
            </a:r>
          </a:p>
          <a:p>
            <a:pPr marL="273050" indent="-273050">
              <a:lnSpc>
                <a:spcPct val="150000"/>
              </a:lnSpc>
              <a:defRPr/>
            </a:pPr>
            <a:r>
              <a:rPr lang="en-GB" sz="2800" dirty="0" smtClean="0"/>
              <a:t>Regional Information Database</a:t>
            </a:r>
          </a:p>
          <a:p>
            <a:pPr marL="273050" indent="-273050">
              <a:lnSpc>
                <a:spcPct val="150000"/>
              </a:lnSpc>
              <a:defRPr/>
            </a:pPr>
            <a:r>
              <a:rPr lang="en-GB" sz="2800" dirty="0" smtClean="0"/>
              <a:t>IHO ENC Catalogue</a:t>
            </a:r>
          </a:p>
          <a:p>
            <a:pPr marL="273050" indent="-273050">
              <a:lnSpc>
                <a:spcPct val="150000"/>
              </a:lnSpc>
              <a:defRPr/>
            </a:pPr>
            <a:r>
              <a:rPr lang="en-GB" sz="2800" dirty="0" err="1" smtClean="0"/>
              <a:t>INToGIS</a:t>
            </a:r>
            <a:r>
              <a:rPr lang="en-GB" sz="2800" dirty="0" smtClean="0"/>
              <a:t> (</a:t>
            </a:r>
            <a:r>
              <a:rPr lang="en-GB" sz="2800" dirty="0">
                <a:effectLst/>
              </a:rPr>
              <a:t>INT Chart Management and </a:t>
            </a:r>
            <a:r>
              <a:rPr lang="en-GB" sz="2800" dirty="0" smtClean="0">
                <a:effectLst/>
              </a:rPr>
              <a:t>Catalogue)</a:t>
            </a:r>
            <a:endParaRPr lang="en-GB" sz="2800" dirty="0"/>
          </a:p>
          <a:p>
            <a:pPr marL="273050" indent="-273050">
              <a:lnSpc>
                <a:spcPct val="150000"/>
              </a:lnSpc>
              <a:defRPr/>
            </a:pPr>
            <a:r>
              <a:rPr lang="en-US" sz="2800" dirty="0"/>
              <a:t>On-Line Registration Service for IHO </a:t>
            </a:r>
            <a:r>
              <a:rPr lang="en-US" sz="2800" dirty="0" smtClean="0"/>
              <a:t>Meetings</a:t>
            </a:r>
          </a:p>
        </p:txBody>
      </p:sp>
    </p:spTree>
    <p:extLst>
      <p:ext uri="{BB962C8B-B14F-4D97-AF65-F5344CB8AC3E}">
        <p14:creationId xmlns:p14="http://schemas.microsoft.com/office/powerpoint/2010/main" val="4263772971"/>
      </p:ext>
    </p:extLst>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42" y="777007"/>
            <a:ext cx="7429500" cy="1139825"/>
          </a:xfrm>
        </p:spPr>
        <p:txBody>
          <a:bodyPr/>
          <a:lstStyle/>
          <a:p>
            <a:pPr algn="ctr"/>
            <a:r>
              <a:rPr lang="en-US" dirty="0" smtClean="0"/>
              <a:t/>
            </a:r>
            <a:br>
              <a:rPr lang="en-US" dirty="0" smtClean="0"/>
            </a:br>
            <a:r>
              <a:rPr lang="en-US" dirty="0" smtClean="0"/>
              <a:t/>
            </a:r>
            <a:br>
              <a:rPr lang="en-US" dirty="0" smtClean="0"/>
            </a:br>
            <a:r>
              <a:rPr lang="en-GB" b="1" dirty="0" smtClean="0">
                <a:effectLst/>
              </a:rPr>
              <a:t>Preparation </a:t>
            </a:r>
            <a:r>
              <a:rPr lang="en-GB" b="1" dirty="0">
                <a:effectLst/>
              </a:rPr>
              <a:t>of the next </a:t>
            </a:r>
            <a:r>
              <a:rPr lang="en-GB" b="1" dirty="0" smtClean="0">
                <a:effectLst/>
              </a:rPr>
              <a:t/>
            </a:r>
            <a:br>
              <a:rPr lang="en-GB" b="1" dirty="0" smtClean="0">
                <a:effectLst/>
              </a:rPr>
            </a:br>
            <a:r>
              <a:rPr lang="en-GB" b="1" dirty="0" smtClean="0">
                <a:effectLst/>
              </a:rPr>
              <a:t>Conference </a:t>
            </a:r>
            <a:r>
              <a:rPr lang="en-GB" b="1" dirty="0">
                <a:effectLst/>
              </a:rPr>
              <a:t>/ </a:t>
            </a:r>
            <a:r>
              <a:rPr lang="en-GB" b="1" dirty="0" smtClean="0">
                <a:effectLst/>
              </a:rPr>
              <a:t>Assembly</a:t>
            </a:r>
            <a:r>
              <a:rPr lang="en-GB" dirty="0">
                <a:effectLst/>
              </a:rPr>
              <a:t/>
            </a:r>
            <a:br>
              <a:rPr lang="en-GB" dirty="0">
                <a:effectLst/>
              </a:rPr>
            </a:br>
            <a:r>
              <a:rPr lang="en-AU" b="1" u="sng" dirty="0" smtClean="0">
                <a:effectLst/>
              </a:rPr>
              <a:t/>
            </a:r>
            <a:br>
              <a:rPr lang="en-AU" b="1" u="sng" dirty="0" smtClean="0">
                <a:effectLst/>
              </a:rPr>
            </a:br>
            <a:endParaRPr lang="en-AU" b="1" u="sng" dirty="0"/>
          </a:p>
        </p:txBody>
      </p:sp>
      <p:sp>
        <p:nvSpPr>
          <p:cNvPr id="4" name="Content Placeholder 3"/>
          <p:cNvSpPr>
            <a:spLocks noGrp="1"/>
          </p:cNvSpPr>
          <p:nvPr>
            <p:ph idx="1"/>
          </p:nvPr>
        </p:nvSpPr>
        <p:spPr>
          <a:xfrm>
            <a:off x="467545" y="1600200"/>
            <a:ext cx="8280920" cy="4530725"/>
          </a:xfrm>
        </p:spPr>
        <p:txBody>
          <a:bodyPr/>
          <a:lstStyle/>
          <a:p>
            <a:endParaRPr lang="en-GB" dirty="0" smtClean="0">
              <a:effectLst/>
            </a:endParaRPr>
          </a:p>
          <a:p>
            <a:pPr marL="0" indent="0" algn="just">
              <a:buNone/>
            </a:pPr>
            <a:r>
              <a:rPr lang="en-GB" sz="2800" dirty="0" smtClean="0">
                <a:effectLst/>
              </a:rPr>
              <a:t>-The </a:t>
            </a:r>
            <a:r>
              <a:rPr lang="en-GB" sz="2800" dirty="0">
                <a:effectLst/>
              </a:rPr>
              <a:t>next International </a:t>
            </a:r>
            <a:r>
              <a:rPr lang="en-GB" sz="2800" dirty="0" err="1">
                <a:effectLst/>
              </a:rPr>
              <a:t>Hydrographic</a:t>
            </a:r>
            <a:r>
              <a:rPr lang="en-GB" sz="2800" dirty="0">
                <a:effectLst/>
              </a:rPr>
              <a:t> Conference or first IHO Assembly is scheduled from 24 to 28 April 2017. </a:t>
            </a:r>
            <a:endParaRPr lang="en-GB" sz="2800" dirty="0" smtClean="0">
              <a:effectLst/>
            </a:endParaRPr>
          </a:p>
          <a:p>
            <a:pPr marL="0" indent="0" algn="just">
              <a:buNone/>
            </a:pPr>
            <a:r>
              <a:rPr lang="en-GB" sz="2800" dirty="0" smtClean="0">
                <a:effectLst/>
              </a:rPr>
              <a:t>-It </a:t>
            </a:r>
            <a:r>
              <a:rPr lang="en-GB" sz="2800" dirty="0">
                <a:effectLst/>
              </a:rPr>
              <a:t>is likely that the meeting will be the first session of the Assembly, subject to the ratification of the Protocol of Amendments to the IHO Convention by the required two-thirds majority not later than three months before the opening day of the meeting (23 January </a:t>
            </a:r>
            <a:r>
              <a:rPr lang="en-GB" sz="2800" dirty="0" smtClean="0">
                <a:effectLst/>
              </a:rPr>
              <a:t>2017).</a:t>
            </a:r>
          </a:p>
          <a:p>
            <a:pPr marL="0" indent="0" algn="just">
              <a:buNone/>
            </a:pPr>
            <a:r>
              <a:rPr lang="en-GB" sz="2800" dirty="0" smtClean="0">
                <a:solidFill>
                  <a:schemeClr val="tx1"/>
                </a:solidFill>
                <a:effectLst/>
              </a:rPr>
              <a:t>-Please </a:t>
            </a:r>
            <a:r>
              <a:rPr lang="en-GB" sz="2800" dirty="0">
                <a:solidFill>
                  <a:schemeClr val="tx1"/>
                </a:solidFill>
                <a:effectLst/>
              </a:rPr>
              <a:t>review the CCLs via IHO web site (www.iho.int)</a:t>
            </a:r>
          </a:p>
          <a:p>
            <a:pPr marL="0" indent="0" algn="just">
              <a:buNone/>
            </a:pPr>
            <a:endParaRPr lang="en-GB" sz="2800" dirty="0" smtClean="0">
              <a:effectLst/>
            </a:endParaRPr>
          </a:p>
        </p:txBody>
      </p:sp>
    </p:spTree>
    <p:extLst>
      <p:ext uri="{BB962C8B-B14F-4D97-AF65-F5344CB8AC3E}">
        <p14:creationId xmlns:p14="http://schemas.microsoft.com/office/powerpoint/2010/main" val="4175688757"/>
      </p:ext>
    </p:extLst>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IHO">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IHO</Template>
  <TotalTime>734</TotalTime>
  <Words>1574</Words>
  <Application>Microsoft Office PowerPoint</Application>
  <PresentationFormat>On-screen Show (4:3)</PresentationFormat>
  <Paragraphs>229</Paragraphs>
  <Slides>27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굴림</vt:lpstr>
      <vt:lpstr>Arial</vt:lpstr>
      <vt:lpstr>Arial Narrow</vt:lpstr>
      <vt:lpstr>Courier New</vt:lpstr>
      <vt:lpstr>Times New Roman</vt:lpstr>
      <vt:lpstr>Verdana</vt:lpstr>
      <vt:lpstr>Wingdings</vt:lpstr>
      <vt:lpstr>IHO</vt:lpstr>
      <vt:lpstr>PowerPoint Presentation</vt:lpstr>
      <vt:lpstr>     Priorities of the IHB Directing Committee </vt:lpstr>
      <vt:lpstr>Ratification of Protocol of Amendments on IHO Convention</vt:lpstr>
      <vt:lpstr>PowerPoint Presentation</vt:lpstr>
      <vt:lpstr>PowerPoint Presentation</vt:lpstr>
      <vt:lpstr> Suspended Member States</vt:lpstr>
      <vt:lpstr>PowerPoint Presentation</vt:lpstr>
      <vt:lpstr>IHO GIS Development</vt:lpstr>
      <vt:lpstr>  Preparation of the next  Conference / Assembly  </vt:lpstr>
      <vt:lpstr>PowerPoint Presentation</vt:lpstr>
      <vt:lpstr>Technical Programme</vt:lpstr>
      <vt:lpstr>PowerPoint Presentation</vt:lpstr>
      <vt:lpstr>  Preparation of the next  Conference / Assembly  </vt:lpstr>
      <vt:lpstr>  Preparation of the next  Conference / Assembly  </vt:lpstr>
      <vt:lpstr>IHO Outreach</vt:lpstr>
      <vt:lpstr>IHO Outreach</vt:lpstr>
      <vt:lpstr>IHO Outreach</vt:lpstr>
      <vt:lpstr>IHO Capacity Building Programme</vt:lpstr>
      <vt:lpstr>CB Programme</vt:lpstr>
      <vt:lpstr>CB Programme</vt:lpstr>
      <vt:lpstr>CB Programme</vt:lpstr>
      <vt:lpstr>CB Programme (New vision)</vt:lpstr>
      <vt:lpstr>CB Programme </vt:lpstr>
      <vt:lpstr>  Report on the Overall Status of the  IHO Work Programme </vt:lpstr>
      <vt:lpstr>  Schedule for IHO Meetings  </vt:lpstr>
      <vt:lpstr> Action Requested of IRCC</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Ward</dc:creator>
  <cp:lastModifiedBy>SAT-11</cp:lastModifiedBy>
  <cp:revision>95</cp:revision>
  <dcterms:created xsi:type="dcterms:W3CDTF">2013-11-11T01:21:15Z</dcterms:created>
  <dcterms:modified xsi:type="dcterms:W3CDTF">2016-05-29T09:33:02Z</dcterms:modified>
</cp:coreProperties>
</file>