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2" r:id="rId3"/>
    <p:sldId id="278" r:id="rId4"/>
    <p:sldId id="283" r:id="rId5"/>
    <p:sldId id="273" r:id="rId6"/>
    <p:sldId id="284" r:id="rId7"/>
    <p:sldId id="285" r:id="rId8"/>
    <p:sldId id="299" r:id="rId9"/>
    <p:sldId id="286" r:id="rId10"/>
    <p:sldId id="287" r:id="rId11"/>
    <p:sldId id="274" r:id="rId12"/>
    <p:sldId id="293" r:id="rId13"/>
    <p:sldId id="298" r:id="rId14"/>
    <p:sldId id="290" r:id="rId15"/>
    <p:sldId id="280" r:id="rId16"/>
    <p:sldId id="281" r:id="rId17"/>
    <p:sldId id="291" r:id="rId18"/>
    <p:sldId id="292" r:id="rId19"/>
    <p:sldId id="288" r:id="rId20"/>
    <p:sldId id="294" r:id="rId21"/>
    <p:sldId id="295" r:id="rId22"/>
    <p:sldId id="296" r:id="rId23"/>
    <p:sldId id="297" r:id="rId2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CC33"/>
    <a:srgbClr val="005187"/>
    <a:srgbClr val="000000"/>
    <a:srgbClr val="55286E"/>
    <a:srgbClr val="FFFFFF"/>
    <a:srgbClr val="0E3B6E"/>
    <a:srgbClr val="00423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6" autoAdjust="0"/>
    <p:restoredTop sz="94580" autoAdjust="0"/>
  </p:normalViewPr>
  <p:slideViewPr>
    <p:cSldViewPr>
      <p:cViewPr varScale="1">
        <p:scale>
          <a:sx n="114" d="100"/>
          <a:sy n="114" d="100"/>
        </p:scale>
        <p:origin x="16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3756" y="470557"/>
            <a:ext cx="5762900" cy="4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56" y="119718"/>
            <a:ext cx="2945129" cy="15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26 October 2010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3757" y="9431066"/>
            <a:ext cx="5912544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95202" y="9431066"/>
            <a:ext cx="224467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063D7CCC-C20E-4AE7-A284-78EA503D32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5366" name="Picture 19" descr="Def_p_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2544" y="1"/>
            <a:ext cx="885131" cy="59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6549860" y="2939921"/>
            <a:ext cx="123111" cy="1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6548268" y="6881448"/>
            <a:ext cx="123111" cy="1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05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3756" y="472218"/>
            <a:ext cx="5762900" cy="43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164" y="119718"/>
            <a:ext cx="2945129" cy="1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982663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3756" y="4896773"/>
            <a:ext cx="4640567" cy="405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het opmaakprofiel van de modeltekst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2164" y="9431066"/>
            <a:ext cx="59889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96795" y="9431066"/>
            <a:ext cx="2260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3055224D-1EEA-458D-AA4F-E05DACB39C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4344" name="Picture 18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2544" y="1"/>
            <a:ext cx="885131" cy="59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6549860" y="2939921"/>
            <a:ext cx="123111" cy="1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6548268" y="6881448"/>
            <a:ext cx="123111" cy="1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991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5224D-1EEA-458D-AA4F-E05DACB39C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5224D-1EEA-458D-AA4F-E05DACB39C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5224D-1EEA-458D-AA4F-E05DACB39C6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ノート プレースホルダー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1" lang="en-US" altLang="ja-JP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en-US" altLang="ja-JP" dirty="0"/>
              <a:t>This shows GEBCO data coverage with OLEX data in red.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en-US" altLang="ja-JP" dirty="0"/>
              <a:t>Let’s look at a close up of the southern tip of Iceland &lt;click&gt; within this yellow box. &lt;click&gt;</a:t>
            </a:r>
            <a:endParaRPr kumimoji="1" lang="ja-JP" altLang="en-US" dirty="0"/>
          </a:p>
        </p:txBody>
      </p:sp>
      <p:sp>
        <p:nvSpPr>
          <p:cNvPr id="8397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B1FD50-357B-442C-A204-BD20F5A2D0FD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/>
              <a:t>You can see the how sparse the data coverage is before the addition of Olex data. </a:t>
            </a:r>
          </a:p>
        </p:txBody>
      </p:sp>
      <p:sp>
        <p:nvSpPr>
          <p:cNvPr id="849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C3F904-1631-472F-B690-F85DBDE1BB37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213" indent="-176213">
              <a:buFontTx/>
              <a:buChar char="•"/>
            </a:pPr>
            <a:r>
              <a:rPr kumimoji="1" lang="en-US" altLang="ja-JP"/>
              <a:t>This is GEBCO 08, the 2008 version of GEBCO</a:t>
            </a:r>
            <a:r>
              <a:rPr lang="en-GB" altLang="ja-JP">
                <a:latin typeface="Arial" pitchFamily="34" charset="0"/>
                <a:cs typeface="Arial" pitchFamily="34" charset="0"/>
              </a:rPr>
              <a:t> for the same area&lt;Click&gt;</a:t>
            </a:r>
            <a:endParaRPr kumimoji="1" lang="ja-JP" altLang="en-US"/>
          </a:p>
        </p:txBody>
      </p:sp>
      <p:sp>
        <p:nvSpPr>
          <p:cNvPr id="860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925F2A-87F7-40BE-A0C6-C7CB65D4E8AD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213" indent="-176213">
              <a:buFontTx/>
              <a:buChar char="•"/>
            </a:pPr>
            <a:r>
              <a:rPr kumimoji="1" lang="en-US" altLang="ja-JP"/>
              <a:t>This is a view of GEBCO14 after the addition of Olex data. These underwater canyons are now very well defined. </a:t>
            </a:r>
            <a:endParaRPr kumimoji="1" lang="ja-JP" altLang="en-US"/>
          </a:p>
        </p:txBody>
      </p:sp>
      <p:sp>
        <p:nvSpPr>
          <p:cNvPr id="870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42B56B-D388-48D8-885D-0E7FB60731AA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5224D-1EEA-458D-AA4F-E05DACB39C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5224D-1EEA-458D-AA4F-E05DACB39C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5224D-1EEA-458D-AA4F-E05DACB39C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5224D-1EEA-458D-AA4F-E05DACB39C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5224D-1EEA-458D-AA4F-E05DACB39C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5224D-1EEA-458D-AA4F-E05DACB39C6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5224D-1EEA-458D-AA4F-E05DACB39C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5224D-1EEA-458D-AA4F-E05DACB39C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E61A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6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7" name="shpDatum"/>
          <p:cNvSpPr>
            <a:spLocks noChangeArrowheads="1"/>
          </p:cNvSpPr>
          <p:nvPr/>
        </p:nvSpPr>
        <p:spPr bwMode="auto">
          <a:xfrm>
            <a:off x="4913313" y="6397625"/>
            <a:ext cx="40354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1200" dirty="0">
                <a:solidFill>
                  <a:schemeClr val="bg1"/>
                </a:solidFill>
              </a:rPr>
              <a:t>8IRCC,</a:t>
            </a:r>
            <a:r>
              <a:rPr lang="nl-NL" sz="1200" baseline="0" dirty="0">
                <a:solidFill>
                  <a:schemeClr val="bg1"/>
                </a:solidFill>
              </a:rPr>
              <a:t> May 2016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8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" name="RubriceringEnMerking"/>
          <p:cNvSpPr txBox="1">
            <a:spLocks noChangeArrowheads="1"/>
          </p:cNvSpPr>
          <p:nvPr/>
        </p:nvSpPr>
        <p:spPr bwMode="auto">
          <a:xfrm rot="16200000">
            <a:off x="5897563" y="3182938"/>
            <a:ext cx="6302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1" name="Picture 202" descr="Ke_Marine_Logo_Engel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veBenaming"/>
          <p:cNvSpPr txBox="1">
            <a:spLocks noChangeArrowheads="1"/>
          </p:cNvSpPr>
          <p:nvPr userDrawn="1"/>
        </p:nvSpPr>
        <p:spPr bwMode="auto">
          <a:xfrm>
            <a:off x="4913313" y="1071563"/>
            <a:ext cx="3887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dirty="0">
                <a:solidFill>
                  <a:schemeClr val="bg1"/>
                </a:solidFill>
              </a:rPr>
              <a:t>Hydrographic Service</a:t>
            </a:r>
          </a:p>
        </p:txBody>
      </p:sp>
      <p:sp>
        <p:nvSpPr>
          <p:cNvPr id="13" name="Afdeling"/>
          <p:cNvSpPr txBox="1">
            <a:spLocks noChangeArrowheads="1"/>
          </p:cNvSpPr>
          <p:nvPr userDrawn="1"/>
        </p:nvSpPr>
        <p:spPr bwMode="auto">
          <a:xfrm>
            <a:off x="4932363" y="5746750"/>
            <a:ext cx="3886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 lang="nl-NL" sz="1100">
              <a:solidFill>
                <a:schemeClr val="bg1"/>
              </a:solidFill>
            </a:endParaRPr>
          </a:p>
        </p:txBody>
      </p:sp>
      <p:sp>
        <p:nvSpPr>
          <p:cNvPr id="14" name="Auteur"/>
          <p:cNvSpPr txBox="1">
            <a:spLocks noChangeArrowheads="1"/>
          </p:cNvSpPr>
          <p:nvPr userDrawn="1"/>
        </p:nvSpPr>
        <p:spPr bwMode="auto">
          <a:xfrm>
            <a:off x="4933950" y="6196013"/>
            <a:ext cx="3886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dirty="0">
                <a:solidFill>
                  <a:schemeClr val="bg1"/>
                </a:solidFill>
              </a:rPr>
              <a:t>Captain Marc van</a:t>
            </a:r>
            <a:r>
              <a:rPr lang="nl-NL" sz="1200" baseline="0" dirty="0">
                <a:solidFill>
                  <a:schemeClr val="bg1"/>
                </a:solidFill>
              </a:rPr>
              <a:t> der Donck, </a:t>
            </a:r>
            <a:r>
              <a:rPr lang="nl-NL" sz="1200" dirty="0" err="1">
                <a:solidFill>
                  <a:schemeClr val="bg1"/>
                </a:solidFill>
              </a:rPr>
              <a:t>Chair</a:t>
            </a:r>
            <a:r>
              <a:rPr lang="nl-NL" sz="1200" baseline="0" dirty="0">
                <a:solidFill>
                  <a:schemeClr val="bg1"/>
                </a:solidFill>
              </a:rPr>
              <a:t> MACHC 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7368" name="Rectangle 200"/>
          <p:cNvSpPr>
            <a:spLocks noGrp="1" noChangeArrowheads="1"/>
          </p:cNvSpPr>
          <p:nvPr>
            <p:ph type="ctrTitle"/>
          </p:nvPr>
        </p:nvSpPr>
        <p:spPr>
          <a:xfrm>
            <a:off x="4933950" y="1700213"/>
            <a:ext cx="3598863" cy="889000"/>
          </a:xfrm>
        </p:spPr>
        <p:txBody>
          <a:bodyPr lIns="90000" tIns="45720" rIns="90000" bIns="4572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7379" name="Rectangle 211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598863" cy="2447925"/>
          </a:xfr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265238"/>
            <a:ext cx="1943100" cy="4754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65238"/>
            <a:ext cx="5678488" cy="4754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73238"/>
            <a:ext cx="7772400" cy="42465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773238"/>
            <a:ext cx="77724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om het </a:t>
            </a:r>
            <a:r>
              <a:rPr lang="en-US" dirty="0" err="1"/>
              <a:t>opmaakprofiel</a:t>
            </a:r>
            <a:r>
              <a:rPr lang="en-US" dirty="0"/>
              <a:t> van de </a:t>
            </a:r>
            <a:r>
              <a:rPr lang="en-US" dirty="0" err="1"/>
              <a:t>modeltekst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4"/>
            <a:r>
              <a:rPr lang="en-US" dirty="0"/>
              <a:t> </a:t>
            </a:r>
          </a:p>
        </p:txBody>
      </p:sp>
      <p:sp>
        <p:nvSpPr>
          <p:cNvPr id="109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5238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/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19050" y="6330950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9E438EC7-FF38-4F26-B16E-1D2ABEEBA43B}" type="slidenum">
              <a:rPr lang="nl-NL" sz="10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‹nr.›</a:t>
            </a:fld>
            <a:endParaRPr lang="nl-NL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1" name="shpDatum"/>
          <p:cNvSpPr>
            <a:spLocks noChangeArrowheads="1"/>
          </p:cNvSpPr>
          <p:nvPr/>
        </p:nvSpPr>
        <p:spPr bwMode="auto">
          <a:xfrm>
            <a:off x="5724525" y="6640513"/>
            <a:ext cx="34194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1200" dirty="0">
                <a:solidFill>
                  <a:schemeClr val="bg1"/>
                </a:solidFill>
              </a:rPr>
              <a:t>8IRCC, May 2016</a:t>
            </a: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19050" y="6618288"/>
            <a:ext cx="40068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MACHC</a:t>
            </a:r>
            <a:r>
              <a:rPr lang="en-US" sz="1200" baseline="0" dirty="0">
                <a:solidFill>
                  <a:schemeClr val="bg1"/>
                </a:solidFill>
              </a:rPr>
              <a:t> Report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8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6" name="RubriceringEnMerking"/>
          <p:cNvSpPr txBox="1">
            <a:spLocks noChangeArrowheads="1"/>
          </p:cNvSpPr>
          <p:nvPr/>
        </p:nvSpPr>
        <p:spPr bwMode="auto">
          <a:xfrm rot="-5400000">
            <a:off x="5903119" y="3177382"/>
            <a:ext cx="63023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036" name="LogoMarine" descr="K_Marine_Logo_Powerpoint_pos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35463" y="0"/>
            <a:ext cx="4397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60400" indent="254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indent="482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pTitel"/>
          <p:cNvSpPr>
            <a:spLocks noGrp="1" noChangeArrowheads="1"/>
          </p:cNvSpPr>
          <p:nvPr>
            <p:ph type="ctrTitle"/>
          </p:nvPr>
        </p:nvSpPr>
        <p:spPr>
          <a:xfrm>
            <a:off x="4679950" y="1639253"/>
            <a:ext cx="4464050" cy="3046988"/>
          </a:xfrm>
        </p:spPr>
        <p:txBody>
          <a:bodyPr/>
          <a:lstStyle/>
          <a:p>
            <a:pPr algn="ctr"/>
            <a:r>
              <a:rPr lang="en-US" sz="2800" dirty="0"/>
              <a:t>MACHC report</a:t>
            </a:r>
            <a:br>
              <a:rPr lang="en-US" sz="2800" dirty="0"/>
            </a:br>
            <a:r>
              <a:rPr lang="en-US" sz="2800" dirty="0"/>
              <a:t>to</a:t>
            </a:r>
            <a:br>
              <a:rPr lang="en-US" sz="2800" dirty="0"/>
            </a:br>
            <a:r>
              <a:rPr lang="en-US" sz="2800" dirty="0"/>
              <a:t>8</a:t>
            </a:r>
            <a:r>
              <a:rPr lang="en-US" sz="2800" baseline="30000" dirty="0"/>
              <a:t>th</a:t>
            </a:r>
            <a:r>
              <a:rPr lang="en-US" sz="2800" dirty="0"/>
              <a:t> IRCC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Abu Dhabi</a:t>
            </a:r>
            <a:br>
              <a:rPr lang="en-US" sz="2400" dirty="0"/>
            </a:br>
            <a:r>
              <a:rPr lang="en-US" sz="2400" dirty="0"/>
              <a:t>May 2016 </a:t>
            </a:r>
            <a:br>
              <a:rPr lang="en-US" sz="2800" dirty="0"/>
            </a:br>
            <a:endParaRPr lang="nl-NL" sz="28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502671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62" y="1268760"/>
            <a:ext cx="8281292" cy="738664"/>
          </a:xfrm>
        </p:spPr>
        <p:txBody>
          <a:bodyPr/>
          <a:lstStyle/>
          <a:p>
            <a:r>
              <a:rPr lang="en-US" sz="2400" dirty="0">
                <a:ea typeface="Calibri"/>
                <a:cs typeface="Times New Roman"/>
              </a:rPr>
              <a:t>Procedures to select representatives to the Council (IRCC7/26): </a:t>
            </a:r>
            <a:r>
              <a:rPr lang="en-US" sz="2400" u="sng" dirty="0">
                <a:ea typeface="Calibri"/>
                <a:cs typeface="Times New Roman"/>
              </a:rPr>
              <a:t>Voting</a:t>
            </a:r>
            <a:endParaRPr lang="en-US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4969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If the number of candidate MS is larger than the number of MACHC seats on the Council.</a:t>
            </a: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How:</a:t>
            </a:r>
            <a:endParaRPr lang="en-US" dirty="0"/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 quorum is set at 50% of MS casting their vote. Representatives are then elected by simple majority. </a:t>
            </a:r>
            <a:endParaRPr lang="en-US" dirty="0"/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If no quorum is achieved, the voting window is extended for two weeks and the missing MS are invited to vote.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If still no quorum has been achieved, the chair selects the representatives based on the votes cast.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2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048" y="1135063"/>
            <a:ext cx="7280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tx2"/>
                </a:solidFill>
              </a:rPr>
              <a:t>MACH </a:t>
            </a:r>
            <a:r>
              <a:rPr lang="nl-NL" sz="2400" dirty="0" err="1">
                <a:solidFill>
                  <a:schemeClr val="tx2"/>
                </a:solidFill>
              </a:rPr>
              <a:t>Integrated</a:t>
            </a:r>
            <a:r>
              <a:rPr lang="nl-NL" sz="2400" dirty="0">
                <a:solidFill>
                  <a:schemeClr val="tx2"/>
                </a:solidFill>
              </a:rPr>
              <a:t> </a:t>
            </a:r>
            <a:r>
              <a:rPr lang="nl-NL" sz="2400" dirty="0" err="1">
                <a:solidFill>
                  <a:schemeClr val="tx2"/>
                </a:solidFill>
              </a:rPr>
              <a:t>Charting</a:t>
            </a:r>
            <a:r>
              <a:rPr lang="nl-NL" sz="2400" dirty="0">
                <a:solidFill>
                  <a:schemeClr val="tx2"/>
                </a:solidFill>
              </a:rPr>
              <a:t> </a:t>
            </a:r>
            <a:r>
              <a:rPr lang="nl-NL" sz="2400" dirty="0" err="1">
                <a:solidFill>
                  <a:schemeClr val="tx2"/>
                </a:solidFill>
              </a:rPr>
              <a:t>Committee</a:t>
            </a:r>
            <a:r>
              <a:rPr lang="nl-NL" sz="2400" dirty="0">
                <a:solidFill>
                  <a:schemeClr val="tx2"/>
                </a:solidFill>
              </a:rPr>
              <a:t> (MICC)</a:t>
            </a:r>
          </a:p>
        </p:txBody>
      </p:sp>
      <p:pic>
        <p:nvPicPr>
          <p:cNvPr id="7" name="Picture 3" descr="C:\Users\John.Nyberg\Desktop\Mexi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7" y="2892896"/>
            <a:ext cx="5448906" cy="34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2317" y="2204283"/>
            <a:ext cx="3528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S-11 update published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81" y="1565950"/>
            <a:ext cx="4527461" cy="326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5013176"/>
            <a:ext cx="2248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 new ENC’s</a:t>
            </a:r>
          </a:p>
        </p:txBody>
      </p:sp>
      <p:sp>
        <p:nvSpPr>
          <p:cNvPr id="10" name="TextBox 9"/>
          <p:cNvSpPr txBox="1"/>
          <p:nvPr/>
        </p:nvSpPr>
        <p:spPr>
          <a:xfrm rot="20540578">
            <a:off x="1153580" y="3728557"/>
            <a:ext cx="7276423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STEADY PROGRESS</a:t>
            </a:r>
          </a:p>
        </p:txBody>
      </p:sp>
    </p:spTree>
    <p:extLst>
      <p:ext uri="{BB962C8B-B14F-4D97-AF65-F5344CB8AC3E}">
        <p14:creationId xmlns:p14="http://schemas.microsoft.com/office/powerpoint/2010/main" val="18126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 cstate="print"/>
          <a:srcRect b="7866"/>
          <a:stretch>
            <a:fillRect/>
          </a:stretch>
        </p:blipFill>
        <p:spPr bwMode="auto">
          <a:xfrm>
            <a:off x="107504" y="1916832"/>
            <a:ext cx="6031903" cy="340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6211414" y="1916832"/>
            <a:ext cx="2537422" cy="2708434"/>
          </a:xfrm>
        </p:spPr>
        <p:txBody>
          <a:bodyPr/>
          <a:lstStyle/>
          <a:p>
            <a:pPr eaLnBrk="1" hangingPunct="1"/>
            <a:r>
              <a:rPr lang="en-US" altLang="en-US" sz="2200" dirty="0">
                <a:solidFill>
                  <a:srgbClr val="0D0D0D"/>
                </a:solidFill>
              </a:rPr>
              <a:t>48 out of the 373 world-wide Cruise Ship Ports/</a:t>
            </a:r>
            <a:br>
              <a:rPr lang="en-US" altLang="en-US" sz="2200" dirty="0">
                <a:solidFill>
                  <a:srgbClr val="0D0D0D"/>
                </a:solidFill>
              </a:rPr>
            </a:br>
            <a:r>
              <a:rPr lang="en-US" altLang="en-US" sz="2200" dirty="0">
                <a:solidFill>
                  <a:srgbClr val="0D0D0D"/>
                </a:solidFill>
              </a:rPr>
              <a:t>Anchorages not covered by Band 4, 5, or 6 ENCs are located in the MACHC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1340768"/>
            <a:ext cx="8281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en-US" altLang="en-US" sz="2400" kern="0" dirty="0">
                <a:ea typeface="Calibri"/>
                <a:cs typeface="Times New Roman"/>
              </a:rPr>
              <a:t>NOAA Port Analysis Evaluation – Gaps</a:t>
            </a:r>
            <a:endParaRPr lang="en-US" sz="24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6228184" y="4653136"/>
            <a:ext cx="2664296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dirty="0"/>
              <a:t>Three have already been covered by new large scale ENCs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73238"/>
            <a:ext cx="7922840" cy="4246562"/>
          </a:xfrm>
        </p:spPr>
        <p:txBody>
          <a:bodyPr/>
          <a:lstStyle/>
          <a:p>
            <a:r>
              <a:rPr lang="en-GB" dirty="0"/>
              <a:t>Conducted first MACHC meeting on Risk Assessment. </a:t>
            </a:r>
          </a:p>
          <a:p>
            <a:endParaRPr lang="en-GB" dirty="0"/>
          </a:p>
          <a:p>
            <a:r>
              <a:rPr lang="en-GB" dirty="0"/>
              <a:t>Concluded </a:t>
            </a:r>
            <a:r>
              <a:rPr lang="en-US" dirty="0"/>
              <a:t>that this initiative to explore risk assessment proved worthwhile.</a:t>
            </a:r>
          </a:p>
          <a:p>
            <a:endParaRPr lang="en-US" dirty="0"/>
          </a:p>
          <a:p>
            <a:r>
              <a:rPr lang="en-US" dirty="0"/>
              <a:t>Decided to organize a follow-on and longer meeting on Risk Assessment during next MACHC conference. Aims are:</a:t>
            </a:r>
          </a:p>
          <a:p>
            <a:pPr marL="774700" lvl="2" indent="-457200">
              <a:buFont typeface="+mj-lt"/>
              <a:buAutoNum type="arabicPeriod"/>
            </a:pPr>
            <a:r>
              <a:rPr lang="en-US" dirty="0"/>
              <a:t>Exchange information, learn and apply.</a:t>
            </a:r>
          </a:p>
          <a:p>
            <a:pPr marL="774700" lvl="2" indent="-457200">
              <a:buFont typeface="+mj-lt"/>
              <a:buAutoNum type="arabicPeriod"/>
            </a:pPr>
            <a:r>
              <a:rPr lang="en-US" dirty="0"/>
              <a:t>Clarify future objectives and attain consistency about terminology.</a:t>
            </a:r>
          </a:p>
          <a:p>
            <a:endParaRPr lang="en-US" dirty="0"/>
          </a:p>
          <a:p>
            <a:r>
              <a:rPr lang="en-US" dirty="0"/>
              <a:t>MS to provide their thinking during the year.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69332"/>
          </a:xfrm>
        </p:spPr>
        <p:txBody>
          <a:bodyPr/>
          <a:lstStyle/>
          <a:p>
            <a:r>
              <a:rPr lang="en-GB" sz="2400" dirty="0"/>
              <a:t>Risk Assessment meeting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69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985" y="1131131"/>
            <a:ext cx="8765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Marine Economic Infrastructure Programme (MEIP) WG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9974" y="3213557"/>
            <a:ext cx="2840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3075" name="Afbeelding 4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8" y="2492896"/>
            <a:ext cx="449329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3566561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CATALYST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048" y="1772816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 Online viewer (WMS)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12" y="2060848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password?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Yes</a:t>
            </a:r>
            <a:r>
              <a:rPr lang="en-US" dirty="0"/>
              <a:t>. Showcase to spark interest IOT be used in other initiatives.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No</a:t>
            </a:r>
            <a:r>
              <a:rPr lang="en-US" dirty="0"/>
              <a:t>.</a:t>
            </a:r>
            <a:r>
              <a:rPr lang="en-GB" dirty="0"/>
              <a:t> Chart data is a commodity that merits a return on investment.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776" y="5445224"/>
            <a:ext cx="875072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IOT maintain momentum, NOAA offered to host </a:t>
            </a:r>
            <a:r>
              <a:rPr lang="en-GB" b="1" dirty="0"/>
              <a:t>two</a:t>
            </a:r>
            <a:r>
              <a:rPr lang="en-GB" dirty="0"/>
              <a:t> versions of the viewer: one under password and one without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712" y="1177007"/>
            <a:ext cx="8905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Marine Economic Infrastructure Programme (MEIP) WG:</a:t>
            </a:r>
          </a:p>
          <a:p>
            <a:r>
              <a:rPr lang="en-GB" sz="2400" dirty="0">
                <a:solidFill>
                  <a:schemeClr val="tx2"/>
                </a:solidFill>
              </a:rPr>
              <a:t>future viability of the MEIP-initiative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9974" y="3213557"/>
            <a:ext cx="2840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712" y="2132856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 ahead (aim and scope)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Prepare a ‘think piece’ which lists potential options with the aim to facilitate decision making.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ambition level is central to this piece: how and with what data to integrate and how to fit in with other complementary initiatives for SDI’s.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E.g. “Eye on the Earth” project of PAIGH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MS to share their thoughts on the future of the MEIP via correspondence/e-mail before next MACHC.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95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encrypted-tbn1.gstatic.com/images?q=tbn:ANd9GcTdXwoQ2e-vhKdwoVNzyOW2p3AWG-Q2k0--KNspBnJKM6Wm44Q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24744"/>
            <a:ext cx="4248472" cy="42484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048" y="1135063"/>
            <a:ext cx="4665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chemeClr val="tx2"/>
                </a:solidFill>
              </a:rPr>
              <a:t>Capacity</a:t>
            </a:r>
            <a:r>
              <a:rPr lang="nl-NL" sz="2400" dirty="0">
                <a:solidFill>
                  <a:schemeClr val="tx2"/>
                </a:solidFill>
              </a:rPr>
              <a:t> Building </a:t>
            </a:r>
            <a:r>
              <a:rPr lang="nl-NL" sz="2400" dirty="0" err="1">
                <a:solidFill>
                  <a:schemeClr val="tx2"/>
                </a:solidFill>
              </a:rPr>
              <a:t>Committee</a:t>
            </a:r>
            <a:endParaRPr lang="nl-NL" sz="2400" dirty="0">
              <a:solidFill>
                <a:schemeClr val="tx2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771800" y="2492896"/>
            <a:ext cx="2691763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2000" dirty="0"/>
              <a:t>MACHC </a:t>
            </a:r>
          </a:p>
          <a:p>
            <a:pPr algn="ctr"/>
            <a:r>
              <a:rPr lang="nl-NL" sz="2000" dirty="0"/>
              <a:t>CB plan 2013-2017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23528" y="3865568"/>
            <a:ext cx="1983235" cy="76944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u="sng" dirty="0"/>
              <a:t>2014</a:t>
            </a:r>
          </a:p>
          <a:p>
            <a:r>
              <a:rPr lang="nl-NL" dirty="0"/>
              <a:t>4 </a:t>
            </a:r>
            <a:r>
              <a:rPr lang="nl-NL" dirty="0" err="1"/>
              <a:t>Completed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775603" y="4937803"/>
            <a:ext cx="2016224" cy="70788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u="sng" dirty="0"/>
              <a:t>2015</a:t>
            </a:r>
          </a:p>
          <a:p>
            <a:r>
              <a:rPr lang="nl-NL" sz="2000" dirty="0"/>
              <a:t>6 </a:t>
            </a:r>
            <a:r>
              <a:rPr lang="nl-NL" sz="2000" dirty="0" err="1"/>
              <a:t>Completed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644008" y="4865384"/>
            <a:ext cx="1471878" cy="101566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2000" u="sng" dirty="0"/>
              <a:t>2016</a:t>
            </a:r>
          </a:p>
          <a:p>
            <a:r>
              <a:rPr lang="nl-NL" sz="2000" dirty="0"/>
              <a:t>4  </a:t>
            </a:r>
            <a:r>
              <a:rPr lang="en-GB" sz="2000" dirty="0"/>
              <a:t>Funded</a:t>
            </a:r>
          </a:p>
          <a:p>
            <a:endParaRPr lang="nl-NL" sz="2000" dirty="0"/>
          </a:p>
        </p:txBody>
      </p:sp>
      <p:sp>
        <p:nvSpPr>
          <p:cNvPr id="13" name="Tekstvak 12"/>
          <p:cNvSpPr txBox="1"/>
          <p:nvPr/>
        </p:nvSpPr>
        <p:spPr>
          <a:xfrm>
            <a:off x="2699792" y="3645024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ACTIVITIES</a:t>
            </a:r>
          </a:p>
        </p:txBody>
      </p:sp>
      <p:sp>
        <p:nvSpPr>
          <p:cNvPr id="14" name="Lachebekje 13"/>
          <p:cNvSpPr/>
          <p:nvPr/>
        </p:nvSpPr>
        <p:spPr bwMode="auto">
          <a:xfrm>
            <a:off x="5821288" y="949648"/>
            <a:ext cx="1296144" cy="1080120"/>
          </a:xfrm>
          <a:prstGeom prst="smileyFac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5" name="Lachebekje 14"/>
          <p:cNvSpPr/>
          <p:nvPr/>
        </p:nvSpPr>
        <p:spPr bwMode="auto">
          <a:xfrm>
            <a:off x="6660232" y="1556792"/>
            <a:ext cx="914400" cy="914400"/>
          </a:xfrm>
          <a:prstGeom prst="smileyF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6" name="Tekstvak 11"/>
          <p:cNvSpPr txBox="1"/>
          <p:nvPr/>
        </p:nvSpPr>
        <p:spPr>
          <a:xfrm>
            <a:off x="6804248" y="3352635"/>
            <a:ext cx="1707519" cy="101566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2000" u="sng" dirty="0"/>
              <a:t>2017</a:t>
            </a:r>
          </a:p>
          <a:p>
            <a:r>
              <a:rPr lang="nl-NL" sz="2000" dirty="0"/>
              <a:t>4  </a:t>
            </a:r>
            <a:r>
              <a:rPr lang="nl-NL" sz="2000" dirty="0" err="1"/>
              <a:t>Proposed</a:t>
            </a:r>
            <a:endParaRPr lang="nl-NL" sz="2000" dirty="0"/>
          </a:p>
          <a:p>
            <a:endParaRPr lang="nl-NL" sz="2000" dirty="0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461885" y="2013992"/>
            <a:ext cx="2592288" cy="4176464"/>
          </a:xfrm>
          <a:prstGeom prst="wedgeRoundRectCallout">
            <a:avLst>
              <a:gd name="adj1" fmla="val -60823"/>
              <a:gd name="adj2" fmla="val 29609"/>
              <a:gd name="adj3" fmla="val 16667"/>
            </a:avLst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MSI &amp; Hydro Governance Workshop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SDB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MSDI Workshop for Spanish Speakers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Seminar on Raising Awareness of Hydrography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26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048" y="1135063"/>
            <a:ext cx="653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Capacity Building Committee: challenges</a:t>
            </a:r>
          </a:p>
        </p:txBody>
      </p:sp>
      <p:sp>
        <p:nvSpPr>
          <p:cNvPr id="15" name="Lachebekje 14"/>
          <p:cNvSpPr/>
          <p:nvPr/>
        </p:nvSpPr>
        <p:spPr bwMode="auto">
          <a:xfrm>
            <a:off x="6660232" y="1556792"/>
            <a:ext cx="914400" cy="914400"/>
          </a:xfrm>
          <a:prstGeom prst="smileyF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693" y="1700808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Need for more courses in Spanish.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Complications in managing and coordinating MACHC CB activities in combination with a growing number of regional initiatives, e.g. FOCHIAMECA, OECS, PAIGH, US support to Haiti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Need for a Vice Chair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301208"/>
            <a:ext cx="7886624" cy="430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Brazil was appointed as Vice Chair of the MACHC CBC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048" y="1135063"/>
            <a:ext cx="7646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Capacity Building Committee and FOCHIAMECA </a:t>
            </a:r>
          </a:p>
        </p:txBody>
      </p:sp>
      <p:sp>
        <p:nvSpPr>
          <p:cNvPr id="15" name="Lachebekje 14"/>
          <p:cNvSpPr/>
          <p:nvPr/>
        </p:nvSpPr>
        <p:spPr bwMode="auto">
          <a:xfrm>
            <a:off x="6660232" y="1556792"/>
            <a:ext cx="914400" cy="914400"/>
          </a:xfrm>
          <a:prstGeom prst="smileyF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844824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What: </a:t>
            </a:r>
          </a:p>
          <a:p>
            <a:pPr lvl="1"/>
            <a:r>
              <a:rPr lang="en-GB" dirty="0"/>
              <a:t>A new multi-lateral initiative with the aim to reinforce the hydrographic capability in the region: “</a:t>
            </a:r>
            <a:r>
              <a:rPr lang="es-MX" dirty="0"/>
              <a:t>Proyecto de Fortalecimiento de Capacidades Hidrográficas en Mesoamérica y el Caribe”</a:t>
            </a:r>
            <a:r>
              <a:rPr lang="en-GB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Issue: </a:t>
            </a:r>
          </a:p>
          <a:p>
            <a:pPr lvl="1"/>
            <a:r>
              <a:rPr lang="en-GB" dirty="0"/>
              <a:t>Potential overlap with other CB activities and competition for scarce funding.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Mex</a:t>
            </a:r>
            <a:r>
              <a:rPr lang="en-US" dirty="0"/>
              <a:t> to make their FOCAHIMECA program available to the CBC with the aim to harmonize.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If additional funding is sought from CB-funds, </a:t>
            </a:r>
            <a:r>
              <a:rPr lang="en-US" dirty="0" err="1"/>
              <a:t>Mex</a:t>
            </a:r>
            <a:r>
              <a:rPr lang="en-US" dirty="0"/>
              <a:t> to use the established CB mechanism’s.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3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69332"/>
          </a:xfrm>
        </p:spPr>
        <p:txBody>
          <a:bodyPr/>
          <a:lstStyle/>
          <a:p>
            <a:r>
              <a:rPr lang="en-US" sz="2400" dirty="0"/>
              <a:t>Closing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kern="1200" dirty="0">
                <a:solidFill>
                  <a:schemeClr val="tx1"/>
                </a:solidFill>
                <a:latin typeface="Verdana" pitchFamily="34" charset="0"/>
              </a:rPr>
              <a:t>In line with the </a:t>
            </a:r>
            <a:r>
              <a:rPr lang="en-GB" kern="1200" dirty="0" err="1">
                <a:solidFill>
                  <a:schemeClr val="tx1"/>
                </a:solidFill>
                <a:latin typeface="Verdana" pitchFamily="34" charset="0"/>
              </a:rPr>
              <a:t>MoU</a:t>
            </a:r>
            <a:r>
              <a:rPr lang="en-GB" kern="1200" dirty="0">
                <a:solidFill>
                  <a:schemeClr val="tx1"/>
                </a:solidFill>
                <a:latin typeface="Verdana" pitchFamily="34" charset="0"/>
              </a:rPr>
              <a:t> IHO-OECS (IHB CL 15/2015), OECS was accepted as a permanent observer to the MACHC conferences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newly established Latin-American Chapter of the THSOA was introduced.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interesting presentations on IHO/MACHC-web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Challenges in surveying overseas territories (UK CEFAS)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Can Hydrographers rely on SDB? (France)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Managing hydrographic and oceanographic information in a MSDI (ICC)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GEBCO/DCDB/CSB Developments (CSB Chair)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7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851" y="1630661"/>
            <a:ext cx="6178026" cy="4102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7102" y="1124744"/>
            <a:ext cx="7253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tx2"/>
                </a:solidFill>
              </a:rPr>
              <a:t>16th MACHC- St John’s, Antigua </a:t>
            </a:r>
            <a:r>
              <a:rPr lang="nl-NL" sz="2400" dirty="0" err="1">
                <a:solidFill>
                  <a:schemeClr val="tx2"/>
                </a:solidFill>
              </a:rPr>
              <a:t>and</a:t>
            </a:r>
            <a:r>
              <a:rPr lang="nl-NL" sz="2400" dirty="0">
                <a:solidFill>
                  <a:schemeClr val="tx2"/>
                </a:solidFill>
              </a:rPr>
              <a:t> Barbuda</a:t>
            </a:r>
          </a:p>
        </p:txBody>
      </p:sp>
      <p:sp>
        <p:nvSpPr>
          <p:cNvPr id="8" name="Ovale toelichting 7"/>
          <p:cNvSpPr/>
          <p:nvPr/>
        </p:nvSpPr>
        <p:spPr bwMode="auto">
          <a:xfrm>
            <a:off x="0" y="1628800"/>
            <a:ext cx="1907704" cy="1296144"/>
          </a:xfrm>
          <a:prstGeom prst="wedgeEllipseCallout">
            <a:avLst>
              <a:gd name="adj1" fmla="val 76969"/>
              <a:gd name="adj2" fmla="val 72568"/>
            </a:avLst>
          </a:prstGeom>
          <a:noFill/>
          <a:ln w="254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Interna-tional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organisa-tions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e toelichting 8"/>
          <p:cNvSpPr/>
          <p:nvPr/>
        </p:nvSpPr>
        <p:spPr bwMode="auto">
          <a:xfrm>
            <a:off x="7703840" y="4509120"/>
            <a:ext cx="1404664" cy="1296144"/>
          </a:xfrm>
          <a:prstGeom prst="wedgeEllipseCallout">
            <a:avLst>
              <a:gd name="adj1" fmla="val -77907"/>
              <a:gd name="adj2" fmla="val -26068"/>
            </a:avLst>
          </a:prstGeom>
          <a:noFill/>
          <a:ln w="254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dirty="0"/>
              <a:t>6 </a:t>
            </a:r>
            <a:r>
              <a:rPr lang="en-GB" sz="2000" dirty="0" err="1"/>
              <a:t>Obser-ver</a:t>
            </a:r>
            <a:r>
              <a:rPr lang="en-GB" sz="2000" dirty="0"/>
              <a:t> nations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Ovale toelichting 3"/>
          <p:cNvSpPr/>
          <p:nvPr/>
        </p:nvSpPr>
        <p:spPr bwMode="auto">
          <a:xfrm>
            <a:off x="7668344" y="1412776"/>
            <a:ext cx="1440160" cy="1296144"/>
          </a:xfrm>
          <a:prstGeom prst="wedgeEllipseCallout">
            <a:avLst>
              <a:gd name="adj1" fmla="val -94835"/>
              <a:gd name="adj2" fmla="val 68894"/>
            </a:avLst>
          </a:prstGeom>
          <a:noFill/>
          <a:ln w="254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12 of 13 MS</a:t>
            </a:r>
          </a:p>
        </p:txBody>
      </p:sp>
      <p:sp>
        <p:nvSpPr>
          <p:cNvPr id="5" name="Ovale toelichting 4"/>
          <p:cNvSpPr/>
          <p:nvPr/>
        </p:nvSpPr>
        <p:spPr bwMode="auto">
          <a:xfrm>
            <a:off x="7703840" y="2852936"/>
            <a:ext cx="1440160" cy="1296144"/>
          </a:xfrm>
          <a:prstGeom prst="wedgeEllipseCallout">
            <a:avLst>
              <a:gd name="adj1" fmla="val -97553"/>
              <a:gd name="adj2" fmla="val 24066"/>
            </a:avLst>
          </a:prstGeom>
          <a:noFill/>
          <a:ln w="254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7 of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13 AMS</a:t>
            </a:r>
          </a:p>
        </p:txBody>
      </p:sp>
      <p:sp>
        <p:nvSpPr>
          <p:cNvPr id="7" name="Ovale toelichting 6"/>
          <p:cNvSpPr/>
          <p:nvPr/>
        </p:nvSpPr>
        <p:spPr bwMode="auto">
          <a:xfrm>
            <a:off x="179512" y="4797152"/>
            <a:ext cx="1656184" cy="1296144"/>
          </a:xfrm>
          <a:prstGeom prst="wedgeEllipseCallout">
            <a:avLst>
              <a:gd name="adj1" fmla="val 88900"/>
              <a:gd name="adj2" fmla="val -48686"/>
            </a:avLst>
          </a:prstGeom>
          <a:noFill/>
          <a:ln w="254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Industry</a:t>
            </a:r>
          </a:p>
        </p:txBody>
      </p:sp>
      <p:sp>
        <p:nvSpPr>
          <p:cNvPr id="12" name="Ovale toelichting 11"/>
          <p:cNvSpPr/>
          <p:nvPr/>
        </p:nvSpPr>
        <p:spPr bwMode="auto">
          <a:xfrm>
            <a:off x="35496" y="3140968"/>
            <a:ext cx="2016224" cy="1296144"/>
          </a:xfrm>
          <a:prstGeom prst="wedgeEllipseCallout">
            <a:avLst>
              <a:gd name="adj1" fmla="val 70628"/>
              <a:gd name="adj2" fmla="val 551"/>
            </a:avLst>
          </a:prstGeom>
          <a:noFill/>
          <a:ln w="254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Regional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organisa-tions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2459" y="5877852"/>
            <a:ext cx="5907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During Conference some 80 participants</a:t>
            </a:r>
          </a:p>
        </p:txBody>
      </p:sp>
    </p:spTree>
    <p:extLst>
      <p:ext uri="{BB962C8B-B14F-4D97-AF65-F5344CB8AC3E}">
        <p14:creationId xmlns:p14="http://schemas.microsoft.com/office/powerpoint/2010/main" val="26511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図 3" descr="olex_cover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>
            <a:spLocks noChangeAspect="1"/>
          </p:cNvSpPr>
          <p:nvPr/>
        </p:nvSpPr>
        <p:spPr>
          <a:xfrm>
            <a:off x="4232275" y="1039813"/>
            <a:ext cx="603250" cy="458787"/>
          </a:xfrm>
          <a:prstGeom prst="rect">
            <a:avLst/>
          </a:prstGeom>
          <a:noFill/>
          <a:ln w="76200" cmpd="sng">
            <a:solidFill>
              <a:srgbClr val="FFE9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52786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図 1" descr="olex_coverage_ne_atlantic1_s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68223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図 1" descr="gebco_08_off_icel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図 2" descr="scale_bar_revis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88" y="417513"/>
            <a:ext cx="1182687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28952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図 1" descr="gebco_2014_off_icel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図 2" descr="scale_bar_revis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88" y="417513"/>
            <a:ext cx="1027112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/楕円 4"/>
          <p:cNvSpPr/>
          <p:nvPr/>
        </p:nvSpPr>
        <p:spPr>
          <a:xfrm rot="1575046">
            <a:off x="2025650" y="2901950"/>
            <a:ext cx="992188" cy="31496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6" name="円/楕円 5"/>
          <p:cNvSpPr/>
          <p:nvPr/>
        </p:nvSpPr>
        <p:spPr>
          <a:xfrm rot="1575046">
            <a:off x="3290888" y="3155950"/>
            <a:ext cx="723900" cy="264795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74323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24744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chemeClr val="tx2"/>
                </a:solidFill>
              </a:rPr>
              <a:t>Memberschip</a:t>
            </a:r>
            <a:endParaRPr lang="nl-NL" sz="2400" dirty="0">
              <a:solidFill>
                <a:schemeClr val="tx2"/>
              </a:solidFill>
            </a:endParaRPr>
          </a:p>
        </p:txBody>
      </p:sp>
      <p:pic>
        <p:nvPicPr>
          <p:cNvPr id="19458" name="Picture 2" descr="http://www.iho.int/cms/media/commissions/mach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168352" cy="1804583"/>
          </a:xfrm>
          <a:prstGeom prst="rect">
            <a:avLst/>
          </a:prstGeom>
          <a:noFill/>
        </p:spPr>
      </p:pic>
      <p:sp>
        <p:nvSpPr>
          <p:cNvPr id="16" name="Tekstvak 15"/>
          <p:cNvSpPr txBox="1"/>
          <p:nvPr/>
        </p:nvSpPr>
        <p:spPr>
          <a:xfrm>
            <a:off x="4932040" y="1298956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Dominican Republic Associate Member</a:t>
            </a:r>
          </a:p>
        </p:txBody>
      </p:sp>
      <p:sp>
        <p:nvSpPr>
          <p:cNvPr id="17" name="PIJL-OMHOOG 16"/>
          <p:cNvSpPr/>
          <p:nvPr/>
        </p:nvSpPr>
        <p:spPr bwMode="auto">
          <a:xfrm rot="2199407">
            <a:off x="2960918" y="1103385"/>
            <a:ext cx="248601" cy="545801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794584"/>
            <a:ext cx="3456384" cy="230824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6524" y="2722358"/>
            <a:ext cx="4293096" cy="28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426" y="1131888"/>
            <a:ext cx="7253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tx2"/>
                </a:solidFill>
              </a:rPr>
              <a:t>16th MACHC- St John’s, Antigua </a:t>
            </a:r>
            <a:r>
              <a:rPr lang="nl-NL" sz="2400" dirty="0" err="1">
                <a:solidFill>
                  <a:schemeClr val="tx2"/>
                </a:solidFill>
              </a:rPr>
              <a:t>and</a:t>
            </a:r>
            <a:r>
              <a:rPr lang="nl-NL" sz="2400" dirty="0">
                <a:solidFill>
                  <a:schemeClr val="tx2"/>
                </a:solidFill>
              </a:rPr>
              <a:t> Barbuda</a:t>
            </a:r>
          </a:p>
        </p:txBody>
      </p:sp>
      <p:sp>
        <p:nvSpPr>
          <p:cNvPr id="2052" name="AutoShape 4" descr="Afbeeldingsresultaat voor hotel tesoro manzanil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4" name="AutoShape 6" descr="Afbeeldingsresultaat voor hotel tesoro manzanil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261743" y="5849887"/>
            <a:ext cx="4957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Excellent Visit to HNLMS Friesland</a:t>
            </a:r>
            <a:endParaRPr lang="nl-NL" sz="2000" dirty="0"/>
          </a:p>
        </p:txBody>
      </p:sp>
      <p:sp>
        <p:nvSpPr>
          <p:cNvPr id="12" name="Tekstvak 11"/>
          <p:cNvSpPr txBox="1"/>
          <p:nvPr/>
        </p:nvSpPr>
        <p:spPr>
          <a:xfrm>
            <a:off x="5210800" y="5849887"/>
            <a:ext cx="278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Enjoyable Location</a:t>
            </a:r>
            <a:endParaRPr lang="nl-NL" sz="2000" dirty="0"/>
          </a:p>
        </p:txBody>
      </p:sp>
      <p:sp>
        <p:nvSpPr>
          <p:cNvPr id="13" name="Tekstvak 12"/>
          <p:cNvSpPr txBox="1"/>
          <p:nvPr/>
        </p:nvSpPr>
        <p:spPr>
          <a:xfrm>
            <a:off x="307975" y="1517223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Good discussions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54" y="3183257"/>
            <a:ext cx="3556186" cy="26671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42" y="1948050"/>
            <a:ext cx="4056150" cy="269353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083916"/>
            <a:ext cx="3687961" cy="27659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78" y="1894879"/>
            <a:ext cx="3964169" cy="2642779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516216" y="1494769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Excellent Host</a:t>
            </a:r>
          </a:p>
        </p:txBody>
      </p:sp>
    </p:spTree>
    <p:extLst>
      <p:ext uri="{BB962C8B-B14F-4D97-AF65-F5344CB8AC3E}">
        <p14:creationId xmlns:p14="http://schemas.microsoft.com/office/powerpoint/2010/main" val="26511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2738" y="1340768"/>
            <a:ext cx="429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Spanish within the </a:t>
            </a:r>
            <a:r>
              <a:rPr lang="nl-NL" sz="2400" dirty="0">
                <a:solidFill>
                  <a:schemeClr val="tx2"/>
                </a:solidFill>
              </a:rPr>
              <a:t>MACHC</a:t>
            </a:r>
          </a:p>
        </p:txBody>
      </p:sp>
      <p:pic>
        <p:nvPicPr>
          <p:cNvPr id="13314" name="Picture 2" descr="http://www1.expatica.com/upload/SpanishlanguagesTE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2266950" cy="2952751"/>
          </a:xfrm>
          <a:prstGeom prst="rect">
            <a:avLst/>
          </a:prstGeom>
          <a:noFill/>
        </p:spPr>
      </p:pic>
      <p:pic>
        <p:nvPicPr>
          <p:cNvPr id="13316" name="Picture 4" descr="https://spanishtelenovelas.files.wordpress.com/2012/10/spanish-translation-servic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12515"/>
            <a:ext cx="2686050" cy="2676525"/>
          </a:xfrm>
          <a:prstGeom prst="rect">
            <a:avLst/>
          </a:prstGeom>
          <a:noFill/>
        </p:spPr>
      </p:pic>
      <p:sp>
        <p:nvSpPr>
          <p:cNvPr id="13318" name="AutoShape 6" descr="Afbeeldingsresultaat voor cartoon  spanish engl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3098229" y="3645024"/>
            <a:ext cx="57241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Conlusions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IOT advance aims of MACHC the use of the Spanish language, wherever possible, would be beneficial.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Focus on working language, not official IHO-language.</a:t>
            </a:r>
          </a:p>
        </p:txBody>
      </p:sp>
    </p:spTree>
    <p:extLst>
      <p:ext uri="{BB962C8B-B14F-4D97-AF65-F5344CB8AC3E}">
        <p14:creationId xmlns:p14="http://schemas.microsoft.com/office/powerpoint/2010/main" val="2444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8137276" cy="738664"/>
          </a:xfrm>
        </p:spPr>
        <p:txBody>
          <a:bodyPr/>
          <a:lstStyle/>
          <a:p>
            <a:r>
              <a:rPr lang="en-US" sz="2400" dirty="0"/>
              <a:t>Amended Statutes for Spanish: </a:t>
            </a:r>
            <a:br>
              <a:rPr lang="en-US" sz="2400" dirty="0"/>
            </a:br>
            <a:r>
              <a:rPr lang="en-US" sz="2400" u="sng" dirty="0"/>
              <a:t>inclusiveness </a:t>
            </a:r>
            <a:r>
              <a:rPr lang="en-US" sz="2400" u="sng" dirty="0">
                <a:sym typeface="Wingdings" panose="05000000000000000000" pitchFamily="2" charset="2"/>
              </a:rPr>
              <a:t> </a:t>
            </a:r>
            <a:r>
              <a:rPr lang="en-US" sz="2400" u="sng" dirty="0"/>
              <a:t>budgetary constraints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920880" cy="3960440"/>
          </a:xfrm>
          <a:ln w="158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ARTICLE 11: OF EXPENSES</a:t>
            </a:r>
          </a:p>
          <a:p>
            <a:pPr marL="0" indent="0">
              <a:buNone/>
            </a:pPr>
            <a:r>
              <a:rPr lang="en-US" sz="2000" dirty="0"/>
              <a:t>d) </a:t>
            </a:r>
            <a:r>
              <a:rPr lang="en-US" sz="2000" dirty="0">
                <a:solidFill>
                  <a:srgbClr val="00B050"/>
                </a:solidFill>
              </a:rPr>
              <a:t>In order to support Spanish speaking participants at meetings of the Commission (see Article 13), all participants are strongly encouraged to provide in-kind and/or financial support to enable continuous interpretation at the meetings.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ARTICLE 13: Of THE LANGUAGES OF THE COMMISION</a:t>
            </a:r>
          </a:p>
          <a:p>
            <a:pPr marL="0" indent="0">
              <a:buNone/>
            </a:pPr>
            <a:r>
              <a:rPr lang="en-US" sz="2000" dirty="0"/>
              <a:t>a) The working language of the Commission shall be English, </a:t>
            </a:r>
            <a:r>
              <a:rPr lang="en-US" sz="2000" dirty="0">
                <a:solidFill>
                  <a:srgbClr val="00B050"/>
                </a:solidFill>
              </a:rPr>
              <a:t>with continuous interpretation at meetings to and from Spanish being provided by the host country, with the support of other collaborating Member States or organizations if required (see Article 11d).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890799"/>
              </p:ext>
            </p:extLst>
          </p:nvPr>
        </p:nvGraphicFramePr>
        <p:xfrm>
          <a:off x="179512" y="2492896"/>
          <a:ext cx="8640959" cy="3082242"/>
        </p:xfrm>
        <a:graphic>
          <a:graphicData uri="http://schemas.openxmlformats.org/drawingml/2006/table">
            <a:tbl>
              <a:tblPr/>
              <a:tblGrid>
                <a:gridCol w="840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8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698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Subject mater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Action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Responsible party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Due date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16.1.6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Statutes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Member States to consider how to provide dual versions in Spanish and English of MACHC documents, for instance as a voluntary service by a Member State.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Member States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17th MACHC Conference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738664"/>
          </a:xfrm>
        </p:spPr>
        <p:txBody>
          <a:bodyPr/>
          <a:lstStyle/>
          <a:p>
            <a:r>
              <a:rPr lang="en-US" sz="2400" dirty="0"/>
              <a:t>Remaining action item for Spanish:</a:t>
            </a:r>
            <a:br>
              <a:rPr lang="en-US" sz="2400" dirty="0"/>
            </a:br>
            <a:r>
              <a:rPr lang="en-US" sz="2400" u="sng" dirty="0"/>
              <a:t>written translation services</a:t>
            </a:r>
          </a:p>
        </p:txBody>
      </p:sp>
    </p:spTree>
    <p:extLst>
      <p:ext uri="{BB962C8B-B14F-4D97-AF65-F5344CB8AC3E}">
        <p14:creationId xmlns:p14="http://schemas.microsoft.com/office/powerpoint/2010/main" val="426237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69332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IRCC actions : open items</a:t>
            </a:r>
            <a:endParaRPr lang="en-US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81150" y="2630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66446"/>
              </p:ext>
            </p:extLst>
          </p:nvPr>
        </p:nvGraphicFramePr>
        <p:xfrm>
          <a:off x="395536" y="1700808"/>
          <a:ext cx="8208913" cy="42811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61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3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Action identifier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IRCC action description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IRCC status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Actions taken by MACHC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IRCC7/19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Encourage using risk assessments to establish survey priorities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/>
                          <a:ea typeface="Calibri"/>
                          <a:cs typeface="Times New Roman"/>
                        </a:rPr>
                        <a:t>permanent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>
                          <a:effectLst/>
                          <a:latin typeface="Verdana"/>
                          <a:ea typeface="Calibri"/>
                          <a:cs typeface="Arial"/>
                        </a:rPr>
                        <a:t>Open</a:t>
                      </a:r>
                      <a:r>
                        <a:rPr lang="en-GB" sz="1100">
                          <a:effectLst/>
                          <a:latin typeface="Verdana"/>
                          <a:ea typeface="Calibri"/>
                          <a:cs typeface="Arial"/>
                        </a:rPr>
                        <a:t>. MACHC action 16.5.1 applies as a result of a  dedicated Risk assessment meeting and the agenda cluster on ‘Survey and Risk’ during MACHC16.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/>
                          <a:ea typeface="Calibri"/>
                          <a:cs typeface="Times New Roman"/>
                        </a:rPr>
                        <a:t>IRCC7/28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Implement procedure for new editions of INT Charts and report processes for review of first edition of first INT Chart of a new INT Chart Producer Nation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>
                          <a:effectLst/>
                          <a:latin typeface="Verdana"/>
                          <a:ea typeface="Calibri"/>
                          <a:cs typeface="Arial"/>
                        </a:rPr>
                        <a:t>Open</a:t>
                      </a:r>
                      <a:r>
                        <a:rPr lang="en-GB" sz="1100">
                          <a:effectLst/>
                          <a:latin typeface="Verdana"/>
                          <a:ea typeface="Calibri"/>
                          <a:cs typeface="Arial"/>
                        </a:rPr>
                        <a:t>.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/>
                          <a:ea typeface="Calibri"/>
                          <a:cs typeface="Times New Roman"/>
                        </a:rPr>
                        <a:t>IRCC7/41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Consider incorporating hydrography in more comprehensive maritime projects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Open</a:t>
                      </a:r>
                      <a:r>
                        <a:rPr lang="en-GB" sz="1100" dirty="0">
                          <a:effectLst/>
                          <a:latin typeface="Verdana"/>
                          <a:ea typeface="Calibri"/>
                          <a:cs typeface="Arial"/>
                        </a:rPr>
                        <a:t>. MACHC action 14.3.1 also applies (standing activity MICC).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/>
                          <a:ea typeface="Calibri"/>
                          <a:cs typeface="Times New Roman"/>
                        </a:rPr>
                        <a:t>IRCC7/43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Provide access to IHB to CB promotional material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input expected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Open . </a:t>
                      </a:r>
                      <a:r>
                        <a:rPr lang="en-GB" sz="1100" dirty="0">
                          <a:effectLst/>
                          <a:latin typeface="Verdana"/>
                          <a:ea typeface="Calibri"/>
                          <a:cs typeface="Arial"/>
                        </a:rPr>
                        <a:t>At MACHC16 no feedback was given by MS or AMS.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/>
                          <a:ea typeface="Calibri"/>
                          <a:cs typeface="Times New Roman"/>
                        </a:rPr>
                        <a:t>IRCC7/56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Provide comments on relevance of information overlay services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expected via Action WENDWG5/01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Open</a:t>
                      </a:r>
                      <a:r>
                        <a:rPr lang="en-GB" sz="1100" dirty="0">
                          <a:effectLst/>
                          <a:latin typeface="Verdana"/>
                          <a:ea typeface="Calibri"/>
                          <a:cs typeface="Arial"/>
                        </a:rPr>
                        <a:t>. Action is paused as the issue is still under consideration of the WEND WG (Overlay services as AIO). See also decision 27 agreed at IRRC7.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/>
                          <a:ea typeface="Calibri"/>
                          <a:cs typeface="Times New Roman"/>
                        </a:rPr>
                        <a:t>IRCC7/62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/>
                          <a:ea typeface="Calibri"/>
                          <a:cs typeface="Times New Roman"/>
                        </a:rPr>
                        <a:t>Consider providing IHO representatives at international meetings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/>
                          <a:ea typeface="Calibri"/>
                          <a:cs typeface="Times New Roman"/>
                        </a:rPr>
                        <a:t>input expected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Open.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85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62" y="1268760"/>
            <a:ext cx="8281292" cy="738664"/>
          </a:xfrm>
        </p:spPr>
        <p:txBody>
          <a:bodyPr/>
          <a:lstStyle/>
          <a:p>
            <a:r>
              <a:rPr lang="en-US" sz="2400" dirty="0">
                <a:ea typeface="Calibri"/>
                <a:cs typeface="Times New Roman"/>
              </a:rPr>
              <a:t>Procedures to select representatives to the Council (IRCC7/26)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4969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Issue. What does “representative”  or selection imply?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MS are elected </a:t>
            </a:r>
            <a:r>
              <a:rPr lang="en-GB" u="sng" dirty="0"/>
              <a:t>as</a:t>
            </a:r>
            <a:r>
              <a:rPr lang="en-GB" dirty="0"/>
              <a:t> MS of the IHO, but also elected </a:t>
            </a:r>
            <a:r>
              <a:rPr lang="en-GB" u="sng" dirty="0"/>
              <a:t>by</a:t>
            </a:r>
            <a:r>
              <a:rPr lang="en-GB" dirty="0"/>
              <a:t> a specific group of MS in a region.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The following mechanism was decided upon.</a:t>
            </a:r>
            <a:endParaRPr lang="en-US" dirty="0"/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Introduction of a standing agenda item for MACHC Conferences on IHO Council matters. </a:t>
            </a:r>
            <a:endParaRPr lang="en-US" dirty="0"/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The elected Member States shall take into account the views of the Member States of the Commission.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ineEN1">
  <a:themeElements>
    <a:clrScheme name="marineEN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0E61AA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7D2"/>
      </a:accent5>
      <a:accent6>
        <a:srgbClr val="8BB9C0"/>
      </a:accent6>
      <a:hlink>
        <a:srgbClr val="004228"/>
      </a:hlink>
      <a:folHlink>
        <a:srgbClr val="E17000"/>
      </a:folHlink>
    </a:clrScheme>
    <a:fontScheme name="marineE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342900" indent="-342900">
          <a:buFont typeface="Arial" panose="020B0604020202020204" pitchFamily="34" charset="0"/>
          <a:buChar char="•"/>
          <a:defRPr sz="20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arineEN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0E61AA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AB7D2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1233</Words>
  <Application>Microsoft Office PowerPoint</Application>
  <PresentationFormat>Diavoorstelling (4:3)</PresentationFormat>
  <Paragraphs>208</Paragraphs>
  <Slides>23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Courier New</vt:lpstr>
      <vt:lpstr>Times New Roman</vt:lpstr>
      <vt:lpstr>Verdana</vt:lpstr>
      <vt:lpstr>Wingdings</vt:lpstr>
      <vt:lpstr>marineEN1</vt:lpstr>
      <vt:lpstr>MACHC report to 8th IRCC  Abu Dhabi May 2016  </vt:lpstr>
      <vt:lpstr>PowerPoint-presentatie</vt:lpstr>
      <vt:lpstr>PowerPoint-presentatie</vt:lpstr>
      <vt:lpstr>PowerPoint-presentatie</vt:lpstr>
      <vt:lpstr>PowerPoint-presentatie</vt:lpstr>
      <vt:lpstr>Amended Statutes for Spanish:  inclusiveness  budgetary constraints </vt:lpstr>
      <vt:lpstr>Remaining action item for Spanish: written translation services</vt:lpstr>
      <vt:lpstr>IRCC actions : open items</vt:lpstr>
      <vt:lpstr>Procedures to select representatives to the Council (IRCC7/26)</vt:lpstr>
      <vt:lpstr>Procedures to select representatives to the Council (IRCC7/26): Voting</vt:lpstr>
      <vt:lpstr>PowerPoint-presentatie</vt:lpstr>
      <vt:lpstr>48 out of the 373 world-wide Cruise Ship Ports/ Anchorages not covered by Band 4, 5, or 6 ENCs are located in the MACHC </vt:lpstr>
      <vt:lpstr>Risk Assessment meeting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Closing remarks</vt:lpstr>
      <vt:lpstr>PowerPoint-presentatie</vt:lpstr>
      <vt:lpstr>PowerPoint-presentatie</vt:lpstr>
      <vt:lpstr>PowerPoint-presentatie</vt:lpstr>
      <vt:lpstr>PowerPoint-presentatie</vt:lpstr>
    </vt:vector>
  </TitlesOfParts>
  <Company>Ministerie van Defensie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ud0h4b5</dc:creator>
  <cp:lastModifiedBy>Marc</cp:lastModifiedBy>
  <cp:revision>167</cp:revision>
  <cp:lastPrinted>2016-05-25T16:15:37Z</cp:lastPrinted>
  <dcterms:created xsi:type="dcterms:W3CDTF">2010-02-03T15:06:20Z</dcterms:created>
  <dcterms:modified xsi:type="dcterms:W3CDTF">2016-05-25T19:36:57Z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uteur">
    <vt:lpwstr>L.L. Dorst</vt:lpwstr>
  </property>
  <property fmtid="{D5CDD505-2E9C-101B-9397-08002B2CF9AE}" pid="3" name="_Functie">
    <vt:lpwstr/>
  </property>
  <property fmtid="{D5CDD505-2E9C-101B-9397-08002B2CF9AE}" pid="4" name="_Titel">
    <vt:lpwstr>AN ALGORITHMIC SOLUTION </vt:lpwstr>
  </property>
  <property fmtid="{D5CDD505-2E9C-101B-9397-08002B2CF9AE}" pid="5" name="_SubTitel">
    <vt:lpwstr>TO THE RANDOMNESS OF EQUITABLE BOUNDARY LINES</vt:lpwstr>
  </property>
  <property fmtid="{D5CDD505-2E9C-101B-9397-08002B2CF9AE}" pid="6" name="_RvEBenaming">
    <vt:lpwstr>Hydrographic Service</vt:lpwstr>
  </property>
  <property fmtid="{D5CDD505-2E9C-101B-9397-08002B2CF9AE}" pid="7" name="_Afdeling">
    <vt:lpwstr/>
  </property>
  <property fmtid="{D5CDD505-2E9C-101B-9397-08002B2CF9AE}" pid="8" name="_Merking">
    <vt:lpwstr/>
  </property>
  <property fmtid="{D5CDD505-2E9C-101B-9397-08002B2CF9AE}" pid="9" name="_Rubricering">
    <vt:lpwstr/>
  </property>
  <property fmtid="{D5CDD505-2E9C-101B-9397-08002B2CF9AE}" pid="10" name="_Beleidsterrein">
    <vt:lpwstr>2</vt:lpwstr>
  </property>
  <property fmtid="{D5CDD505-2E9C-101B-9397-08002B2CF9AE}" pid="11" name="_LogoTaal">
    <vt:lpwstr>2</vt:lpwstr>
  </property>
  <property fmtid="{D5CDD505-2E9C-101B-9397-08002B2CF9AE}" pid="12" name="_RubriceringTaal">
    <vt:lpwstr>2</vt:lpwstr>
  </property>
  <property fmtid="{D5CDD505-2E9C-101B-9397-08002B2CF9AE}" pid="13" name="_PresentatieType">
    <vt:lpwstr>1</vt:lpwstr>
  </property>
</Properties>
</file>