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869" r:id="rId2"/>
  </p:sldMasterIdLst>
  <p:notesMasterIdLst>
    <p:notesMasterId r:id="rId13"/>
  </p:notesMasterIdLst>
  <p:handoutMasterIdLst>
    <p:handoutMasterId r:id="rId14"/>
  </p:handoutMasterIdLst>
  <p:sldIdLst>
    <p:sldId id="535" r:id="rId3"/>
    <p:sldId id="543" r:id="rId4"/>
    <p:sldId id="562" r:id="rId5"/>
    <p:sldId id="554" r:id="rId6"/>
    <p:sldId id="560" r:id="rId7"/>
    <p:sldId id="563" r:id="rId8"/>
    <p:sldId id="564" r:id="rId9"/>
    <p:sldId id="561" r:id="rId10"/>
    <p:sldId id="565" r:id="rId11"/>
    <p:sldId id="553" r:id="rId1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CCFF"/>
    <a:srgbClr val="F89400"/>
    <a:srgbClr val="B29EFA"/>
    <a:srgbClr val="BCADEB"/>
    <a:srgbClr val="C19DFB"/>
    <a:srgbClr val="908BF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1" autoAdjust="0"/>
    <p:restoredTop sz="86444" autoAdjust="0"/>
  </p:normalViewPr>
  <p:slideViewPr>
    <p:cSldViewPr>
      <p:cViewPr varScale="1">
        <p:scale>
          <a:sx n="70" d="100"/>
          <a:sy n="70" d="100"/>
        </p:scale>
        <p:origin x="-190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16"/>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643D52BE-E47B-48D4-BB5E-DBB424F3D512}" type="slidenum">
              <a:rPr lang="en-AU"/>
              <a:pPr>
                <a:defRPr/>
              </a:pPr>
              <a:t>‹N°›</a:t>
            </a:fld>
            <a:endParaRPr lang="en-AU"/>
          </a:p>
        </p:txBody>
      </p:sp>
    </p:spTree>
    <p:extLst>
      <p:ext uri="{BB962C8B-B14F-4D97-AF65-F5344CB8AC3E}">
        <p14:creationId xmlns:p14="http://schemas.microsoft.com/office/powerpoint/2010/main" val="1491956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AU"/>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mn-cs"/>
              </a:defRPr>
            </a:lvl1pPr>
          </a:lstStyle>
          <a:p>
            <a:pPr>
              <a:defRPr/>
            </a:pPr>
            <a:endParaRPr lang="en-A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5C539661-D461-46D8-ADA7-6C9AAB639E73}" type="slidenum">
              <a:rPr lang="en-AU"/>
              <a:pPr>
                <a:defRPr/>
              </a:pPr>
              <a:t>‹N°›</a:t>
            </a:fld>
            <a:endParaRPr lang="en-AU"/>
          </a:p>
        </p:txBody>
      </p:sp>
    </p:spTree>
    <p:extLst>
      <p:ext uri="{BB962C8B-B14F-4D97-AF65-F5344CB8AC3E}">
        <p14:creationId xmlns:p14="http://schemas.microsoft.com/office/powerpoint/2010/main" val="423570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A983916-DDD8-48D2-9A0B-E6C676A7C3D5}" type="slidenum">
              <a:rPr lang="en-GB" smtClean="0"/>
              <a:pPr>
                <a:defRPr/>
              </a:pPr>
              <a:t>2</a:t>
            </a:fld>
            <a:endParaRPr lang="en-GB"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AF04195-0D62-4985-B020-A4F5E0DEA2AC}" type="slidenum">
              <a:rPr lang="en-GB">
                <a:solidFill>
                  <a:prstClr val="black"/>
                </a:solidFill>
              </a:rPr>
              <a:pPr>
                <a:defRPr/>
              </a:pPr>
              <a:t>3</a:t>
            </a:fld>
            <a:endParaRPr lang="en-GB">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DCEAE8F-8C14-41A0-9896-146B52A06F4F}" type="slidenum">
              <a:rPr lang="en-GB">
                <a:solidFill>
                  <a:prstClr val="black"/>
                </a:solidFill>
              </a:rPr>
              <a:pPr>
                <a:defRPr/>
              </a:pPr>
              <a:t>4</a:t>
            </a:fld>
            <a:endParaRPr lang="en-GB">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1C7C7AD-1BF1-4AD9-B425-FDB654F034A3}" type="slidenum">
              <a:rPr lang="en-GB">
                <a:solidFill>
                  <a:prstClr val="black"/>
                </a:solidFill>
              </a:rPr>
              <a:pPr>
                <a:defRPr/>
              </a:pPr>
              <a:t>5</a:t>
            </a:fld>
            <a:endParaRPr lang="en-GB"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1C7C7AD-1BF1-4AD9-B425-FDB654F034A3}" type="slidenum">
              <a:rPr lang="en-GB">
                <a:solidFill>
                  <a:prstClr val="black"/>
                </a:solidFill>
              </a:rPr>
              <a:pPr>
                <a:defRPr/>
              </a:pPr>
              <a:t>6</a:t>
            </a:fld>
            <a:endParaRPr lang="en-GB"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1C7C7AD-1BF1-4AD9-B425-FDB654F034A3}" type="slidenum">
              <a:rPr lang="en-GB">
                <a:solidFill>
                  <a:prstClr val="black"/>
                </a:solidFill>
              </a:rPr>
              <a:pPr>
                <a:defRPr/>
              </a:pPr>
              <a:t>7</a:t>
            </a:fld>
            <a:endParaRPr lang="en-GB"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ED7112C3-F04D-4A74-BDC6-DF813CE7B5B5}" type="slidenum">
              <a:rPr lang="en-GB">
                <a:solidFill>
                  <a:prstClr val="black"/>
                </a:solidFill>
              </a:rPr>
              <a:pPr>
                <a:defRPr/>
              </a:pPr>
              <a:t>8</a:t>
            </a:fld>
            <a:endParaRPr lang="en-GB">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ED7112C3-F04D-4A74-BDC6-DF813CE7B5B5}" type="slidenum">
              <a:rPr lang="en-GB">
                <a:solidFill>
                  <a:prstClr val="black"/>
                </a:solidFill>
              </a:rPr>
              <a:pPr>
                <a:defRPr/>
              </a:pPr>
              <a:t>9</a:t>
            </a:fld>
            <a:endParaRPr lang="en-GB">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24"/>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27"/>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pic>
        <p:nvPicPr>
          <p:cNvPr id="40" name="Picture 78" descr="IHO Colour-transparent-small.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041525" y="1490663"/>
            <a:ext cx="5397500"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IHO INTER-REGIONAL COORDINATION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dirty="0" smtClean="0"/>
              <a:t>Cliquez pour modifier le style des sous-titres du masque</a:t>
            </a:r>
            <a:endParaRPr lang="en-AU" dirty="0"/>
          </a:p>
        </p:txBody>
      </p:sp>
    </p:spTree>
    <p:extLst>
      <p:ext uri="{BB962C8B-B14F-4D97-AF65-F5344CB8AC3E}">
        <p14:creationId xmlns:p14="http://schemas.microsoft.com/office/powerpoint/2010/main" val="351070347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38463372"/>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545880551"/>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11"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14"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5"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pic>
        <p:nvPicPr>
          <p:cNvPr id="40" name="Picture 78" descr="IHO Colour-transparent-small.g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06850" y="415925"/>
            <a:ext cx="812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041525" y="1490663"/>
            <a:ext cx="5397500"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Arial Narrow"/>
                <a:cs typeface="Arial" charset="0"/>
              </a:rPr>
              <a:t>IHO INTER-REGIONAL COORDINATION COMMITTEE</a:t>
            </a:r>
            <a:endParaRPr lang="en-AU" sz="2000" dirty="0">
              <a:solidFill>
                <a:srgbClr val="FFFF00"/>
              </a:solidFill>
              <a:effectLst>
                <a:outerShdw blurRad="38100" dist="38100" dir="2700000" algn="tl">
                  <a:srgbClr val="000000"/>
                </a:outerShdw>
              </a:effectLst>
              <a:latin typeface="Arial Narrow"/>
              <a:cs typeface="Arial" charset="0"/>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dirty="0" smtClean="0"/>
              <a:t>Cliquez pour modifier le style des sous-titres du masque</a:t>
            </a:r>
            <a:endParaRPr lang="en-AU" dirty="0"/>
          </a:p>
        </p:txBody>
      </p:sp>
    </p:spTree>
    <p:extLst>
      <p:ext uri="{BB962C8B-B14F-4D97-AF65-F5344CB8AC3E}">
        <p14:creationId xmlns:p14="http://schemas.microsoft.com/office/powerpoint/2010/main" val="11795739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2760076781"/>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3750894638"/>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solidFill>
                  <a:srgbClr val="FFFFFF"/>
                </a:solidFill>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solidFill>
                  <a:srgbClr val="FFFFFF"/>
                </a:solidFill>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solidFill>
                  <a:srgbClr val="FFFFFF"/>
                </a:solidFill>
                <a:cs typeface="+mn-cs"/>
              </a:defRPr>
            </a:lvl1pPr>
          </a:lstStyle>
          <a:p>
            <a:pPr>
              <a:defRPr/>
            </a:pPr>
            <a:fld id="{8214FF65-166E-4A2C-9975-7B809CBDB681}" type="slidenum">
              <a:rPr lang="en-AU"/>
              <a:pPr>
                <a:defRPr/>
              </a:pPr>
              <a:t>‹N°›</a:t>
            </a:fld>
            <a:endParaRPr lang="en-AU"/>
          </a:p>
        </p:txBody>
      </p:sp>
    </p:spTree>
    <p:extLst>
      <p:ext uri="{BB962C8B-B14F-4D97-AF65-F5344CB8AC3E}">
        <p14:creationId xmlns:p14="http://schemas.microsoft.com/office/powerpoint/2010/main" val="299793917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3221721989"/>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extLst>
      <p:ext uri="{BB962C8B-B14F-4D97-AF65-F5344CB8AC3E}">
        <p14:creationId xmlns:p14="http://schemas.microsoft.com/office/powerpoint/2010/main" val="2273679421"/>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54807"/>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2516845176"/>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extLst>
      <p:ext uri="{BB962C8B-B14F-4D97-AF65-F5344CB8AC3E}">
        <p14:creationId xmlns:p14="http://schemas.microsoft.com/office/powerpoint/2010/main" val="3157636721"/>
      </p:ext>
    </p:extLst>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601263610"/>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533293955"/>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287942004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2935439502"/>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cs typeface="+mn-cs"/>
              </a:defRPr>
            </a:lvl1pPr>
          </a:lstStyle>
          <a:p>
            <a:pPr>
              <a:defRPr/>
            </a:pPr>
            <a:fld id="{B676193B-96A1-4F4D-8F4A-0473F44FDED4}" type="slidenum">
              <a:rPr lang="en-AU"/>
              <a:pPr>
                <a:defRPr/>
              </a:pPr>
              <a:t>‹N°›</a:t>
            </a:fld>
            <a:endParaRPr lang="en-AU"/>
          </a:p>
        </p:txBody>
      </p:sp>
    </p:spTree>
    <p:extLst>
      <p:ext uri="{BB962C8B-B14F-4D97-AF65-F5344CB8AC3E}">
        <p14:creationId xmlns:p14="http://schemas.microsoft.com/office/powerpoint/2010/main" val="2525736911"/>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extLst>
      <p:ext uri="{BB962C8B-B14F-4D97-AF65-F5344CB8AC3E}">
        <p14:creationId xmlns:p14="http://schemas.microsoft.com/office/powerpoint/2010/main" val="375687852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extLst>
      <p:ext uri="{BB962C8B-B14F-4D97-AF65-F5344CB8AC3E}">
        <p14:creationId xmlns:p14="http://schemas.microsoft.com/office/powerpoint/2010/main" val="1085424012"/>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86338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320287303"/>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3055727902"/>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037" name="Freeform 23"/>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8" name="Freeform 24"/>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040" name="Freeform 26"/>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1" name="Freeform 27"/>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42"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3"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4"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1045" name="Group 31"/>
            <p:cNvGrpSpPr>
              <a:grpSpLocks/>
            </p:cNvGrpSpPr>
            <p:nvPr/>
          </p:nvGrpSpPr>
          <p:grpSpPr bwMode="auto">
            <a:xfrm>
              <a:off x="1" y="392"/>
              <a:ext cx="5758" cy="1571"/>
              <a:chOff x="1" y="392"/>
              <a:chExt cx="5758" cy="1571"/>
            </a:xfrm>
          </p:grpSpPr>
          <p:sp>
            <p:nvSpPr>
              <p:cNvPr id="1048"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9"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0"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1"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2"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1046"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47"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29" name="Picture 43" descr="IHO Colour-transparent-small.gif"/>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03" r:id="rId1"/>
    <p:sldLayoutId id="2147483904" r:id="rId2"/>
    <p:sldLayoutId id="2147483887" r:id="rId3"/>
    <p:sldLayoutId id="2147483905" r:id="rId4"/>
    <p:sldLayoutId id="2147483888" r:id="rId5"/>
    <p:sldLayoutId id="2147483889" r:id="rId6"/>
    <p:sldLayoutId id="2147483890" r:id="rId7"/>
    <p:sldLayoutId id="2147483891" r:id="rId8"/>
    <p:sldLayoutId id="2147483892" r:id="rId9"/>
    <p:sldLayoutId id="2147483893" r:id="rId10"/>
    <p:sldLayoutId id="2147483894"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grpSp>
          <p:nvGrpSpPr>
            <p:cNvPr id="2057"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2061" name="Freeform 23"/>
            <p:cNvSpPr>
              <a:spLocks/>
            </p:cNvSpPr>
            <p:nvPr/>
          </p:nvSpPr>
          <p:spPr bwMode="hidden">
            <a:xfrm>
              <a:off x="5041" y="0"/>
              <a:ext cx="719" cy="845"/>
            </a:xfrm>
            <a:custGeom>
              <a:avLst/>
              <a:gdLst>
                <a:gd name="T0" fmla="*/ 737 w 717"/>
                <a:gd name="T1" fmla="*/ 845 h 845"/>
                <a:gd name="T2" fmla="*/ 737 w 717"/>
                <a:gd name="T3" fmla="*/ 821 h 845"/>
                <a:gd name="T4" fmla="*/ 594 w 717"/>
                <a:gd name="T5" fmla="*/ 605 h 845"/>
                <a:gd name="T6" fmla="*/ 416 w 717"/>
                <a:gd name="T7" fmla="*/ 396 h 845"/>
                <a:gd name="T8" fmla="*/ 231 w 717"/>
                <a:gd name="T9" fmla="*/ 192 h 845"/>
                <a:gd name="T10" fmla="*/ 17 w 717"/>
                <a:gd name="T11" fmla="*/ 0 h 845"/>
                <a:gd name="T12" fmla="*/ 0 w 717"/>
                <a:gd name="T13" fmla="*/ 0 h 845"/>
                <a:gd name="T14" fmla="*/ 219 w 717"/>
                <a:gd name="T15" fmla="*/ 198 h 845"/>
                <a:gd name="T16" fmla="*/ 410 w 717"/>
                <a:gd name="T17" fmla="*/ 408 h 845"/>
                <a:gd name="T18" fmla="*/ 588 w 717"/>
                <a:gd name="T19" fmla="*/ 623 h 845"/>
                <a:gd name="T20" fmla="*/ 737 w 717"/>
                <a:gd name="T21" fmla="*/ 845 h 845"/>
                <a:gd name="T22" fmla="*/ 737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2" name="Freeform 24"/>
            <p:cNvSpPr>
              <a:spLocks/>
            </p:cNvSpPr>
            <p:nvPr/>
          </p:nvSpPr>
          <p:spPr bwMode="hidden">
            <a:xfrm>
              <a:off x="5352" y="0"/>
              <a:ext cx="408" cy="414"/>
            </a:xfrm>
            <a:custGeom>
              <a:avLst/>
              <a:gdLst>
                <a:gd name="T0" fmla="*/ 417 w 407"/>
                <a:gd name="T1" fmla="*/ 414 h 414"/>
                <a:gd name="T2" fmla="*/ 417 w 407"/>
                <a:gd name="T3" fmla="*/ 396 h 414"/>
                <a:gd name="T4" fmla="*/ 232 w 407"/>
                <a:gd name="T5" fmla="*/ 192 h 414"/>
                <a:gd name="T6" fmla="*/ 12 w 407"/>
                <a:gd name="T7" fmla="*/ 0 h 414"/>
                <a:gd name="T8" fmla="*/ 0 w 407"/>
                <a:gd name="T9" fmla="*/ 0 h 414"/>
                <a:gd name="T10" fmla="*/ 108 w 407"/>
                <a:gd name="T11" fmla="*/ 102 h 414"/>
                <a:gd name="T12" fmla="*/ 226 w 407"/>
                <a:gd name="T13" fmla="*/ 204 h 414"/>
                <a:gd name="T14" fmla="*/ 417 w 407"/>
                <a:gd name="T15" fmla="*/ 414 h 414"/>
                <a:gd name="T16" fmla="*/ 417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solidFill>
                  <a:srgbClr val="FFFFFF"/>
                </a:solidFill>
                <a:cs typeface="Arial" charset="0"/>
              </a:endParaRPr>
            </a:p>
          </p:txBody>
        </p:sp>
        <p:sp>
          <p:nvSpPr>
            <p:cNvPr id="2064" name="Freeform 26"/>
            <p:cNvSpPr>
              <a:spLocks/>
            </p:cNvSpPr>
            <p:nvPr/>
          </p:nvSpPr>
          <p:spPr bwMode="hidden">
            <a:xfrm>
              <a:off x="6" y="0"/>
              <a:ext cx="588" cy="599"/>
            </a:xfrm>
            <a:custGeom>
              <a:avLst/>
              <a:gdLst>
                <a:gd name="T0" fmla="*/ 606 w 586"/>
                <a:gd name="T1" fmla="*/ 0 h 599"/>
                <a:gd name="T2" fmla="*/ 588 w 586"/>
                <a:gd name="T3" fmla="*/ 0 h 599"/>
                <a:gd name="T4" fmla="*/ 417 w 586"/>
                <a:gd name="T5" fmla="*/ 132 h 599"/>
                <a:gd name="T6" fmla="*/ 267 w 586"/>
                <a:gd name="T7" fmla="*/ 270 h 599"/>
                <a:gd name="T8" fmla="*/ 120 w 586"/>
                <a:gd name="T9" fmla="*/ 420 h 599"/>
                <a:gd name="T10" fmla="*/ 0 w 586"/>
                <a:gd name="T11" fmla="*/ 575 h 599"/>
                <a:gd name="T12" fmla="*/ 0 w 586"/>
                <a:gd name="T13" fmla="*/ 599 h 599"/>
                <a:gd name="T14" fmla="*/ 120 w 586"/>
                <a:gd name="T15" fmla="*/ 432 h 599"/>
                <a:gd name="T16" fmla="*/ 267 w 586"/>
                <a:gd name="T17" fmla="*/ 282 h 599"/>
                <a:gd name="T18" fmla="*/ 423 w 586"/>
                <a:gd name="T19" fmla="*/ 138 h 599"/>
                <a:gd name="T20" fmla="*/ 606 w 586"/>
                <a:gd name="T21" fmla="*/ 0 h 599"/>
                <a:gd name="T22" fmla="*/ 606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5" name="Freeform 27"/>
            <p:cNvSpPr>
              <a:spLocks/>
            </p:cNvSpPr>
            <p:nvPr/>
          </p:nvSpPr>
          <p:spPr bwMode="hidden">
            <a:xfrm>
              <a:off x="6" y="0"/>
              <a:ext cx="270" cy="252"/>
            </a:xfrm>
            <a:custGeom>
              <a:avLst/>
              <a:gdLst>
                <a:gd name="T0" fmla="*/ 279 w 269"/>
                <a:gd name="T1" fmla="*/ 0 h 252"/>
                <a:gd name="T2" fmla="*/ 261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9 w 269"/>
                <a:gd name="T15" fmla="*/ 0 h 252"/>
                <a:gd name="T16" fmla="*/ 279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66"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7"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68"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2069" name="Group 31"/>
            <p:cNvGrpSpPr>
              <a:grpSpLocks/>
            </p:cNvGrpSpPr>
            <p:nvPr/>
          </p:nvGrpSpPr>
          <p:grpSpPr bwMode="auto">
            <a:xfrm>
              <a:off x="1" y="392"/>
              <a:ext cx="5758" cy="1571"/>
              <a:chOff x="1" y="392"/>
              <a:chExt cx="5758" cy="1571"/>
            </a:xfrm>
          </p:grpSpPr>
          <p:sp>
            <p:nvSpPr>
              <p:cNvPr id="2072" name="Line 32"/>
              <p:cNvSpPr>
                <a:spLocks noChangeShapeType="1"/>
              </p:cNvSpPr>
              <p:nvPr/>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3" name="Line 33"/>
              <p:cNvSpPr>
                <a:spLocks noChangeShapeType="1"/>
              </p:cNvSpPr>
              <p:nvPr/>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4" name="Line 34"/>
              <p:cNvSpPr>
                <a:spLocks noChangeShapeType="1"/>
              </p:cNvSpPr>
              <p:nvPr/>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5" name="Line 35"/>
              <p:cNvSpPr>
                <a:spLocks noChangeShapeType="1"/>
              </p:cNvSpPr>
              <p:nvPr/>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6" name="Line 36"/>
              <p:cNvSpPr>
                <a:spLocks noChangeShapeType="1"/>
              </p:cNvSpPr>
              <p:nvPr/>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070"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071"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2053" name="Picture 43" descr="IHO Colour-transparent-small.gif"/>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0488" y="6173788"/>
            <a:ext cx="4381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906" r:id="rId1"/>
    <p:sldLayoutId id="2147483907" r:id="rId2"/>
    <p:sldLayoutId id="2147483895" r:id="rId3"/>
    <p:sldLayoutId id="2147483908" r:id="rId4"/>
    <p:sldLayoutId id="2147483896" r:id="rId5"/>
    <p:sldLayoutId id="2147483897" r:id="rId6"/>
    <p:sldLayoutId id="2147483898" r:id="rId7"/>
    <p:sldLayoutId id="2147483899" r:id="rId8"/>
    <p:sldLayoutId id="2147483900" r:id="rId9"/>
    <p:sldLayoutId id="2147483901" r:id="rId10"/>
    <p:sldLayoutId id="2147483902" r:id="rId11"/>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0" fontAlgn="base" hangingPunct="0">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0" fontAlgn="base" hangingPunct="0">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0" fontAlgn="base" hangingPunct="0">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0" fontAlgn="base" hangingPunct="0">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0" fontAlgn="base" hangingPunct="0">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iho.int/srv1/index.php?option=com_wrapper&amp;view=wrapper&amp;Itemid=441&amp;lang=en"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276350" y="2565400"/>
            <a:ext cx="6400800" cy="3163888"/>
          </a:xfrm>
        </p:spPr>
        <p:txBody>
          <a:bodyPr/>
          <a:lstStyle/>
          <a:p>
            <a:pPr eaLnBrk="1" hangingPunct="1">
              <a:defRPr/>
            </a:pPr>
            <a:r>
              <a:rPr lang="en-AU" dirty="0" smtClean="0"/>
              <a:t>IRCC-8</a:t>
            </a:r>
          </a:p>
          <a:p>
            <a:pPr eaLnBrk="1" hangingPunct="1">
              <a:defRPr/>
            </a:pPr>
            <a:r>
              <a:rPr lang="en-AU" dirty="0" smtClean="0"/>
              <a:t>Agenda item 8</a:t>
            </a:r>
          </a:p>
          <a:p>
            <a:pPr eaLnBrk="1" hangingPunct="1">
              <a:spcAft>
                <a:spcPts val="0"/>
              </a:spcAft>
              <a:defRPr/>
            </a:pPr>
            <a:r>
              <a:rPr lang="en-US" dirty="0"/>
              <a:t>Relations with other International Organizations and IHO </a:t>
            </a:r>
            <a:r>
              <a:rPr lang="en-US" dirty="0" smtClean="0"/>
              <a:t>Stakeholders</a:t>
            </a:r>
          </a:p>
          <a:p>
            <a:pPr eaLnBrk="1" hangingPunct="1">
              <a:spcAft>
                <a:spcPts val="0"/>
              </a:spcAft>
              <a:defRPr/>
            </a:pPr>
            <a:r>
              <a:rPr lang="en-AU" dirty="0" smtClean="0"/>
              <a:t>IHB</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38" y="0"/>
            <a:ext cx="7429500" cy="1139825"/>
          </a:xfrm>
        </p:spPr>
        <p:txBody>
          <a:bodyPr/>
          <a:lstStyle/>
          <a:p>
            <a:pPr eaLnBrk="1" hangingPunct="1">
              <a:defRPr/>
            </a:pPr>
            <a:r>
              <a:rPr lang="en-AU" dirty="0"/>
              <a:t>Action required of IRCC</a:t>
            </a:r>
            <a:endParaRPr lang="en-AU" dirty="0" smtClean="0"/>
          </a:p>
        </p:txBody>
      </p:sp>
      <p:sp>
        <p:nvSpPr>
          <p:cNvPr id="3" name="Content Placeholder 2"/>
          <p:cNvSpPr>
            <a:spLocks noGrp="1"/>
          </p:cNvSpPr>
          <p:nvPr>
            <p:ph idx="1"/>
          </p:nvPr>
        </p:nvSpPr>
        <p:spPr>
          <a:xfrm>
            <a:off x="762000" y="1295400"/>
            <a:ext cx="7772400" cy="5105400"/>
          </a:xfrm>
        </p:spPr>
        <p:txBody>
          <a:bodyPr/>
          <a:lstStyle/>
          <a:p>
            <a:pPr eaLnBrk="1" hangingPunct="1">
              <a:defRPr/>
            </a:pPr>
            <a:r>
              <a:rPr lang="en-US" sz="2800" dirty="0" smtClean="0"/>
              <a:t>IRCC is invited to:</a:t>
            </a:r>
          </a:p>
          <a:p>
            <a:pPr lvl="1" algn="just" eaLnBrk="1" hangingPunct="1">
              <a:defRPr/>
            </a:pPr>
            <a:r>
              <a:rPr lang="en-US" sz="2400" dirty="0" smtClean="0"/>
              <a:t>Note the report</a:t>
            </a:r>
            <a:endParaRPr lang="en-US" sz="2400" dirty="0"/>
          </a:p>
          <a:p>
            <a:pPr lvl="1" algn="just" eaLnBrk="1" hangingPunct="1">
              <a:defRPr/>
            </a:pPr>
            <a:r>
              <a:rPr lang="en-US" sz="2400" dirty="0" smtClean="0"/>
              <a:t>Invite </a:t>
            </a:r>
            <a:r>
              <a:rPr lang="en-US" sz="2400" dirty="0"/>
              <a:t>IHO Member States and </a:t>
            </a:r>
            <a:r>
              <a:rPr lang="en-US" sz="2400" dirty="0" smtClean="0"/>
              <a:t>RHCs </a:t>
            </a:r>
            <a:r>
              <a:rPr lang="en-US" sz="2400" dirty="0"/>
              <a:t>to be attentive to opportunities to raise awareness on the role of hydrography and the importance to improve our knowledge of the seas and oceans in support of the sustainable development goals, disaster risk reduction and the integrity of the </a:t>
            </a:r>
            <a:r>
              <a:rPr lang="en-US" sz="2400" dirty="0" smtClean="0"/>
              <a:t>oceans</a:t>
            </a:r>
          </a:p>
          <a:p>
            <a:pPr lvl="1" algn="just" eaLnBrk="1" hangingPunct="1">
              <a:defRPr/>
            </a:pPr>
            <a:r>
              <a:rPr lang="en-US" sz="2400" dirty="0"/>
              <a:t>N</a:t>
            </a:r>
            <a:r>
              <a:rPr lang="en-US" sz="2400" dirty="0" smtClean="0"/>
              <a:t>ote </a:t>
            </a:r>
            <a:r>
              <a:rPr lang="en-US" sz="2400" dirty="0"/>
              <a:t>the list of events in Annex A and consider how the IHO might be represented in those events considered relevant</a:t>
            </a:r>
          </a:p>
          <a:p>
            <a:pPr lvl="1" algn="just" eaLnBrk="1" hangingPunct="1">
              <a:defRPr/>
            </a:pPr>
            <a:r>
              <a:rPr lang="en-US" sz="2400" dirty="0"/>
              <a:t>T</a:t>
            </a:r>
            <a:r>
              <a:rPr lang="en-US" sz="2400" dirty="0" smtClean="0"/>
              <a:t>ake </a:t>
            </a:r>
            <a:r>
              <a:rPr lang="en-US" sz="2400" dirty="0"/>
              <a:t>any other actions as </a:t>
            </a:r>
            <a:r>
              <a:rPr lang="en-US" sz="2400" dirty="0" smtClean="0"/>
              <a:t>appropriate</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857250" y="44450"/>
            <a:ext cx="7429500" cy="1139825"/>
          </a:xfrm>
        </p:spPr>
        <p:txBody>
          <a:bodyPr/>
          <a:lstStyle/>
          <a:p>
            <a:pPr eaLnBrk="1" hangingPunct="1">
              <a:defRPr/>
            </a:pPr>
            <a:r>
              <a:rPr lang="en-GB" sz="4000" dirty="0" smtClean="0"/>
              <a:t>Contents</a:t>
            </a:r>
            <a:endParaRPr lang="en-GB" sz="4000" dirty="0"/>
          </a:p>
        </p:txBody>
      </p:sp>
      <p:sp>
        <p:nvSpPr>
          <p:cNvPr id="466946" name="Rectangle 2"/>
          <p:cNvSpPr>
            <a:spLocks noGrp="1" noChangeArrowheads="1"/>
          </p:cNvSpPr>
          <p:nvPr>
            <p:ph idx="1"/>
          </p:nvPr>
        </p:nvSpPr>
        <p:spPr>
          <a:xfrm>
            <a:off x="838200" y="1052513"/>
            <a:ext cx="8153400" cy="5545137"/>
          </a:xfrm>
        </p:spPr>
        <p:txBody>
          <a:bodyPr/>
          <a:lstStyle/>
          <a:p>
            <a:pPr eaLnBrk="1" hangingPunct="1">
              <a:defRPr/>
            </a:pPr>
            <a:r>
              <a:rPr lang="en-US" sz="2800" dirty="0"/>
              <a:t>Status of relations with other International Organizations</a:t>
            </a:r>
            <a:endParaRPr lang="en-US" sz="2800" dirty="0" smtClean="0"/>
          </a:p>
          <a:p>
            <a:pPr eaLnBrk="1" hangingPunct="1">
              <a:defRPr/>
            </a:pPr>
            <a:r>
              <a:rPr lang="en-US" sz="2800" dirty="0"/>
              <a:t>UN Priority on Good Management of Seas and Waterways</a:t>
            </a:r>
            <a:endParaRPr lang="en-US" sz="2800" dirty="0" smtClean="0"/>
          </a:p>
          <a:p>
            <a:pPr eaLnBrk="1" hangingPunct="1">
              <a:defRPr/>
            </a:pPr>
            <a:r>
              <a:rPr lang="en-US" sz="2800" dirty="0" smtClean="0"/>
              <a:t>IHO </a:t>
            </a:r>
            <a:r>
              <a:rPr lang="en-US" sz="2800" dirty="0"/>
              <a:t>Stakeholders’ </a:t>
            </a:r>
            <a:r>
              <a:rPr lang="en-US" sz="2800" dirty="0" smtClean="0"/>
              <a:t>Forum and related activities</a:t>
            </a:r>
          </a:p>
          <a:p>
            <a:pPr eaLnBrk="1" hangingPunct="1">
              <a:defRPr/>
            </a:pPr>
            <a:r>
              <a:rPr lang="en-US" sz="2800" dirty="0" smtClean="0"/>
              <a:t>Other future events 2016-2017</a:t>
            </a:r>
          </a:p>
          <a:p>
            <a:pPr eaLnBrk="1" hangingPunct="1">
              <a:defRPr/>
            </a:pPr>
            <a:r>
              <a:rPr lang="en-US" sz="2800" dirty="0" smtClean="0"/>
              <a:t>Action required of IRCC</a:t>
            </a:r>
            <a:endParaRPr lang="en-US" sz="28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457200" y="44450"/>
            <a:ext cx="8153400" cy="1139825"/>
          </a:xfrm>
        </p:spPr>
        <p:txBody>
          <a:bodyPr/>
          <a:lstStyle/>
          <a:p>
            <a:pPr eaLnBrk="1" hangingPunct="1">
              <a:defRPr/>
            </a:pPr>
            <a:r>
              <a:rPr lang="en-US" sz="4000" dirty="0"/>
              <a:t>Status of relations with other International Organizations</a:t>
            </a:r>
            <a:endParaRPr lang="en-GB" sz="4000" dirty="0"/>
          </a:p>
        </p:txBody>
      </p:sp>
      <p:sp>
        <p:nvSpPr>
          <p:cNvPr id="466946" name="Rectangle 2"/>
          <p:cNvSpPr>
            <a:spLocks noGrp="1" noChangeArrowheads="1"/>
          </p:cNvSpPr>
          <p:nvPr>
            <p:ph idx="1"/>
          </p:nvPr>
        </p:nvSpPr>
        <p:spPr>
          <a:xfrm>
            <a:off x="838200" y="1371600"/>
            <a:ext cx="8153400" cy="5226050"/>
          </a:xfrm>
        </p:spPr>
        <p:txBody>
          <a:bodyPr/>
          <a:lstStyle/>
          <a:p>
            <a:pPr algn="just" eaLnBrk="1" hangingPunct="1">
              <a:spcAft>
                <a:spcPts val="0"/>
              </a:spcAft>
              <a:defRPr/>
            </a:pPr>
            <a:r>
              <a:rPr lang="en-US" sz="2800" dirty="0" smtClean="0"/>
              <a:t>List of International </a:t>
            </a:r>
            <a:r>
              <a:rPr lang="en-US" sz="2800" dirty="0"/>
              <a:t>Organizations with which the IHO maintains </a:t>
            </a:r>
            <a:r>
              <a:rPr lang="en-US" sz="2800" dirty="0" smtClean="0"/>
              <a:t>relations</a:t>
            </a:r>
            <a:r>
              <a:rPr lang="en-GB" sz="2800" dirty="0" smtClean="0"/>
              <a:t>: </a:t>
            </a:r>
          </a:p>
          <a:p>
            <a:pPr lvl="1" algn="just" eaLnBrk="1" hangingPunct="1">
              <a:spcBef>
                <a:spcPts val="0"/>
              </a:spcBef>
              <a:spcAft>
                <a:spcPts val="0"/>
              </a:spcAft>
              <a:defRPr/>
            </a:pPr>
            <a:r>
              <a:rPr lang="en-GB" sz="2400" dirty="0" smtClean="0"/>
              <a:t>IHO Publication P-5 - Yearbook (Appendix 4)</a:t>
            </a:r>
          </a:p>
          <a:p>
            <a:pPr lvl="1" algn="just" eaLnBrk="1" hangingPunct="1">
              <a:spcBef>
                <a:spcPts val="0"/>
              </a:spcBef>
              <a:spcAft>
                <a:spcPts val="0"/>
              </a:spcAft>
              <a:defRPr/>
            </a:pPr>
            <a:r>
              <a:rPr lang="en-GB" sz="2400" dirty="0"/>
              <a:t>IHO website at </a:t>
            </a:r>
            <a:r>
              <a:rPr lang="en-GB" sz="2400" i="1" dirty="0">
                <a:hlinkClick r:id="rId3"/>
              </a:rPr>
              <a:t>Home &gt; External Liaisons</a:t>
            </a:r>
            <a:endParaRPr lang="en-GB" sz="2400" i="1" dirty="0"/>
          </a:p>
          <a:p>
            <a:pPr algn="just" eaLnBrk="1" hangingPunct="1">
              <a:spcBef>
                <a:spcPts val="0"/>
              </a:spcBef>
              <a:spcAft>
                <a:spcPts val="0"/>
              </a:spcAft>
              <a:defRPr/>
            </a:pPr>
            <a:r>
              <a:rPr lang="en-GB" dirty="0" smtClean="0"/>
              <a:t>Recent developments:</a:t>
            </a:r>
          </a:p>
          <a:p>
            <a:pPr lvl="1" algn="just" eaLnBrk="1" hangingPunct="1">
              <a:spcBef>
                <a:spcPts val="0"/>
              </a:spcBef>
              <a:spcAft>
                <a:spcPts val="0"/>
              </a:spcAft>
              <a:defRPr/>
            </a:pPr>
            <a:r>
              <a:rPr lang="en-GB" sz="2400" dirty="0" smtClean="0"/>
              <a:t>New observer: The Hydrographic Society of America (THSOA)</a:t>
            </a:r>
          </a:p>
          <a:p>
            <a:pPr lvl="1" algn="just" eaLnBrk="1" hangingPunct="1">
              <a:spcBef>
                <a:spcPts val="0"/>
              </a:spcBef>
              <a:spcAft>
                <a:spcPts val="0"/>
              </a:spcAft>
              <a:defRPr/>
            </a:pPr>
            <a:r>
              <a:rPr lang="en-GB" sz="2400" dirty="0" smtClean="0"/>
              <a:t>Memorandum of Understanding (MoU) on </a:t>
            </a:r>
            <a:r>
              <a:rPr lang="en-GB" sz="2400" dirty="0"/>
              <a:t>cooperation </a:t>
            </a:r>
            <a:r>
              <a:rPr lang="en-GB" sz="2400" dirty="0" smtClean="0"/>
              <a:t>with the International </a:t>
            </a:r>
            <a:r>
              <a:rPr lang="en-GB" sz="2400" dirty="0"/>
              <a:t>Cable Protection Committee (ICPC</a:t>
            </a:r>
            <a:r>
              <a:rPr lang="en-GB" sz="2400" dirty="0" smtClean="0"/>
              <a:t>)</a:t>
            </a:r>
          </a:p>
          <a:p>
            <a:pPr lvl="1" algn="just" eaLnBrk="1" hangingPunct="1">
              <a:spcBef>
                <a:spcPts val="0"/>
              </a:spcBef>
              <a:spcAft>
                <a:spcPts val="0"/>
              </a:spcAft>
              <a:defRPr/>
            </a:pPr>
            <a:r>
              <a:rPr lang="en-GB" sz="2400" dirty="0" smtClean="0"/>
              <a:t>In progress:</a:t>
            </a:r>
          </a:p>
          <a:p>
            <a:pPr lvl="2" algn="just" eaLnBrk="1" hangingPunct="1">
              <a:spcBef>
                <a:spcPts val="0"/>
              </a:spcBef>
              <a:spcAft>
                <a:spcPts val="0"/>
              </a:spcAft>
              <a:buFont typeface="Arial" pitchFamily="34" charset="0"/>
              <a:buChar char="•"/>
              <a:defRPr/>
            </a:pPr>
            <a:r>
              <a:rPr lang="en-GB" sz="2000" dirty="0" smtClean="0"/>
              <a:t>MoU </a:t>
            </a:r>
            <a:r>
              <a:rPr lang="en-US" sz="2000" dirty="0"/>
              <a:t>on </a:t>
            </a:r>
            <a:r>
              <a:rPr lang="en-US" sz="2000" dirty="0" smtClean="0"/>
              <a:t>cooperation </a:t>
            </a:r>
            <a:r>
              <a:rPr lang="en-US" sz="2000" dirty="0"/>
              <a:t>with the Maritime </a:t>
            </a:r>
            <a:r>
              <a:rPr lang="en-US" sz="2000" dirty="0" err="1"/>
              <a:t>Organisation</a:t>
            </a:r>
            <a:r>
              <a:rPr lang="en-US" sz="2000" dirty="0"/>
              <a:t> of West and Central Africa (MOWCA</a:t>
            </a:r>
            <a:r>
              <a:rPr lang="en-US" sz="2000" dirty="0" smtClean="0"/>
              <a:t>) - </a:t>
            </a:r>
            <a:r>
              <a:rPr lang="en-US" sz="2000" i="1" dirty="0" smtClean="0"/>
              <a:t>pending signature</a:t>
            </a:r>
          </a:p>
          <a:p>
            <a:pPr lvl="2" algn="just" eaLnBrk="1" hangingPunct="1">
              <a:spcBef>
                <a:spcPts val="0"/>
              </a:spcBef>
              <a:spcAft>
                <a:spcPts val="0"/>
              </a:spcAft>
              <a:buFont typeface="Arial" pitchFamily="34" charset="0"/>
              <a:buChar char="•"/>
              <a:defRPr/>
            </a:pPr>
            <a:r>
              <a:rPr lang="en-US" sz="2000" dirty="0" smtClean="0"/>
              <a:t>Agreement on cooperation with the International Seabed Authority (ISA) - </a:t>
            </a:r>
            <a:r>
              <a:rPr lang="en-US" sz="2000" i="1" dirty="0" smtClean="0"/>
              <a:t>draft circulated to Member States for comments</a:t>
            </a:r>
          </a:p>
          <a:p>
            <a:pPr lvl="2" algn="just" eaLnBrk="1" hangingPunct="1">
              <a:spcBef>
                <a:spcPts val="0"/>
              </a:spcBef>
              <a:spcAft>
                <a:spcPts val="0"/>
              </a:spcAft>
              <a:buFont typeface="Arial" pitchFamily="34" charset="0"/>
              <a:buChar char="•"/>
              <a:defRPr/>
            </a:pPr>
            <a:r>
              <a:rPr lang="en-US" sz="2000" dirty="0" smtClean="0"/>
              <a:t>MoU on cooperation with the Open Geospatial Consortium (OGC) - </a:t>
            </a:r>
            <a:r>
              <a:rPr lang="en-US" sz="2000" i="1" dirty="0" smtClean="0"/>
              <a:t>drafting stage</a:t>
            </a:r>
            <a:r>
              <a:rPr lang="en-US" sz="2000" dirty="0" smtClean="0"/>
              <a:t> </a:t>
            </a:r>
            <a:endParaRPr lang="en-GB" sz="2000" dirty="0" smtClean="0"/>
          </a:p>
        </p:txBody>
      </p:sp>
      <p:pic>
        <p:nvPicPr>
          <p:cNvPr id="11269"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3124200"/>
            <a:ext cx="678363" cy="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3804312"/>
            <a:ext cx="678363" cy="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763" y="4496322"/>
            <a:ext cx="693237" cy="6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674" y="5167957"/>
            <a:ext cx="687889" cy="68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408" y="5856949"/>
            <a:ext cx="693155" cy="34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857250" y="44450"/>
            <a:ext cx="7429500" cy="1139825"/>
          </a:xfrm>
        </p:spPr>
        <p:txBody>
          <a:bodyPr/>
          <a:lstStyle/>
          <a:p>
            <a:pPr eaLnBrk="1" hangingPunct="1">
              <a:defRPr/>
            </a:pPr>
            <a:r>
              <a:rPr lang="en-US" sz="4000" dirty="0"/>
              <a:t>UN Priority on Good Management of Seas and Waterways</a:t>
            </a:r>
            <a:endParaRPr lang="en-GB" sz="4000" dirty="0"/>
          </a:p>
        </p:txBody>
      </p:sp>
      <p:sp>
        <p:nvSpPr>
          <p:cNvPr id="466946" name="Rectangle 2"/>
          <p:cNvSpPr>
            <a:spLocks noGrp="1" noChangeArrowheads="1"/>
          </p:cNvSpPr>
          <p:nvPr>
            <p:ph idx="1"/>
          </p:nvPr>
        </p:nvSpPr>
        <p:spPr>
          <a:xfrm>
            <a:off x="838200" y="1295400"/>
            <a:ext cx="8153400" cy="5410200"/>
          </a:xfrm>
        </p:spPr>
        <p:txBody>
          <a:bodyPr/>
          <a:lstStyle/>
          <a:p>
            <a:pPr algn="just" eaLnBrk="1" hangingPunct="1">
              <a:defRPr/>
            </a:pPr>
            <a:r>
              <a:rPr lang="en-US" sz="2800" dirty="0" smtClean="0"/>
              <a:t>2030 </a:t>
            </a:r>
            <a:r>
              <a:rPr lang="en-US" sz="2800" dirty="0"/>
              <a:t>Agenda for Sustainable </a:t>
            </a:r>
            <a:r>
              <a:rPr lang="en-US" sz="2800" dirty="0" smtClean="0"/>
              <a:t>Development (SD)</a:t>
            </a:r>
          </a:p>
          <a:p>
            <a:pPr lvl="1" algn="just" eaLnBrk="1" hangingPunct="1">
              <a:defRPr/>
            </a:pPr>
            <a:r>
              <a:rPr lang="en-US" sz="2400" dirty="0" smtClean="0"/>
              <a:t>SD </a:t>
            </a:r>
            <a:r>
              <a:rPr lang="en-US" sz="2400" dirty="0"/>
              <a:t>Goal </a:t>
            </a:r>
            <a:r>
              <a:rPr lang="en-US" sz="2400" dirty="0" smtClean="0"/>
              <a:t>14: </a:t>
            </a:r>
            <a:r>
              <a:rPr lang="en-US" sz="2400" i="1" dirty="0" smtClean="0"/>
              <a:t>Conserve </a:t>
            </a:r>
            <a:r>
              <a:rPr lang="en-US" sz="2400" i="1" dirty="0"/>
              <a:t>and sustainably use the oceans, seas and marine resources for sustainable </a:t>
            </a:r>
            <a:r>
              <a:rPr lang="en-US" sz="2400" i="1" dirty="0" smtClean="0"/>
              <a:t>development</a:t>
            </a:r>
          </a:p>
          <a:p>
            <a:pPr lvl="1" algn="just" eaLnBrk="1" hangingPunct="1">
              <a:defRPr/>
            </a:pPr>
            <a:r>
              <a:rPr lang="en-US" sz="2400" dirty="0" smtClean="0"/>
              <a:t>SD </a:t>
            </a:r>
            <a:r>
              <a:rPr lang="en-US" sz="2400" dirty="0"/>
              <a:t>Goal 11 </a:t>
            </a:r>
            <a:r>
              <a:rPr lang="en-US" sz="2400" dirty="0" smtClean="0"/>
              <a:t>on resilience </a:t>
            </a:r>
            <a:r>
              <a:rPr lang="en-US" sz="2400" dirty="0"/>
              <a:t>of cities and human </a:t>
            </a:r>
            <a:r>
              <a:rPr lang="en-US" sz="2400" dirty="0" smtClean="0"/>
              <a:t>settlements </a:t>
            </a:r>
            <a:r>
              <a:rPr lang="en-US" sz="2400" dirty="0"/>
              <a:t>refers to the implementation of the Sendai Framework for Disaster Risk Reduction 2015-2030 which includes the consideration of the impact of severe weather events and of natural phenomena such as </a:t>
            </a:r>
            <a:r>
              <a:rPr lang="en-US" sz="2400" dirty="0" smtClean="0"/>
              <a:t>tsunamis</a:t>
            </a:r>
          </a:p>
          <a:p>
            <a:pPr algn="just" eaLnBrk="1" hangingPunct="1">
              <a:defRPr/>
            </a:pPr>
            <a:r>
              <a:rPr lang="en-GB" sz="2800" dirty="0" smtClean="0"/>
              <a:t>Paris Agreement on Climate Change: </a:t>
            </a:r>
            <a:r>
              <a:rPr lang="en-US" sz="2800" dirty="0" smtClean="0"/>
              <a:t>note </a:t>
            </a:r>
            <a:r>
              <a:rPr lang="en-US" sz="2800" dirty="0"/>
              <a:t>the importance of ensuring the integrity of the oceans</a:t>
            </a:r>
            <a:endParaRPr lang="en-GB" sz="2800" dirty="0" smtClean="0"/>
          </a:p>
          <a:p>
            <a:pPr algn="just" eaLnBrk="1" hangingPunct="1">
              <a:defRPr/>
            </a:pPr>
            <a:r>
              <a:rPr lang="en-US" sz="2800" dirty="0" smtClean="0"/>
              <a:t>IPCC agreed to prepare a </a:t>
            </a:r>
            <a:r>
              <a:rPr lang="en-US" sz="2800" dirty="0"/>
              <a:t>special report on climate change and oceans and the </a:t>
            </a:r>
            <a:r>
              <a:rPr lang="en-US" sz="2800" dirty="0" smtClean="0"/>
              <a:t>cryosphere</a:t>
            </a:r>
            <a:endParaRPr lang="en-US" sz="2400" dirty="0" smtClean="0"/>
          </a:p>
        </p:txBody>
      </p:sp>
      <p:pic>
        <p:nvPicPr>
          <p:cNvPr id="122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2590800"/>
            <a:ext cx="1190422"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74" y="4619625"/>
            <a:ext cx="86201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34928" y="6234192"/>
            <a:ext cx="1490661"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44450"/>
            <a:ext cx="9144000" cy="1139825"/>
          </a:xfrm>
        </p:spPr>
        <p:txBody>
          <a:bodyPr/>
          <a:lstStyle/>
          <a:p>
            <a:pPr algn="ctr" eaLnBrk="1" hangingPunct="1">
              <a:tabLst>
                <a:tab pos="5207000" algn="l"/>
              </a:tabLst>
              <a:defRPr/>
            </a:pPr>
            <a:r>
              <a:rPr lang="en-GB" sz="4000" dirty="0"/>
              <a:t>IHO Stakeholders’ </a:t>
            </a:r>
            <a:r>
              <a:rPr lang="en-GB" sz="4000" dirty="0" smtClean="0"/>
              <a:t>Forum and related activities</a:t>
            </a:r>
            <a:endParaRPr lang="en-GB" sz="4000" dirty="0"/>
          </a:p>
        </p:txBody>
      </p:sp>
      <p:sp>
        <p:nvSpPr>
          <p:cNvPr id="466946" name="Rectangle 2"/>
          <p:cNvSpPr>
            <a:spLocks noGrp="1" noChangeArrowheads="1"/>
          </p:cNvSpPr>
          <p:nvPr>
            <p:ph idx="1"/>
          </p:nvPr>
        </p:nvSpPr>
        <p:spPr>
          <a:xfrm>
            <a:off x="838200" y="1600200"/>
            <a:ext cx="8153400" cy="4692650"/>
          </a:xfrm>
        </p:spPr>
        <p:txBody>
          <a:bodyPr/>
          <a:lstStyle/>
          <a:p>
            <a:pPr eaLnBrk="1" hangingPunct="1">
              <a:defRPr/>
            </a:pPr>
            <a:r>
              <a:rPr lang="en-US" sz="2800" dirty="0"/>
              <a:t>IHO Stakeholders’ session </a:t>
            </a:r>
            <a:r>
              <a:rPr lang="en-US" sz="2800" dirty="0" smtClean="0"/>
              <a:t>held </a:t>
            </a:r>
            <a:r>
              <a:rPr lang="en-US" sz="2800" dirty="0"/>
              <a:t>as part of </a:t>
            </a:r>
            <a:r>
              <a:rPr lang="en-US" sz="2800" dirty="0" smtClean="0"/>
              <a:t>HSSC-7</a:t>
            </a:r>
          </a:p>
          <a:p>
            <a:pPr lvl="1" eaLnBrk="1" hangingPunct="1">
              <a:spcBef>
                <a:spcPts val="0"/>
              </a:spcBef>
              <a:defRPr/>
            </a:pPr>
            <a:r>
              <a:rPr lang="en-US" sz="2400" dirty="0" smtClean="0"/>
              <a:t>8 </a:t>
            </a:r>
            <a:r>
              <a:rPr lang="en-US" sz="2400" dirty="0"/>
              <a:t>additional </a:t>
            </a:r>
            <a:r>
              <a:rPr lang="en-US" sz="2400" dirty="0" smtClean="0"/>
              <a:t>participants</a:t>
            </a:r>
          </a:p>
          <a:p>
            <a:pPr lvl="1" eaLnBrk="1" hangingPunct="1">
              <a:spcBef>
                <a:spcPts val="0"/>
              </a:spcBef>
              <a:defRPr/>
            </a:pPr>
            <a:r>
              <a:rPr lang="en-US" sz="2400" dirty="0" smtClean="0"/>
              <a:t>2 themes based </a:t>
            </a:r>
            <a:r>
              <a:rPr lang="en-US" sz="2400" dirty="0"/>
              <a:t>on </a:t>
            </a:r>
            <a:r>
              <a:rPr lang="en-US" sz="2400" dirty="0" smtClean="0"/>
              <a:t>the outcome of a </a:t>
            </a:r>
            <a:r>
              <a:rPr lang="en-US" sz="2400" dirty="0"/>
              <a:t>call for </a:t>
            </a:r>
            <a:r>
              <a:rPr lang="en-US" sz="2400" dirty="0" smtClean="0"/>
              <a:t>abstracts:</a:t>
            </a:r>
            <a:endParaRPr lang="en-US" sz="2400" dirty="0"/>
          </a:p>
          <a:p>
            <a:pPr lvl="2" eaLnBrk="1" hangingPunct="1">
              <a:spcBef>
                <a:spcPts val="0"/>
              </a:spcBef>
              <a:buFont typeface="Arial" pitchFamily="34" charset="0"/>
              <a:buChar char="•"/>
              <a:defRPr/>
            </a:pPr>
            <a:r>
              <a:rPr lang="en-US" sz="2000" dirty="0" smtClean="0"/>
              <a:t>development </a:t>
            </a:r>
            <a:r>
              <a:rPr lang="en-US" sz="2000" dirty="0"/>
              <a:t>in survey technologies and methods;</a:t>
            </a:r>
          </a:p>
          <a:p>
            <a:pPr lvl="2" eaLnBrk="1" hangingPunct="1">
              <a:spcBef>
                <a:spcPts val="0"/>
              </a:spcBef>
              <a:buFont typeface="Arial" pitchFamily="34" charset="0"/>
              <a:buChar char="•"/>
              <a:defRPr/>
            </a:pPr>
            <a:r>
              <a:rPr lang="en-US" sz="2000" dirty="0" smtClean="0"/>
              <a:t>S-100 </a:t>
            </a:r>
            <a:r>
              <a:rPr lang="en-US" sz="2000" dirty="0"/>
              <a:t>development and related issues.</a:t>
            </a:r>
          </a:p>
          <a:p>
            <a:pPr lvl="1" eaLnBrk="1" hangingPunct="1">
              <a:defRPr/>
            </a:pPr>
            <a:r>
              <a:rPr lang="en-US" sz="2400" dirty="0" smtClean="0"/>
              <a:t>Report </a:t>
            </a:r>
            <a:r>
              <a:rPr lang="en-US" sz="2400" dirty="0"/>
              <a:t>of the session </a:t>
            </a:r>
            <a:r>
              <a:rPr lang="en-US" sz="2400" dirty="0" smtClean="0"/>
              <a:t>at </a:t>
            </a:r>
            <a:r>
              <a:rPr lang="en-US" sz="2400" dirty="0"/>
              <a:t>Annex B of the Minutes of </a:t>
            </a:r>
            <a:r>
              <a:rPr lang="en-US" sz="2400" dirty="0" smtClean="0"/>
              <a:t>HSSC-7</a:t>
            </a:r>
          </a:p>
          <a:p>
            <a:pPr lvl="1" eaLnBrk="1" hangingPunct="1">
              <a:defRPr/>
            </a:pPr>
            <a:r>
              <a:rPr lang="en-US" sz="2400" dirty="0"/>
              <a:t>No specific actions arose from the </a:t>
            </a:r>
            <a:r>
              <a:rPr lang="en-US" sz="2400" dirty="0" smtClean="0"/>
              <a:t>presentations</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44450"/>
            <a:ext cx="9144000" cy="1139825"/>
          </a:xfrm>
        </p:spPr>
        <p:txBody>
          <a:bodyPr/>
          <a:lstStyle/>
          <a:p>
            <a:pPr algn="ctr" eaLnBrk="1" hangingPunct="1">
              <a:tabLst>
                <a:tab pos="5207000" algn="l"/>
              </a:tabLst>
              <a:defRPr/>
            </a:pPr>
            <a:r>
              <a:rPr lang="en-GB" sz="4000" dirty="0"/>
              <a:t>IHO Stakeholders’ </a:t>
            </a:r>
            <a:r>
              <a:rPr lang="en-GB" sz="4000" dirty="0" smtClean="0"/>
              <a:t>Forum and related activities</a:t>
            </a:r>
            <a:endParaRPr lang="en-GB" sz="4000" dirty="0"/>
          </a:p>
        </p:txBody>
      </p:sp>
      <p:sp>
        <p:nvSpPr>
          <p:cNvPr id="466946" name="Rectangle 2"/>
          <p:cNvSpPr>
            <a:spLocks noGrp="1" noChangeArrowheads="1"/>
          </p:cNvSpPr>
          <p:nvPr>
            <p:ph idx="1"/>
          </p:nvPr>
        </p:nvSpPr>
        <p:spPr>
          <a:xfrm>
            <a:off x="838200" y="1143000"/>
            <a:ext cx="8153400" cy="5149850"/>
          </a:xfrm>
        </p:spPr>
        <p:txBody>
          <a:bodyPr/>
          <a:lstStyle/>
          <a:p>
            <a:pPr eaLnBrk="1" hangingPunct="1">
              <a:defRPr/>
            </a:pPr>
            <a:r>
              <a:rPr lang="en-US" sz="2800" dirty="0" smtClean="0"/>
              <a:t>Other events engaging IHO Stakeholders since IRCC-7:</a:t>
            </a:r>
          </a:p>
          <a:p>
            <a:pPr lvl="1" eaLnBrk="1" hangingPunct="1">
              <a:defRPr/>
            </a:pPr>
            <a:r>
              <a:rPr lang="en-US" sz="2400" dirty="0" smtClean="0"/>
              <a:t>                                      </a:t>
            </a:r>
            <a:r>
              <a:rPr lang="en-US" sz="2400" i="1" dirty="0" smtClean="0"/>
              <a:t>IHO-led forum on S-44</a:t>
            </a:r>
          </a:p>
          <a:p>
            <a:pPr lvl="1" eaLnBrk="1" hangingPunct="1">
              <a:spcBef>
                <a:spcPts val="1800"/>
              </a:spcBef>
              <a:defRPr/>
            </a:pPr>
            <a:r>
              <a:rPr lang="en-US" sz="2400" dirty="0" smtClean="0"/>
              <a:t>10</a:t>
            </a:r>
            <a:r>
              <a:rPr lang="en-US" sz="2400" baseline="30000" dirty="0" smtClean="0"/>
              <a:t>th</a:t>
            </a:r>
            <a:r>
              <a:rPr lang="en-US" sz="2400" dirty="0" smtClean="0"/>
              <a:t> GEBCO Science Day</a:t>
            </a:r>
          </a:p>
          <a:p>
            <a:pPr lvl="1" eaLnBrk="1" hangingPunct="1">
              <a:spcBef>
                <a:spcPts val="1800"/>
              </a:spcBef>
              <a:defRPr/>
            </a:pPr>
            <a:r>
              <a:rPr lang="en-US" sz="2400" dirty="0" smtClean="0"/>
              <a:t>ABLOS</a:t>
            </a:r>
          </a:p>
          <a:p>
            <a:pPr marL="542925" indent="0">
              <a:buNone/>
            </a:pPr>
            <a:r>
              <a:rPr lang="en-US" sz="2200" b="1" i="1" dirty="0" smtClean="0"/>
              <a:t>UNCLOS - Advances </a:t>
            </a:r>
            <a:r>
              <a:rPr lang="en-US" sz="2200" b="1" i="1" dirty="0"/>
              <a:t>in Governing the Blue World</a:t>
            </a:r>
          </a:p>
          <a:p>
            <a:pPr lvl="1" eaLnBrk="1" hangingPunct="1">
              <a:defRPr/>
            </a:pPr>
            <a:endParaRPr lang="en-US" sz="2400" dirty="0" smtClean="0"/>
          </a:p>
          <a:p>
            <a:pPr lvl="1" eaLnBrk="1" hangingPunct="1">
              <a:defRPr/>
            </a:pPr>
            <a:r>
              <a:rPr lang="en-US" sz="2400" dirty="0" smtClean="0"/>
              <a:t>Hydro 2015                                 </a:t>
            </a:r>
            <a:r>
              <a:rPr lang="en-US" sz="2400" i="1" dirty="0" smtClean="0"/>
              <a:t>IBSC Seminar</a:t>
            </a:r>
          </a:p>
          <a:p>
            <a:pPr lvl="1" eaLnBrk="1" hangingPunct="1">
              <a:defRPr/>
            </a:pPr>
            <a:endParaRPr lang="en-US" sz="2400" dirty="0"/>
          </a:p>
          <a:p>
            <a:pPr lvl="1" eaLnBrk="1" hangingPunct="1">
              <a:defRPr/>
            </a:pPr>
            <a:r>
              <a:rPr lang="en-US" sz="2400" dirty="0" smtClean="0"/>
              <a:t>MSDIWG-7 preceded by an Industry </a:t>
            </a:r>
            <a:r>
              <a:rPr lang="en-US" sz="2400" dirty="0"/>
              <a:t>Demonstration Workshop </a:t>
            </a:r>
            <a:r>
              <a:rPr lang="en-US" sz="2400" dirty="0" smtClean="0"/>
              <a:t>and an MSDI </a:t>
            </a:r>
            <a:r>
              <a:rPr lang="en-US" sz="2400" dirty="0"/>
              <a:t>Open Forum</a:t>
            </a:r>
            <a:endParaRPr lang="en-US" sz="2400" dirty="0" smtClean="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9792" y="1662192"/>
            <a:ext cx="2456481" cy="5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400" y="1685439"/>
            <a:ext cx="1452562"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55200" y="3048000"/>
            <a:ext cx="4191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3219" b="40205"/>
          <a:stretch/>
        </p:blipFill>
        <p:spPr bwMode="auto">
          <a:xfrm>
            <a:off x="1477369" y="4401857"/>
            <a:ext cx="3399432" cy="93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bwMode="auto">
          <a:xfrm>
            <a:off x="4541300" y="2637432"/>
            <a:ext cx="2850100" cy="0"/>
          </a:xfrm>
          <a:prstGeom prst="straightConnector1">
            <a:avLst/>
          </a:prstGeom>
          <a:solidFill>
            <a:schemeClr val="accent1"/>
          </a:solidFill>
          <a:ln w="60325" cap="sq" cmpd="sng" algn="ctr">
            <a:solidFill>
              <a:srgbClr val="FFFF00"/>
            </a:solidFill>
            <a:prstDash val="solid"/>
            <a:round/>
            <a:headEnd type="none" w="sm" len="sm"/>
            <a:tailEnd type="triangle"/>
          </a:ln>
          <a:effectLst/>
        </p:spPr>
      </p:cxnSp>
    </p:spTree>
    <p:extLst>
      <p:ext uri="{BB962C8B-B14F-4D97-AF65-F5344CB8AC3E}">
        <p14:creationId xmlns:p14="http://schemas.microsoft.com/office/powerpoint/2010/main" val="620238107"/>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44450"/>
            <a:ext cx="9144000" cy="1139825"/>
          </a:xfrm>
        </p:spPr>
        <p:txBody>
          <a:bodyPr/>
          <a:lstStyle/>
          <a:p>
            <a:pPr algn="ctr" eaLnBrk="1" hangingPunct="1">
              <a:tabLst>
                <a:tab pos="5207000" algn="l"/>
              </a:tabLst>
              <a:defRPr/>
            </a:pPr>
            <a:r>
              <a:rPr lang="en-GB" sz="4000" dirty="0"/>
              <a:t>IHO Stakeholders’ </a:t>
            </a:r>
            <a:r>
              <a:rPr lang="en-GB" sz="4000" dirty="0" smtClean="0"/>
              <a:t>Forum and related activities</a:t>
            </a:r>
            <a:endParaRPr lang="en-GB" sz="4000" dirty="0"/>
          </a:p>
        </p:txBody>
      </p:sp>
      <p:sp>
        <p:nvSpPr>
          <p:cNvPr id="466946" name="Rectangle 2"/>
          <p:cNvSpPr>
            <a:spLocks noGrp="1" noChangeArrowheads="1"/>
          </p:cNvSpPr>
          <p:nvPr>
            <p:ph idx="1"/>
          </p:nvPr>
        </p:nvSpPr>
        <p:spPr>
          <a:xfrm>
            <a:off x="838200" y="1600200"/>
            <a:ext cx="8153400" cy="4692650"/>
          </a:xfrm>
        </p:spPr>
        <p:txBody>
          <a:bodyPr/>
          <a:lstStyle/>
          <a:p>
            <a:pPr marL="0" indent="0" eaLnBrk="1" hangingPunct="1">
              <a:buNone/>
              <a:defRPr/>
            </a:pPr>
            <a:r>
              <a:rPr lang="en-US" sz="2800" dirty="0" smtClean="0"/>
              <a:t>IHO-led events during the next IRCC inter-sessional period:</a:t>
            </a:r>
          </a:p>
          <a:p>
            <a:pPr eaLnBrk="1" hangingPunct="1">
              <a:defRPr/>
            </a:pPr>
            <a:r>
              <a:rPr lang="en-US" sz="2800" dirty="0"/>
              <a:t>Forum for Future Ocean Floor Mapping </a:t>
            </a:r>
            <a:endParaRPr lang="en-US" sz="2800" dirty="0" smtClean="0"/>
          </a:p>
          <a:p>
            <a:pPr marL="357188" indent="0" eaLnBrk="1" hangingPunct="1">
              <a:buNone/>
              <a:defRPr/>
            </a:pPr>
            <a:r>
              <a:rPr lang="en-US" sz="2800" dirty="0" smtClean="0"/>
              <a:t>15-17 June 2016</a:t>
            </a:r>
          </a:p>
          <a:p>
            <a:pPr eaLnBrk="1" hangingPunct="1">
              <a:defRPr/>
            </a:pPr>
            <a:r>
              <a:rPr lang="en-US" sz="2800" dirty="0" smtClean="0"/>
              <a:t>11</a:t>
            </a:r>
            <a:r>
              <a:rPr lang="en-US" sz="2800" baseline="30000" dirty="0" smtClean="0"/>
              <a:t>th</a:t>
            </a:r>
            <a:r>
              <a:rPr lang="en-US" sz="2800" dirty="0" smtClean="0"/>
              <a:t> GEBCO Science Day - 12 October 2016</a:t>
            </a:r>
          </a:p>
          <a:p>
            <a:pPr eaLnBrk="1" hangingPunct="1">
              <a:defRPr/>
            </a:pPr>
            <a:r>
              <a:rPr lang="en-US" sz="2800" dirty="0" smtClean="0"/>
              <a:t>ABLOS Seminar </a:t>
            </a:r>
            <a:r>
              <a:rPr lang="en-US" sz="2800" dirty="0"/>
              <a:t>on “Roles of the Law of the Sea and the Hydrography in Asian </a:t>
            </a:r>
            <a:r>
              <a:rPr lang="en-US" sz="2800" dirty="0" smtClean="0"/>
              <a:t>Region” - 28 October 2016 </a:t>
            </a:r>
          </a:p>
          <a:p>
            <a:pPr eaLnBrk="1" hangingPunct="1">
              <a:defRPr/>
            </a:pPr>
            <a:r>
              <a:rPr lang="en-US" sz="2800" dirty="0" smtClean="0"/>
              <a:t>MSDI Open Forum in conjunction with MSDIWG-8 - January/February 2017</a:t>
            </a:r>
            <a:endParaRPr lang="en-US" sz="2400" dirty="0" smtClean="0"/>
          </a:p>
        </p:txBody>
      </p:sp>
      <p:pic>
        <p:nvPicPr>
          <p:cNvPr id="40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350198"/>
            <a:ext cx="1934745" cy="92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222018"/>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857250" y="44450"/>
            <a:ext cx="7429500" cy="1139825"/>
          </a:xfrm>
        </p:spPr>
        <p:txBody>
          <a:bodyPr/>
          <a:lstStyle/>
          <a:p>
            <a:pPr eaLnBrk="1" hangingPunct="1">
              <a:tabLst>
                <a:tab pos="5207000" algn="l"/>
              </a:tabLst>
              <a:defRPr/>
            </a:pPr>
            <a:r>
              <a:rPr lang="en-GB" sz="4000" dirty="0" smtClean="0"/>
              <a:t>Other </a:t>
            </a:r>
            <a:r>
              <a:rPr lang="en-GB" sz="4000" dirty="0"/>
              <a:t>future events </a:t>
            </a:r>
            <a:r>
              <a:rPr lang="en-GB" sz="4000" dirty="0" smtClean="0"/>
              <a:t>2016-2017</a:t>
            </a:r>
            <a:endParaRPr lang="en-GB" sz="4000" dirty="0"/>
          </a:p>
        </p:txBody>
      </p:sp>
      <p:sp>
        <p:nvSpPr>
          <p:cNvPr id="466946" name="Rectangle 2"/>
          <p:cNvSpPr>
            <a:spLocks noGrp="1" noChangeArrowheads="1"/>
          </p:cNvSpPr>
          <p:nvPr>
            <p:ph idx="1"/>
          </p:nvPr>
        </p:nvSpPr>
        <p:spPr>
          <a:xfrm>
            <a:off x="838200" y="990600"/>
            <a:ext cx="7848600" cy="5545138"/>
          </a:xfrm>
        </p:spPr>
        <p:txBody>
          <a:bodyPr/>
          <a:lstStyle/>
          <a:p>
            <a:pPr eaLnBrk="1" hangingPunct="1">
              <a:spcAft>
                <a:spcPts val="0"/>
              </a:spcAft>
              <a:defRPr/>
            </a:pPr>
            <a:r>
              <a:rPr lang="en-US" sz="2800" dirty="0"/>
              <a:t>See Annex </a:t>
            </a:r>
            <a:r>
              <a:rPr lang="en-US" sz="2800" dirty="0" smtClean="0"/>
              <a:t>A </a:t>
            </a:r>
            <a:r>
              <a:rPr lang="en-US" sz="2800" dirty="0"/>
              <a:t>to </a:t>
            </a:r>
            <a:r>
              <a:rPr lang="en-US" sz="2800" dirty="0" smtClean="0"/>
              <a:t>IRCC8.8B - Items </a:t>
            </a:r>
            <a:r>
              <a:rPr lang="en-US" sz="2800" dirty="0"/>
              <a:t>to </a:t>
            </a:r>
            <a:r>
              <a:rPr lang="en-US" sz="2800" dirty="0" smtClean="0"/>
              <a:t>note (1/2):</a:t>
            </a:r>
            <a:endParaRPr lang="en-US" sz="2800" dirty="0"/>
          </a:p>
        </p:txBody>
      </p:sp>
      <p:graphicFrame>
        <p:nvGraphicFramePr>
          <p:cNvPr id="2" name="Tableau 1"/>
          <p:cNvGraphicFramePr>
            <a:graphicFrameLocks noGrp="1"/>
          </p:cNvGraphicFramePr>
          <p:nvPr>
            <p:extLst>
              <p:ext uri="{D42A27DB-BD31-4B8C-83A1-F6EECF244321}">
                <p14:modId xmlns:p14="http://schemas.microsoft.com/office/powerpoint/2010/main" val="576426001"/>
              </p:ext>
            </p:extLst>
          </p:nvPr>
        </p:nvGraphicFramePr>
        <p:xfrm>
          <a:off x="152400" y="1706355"/>
          <a:ext cx="8839198" cy="4237245"/>
        </p:xfrm>
        <a:graphic>
          <a:graphicData uri="http://schemas.openxmlformats.org/drawingml/2006/table">
            <a:tbl>
              <a:tblPr firstRow="1" firstCol="1" bandRow="1"/>
              <a:tblGrid>
                <a:gridCol w="1104899"/>
                <a:gridCol w="3009901"/>
                <a:gridCol w="990600"/>
                <a:gridCol w="1129392"/>
                <a:gridCol w="2604406"/>
              </a:tblGrid>
              <a:tr h="579645">
                <a:tc>
                  <a:txBody>
                    <a:bodyPr/>
                    <a:lstStyle/>
                    <a:p>
                      <a:pPr algn="ctr">
                        <a:spcAft>
                          <a:spcPts val="0"/>
                        </a:spcAft>
                      </a:pPr>
                      <a:r>
                        <a:rPr lang="en-GB" sz="1600" b="1" i="1" kern="1200" dirty="0">
                          <a:solidFill>
                            <a:schemeClr val="accent4">
                              <a:lumMod val="10000"/>
                            </a:schemeClr>
                          </a:solidFill>
                          <a:effectLst/>
                          <a:latin typeface="Arial Narrow"/>
                          <a:ea typeface="Times New Roman"/>
                        </a:rPr>
                        <a:t>Task</a:t>
                      </a:r>
                      <a:endParaRPr lang="fr-FR" sz="1600" dirty="0">
                        <a:solidFill>
                          <a:schemeClr val="accent4">
                            <a:lumMod val="10000"/>
                          </a:schemeClr>
                        </a:solidFill>
                        <a:effectLst/>
                        <a:latin typeface="Times New Roman"/>
                        <a:ea typeface="Times New Roman"/>
                      </a:endParaRPr>
                    </a:p>
                    <a:p>
                      <a:pPr algn="ctr">
                        <a:spcAft>
                          <a:spcPts val="0"/>
                        </a:spcAft>
                      </a:pPr>
                      <a:r>
                        <a:rPr lang="en-GB" sz="1600" b="1" i="1" kern="1200" dirty="0">
                          <a:solidFill>
                            <a:schemeClr val="accent4">
                              <a:lumMod val="10000"/>
                            </a:schemeClr>
                          </a:solidFill>
                          <a:effectLst/>
                          <a:latin typeface="Arial Narrow"/>
                          <a:ea typeface="Times New Roman"/>
                        </a:rPr>
                        <a:t>Ref WP2016</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dirty="0">
                          <a:solidFill>
                            <a:schemeClr val="accent4">
                              <a:lumMod val="10000"/>
                            </a:schemeClr>
                          </a:solidFill>
                          <a:effectLst/>
                          <a:latin typeface="Arial Narrow"/>
                          <a:ea typeface="Times New Roman"/>
                        </a:rPr>
                        <a:t>Event / Meeting</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kern="1200">
                          <a:solidFill>
                            <a:schemeClr val="accent4">
                              <a:lumMod val="10000"/>
                            </a:schemeClr>
                          </a:solidFill>
                          <a:effectLst/>
                          <a:latin typeface="Arial Narrow"/>
                          <a:ea typeface="Times New Roman"/>
                        </a:rPr>
                        <a:t>Date</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a:solidFill>
                            <a:schemeClr val="accent4">
                              <a:lumMod val="10000"/>
                            </a:schemeClr>
                          </a:solidFill>
                          <a:effectLst/>
                          <a:latin typeface="Arial Narrow"/>
                          <a:ea typeface="Times New Roman"/>
                        </a:rPr>
                        <a:t>Location</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a:solidFill>
                            <a:schemeClr val="accent4">
                              <a:lumMod val="10000"/>
                            </a:schemeClr>
                          </a:solidFill>
                          <a:effectLst/>
                          <a:latin typeface="Arial Narrow"/>
                          <a:ea typeface="Times New Roman"/>
                        </a:rPr>
                        <a:t>Comments</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r>
                        <a:rPr lang="en-GB" sz="1600" dirty="0">
                          <a:solidFill>
                            <a:schemeClr val="accent4">
                              <a:lumMod val="10000"/>
                            </a:schemeClr>
                          </a:solidFill>
                          <a:effectLst/>
                          <a:latin typeface="Arial Narrow"/>
                          <a:ea typeface="Calibri"/>
                        </a:rPr>
                        <a:t>1.1.1</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40</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Antarctic Treaty Consultative Meeting (ATCM-XL)</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May-Jun 2017</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US" sz="1600" dirty="0">
                          <a:solidFill>
                            <a:schemeClr val="accent4">
                              <a:lumMod val="10000"/>
                            </a:schemeClr>
                          </a:solidFill>
                          <a:effectLst/>
                          <a:latin typeface="Arial Narrow"/>
                          <a:ea typeface="Calibri"/>
                        </a:rPr>
                        <a:t>China</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IHO representation to be </a:t>
                      </a:r>
                      <a:r>
                        <a:rPr lang="en-GB" sz="1600" dirty="0" smtClean="0">
                          <a:solidFill>
                            <a:schemeClr val="accent4">
                              <a:lumMod val="10000"/>
                            </a:schemeClr>
                          </a:solidFill>
                          <a:effectLst/>
                          <a:latin typeface="Arial Narrow"/>
                          <a:ea typeface="Calibri"/>
                        </a:rPr>
                        <a:t>considered in relation with HCA activities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r>
                        <a:rPr lang="en-GB" sz="1600" dirty="0">
                          <a:solidFill>
                            <a:schemeClr val="accent4">
                              <a:lumMod val="10000"/>
                            </a:schemeClr>
                          </a:solidFill>
                          <a:effectLst/>
                          <a:latin typeface="Arial Narrow"/>
                          <a:ea typeface="Calibri"/>
                        </a:rPr>
                        <a:t>1.1.4</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European Maritime Day</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 May 2017</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US" sz="1600" dirty="0">
                          <a:solidFill>
                            <a:schemeClr val="accent4">
                              <a:lumMod val="10000"/>
                            </a:schemeClr>
                          </a:solidFill>
                          <a:effectLst/>
                          <a:latin typeface="Arial Narrow"/>
                          <a:ea typeface="Calibri"/>
                        </a:rPr>
                        <a:t>Poole, UK (</a:t>
                      </a:r>
                      <a:r>
                        <a:rPr lang="en-US" sz="1600" dirty="0" err="1">
                          <a:solidFill>
                            <a:schemeClr val="accent4">
                              <a:lumMod val="10000"/>
                            </a:schemeClr>
                          </a:solidFill>
                          <a:effectLst/>
                          <a:latin typeface="Arial Narrow"/>
                          <a:ea typeface="Calibri"/>
                        </a:rPr>
                        <a:t>tbc</a:t>
                      </a:r>
                      <a:r>
                        <a:rPr lang="en-US" sz="1600" dirty="0">
                          <a:solidFill>
                            <a:schemeClr val="accent4">
                              <a:lumMod val="10000"/>
                            </a:schemeClr>
                          </a:solidFill>
                          <a:effectLst/>
                          <a:latin typeface="Arial Narrow"/>
                          <a:ea typeface="Calibri"/>
                        </a:rPr>
                        <a:t>)</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IHO representation to be </a:t>
                      </a:r>
                      <a:r>
                        <a:rPr lang="en-GB" sz="1600" dirty="0" smtClean="0">
                          <a:solidFill>
                            <a:schemeClr val="accent4">
                              <a:lumMod val="10000"/>
                            </a:schemeClr>
                          </a:solidFill>
                          <a:effectLst/>
                          <a:latin typeface="Arial Narrow"/>
                          <a:ea typeface="Calibri"/>
                        </a:rPr>
                        <a:t>considered in relation with IENWG activities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r>
                        <a:rPr lang="en-GB" sz="1600" dirty="0">
                          <a:solidFill>
                            <a:schemeClr val="accent4">
                              <a:lumMod val="10000"/>
                            </a:schemeClr>
                          </a:solidFill>
                          <a:effectLst/>
                          <a:latin typeface="Arial Narrow"/>
                          <a:ea typeface="Calibri"/>
                        </a:rPr>
                        <a:t> </a:t>
                      </a:r>
                      <a:r>
                        <a:rPr lang="en-GB" sz="1600" dirty="0" smtClean="0">
                          <a:solidFill>
                            <a:schemeClr val="accent4">
                              <a:lumMod val="10000"/>
                            </a:schemeClr>
                          </a:solidFill>
                          <a:effectLst/>
                          <a:latin typeface="Arial Narrow"/>
                          <a:ea typeface="Calibri"/>
                        </a:rPr>
                        <a:t>1.1.10</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28</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International Cartographic Conference</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02-07 Jul 2017</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Washington DC, USA</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IHO representation to be </a:t>
                      </a:r>
                      <a:r>
                        <a:rPr lang="en-GB" sz="1600" dirty="0" smtClean="0">
                          <a:solidFill>
                            <a:schemeClr val="accent4">
                              <a:lumMod val="10000"/>
                            </a:schemeClr>
                          </a:solidFill>
                          <a:effectLst/>
                          <a:latin typeface="Arial Narrow"/>
                          <a:ea typeface="Calibri"/>
                        </a:rPr>
                        <a:t>considered in relation with HSSC activities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58490">
                <a:tc>
                  <a:txBody>
                    <a:bodyPr/>
                    <a:lstStyle/>
                    <a:p>
                      <a:pPr algn="just"/>
                      <a:r>
                        <a:rPr lang="en-GB" sz="1600" dirty="0">
                          <a:solidFill>
                            <a:schemeClr val="accent4">
                              <a:lumMod val="10000"/>
                            </a:schemeClr>
                          </a:solidFill>
                          <a:effectLst/>
                          <a:latin typeface="Arial Narrow"/>
                          <a:ea typeface="Calibri"/>
                        </a:rPr>
                        <a:t> </a:t>
                      </a:r>
                      <a:r>
                        <a:rPr lang="en-GB" sz="1600" dirty="0" smtClean="0">
                          <a:solidFill>
                            <a:schemeClr val="accent4">
                              <a:lumMod val="10000"/>
                            </a:schemeClr>
                          </a:solidFill>
                          <a:effectLst/>
                          <a:latin typeface="Arial Narrow"/>
                          <a:ea typeface="Calibri"/>
                        </a:rPr>
                        <a:t>1.1.12</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12</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Meeting of the Joint IMO/ITU Experts Group on Maritime </a:t>
                      </a:r>
                      <a:r>
                        <a:rPr lang="en-GB" sz="1600" dirty="0" smtClean="0">
                          <a:solidFill>
                            <a:schemeClr val="accent4">
                              <a:lumMod val="10000"/>
                            </a:schemeClr>
                          </a:solidFill>
                          <a:effectLst/>
                          <a:latin typeface="Arial Narrow"/>
                          <a:ea typeface="Calibri"/>
                        </a:rPr>
                        <a:t>Radiocommunication </a:t>
                      </a:r>
                      <a:r>
                        <a:rPr lang="en-GB" sz="1600" dirty="0">
                          <a:solidFill>
                            <a:schemeClr val="accent4">
                              <a:lumMod val="10000"/>
                            </a:schemeClr>
                          </a:solidFill>
                          <a:effectLst/>
                          <a:latin typeface="Arial Narrow"/>
                          <a:ea typeface="Calibri"/>
                        </a:rPr>
                        <a:t>Matters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a:solidFill>
                            <a:schemeClr val="accent4">
                              <a:lumMod val="10000"/>
                            </a:schemeClr>
                          </a:solidFill>
                          <a:effectLst/>
                          <a:latin typeface="Arial Narrow"/>
                          <a:ea typeface="Calibri"/>
                        </a:rPr>
                        <a:t>11-15 July 2016</a:t>
                      </a:r>
                      <a:endParaRPr lang="fr-FR" sz="160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US" sz="1600" dirty="0">
                          <a:solidFill>
                            <a:schemeClr val="accent4">
                              <a:lumMod val="10000"/>
                            </a:schemeClr>
                          </a:solidFill>
                          <a:effectLst/>
                          <a:latin typeface="Arial Narrow"/>
                          <a:ea typeface="Calibri"/>
                        </a:rPr>
                        <a:t>London, UK</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a:txBody>
                    <a:bodyPr/>
                    <a:lstStyle/>
                    <a:p>
                      <a:pPr algn="just"/>
                      <a:r>
                        <a:rPr lang="en-GB" sz="1600" dirty="0">
                          <a:solidFill>
                            <a:schemeClr val="accent4">
                              <a:lumMod val="10000"/>
                            </a:schemeClr>
                          </a:solidFill>
                          <a:effectLst/>
                          <a:latin typeface="Arial Narrow"/>
                          <a:ea typeface="Calibri"/>
                        </a:rPr>
                        <a:t>WWNWS-SC to consider attendance in relation with IUT/WRC-15 Resolutions relevant to the IHO</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58490">
                <a:tc>
                  <a:txBody>
                    <a:bodyPr/>
                    <a:lstStyle/>
                    <a:p>
                      <a:pPr algn="just"/>
                      <a:r>
                        <a:rPr lang="en-GB" sz="1600" dirty="0">
                          <a:solidFill>
                            <a:schemeClr val="accent4">
                              <a:lumMod val="10000"/>
                            </a:schemeClr>
                          </a:solidFill>
                          <a:effectLst/>
                          <a:latin typeface="Arial Narrow"/>
                          <a:ea typeface="Calibri"/>
                        </a:rPr>
                        <a:t> </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13</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Meeting of the Joint IMO/ITU Experts Group on Maritime Radiocommunication Matters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 2017</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US" sz="1600" dirty="0">
                          <a:solidFill>
                            <a:schemeClr val="accent4">
                              <a:lumMod val="10000"/>
                            </a:schemeClr>
                          </a:solidFill>
                          <a:effectLst/>
                          <a:latin typeface="Arial Narrow"/>
                          <a:ea typeface="Calibri"/>
                        </a:rPr>
                        <a:t>London, UK</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vMerge="1">
                  <a:txBody>
                    <a:bodyPr/>
                    <a:lstStyle/>
                    <a:p>
                      <a:endParaRPr lang="fr-F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857250" y="44450"/>
            <a:ext cx="7429500" cy="1139825"/>
          </a:xfrm>
        </p:spPr>
        <p:txBody>
          <a:bodyPr/>
          <a:lstStyle/>
          <a:p>
            <a:pPr eaLnBrk="1" hangingPunct="1">
              <a:tabLst>
                <a:tab pos="5207000" algn="l"/>
              </a:tabLst>
              <a:defRPr/>
            </a:pPr>
            <a:r>
              <a:rPr lang="en-GB" sz="4000" dirty="0" smtClean="0"/>
              <a:t>Other </a:t>
            </a:r>
            <a:r>
              <a:rPr lang="en-GB" sz="4000" dirty="0"/>
              <a:t>future events </a:t>
            </a:r>
            <a:r>
              <a:rPr lang="en-GB" sz="4000" dirty="0" smtClean="0"/>
              <a:t>2016-2017</a:t>
            </a:r>
            <a:endParaRPr lang="en-GB" sz="4000" dirty="0"/>
          </a:p>
        </p:txBody>
      </p:sp>
      <p:sp>
        <p:nvSpPr>
          <p:cNvPr id="466946" name="Rectangle 2"/>
          <p:cNvSpPr>
            <a:spLocks noGrp="1" noChangeArrowheads="1"/>
          </p:cNvSpPr>
          <p:nvPr>
            <p:ph idx="1"/>
          </p:nvPr>
        </p:nvSpPr>
        <p:spPr>
          <a:xfrm>
            <a:off x="838200" y="990600"/>
            <a:ext cx="7848600" cy="5545138"/>
          </a:xfrm>
        </p:spPr>
        <p:txBody>
          <a:bodyPr/>
          <a:lstStyle/>
          <a:p>
            <a:pPr eaLnBrk="1" hangingPunct="1">
              <a:spcAft>
                <a:spcPts val="0"/>
              </a:spcAft>
              <a:defRPr/>
            </a:pPr>
            <a:r>
              <a:rPr lang="en-US" sz="2800" dirty="0"/>
              <a:t>See Annex </a:t>
            </a:r>
            <a:r>
              <a:rPr lang="en-US" sz="2800" dirty="0" smtClean="0"/>
              <a:t>A </a:t>
            </a:r>
            <a:r>
              <a:rPr lang="en-US" sz="2800" dirty="0"/>
              <a:t>to </a:t>
            </a:r>
            <a:r>
              <a:rPr lang="en-US" sz="2800" dirty="0" smtClean="0"/>
              <a:t>IRCC8.8B - Items </a:t>
            </a:r>
            <a:r>
              <a:rPr lang="en-US" sz="2800" dirty="0"/>
              <a:t>to </a:t>
            </a:r>
            <a:r>
              <a:rPr lang="en-US" sz="2800" dirty="0" smtClean="0"/>
              <a:t>note (2/2):</a:t>
            </a:r>
            <a:endParaRPr lang="en-US" sz="2800" dirty="0"/>
          </a:p>
        </p:txBody>
      </p:sp>
      <p:graphicFrame>
        <p:nvGraphicFramePr>
          <p:cNvPr id="2" name="Tableau 1"/>
          <p:cNvGraphicFramePr>
            <a:graphicFrameLocks noGrp="1"/>
          </p:cNvGraphicFramePr>
          <p:nvPr>
            <p:extLst>
              <p:ext uri="{D42A27DB-BD31-4B8C-83A1-F6EECF244321}">
                <p14:modId xmlns:p14="http://schemas.microsoft.com/office/powerpoint/2010/main" val="2817711743"/>
              </p:ext>
            </p:extLst>
          </p:nvPr>
        </p:nvGraphicFramePr>
        <p:xfrm>
          <a:off x="152400" y="1757465"/>
          <a:ext cx="8839198" cy="3749565"/>
        </p:xfrm>
        <a:graphic>
          <a:graphicData uri="http://schemas.openxmlformats.org/drawingml/2006/table">
            <a:tbl>
              <a:tblPr firstRow="1" firstCol="1" bandRow="1"/>
              <a:tblGrid>
                <a:gridCol w="1104899"/>
                <a:gridCol w="2604407"/>
                <a:gridCol w="1183822"/>
                <a:gridCol w="1341664"/>
                <a:gridCol w="2604406"/>
              </a:tblGrid>
              <a:tr h="579645">
                <a:tc>
                  <a:txBody>
                    <a:bodyPr/>
                    <a:lstStyle/>
                    <a:p>
                      <a:pPr algn="ctr">
                        <a:spcAft>
                          <a:spcPts val="0"/>
                        </a:spcAft>
                      </a:pPr>
                      <a:r>
                        <a:rPr lang="en-GB" sz="1600" b="1" i="1" kern="1200" dirty="0">
                          <a:solidFill>
                            <a:schemeClr val="accent4">
                              <a:lumMod val="10000"/>
                            </a:schemeClr>
                          </a:solidFill>
                          <a:effectLst/>
                          <a:latin typeface="Arial Narrow"/>
                          <a:ea typeface="Times New Roman"/>
                        </a:rPr>
                        <a:t>Task</a:t>
                      </a:r>
                      <a:endParaRPr lang="fr-FR" sz="1600" dirty="0">
                        <a:solidFill>
                          <a:schemeClr val="accent4">
                            <a:lumMod val="10000"/>
                          </a:schemeClr>
                        </a:solidFill>
                        <a:effectLst/>
                        <a:latin typeface="Times New Roman"/>
                        <a:ea typeface="Times New Roman"/>
                      </a:endParaRPr>
                    </a:p>
                    <a:p>
                      <a:pPr algn="ctr">
                        <a:spcAft>
                          <a:spcPts val="0"/>
                        </a:spcAft>
                      </a:pPr>
                      <a:r>
                        <a:rPr lang="en-GB" sz="1600" b="1" i="1" kern="1200" dirty="0">
                          <a:solidFill>
                            <a:schemeClr val="accent4">
                              <a:lumMod val="10000"/>
                            </a:schemeClr>
                          </a:solidFill>
                          <a:effectLst/>
                          <a:latin typeface="Arial Narrow"/>
                          <a:ea typeface="Times New Roman"/>
                        </a:rPr>
                        <a:t>Ref WP2016</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dirty="0">
                          <a:solidFill>
                            <a:schemeClr val="accent4">
                              <a:lumMod val="10000"/>
                            </a:schemeClr>
                          </a:solidFill>
                          <a:effectLst/>
                          <a:latin typeface="Arial Narrow"/>
                          <a:ea typeface="Times New Roman"/>
                        </a:rPr>
                        <a:t>Event / Meeting</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kern="1200">
                          <a:solidFill>
                            <a:schemeClr val="accent4">
                              <a:lumMod val="10000"/>
                            </a:schemeClr>
                          </a:solidFill>
                          <a:effectLst/>
                          <a:latin typeface="Arial Narrow"/>
                          <a:ea typeface="Times New Roman"/>
                        </a:rPr>
                        <a:t>Date</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a:solidFill>
                            <a:schemeClr val="accent4">
                              <a:lumMod val="10000"/>
                            </a:schemeClr>
                          </a:solidFill>
                          <a:effectLst/>
                          <a:latin typeface="Arial Narrow"/>
                          <a:ea typeface="Times New Roman"/>
                        </a:rPr>
                        <a:t>Location</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n-GB" sz="1600" b="1" i="1" kern="1200">
                          <a:solidFill>
                            <a:schemeClr val="accent4">
                              <a:lumMod val="10000"/>
                            </a:schemeClr>
                          </a:solidFill>
                          <a:effectLst/>
                          <a:latin typeface="Arial Narrow"/>
                          <a:ea typeface="Times New Roman"/>
                        </a:rPr>
                        <a:t>Comments</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spcAft>
                          <a:spcPts val="0"/>
                        </a:spcAft>
                      </a:pPr>
                      <a:r>
                        <a:rPr lang="en-GB" sz="1600" dirty="0">
                          <a:solidFill>
                            <a:schemeClr val="accent4">
                              <a:lumMod val="10000"/>
                            </a:schemeClr>
                          </a:solidFill>
                          <a:effectLst/>
                          <a:latin typeface="Arial Narrow"/>
                          <a:ea typeface="Calibri"/>
                        </a:rPr>
                        <a:t>1.1.18</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just">
                        <a:spcAft>
                          <a:spcPts val="0"/>
                        </a:spcAft>
                      </a:pPr>
                      <a:r>
                        <a:rPr lang="en-GB" sz="1600" dirty="0">
                          <a:solidFill>
                            <a:schemeClr val="accent4">
                              <a:lumMod val="10000"/>
                            </a:schemeClr>
                          </a:solidFill>
                          <a:effectLst/>
                          <a:latin typeface="Arial Narrow"/>
                          <a:ea typeface="Calibri"/>
                        </a:rPr>
                        <a:t>11</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Conference on the Standardization of Geographical Names (UNCSGN)</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spcAft>
                          <a:spcPts val="0"/>
                        </a:spcAft>
                      </a:pPr>
                      <a:r>
                        <a:rPr lang="en-GB" sz="1600" dirty="0">
                          <a:solidFill>
                            <a:schemeClr val="accent4">
                              <a:lumMod val="10000"/>
                            </a:schemeClr>
                          </a:solidFill>
                          <a:effectLst/>
                          <a:latin typeface="Arial Narrow"/>
                          <a:ea typeface="Calibri"/>
                        </a:rPr>
                        <a:t>?? 2017</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spcAft>
                          <a:spcPts val="0"/>
                        </a:spcAft>
                      </a:pPr>
                      <a:r>
                        <a:rPr lang="en-GB" sz="1600">
                          <a:solidFill>
                            <a:schemeClr val="accent4">
                              <a:lumMod val="10000"/>
                            </a:schemeClr>
                          </a:solidFill>
                          <a:effectLst/>
                          <a:latin typeface="Arial Narrow"/>
                          <a:ea typeface="Calibri"/>
                        </a:rPr>
                        <a:t> </a:t>
                      </a:r>
                      <a:endParaRPr lang="fr-FR" sz="160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spcAft>
                          <a:spcPts val="0"/>
                        </a:spcAft>
                      </a:pPr>
                      <a:r>
                        <a:rPr lang="en-GB" sz="1600" dirty="0">
                          <a:solidFill>
                            <a:schemeClr val="accent4">
                              <a:lumMod val="10000"/>
                            </a:schemeClr>
                          </a:solidFill>
                          <a:effectLst/>
                          <a:latin typeface="Arial Narrow"/>
                          <a:ea typeface="Calibri"/>
                        </a:rPr>
                        <a:t>SCUFN to consider attendance</a:t>
                      </a:r>
                      <a:endParaRPr lang="fr-FR" sz="1600" dirty="0">
                        <a:solidFill>
                          <a:schemeClr val="accent4">
                            <a:lumMod val="10000"/>
                          </a:schemeClr>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r>
                        <a:rPr lang="en-GB" sz="1600" dirty="0">
                          <a:solidFill>
                            <a:schemeClr val="accent4">
                              <a:lumMod val="10000"/>
                            </a:schemeClr>
                          </a:solidFill>
                          <a:effectLst/>
                          <a:latin typeface="Arial Narrow"/>
                          <a:ea typeface="Calibri"/>
                        </a:rPr>
                        <a:t> </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High-Level UN Conference on Oceans and Seas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a:solidFill>
                            <a:schemeClr val="accent4">
                              <a:lumMod val="10000"/>
                            </a:schemeClr>
                          </a:solidFill>
                          <a:effectLst/>
                          <a:latin typeface="Arial Narrow"/>
                          <a:ea typeface="Calibri"/>
                        </a:rPr>
                        <a:t>05-09 Jun 2017</a:t>
                      </a:r>
                      <a:endParaRPr lang="fr-FR" sz="160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US" sz="1600">
                          <a:solidFill>
                            <a:schemeClr val="accent4">
                              <a:lumMod val="10000"/>
                            </a:schemeClr>
                          </a:solidFill>
                          <a:effectLst/>
                          <a:latin typeface="Arial Narrow"/>
                          <a:ea typeface="Calibri"/>
                        </a:rPr>
                        <a:t>Fiji</a:t>
                      </a:r>
                      <a:endParaRPr lang="fr-FR" sz="160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IHO representation to be </a:t>
                      </a:r>
                      <a:r>
                        <a:rPr lang="en-GB" sz="1600" dirty="0" smtClean="0">
                          <a:solidFill>
                            <a:schemeClr val="accent4">
                              <a:lumMod val="10000"/>
                            </a:schemeClr>
                          </a:solidFill>
                          <a:effectLst/>
                          <a:latin typeface="Arial Narrow"/>
                          <a:ea typeface="Calibri"/>
                        </a:rPr>
                        <a:t>considered</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72327">
                <a:tc>
                  <a:txBody>
                    <a:bodyPr/>
                    <a:lstStyle/>
                    <a:p>
                      <a:pPr algn="just"/>
                      <a:r>
                        <a:rPr lang="en-GB" sz="1600" dirty="0" smtClean="0">
                          <a:solidFill>
                            <a:schemeClr val="accent4">
                              <a:lumMod val="10000"/>
                            </a:schemeClr>
                          </a:solidFill>
                          <a:effectLst/>
                          <a:latin typeface="Arial Narrow"/>
                          <a:ea typeface="Calibri"/>
                        </a:rPr>
                        <a:t> </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5</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Plenary Meeting of UN-GGIM-Asia-Pacific</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 Oct 2016</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a:solidFill>
                            <a:schemeClr val="accent4">
                              <a:lumMod val="10000"/>
                            </a:schemeClr>
                          </a:solidFill>
                          <a:effectLst/>
                          <a:latin typeface="Arial Narrow"/>
                          <a:ea typeface="Calibri"/>
                        </a:rPr>
                        <a:t>Kuala Lumpur, Malaysia</a:t>
                      </a:r>
                      <a:endParaRPr lang="fr-FR" sz="160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EAHC to consider representing the IHO</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58490">
                <a:tc>
                  <a:txBody>
                    <a:bodyPr/>
                    <a:lstStyle/>
                    <a:p>
                      <a:pPr algn="just"/>
                      <a:r>
                        <a:rPr lang="en-GB" sz="1600" dirty="0">
                          <a:solidFill>
                            <a:schemeClr val="accent4">
                              <a:lumMod val="10000"/>
                            </a:schemeClr>
                          </a:solidFill>
                          <a:effectLst/>
                          <a:latin typeface="Arial Narrow"/>
                          <a:ea typeface="Calibri"/>
                        </a:rPr>
                        <a:t>1.1.20.1</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18</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session of the Asia-Pacific Heads of Maritime Safety Agencies (</a:t>
                      </a:r>
                      <a:r>
                        <a:rPr lang="en-GB" sz="1600" dirty="0" err="1">
                          <a:solidFill>
                            <a:schemeClr val="accent4">
                              <a:lumMod val="10000"/>
                            </a:schemeClr>
                          </a:solidFill>
                          <a:effectLst/>
                          <a:latin typeface="Arial Narrow"/>
                          <a:ea typeface="Calibri"/>
                        </a:rPr>
                        <a:t>APHoMSA</a:t>
                      </a:r>
                      <a:r>
                        <a:rPr lang="en-GB" sz="1600" dirty="0">
                          <a:solidFill>
                            <a:schemeClr val="accent4">
                              <a:lumMod val="10000"/>
                            </a:schemeClr>
                          </a:solidFill>
                          <a:effectLst/>
                          <a:latin typeface="Arial Narrow"/>
                          <a:ea typeface="Calibri"/>
                        </a:rPr>
                        <a:t>) forum</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a:solidFill>
                            <a:schemeClr val="accent4">
                              <a:lumMod val="10000"/>
                            </a:schemeClr>
                          </a:solidFill>
                          <a:effectLst/>
                          <a:latin typeface="Arial Narrow"/>
                          <a:ea typeface="Calibri"/>
                        </a:rPr>
                        <a:t>21-24 Mar 2017</a:t>
                      </a:r>
                      <a:endParaRPr lang="fr-FR" sz="160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err="1">
                          <a:solidFill>
                            <a:schemeClr val="accent4">
                              <a:lumMod val="10000"/>
                            </a:schemeClr>
                          </a:solidFill>
                          <a:effectLst/>
                          <a:latin typeface="Arial Narrow"/>
                          <a:ea typeface="Calibri"/>
                        </a:rPr>
                        <a:t>Langkawi</a:t>
                      </a:r>
                      <a:r>
                        <a:rPr lang="en-GB" sz="1600" dirty="0">
                          <a:solidFill>
                            <a:schemeClr val="accent4">
                              <a:lumMod val="10000"/>
                            </a:schemeClr>
                          </a:solidFill>
                          <a:effectLst/>
                          <a:latin typeface="Arial Narrow"/>
                          <a:ea typeface="Calibri"/>
                        </a:rPr>
                        <a:t>, Malaysia</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IHO representation to be </a:t>
                      </a:r>
                      <a:r>
                        <a:rPr lang="en-GB" sz="1600" dirty="0" smtClean="0">
                          <a:solidFill>
                            <a:schemeClr val="accent4">
                              <a:lumMod val="10000"/>
                            </a:schemeClr>
                          </a:solidFill>
                          <a:effectLst/>
                          <a:latin typeface="Arial Narrow"/>
                          <a:ea typeface="Calibri"/>
                        </a:rPr>
                        <a:t>considered in relation</a:t>
                      </a:r>
                      <a:r>
                        <a:rPr lang="en-GB" sz="1600" baseline="0" dirty="0" smtClean="0">
                          <a:solidFill>
                            <a:schemeClr val="accent4">
                              <a:lumMod val="10000"/>
                            </a:schemeClr>
                          </a:solidFill>
                          <a:effectLst/>
                          <a:latin typeface="Arial Narrow"/>
                          <a:ea typeface="Calibri"/>
                        </a:rPr>
                        <a:t> with RHCs’ activities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58490">
                <a:tc>
                  <a:txBody>
                    <a:bodyPr/>
                    <a:lstStyle/>
                    <a:p>
                      <a:pPr algn="just"/>
                      <a:r>
                        <a:rPr lang="en-GB" sz="1600" dirty="0">
                          <a:solidFill>
                            <a:schemeClr val="accent4">
                              <a:lumMod val="10000"/>
                            </a:schemeClr>
                          </a:solidFill>
                          <a:effectLst/>
                          <a:latin typeface="Arial Narrow"/>
                          <a:ea typeface="Calibri"/>
                        </a:rPr>
                        <a:t>3.2.10</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47</a:t>
                      </a:r>
                      <a:r>
                        <a:rPr lang="en-GB" sz="1600" baseline="30000" dirty="0">
                          <a:solidFill>
                            <a:schemeClr val="accent4">
                              <a:lumMod val="10000"/>
                            </a:schemeClr>
                          </a:solidFill>
                          <a:effectLst/>
                          <a:latin typeface="Arial Narrow"/>
                          <a:ea typeface="Calibri"/>
                        </a:rPr>
                        <a:t>th</a:t>
                      </a:r>
                      <a:r>
                        <a:rPr lang="en-GB" sz="1600" dirty="0">
                          <a:solidFill>
                            <a:schemeClr val="accent4">
                              <a:lumMod val="10000"/>
                            </a:schemeClr>
                          </a:solidFill>
                          <a:effectLst/>
                          <a:latin typeface="Arial Narrow"/>
                          <a:ea typeface="Calibri"/>
                        </a:rPr>
                        <a:t> Pacific Islands Forum</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 Aug / Sep 2016</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Micronesia</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just"/>
                      <a:r>
                        <a:rPr lang="en-GB" sz="1600" dirty="0">
                          <a:solidFill>
                            <a:schemeClr val="accent4">
                              <a:lumMod val="10000"/>
                            </a:schemeClr>
                          </a:solidFill>
                          <a:effectLst/>
                          <a:latin typeface="Arial Narrow"/>
                          <a:ea typeface="Calibri"/>
                        </a:rPr>
                        <a:t>Consider representation by an IHO Member State in the </a:t>
                      </a:r>
                      <a:r>
                        <a:rPr lang="en-GB" sz="1600" dirty="0" smtClean="0">
                          <a:solidFill>
                            <a:schemeClr val="accent4">
                              <a:lumMod val="10000"/>
                            </a:schemeClr>
                          </a:solidFill>
                          <a:effectLst/>
                          <a:latin typeface="Arial Narrow"/>
                          <a:ea typeface="Calibri"/>
                        </a:rPr>
                        <a:t>region in relation with SWPHC activities</a:t>
                      </a:r>
                      <a:endParaRPr lang="fr-FR" sz="1600" dirty="0">
                        <a:solidFill>
                          <a:schemeClr val="accent4">
                            <a:lumMod val="10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900174183"/>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HSSC Report template</Template>
  <TotalTime>457</TotalTime>
  <Words>817</Words>
  <Application>Microsoft Office PowerPoint</Application>
  <PresentationFormat>Affichage à l'écran (4:3)</PresentationFormat>
  <Paragraphs>131</Paragraphs>
  <Slides>10</Slides>
  <Notes>8</Notes>
  <HiddenSlides>0</HiddenSlides>
  <MMClips>0</MMClips>
  <ScaleCrop>false</ScaleCrop>
  <HeadingPairs>
    <vt:vector size="4" baseType="variant">
      <vt:variant>
        <vt:lpstr>Thème</vt:lpstr>
      </vt:variant>
      <vt:variant>
        <vt:i4>2</vt:i4>
      </vt:variant>
      <vt:variant>
        <vt:lpstr>Titres des diapositives</vt:lpstr>
      </vt:variant>
      <vt:variant>
        <vt:i4>10</vt:i4>
      </vt:variant>
    </vt:vector>
  </HeadingPairs>
  <TitlesOfParts>
    <vt:vector size="12" baseType="lpstr">
      <vt:lpstr>HSSC Report template</vt:lpstr>
      <vt:lpstr>1_HSSC Report template</vt:lpstr>
      <vt:lpstr>Présentation PowerPoint</vt:lpstr>
      <vt:lpstr>Contents</vt:lpstr>
      <vt:lpstr>Status of relations with other International Organizations</vt:lpstr>
      <vt:lpstr>UN Priority on Good Management of Seas and Waterways</vt:lpstr>
      <vt:lpstr>IHO Stakeholders’ Forum and related activities</vt:lpstr>
      <vt:lpstr>IHO Stakeholders’ Forum and related activities</vt:lpstr>
      <vt:lpstr>IHO Stakeholders’ Forum and related activities</vt:lpstr>
      <vt:lpstr>Other future events 2016-2017</vt:lpstr>
      <vt:lpstr>Other future events 2016-2017</vt:lpstr>
      <vt:lpstr>Action required of IRCC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GILLES</dc:creator>
  <cp:lastModifiedBy>Gilles Bessero</cp:lastModifiedBy>
  <cp:revision>60</cp:revision>
  <dcterms:created xsi:type="dcterms:W3CDTF">2011-10-01T21:09:34Z</dcterms:created>
  <dcterms:modified xsi:type="dcterms:W3CDTF">2016-05-21T15:55:01Z</dcterms:modified>
</cp:coreProperties>
</file>