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43" r:id="rId2"/>
    <p:sldMasterId id="2147484371" r:id="rId3"/>
    <p:sldMasterId id="2147484425" r:id="rId4"/>
    <p:sldMasterId id="2147484605" r:id="rId5"/>
  </p:sldMasterIdLst>
  <p:notesMasterIdLst>
    <p:notesMasterId r:id="rId17"/>
  </p:notesMasterIdLst>
  <p:handoutMasterIdLst>
    <p:handoutMasterId r:id="rId18"/>
  </p:handoutMasterIdLst>
  <p:sldIdLst>
    <p:sldId id="630" r:id="rId6"/>
    <p:sldId id="598" r:id="rId7"/>
    <p:sldId id="604" r:id="rId8"/>
    <p:sldId id="634" r:id="rId9"/>
    <p:sldId id="608" r:id="rId10"/>
    <p:sldId id="635" r:id="rId11"/>
    <p:sldId id="612" r:id="rId12"/>
    <p:sldId id="629" r:id="rId13"/>
    <p:sldId id="631" r:id="rId14"/>
    <p:sldId id="632" r:id="rId15"/>
    <p:sldId id="633" r:id="rId16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33"/>
    <a:srgbClr val="F89400"/>
    <a:srgbClr val="FFCC00"/>
    <a:srgbClr val="66CCFF"/>
    <a:srgbClr val="B29EFA"/>
    <a:srgbClr val="BCADEB"/>
    <a:srgbClr val="C19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493" autoAdjust="0"/>
    <p:restoredTop sz="91694" autoAdjust="0"/>
  </p:normalViewPr>
  <p:slideViewPr>
    <p:cSldViewPr>
      <p:cViewPr varScale="1">
        <p:scale>
          <a:sx n="70" d="100"/>
          <a:sy n="70" d="100"/>
        </p:scale>
        <p:origin x="-1902" y="-9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321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cat>
            <c:numRef>
              <c:f>Feuil1!$A$1:$E$1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Feuil1!$A$2:$E$2</c:f>
              <c:numCache>
                <c:formatCode>General</c:formatCode>
                <c:ptCount val="5"/>
                <c:pt idx="0">
                  <c:v>4</c:v>
                </c:pt>
                <c:pt idx="1">
                  <c:v>9</c:v>
                </c:pt>
                <c:pt idx="2">
                  <c:v>16</c:v>
                </c:pt>
                <c:pt idx="3">
                  <c:v>33</c:v>
                </c:pt>
                <c:pt idx="4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400256"/>
        <c:axId val="117359360"/>
      </c:barChart>
      <c:catAx>
        <c:axId val="9240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DADADA">
                <a:lumMod val="10000"/>
              </a:srgbClr>
            </a:solidFill>
          </a:ln>
        </c:spPr>
        <c:crossAx val="117359360"/>
        <c:crosses val="autoZero"/>
        <c:auto val="1"/>
        <c:lblAlgn val="ctr"/>
        <c:lblOffset val="100"/>
        <c:noMultiLvlLbl val="0"/>
      </c:catAx>
      <c:valAx>
        <c:axId val="117359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rgbClr val="DADADA">
                <a:lumMod val="10000"/>
              </a:srgbClr>
            </a:solidFill>
          </a:ln>
        </c:spPr>
        <c:crossAx val="92400256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1"/>
        <c:ser>
          <c:idx val="1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Feuil1!$A$1:$O$1</c:f>
              <c:strCache>
                <c:ptCount val="15"/>
                <c:pt idx="0">
                  <c:v>&lt;2003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strCache>
            </c:strRef>
          </c:cat>
          <c:val>
            <c:numRef>
              <c:f>Feuil1!$A$2:$O$2</c:f>
              <c:numCache>
                <c:formatCode>General</c:formatCode>
                <c:ptCount val="15"/>
                <c:pt idx="0">
                  <c:v>25</c:v>
                </c:pt>
                <c:pt idx="1">
                  <c:v>1</c:v>
                </c:pt>
                <c:pt idx="2">
                  <c:v>23</c:v>
                </c:pt>
                <c:pt idx="3">
                  <c:v>6</c:v>
                </c:pt>
                <c:pt idx="4">
                  <c:v>2</c:v>
                </c:pt>
                <c:pt idx="5">
                  <c:v>22</c:v>
                </c:pt>
                <c:pt idx="6">
                  <c:v>3</c:v>
                </c:pt>
                <c:pt idx="7">
                  <c:v>5</c:v>
                </c:pt>
                <c:pt idx="8">
                  <c:v>15</c:v>
                </c:pt>
                <c:pt idx="9">
                  <c:v>8</c:v>
                </c:pt>
                <c:pt idx="10">
                  <c:v>22</c:v>
                </c:pt>
                <c:pt idx="11">
                  <c:v>17</c:v>
                </c:pt>
                <c:pt idx="12">
                  <c:v>23</c:v>
                </c:pt>
                <c:pt idx="13">
                  <c:v>62</c:v>
                </c:pt>
                <c:pt idx="1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177216"/>
        <c:axId val="141178752"/>
      </c:barChart>
      <c:catAx>
        <c:axId val="1411772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DADADA">
                <a:lumMod val="10000"/>
              </a:srgbClr>
            </a:solidFill>
          </a:ln>
        </c:spPr>
        <c:crossAx val="141178752"/>
        <c:crosses val="autoZero"/>
        <c:auto val="1"/>
        <c:lblAlgn val="ctr"/>
        <c:lblOffset val="100"/>
        <c:noMultiLvlLbl val="0"/>
      </c:catAx>
      <c:valAx>
        <c:axId val="14117875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41177216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fld id="{4DA2FCA0-CEFA-407C-A186-BB895CB55DF8}" type="slidenum">
              <a:rPr lang="en-AU" altLang="ko-KR"/>
              <a:pPr>
                <a:defRPr/>
              </a:pPr>
              <a:t>‹N°›</a:t>
            </a:fld>
            <a:endParaRPr lang="en-AU" altLang="ko-KR"/>
          </a:p>
        </p:txBody>
      </p:sp>
    </p:spTree>
    <p:extLst>
      <p:ext uri="{BB962C8B-B14F-4D97-AF65-F5344CB8AC3E}">
        <p14:creationId xmlns:p14="http://schemas.microsoft.com/office/powerpoint/2010/main" val="1364161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fld id="{E5B2B049-8B78-4DAB-9E74-809DA127D309}" type="slidenum">
              <a:rPr lang="en-AU" altLang="ko-KR"/>
              <a:pPr>
                <a:defRPr/>
              </a:pPr>
              <a:t>‹N°›</a:t>
            </a:fld>
            <a:endParaRPr lang="en-AU" altLang="ko-KR"/>
          </a:p>
        </p:txBody>
      </p:sp>
    </p:spTree>
    <p:extLst>
      <p:ext uri="{BB962C8B-B14F-4D97-AF65-F5344CB8AC3E}">
        <p14:creationId xmlns:p14="http://schemas.microsoft.com/office/powerpoint/2010/main" val="875103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396BB77-2796-413F-89CE-81F31E3AA44F}" type="slidenum">
              <a:rPr lang="en-AU" smtClean="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</a:t>
            </a:fld>
            <a:endParaRPr lang="en-AU" smtClean="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7396BB77-2796-413F-89CE-81F31E3AA44F}" type="slidenum">
              <a:rPr lang="en-AU" smtClean="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</a:t>
            </a:fld>
            <a:endParaRPr lang="en-AU" smtClean="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E242CAA4-E7AA-4319-B4EE-A232AD17A694}" type="slidenum">
              <a:rPr lang="en-AU" smtClean="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</a:t>
            </a:fld>
            <a:endParaRPr lang="en-AU" smtClean="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E242CAA4-E7AA-4319-B4EE-A232AD17A694}" type="slidenum">
              <a:rPr lang="en-AU" smtClean="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</a:t>
            </a:fld>
            <a:endParaRPr lang="en-AU" smtClean="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02F2CAFC-2F25-4A0C-B1A2-4CD756162863}" type="slidenum">
              <a:rPr lang="en-AU" smtClean="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</a:t>
            </a:fld>
            <a:endParaRPr lang="en-AU" smtClean="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02F2CAFC-2F25-4A0C-B1A2-4CD756162863}" type="slidenum">
              <a:rPr lang="en-AU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</a:t>
            </a:fld>
            <a:endParaRPr lang="en-AU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02F2CAFC-2F25-4A0C-B1A2-4CD756162863}" type="slidenum">
              <a:rPr lang="en-AU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</a:t>
            </a:fld>
            <a:endParaRPr lang="en-AU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02F2CAFC-2F25-4A0C-B1A2-4CD756162863}" type="slidenum">
              <a:rPr lang="en-AU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</a:t>
            </a:fld>
            <a:endParaRPr lang="en-AU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0" y="20638"/>
            <a:ext cx="9148763" cy="6851650"/>
            <a:chOff x="1" y="0"/>
            <a:chExt cx="5763" cy="4316"/>
          </a:xfrm>
        </p:grpSpPr>
        <p:sp>
          <p:nvSpPr>
            <p:cNvPr id="4" name="Freeform 4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5" name="Freeform 4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6" name="Freeform 4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</p:grpSp>
        <p:sp>
          <p:nvSpPr>
            <p:cNvPr id="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7 w 717"/>
                <a:gd name="T1" fmla="*/ 845 h 845"/>
                <a:gd name="T2" fmla="*/ 757 w 717"/>
                <a:gd name="T3" fmla="*/ 821 h 845"/>
                <a:gd name="T4" fmla="*/ 614 w 717"/>
                <a:gd name="T5" fmla="*/ 605 h 845"/>
                <a:gd name="T6" fmla="*/ 426 w 717"/>
                <a:gd name="T7" fmla="*/ 396 h 845"/>
                <a:gd name="T8" fmla="*/ 24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9 w 717"/>
                <a:gd name="T15" fmla="*/ 198 h 845"/>
                <a:gd name="T16" fmla="*/ 420 w 717"/>
                <a:gd name="T17" fmla="*/ 408 h 845"/>
                <a:gd name="T18" fmla="*/ 608 w 717"/>
                <a:gd name="T19" fmla="*/ 623 h 845"/>
                <a:gd name="T20" fmla="*/ 757 w 717"/>
                <a:gd name="T21" fmla="*/ 845 h 845"/>
                <a:gd name="T22" fmla="*/ 75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7 w 407"/>
                <a:gd name="T1" fmla="*/ 414 h 414"/>
                <a:gd name="T2" fmla="*/ 427 w 407"/>
                <a:gd name="T3" fmla="*/ 396 h 414"/>
                <a:gd name="T4" fmla="*/ 24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6 w 407"/>
                <a:gd name="T13" fmla="*/ 204 h 414"/>
                <a:gd name="T14" fmla="*/ 427 w 407"/>
                <a:gd name="T15" fmla="*/ 414 h 414"/>
                <a:gd name="T16" fmla="*/ 42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6 w 586"/>
                <a:gd name="T1" fmla="*/ 0 h 599"/>
                <a:gd name="T2" fmla="*/ 608 w 586"/>
                <a:gd name="T3" fmla="*/ 0 h 599"/>
                <a:gd name="T4" fmla="*/ 427 w 586"/>
                <a:gd name="T5" fmla="*/ 132 h 599"/>
                <a:gd name="T6" fmla="*/ 27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7 w 586"/>
                <a:gd name="T17" fmla="*/ 282 h 599"/>
                <a:gd name="T18" fmla="*/ 433 w 586"/>
                <a:gd name="T19" fmla="*/ 138 h 599"/>
                <a:gd name="T20" fmla="*/ 626 w 586"/>
                <a:gd name="T21" fmla="*/ 0 h 599"/>
                <a:gd name="T22" fmla="*/ 62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9 w 269"/>
                <a:gd name="T1" fmla="*/ 0 h 252"/>
                <a:gd name="T2" fmla="*/ 27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9 w 269"/>
                <a:gd name="T15" fmla="*/ 0 h 252"/>
                <a:gd name="T16" fmla="*/ 28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40" name="Picture 78" descr="IHO Colour-transparent-small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850" y="415925"/>
            <a:ext cx="812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5946" y="2564904"/>
            <a:ext cx="6400800" cy="3163958"/>
          </a:xfrm>
        </p:spPr>
        <p:txBody>
          <a:bodyPr/>
          <a:lstStyle>
            <a:lvl1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sz="2400"/>
            </a:lvl1pPr>
          </a:lstStyle>
          <a:p>
            <a:r>
              <a:rPr lang="fr-FR" dirty="0" smtClean="0"/>
              <a:t>Cliquez pour modifier le style des sous-titres du masque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3904253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9709583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446995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0" y="20638"/>
            <a:ext cx="9148763" cy="6851650"/>
            <a:chOff x="1" y="0"/>
            <a:chExt cx="5763" cy="4316"/>
          </a:xfrm>
        </p:grpSpPr>
        <p:sp>
          <p:nvSpPr>
            <p:cNvPr id="4" name="Freeform 4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Freeform 4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Freeform 4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5 w 717"/>
                <a:gd name="T1" fmla="*/ 845 h 845"/>
                <a:gd name="T2" fmla="*/ 755 w 717"/>
                <a:gd name="T3" fmla="*/ 821 h 845"/>
                <a:gd name="T4" fmla="*/ 612 w 717"/>
                <a:gd name="T5" fmla="*/ 605 h 845"/>
                <a:gd name="T6" fmla="*/ 425 w 717"/>
                <a:gd name="T7" fmla="*/ 396 h 845"/>
                <a:gd name="T8" fmla="*/ 24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8 w 717"/>
                <a:gd name="T15" fmla="*/ 198 h 845"/>
                <a:gd name="T16" fmla="*/ 419 w 717"/>
                <a:gd name="T17" fmla="*/ 408 h 845"/>
                <a:gd name="T18" fmla="*/ 606 w 717"/>
                <a:gd name="T19" fmla="*/ 623 h 845"/>
                <a:gd name="T20" fmla="*/ 755 w 717"/>
                <a:gd name="T21" fmla="*/ 845 h 845"/>
                <a:gd name="T22" fmla="*/ 75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6 w 407"/>
                <a:gd name="T1" fmla="*/ 414 h 414"/>
                <a:gd name="T2" fmla="*/ 426 w 407"/>
                <a:gd name="T3" fmla="*/ 396 h 414"/>
                <a:gd name="T4" fmla="*/ 24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5 w 407"/>
                <a:gd name="T13" fmla="*/ 204 h 414"/>
                <a:gd name="T14" fmla="*/ 426 w 407"/>
                <a:gd name="T15" fmla="*/ 414 h 414"/>
                <a:gd name="T16" fmla="*/ 42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4 w 586"/>
                <a:gd name="T1" fmla="*/ 0 h 599"/>
                <a:gd name="T2" fmla="*/ 606 w 586"/>
                <a:gd name="T3" fmla="*/ 0 h 599"/>
                <a:gd name="T4" fmla="*/ 426 w 586"/>
                <a:gd name="T5" fmla="*/ 132 h 599"/>
                <a:gd name="T6" fmla="*/ 27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6 w 586"/>
                <a:gd name="T17" fmla="*/ 282 h 599"/>
                <a:gd name="T18" fmla="*/ 432 w 586"/>
                <a:gd name="T19" fmla="*/ 138 h 599"/>
                <a:gd name="T20" fmla="*/ 624 w 586"/>
                <a:gd name="T21" fmla="*/ 0 h 599"/>
                <a:gd name="T22" fmla="*/ 62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8 w 269"/>
                <a:gd name="T1" fmla="*/ 0 h 252"/>
                <a:gd name="T2" fmla="*/ 27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8 w 269"/>
                <a:gd name="T15" fmla="*/ 0 h 252"/>
                <a:gd name="T16" fmla="*/ 28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40" name="Picture 78" descr="IHO Colour-transparent-small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850" y="415925"/>
            <a:ext cx="812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041525" y="1490663"/>
            <a:ext cx="48037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굴림" charset="-127"/>
                <a:cs typeface="Arial" charset="0"/>
              </a:rPr>
              <a:t>Hydrographic Services and Standards Committee</a:t>
            </a:r>
            <a:endParaRPr lang="en-AU" altLang="ko-KR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ea typeface="굴림" charset="-127"/>
              <a:cs typeface="Arial" charset="0"/>
            </a:endParaRPr>
          </a:p>
        </p:txBody>
      </p: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5946" y="2564904"/>
            <a:ext cx="6400800" cy="3163958"/>
          </a:xfrm>
        </p:spPr>
        <p:txBody>
          <a:bodyPr/>
          <a:lstStyle>
            <a:lvl1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sz="2400"/>
            </a:lvl1pPr>
          </a:lstStyle>
          <a:p>
            <a:r>
              <a:rPr lang="fr-FR" smtClean="0"/>
              <a:t>Cliquez pour modifier le style des sous-titres du masque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0112998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42" y="277813"/>
            <a:ext cx="7429500" cy="1139825"/>
          </a:xfrm>
        </p:spPr>
        <p:txBody>
          <a:bodyPr/>
          <a:lstStyle>
            <a:lvl1pPr algn="l" defTabSz="720000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1600200"/>
            <a:ext cx="7488237" cy="4530725"/>
          </a:xfrm>
        </p:spPr>
        <p:txBody>
          <a:bodyPr/>
          <a:lstStyle>
            <a:lvl1pPr marL="363538" indent="-363538">
              <a:defRPr/>
            </a:lvl1pPr>
            <a:lvl2pPr marL="538163" indent="-174625">
              <a:defRPr/>
            </a:lvl2pPr>
            <a:lvl3pPr marL="901700" indent="-185738">
              <a:defRPr/>
            </a:lvl3pPr>
            <a:lvl4pPr marL="1077913" indent="-176213">
              <a:defRPr/>
            </a:lvl4pPr>
            <a:lvl5pPr marL="1252538" indent="-174625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5155105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49625089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fld id="{2A7B7E9B-B7C7-4471-9B8A-BA1CFA4A2B26}" type="slidenum">
              <a:rPr lang="en-AU" altLang="ko-KR"/>
              <a:pPr>
                <a:defRPr/>
              </a:pPr>
              <a:t>‹N°›</a:t>
            </a:fld>
            <a:endParaRPr lang="en-AU" altLang="ko-KR"/>
          </a:p>
        </p:txBody>
      </p:sp>
    </p:spTree>
    <p:extLst>
      <p:ext uri="{BB962C8B-B14F-4D97-AF65-F5344CB8AC3E}">
        <p14:creationId xmlns:p14="http://schemas.microsoft.com/office/powerpoint/2010/main" val="2592249114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6519811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8737663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808480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87385638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42" y="277813"/>
            <a:ext cx="7429500" cy="1139825"/>
          </a:xfrm>
        </p:spPr>
        <p:txBody>
          <a:bodyPr/>
          <a:lstStyle>
            <a:lvl1pPr algn="l" defTabSz="720000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1600200"/>
            <a:ext cx="7488237" cy="4530725"/>
          </a:xfrm>
        </p:spPr>
        <p:txBody>
          <a:bodyPr/>
          <a:lstStyle>
            <a:lvl1pPr marL="363538" indent="-363538">
              <a:defRPr/>
            </a:lvl1pPr>
            <a:lvl2pPr marL="538163" indent="-174625">
              <a:defRPr/>
            </a:lvl2pPr>
            <a:lvl3pPr marL="901700" indent="-185738">
              <a:defRPr/>
            </a:lvl3pPr>
            <a:lvl4pPr marL="1077913" indent="-176213">
              <a:defRPr/>
            </a:lvl4pPr>
            <a:lvl5pPr marL="1252538" indent="-174625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9213918"/>
      </p:ext>
    </p:extLst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54663323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1519833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800908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20638"/>
            <a:ext cx="9148763" cy="6851650"/>
            <a:chOff x="1" y="0"/>
            <a:chExt cx="5763" cy="4316"/>
          </a:xfrm>
        </p:grpSpPr>
        <p:sp>
          <p:nvSpPr>
            <p:cNvPr id="4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40" name="Picture 43" descr="IHO Colour-transparent-small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75" y="781050"/>
            <a:ext cx="7302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5946" y="2564904"/>
            <a:ext cx="6400800" cy="316395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06333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41" name="Picture 43" descr="IHO Colour-transparent-small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6173788"/>
            <a:ext cx="438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42" y="277813"/>
            <a:ext cx="74295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1600200"/>
            <a:ext cx="7488237" cy="4530725"/>
          </a:xfrm>
        </p:spPr>
        <p:txBody>
          <a:bodyPr/>
          <a:lstStyle>
            <a:lvl1pPr marL="363538" indent="-363538">
              <a:defRPr/>
            </a:lvl1pPr>
            <a:lvl2pPr marL="538163" indent="-174625">
              <a:defRPr/>
            </a:lvl2pPr>
            <a:lvl3pPr marL="901700" indent="-185738">
              <a:defRPr/>
            </a:lvl3pPr>
            <a:lvl4pPr marL="1077913" indent="-176213">
              <a:defRPr/>
            </a:lvl4pPr>
            <a:lvl5pPr marL="1252538" indent="-17462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70042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757355"/>
      </p:ext>
    </p:extLst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136DE36F-E179-48F6-ACC5-50CEEF4B0ED1}" type="slidenum">
              <a:rPr lang="en-AU"/>
              <a:pPr>
                <a:defRPr/>
              </a:pPr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311203"/>
      </p:ext>
    </p:extLst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0835725"/>
      </p:ext>
    </p:extLst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8700188"/>
      </p:ext>
    </p:extLst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192705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15226257"/>
      </p:ext>
    </p:extLst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8724255"/>
      </p:ext>
    </p:extLst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888568"/>
      </p:ext>
    </p:extLst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7384799"/>
      </p:ext>
    </p:extLst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4251130"/>
      </p:ext>
    </p:extLst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0" y="20638"/>
            <a:ext cx="9148763" cy="6851650"/>
            <a:chOff x="1" y="0"/>
            <a:chExt cx="5763" cy="4316"/>
          </a:xfrm>
        </p:grpSpPr>
        <p:sp>
          <p:nvSpPr>
            <p:cNvPr id="4" name="Freeform 42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Freeform 43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Freeform 44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9 w 717"/>
                <a:gd name="T1" fmla="*/ 845 h 845"/>
                <a:gd name="T2" fmla="*/ 739 w 717"/>
                <a:gd name="T3" fmla="*/ 821 h 845"/>
                <a:gd name="T4" fmla="*/ 596 w 717"/>
                <a:gd name="T5" fmla="*/ 605 h 845"/>
                <a:gd name="T6" fmla="*/ 417 w 717"/>
                <a:gd name="T7" fmla="*/ 396 h 845"/>
                <a:gd name="T8" fmla="*/ 23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0 w 717"/>
                <a:gd name="T15" fmla="*/ 198 h 845"/>
                <a:gd name="T16" fmla="*/ 411 w 717"/>
                <a:gd name="T17" fmla="*/ 408 h 845"/>
                <a:gd name="T18" fmla="*/ 590 w 717"/>
                <a:gd name="T19" fmla="*/ 623 h 845"/>
                <a:gd name="T20" fmla="*/ 739 w 717"/>
                <a:gd name="T21" fmla="*/ 845 h 845"/>
                <a:gd name="T22" fmla="*/ 73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8 w 407"/>
                <a:gd name="T1" fmla="*/ 414 h 414"/>
                <a:gd name="T2" fmla="*/ 418 w 407"/>
                <a:gd name="T3" fmla="*/ 396 h 414"/>
                <a:gd name="T4" fmla="*/ 23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7 w 407"/>
                <a:gd name="T13" fmla="*/ 204 h 414"/>
                <a:gd name="T14" fmla="*/ 418 w 407"/>
                <a:gd name="T15" fmla="*/ 414 h 414"/>
                <a:gd name="T16" fmla="*/ 41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8 w 586"/>
                <a:gd name="T1" fmla="*/ 0 h 599"/>
                <a:gd name="T2" fmla="*/ 590 w 586"/>
                <a:gd name="T3" fmla="*/ 0 h 599"/>
                <a:gd name="T4" fmla="*/ 418 w 586"/>
                <a:gd name="T5" fmla="*/ 132 h 599"/>
                <a:gd name="T6" fmla="*/ 26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8 w 586"/>
                <a:gd name="T17" fmla="*/ 282 h 599"/>
                <a:gd name="T18" fmla="*/ 424 w 586"/>
                <a:gd name="T19" fmla="*/ 138 h 599"/>
                <a:gd name="T20" fmla="*/ 608 w 586"/>
                <a:gd name="T21" fmla="*/ 0 h 599"/>
                <a:gd name="T22" fmla="*/ 60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0 w 269"/>
                <a:gd name="T1" fmla="*/ 0 h 252"/>
                <a:gd name="T2" fmla="*/ 26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0 w 269"/>
                <a:gd name="T15" fmla="*/ 0 h 252"/>
                <a:gd name="T16" fmla="*/ 28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40" name="Picture 78" descr="IHO Colour-transparent-small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850" y="415925"/>
            <a:ext cx="812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5946" y="2564904"/>
            <a:ext cx="6400800" cy="3163958"/>
          </a:xfrm>
        </p:spPr>
        <p:txBody>
          <a:bodyPr/>
          <a:lstStyle>
            <a:lvl1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sz="2400"/>
            </a:lvl1pPr>
          </a:lstStyle>
          <a:p>
            <a:r>
              <a:rPr lang="fr-FR" dirty="0" smtClean="0"/>
              <a:t>Cliquez pour modifier le style des sous-titres du masque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7618320"/>
      </p:ext>
    </p:extLst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42" y="277813"/>
            <a:ext cx="7429500" cy="1139825"/>
          </a:xfrm>
        </p:spPr>
        <p:txBody>
          <a:bodyPr/>
          <a:lstStyle>
            <a:lvl1pPr algn="l" defTabSz="720000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1600200"/>
            <a:ext cx="7488237" cy="4530725"/>
          </a:xfrm>
        </p:spPr>
        <p:txBody>
          <a:bodyPr/>
          <a:lstStyle>
            <a:lvl1pPr marL="363538" indent="-363538">
              <a:defRPr/>
            </a:lvl1pPr>
            <a:lvl2pPr marL="538163" indent="-174625">
              <a:defRPr/>
            </a:lvl2pPr>
            <a:lvl3pPr marL="901700" indent="-185738">
              <a:defRPr/>
            </a:lvl3pPr>
            <a:lvl4pPr marL="1077913" indent="-176213">
              <a:defRPr/>
            </a:lvl4pPr>
            <a:lvl5pPr marL="1252538" indent="-174625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8810519"/>
      </p:ext>
    </p:extLst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7994580"/>
      </p:ext>
    </p:extLst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1396D56C-1FB6-4B7D-A5C8-8595E0F58196}" type="slidenum">
              <a:rPr lang="en-AU"/>
              <a:pPr>
                <a:defRPr/>
              </a:pPr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5655400"/>
      </p:ext>
    </p:extLst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7172664"/>
      </p:ext>
    </p:extLst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2961081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fld id="{6161AD58-D50A-45AD-BB68-EF76CBEDA43B}" type="slidenum">
              <a:rPr lang="en-AU" altLang="ko-KR"/>
              <a:pPr>
                <a:defRPr/>
              </a:pPr>
              <a:t>‹N°›</a:t>
            </a:fld>
            <a:endParaRPr lang="en-AU" altLang="ko-KR"/>
          </a:p>
        </p:txBody>
      </p:sp>
    </p:spTree>
    <p:extLst>
      <p:ext uri="{BB962C8B-B14F-4D97-AF65-F5344CB8AC3E}">
        <p14:creationId xmlns:p14="http://schemas.microsoft.com/office/powerpoint/2010/main" val="502543046"/>
      </p:ext>
    </p:extLst>
  </p:cSld>
  <p:clrMapOvr>
    <a:masterClrMapping/>
  </p:clrMapOvr>
  <p:transition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677923"/>
      </p:ext>
    </p:extLst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29136801"/>
      </p:ext>
    </p:extLst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32137822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4173228"/>
      </p:ext>
    </p:extLst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9348379"/>
      </p:ext>
    </p:extLst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20638"/>
            <a:ext cx="9148763" cy="6851650"/>
            <a:chOff x="1" y="0"/>
            <a:chExt cx="5763" cy="4316"/>
          </a:xfrm>
        </p:grpSpPr>
        <p:sp>
          <p:nvSpPr>
            <p:cNvPr id="4" name="Freeform 42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" name="Freeform 43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6" name="Freeform 44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9 w 717"/>
                <a:gd name="T1" fmla="*/ 845 h 845"/>
                <a:gd name="T2" fmla="*/ 739 w 717"/>
                <a:gd name="T3" fmla="*/ 821 h 845"/>
                <a:gd name="T4" fmla="*/ 596 w 717"/>
                <a:gd name="T5" fmla="*/ 605 h 845"/>
                <a:gd name="T6" fmla="*/ 417 w 717"/>
                <a:gd name="T7" fmla="*/ 396 h 845"/>
                <a:gd name="T8" fmla="*/ 23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0 w 717"/>
                <a:gd name="T15" fmla="*/ 198 h 845"/>
                <a:gd name="T16" fmla="*/ 411 w 717"/>
                <a:gd name="T17" fmla="*/ 408 h 845"/>
                <a:gd name="T18" fmla="*/ 590 w 717"/>
                <a:gd name="T19" fmla="*/ 623 h 845"/>
                <a:gd name="T20" fmla="*/ 739 w 717"/>
                <a:gd name="T21" fmla="*/ 845 h 845"/>
                <a:gd name="T22" fmla="*/ 73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8 w 407"/>
                <a:gd name="T1" fmla="*/ 414 h 414"/>
                <a:gd name="T2" fmla="*/ 418 w 407"/>
                <a:gd name="T3" fmla="*/ 396 h 414"/>
                <a:gd name="T4" fmla="*/ 23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7 w 407"/>
                <a:gd name="T13" fmla="*/ 204 h 414"/>
                <a:gd name="T14" fmla="*/ 418 w 407"/>
                <a:gd name="T15" fmla="*/ 414 h 414"/>
                <a:gd name="T16" fmla="*/ 41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8 w 586"/>
                <a:gd name="T1" fmla="*/ 0 h 599"/>
                <a:gd name="T2" fmla="*/ 590 w 586"/>
                <a:gd name="T3" fmla="*/ 0 h 599"/>
                <a:gd name="T4" fmla="*/ 418 w 586"/>
                <a:gd name="T5" fmla="*/ 132 h 599"/>
                <a:gd name="T6" fmla="*/ 26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8 w 586"/>
                <a:gd name="T17" fmla="*/ 282 h 599"/>
                <a:gd name="T18" fmla="*/ 424 w 586"/>
                <a:gd name="T19" fmla="*/ 138 h 599"/>
                <a:gd name="T20" fmla="*/ 608 w 586"/>
                <a:gd name="T21" fmla="*/ 0 h 599"/>
                <a:gd name="T22" fmla="*/ 60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0 w 269"/>
                <a:gd name="T1" fmla="*/ 0 h 252"/>
                <a:gd name="T2" fmla="*/ 26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0 w 269"/>
                <a:gd name="T15" fmla="*/ 0 h 252"/>
                <a:gd name="T16" fmla="*/ 28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</p:grpSp>
      <p:pic>
        <p:nvPicPr>
          <p:cNvPr id="40" name="Picture 78" descr="IHO Colour-transparent-small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850" y="415925"/>
            <a:ext cx="812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041525" y="1490663"/>
            <a:ext cx="53975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IHO INTER-REGIONAL COORDINATION COMMITTEE</a:t>
            </a:r>
            <a:endParaRPr lang="en-A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</a:endParaRPr>
          </a:p>
        </p:txBody>
      </p: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5946" y="2564904"/>
            <a:ext cx="6400800" cy="3163958"/>
          </a:xfrm>
        </p:spPr>
        <p:txBody>
          <a:bodyPr/>
          <a:lstStyle>
            <a:lvl1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sz="2400"/>
            </a:lvl1pPr>
          </a:lstStyle>
          <a:p>
            <a:r>
              <a:rPr lang="fr-FR" dirty="0" smtClean="0"/>
              <a:t>Cliquez pour modifier le style des sous-titres du masque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2862674"/>
      </p:ext>
    </p:extLst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42" y="277813"/>
            <a:ext cx="7429500" cy="1139825"/>
          </a:xfrm>
        </p:spPr>
        <p:txBody>
          <a:bodyPr/>
          <a:lstStyle>
            <a:lvl1pPr algn="l" defTabSz="720000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1600200"/>
            <a:ext cx="7488237" cy="4530725"/>
          </a:xfrm>
        </p:spPr>
        <p:txBody>
          <a:bodyPr/>
          <a:lstStyle>
            <a:lvl1pPr marL="363538" indent="-363538">
              <a:defRPr/>
            </a:lvl1pPr>
            <a:lvl2pPr marL="538163" indent="-174625">
              <a:defRPr/>
            </a:lvl2pPr>
            <a:lvl3pPr marL="901700" indent="-185738">
              <a:defRPr/>
            </a:lvl3pPr>
            <a:lvl4pPr marL="1077913" indent="-176213">
              <a:defRPr/>
            </a:lvl4pPr>
            <a:lvl5pPr marL="1252538" indent="-174625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1333232"/>
      </p:ext>
    </p:extLst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77370024"/>
      </p:ext>
    </p:extLst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676193B-96A1-4F4D-8F4A-0473F44FDED4}" type="slidenum">
              <a:rPr lang="en-AU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48657"/>
      </p:ext>
    </p:extLst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0559847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6692983"/>
      </p:ext>
    </p:extLst>
  </p:cSld>
  <p:clrMapOvr>
    <a:masterClrMapping/>
  </p:clrMapOvr>
  <p:transition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634025"/>
      </p:ext>
    </p:extLst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918831"/>
      </p:ext>
    </p:extLst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71872147"/>
      </p:ext>
    </p:extLst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9897589"/>
      </p:ext>
    </p:extLst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472096"/>
      </p:ext>
    </p:extLst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401573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6342664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607976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01564380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35333842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763" y="0"/>
            <a:ext cx="9148763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3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7 w 717"/>
                <a:gd name="T1" fmla="*/ 845 h 845"/>
                <a:gd name="T2" fmla="*/ 757 w 717"/>
                <a:gd name="T3" fmla="*/ 821 h 845"/>
                <a:gd name="T4" fmla="*/ 614 w 717"/>
                <a:gd name="T5" fmla="*/ 605 h 845"/>
                <a:gd name="T6" fmla="*/ 426 w 717"/>
                <a:gd name="T7" fmla="*/ 396 h 845"/>
                <a:gd name="T8" fmla="*/ 24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9 w 717"/>
                <a:gd name="T15" fmla="*/ 198 h 845"/>
                <a:gd name="T16" fmla="*/ 420 w 717"/>
                <a:gd name="T17" fmla="*/ 408 h 845"/>
                <a:gd name="T18" fmla="*/ 608 w 717"/>
                <a:gd name="T19" fmla="*/ 623 h 845"/>
                <a:gd name="T20" fmla="*/ 757 w 717"/>
                <a:gd name="T21" fmla="*/ 845 h 845"/>
                <a:gd name="T22" fmla="*/ 75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7 w 407"/>
                <a:gd name="T1" fmla="*/ 414 h 414"/>
                <a:gd name="T2" fmla="*/ 427 w 407"/>
                <a:gd name="T3" fmla="*/ 396 h 414"/>
                <a:gd name="T4" fmla="*/ 24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6 w 407"/>
                <a:gd name="T13" fmla="*/ 204 h 414"/>
                <a:gd name="T14" fmla="*/ 427 w 407"/>
                <a:gd name="T15" fmla="*/ 414 h 414"/>
                <a:gd name="T16" fmla="*/ 42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4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6 w 586"/>
                <a:gd name="T1" fmla="*/ 0 h 599"/>
                <a:gd name="T2" fmla="*/ 608 w 586"/>
                <a:gd name="T3" fmla="*/ 0 h 599"/>
                <a:gd name="T4" fmla="*/ 427 w 586"/>
                <a:gd name="T5" fmla="*/ 132 h 599"/>
                <a:gd name="T6" fmla="*/ 27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7 w 586"/>
                <a:gd name="T17" fmla="*/ 282 h 599"/>
                <a:gd name="T18" fmla="*/ 433 w 586"/>
                <a:gd name="T19" fmla="*/ 138 h 599"/>
                <a:gd name="T20" fmla="*/ 626 w 586"/>
                <a:gd name="T21" fmla="*/ 0 h 599"/>
                <a:gd name="T22" fmla="*/ 62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9 w 269"/>
                <a:gd name="T1" fmla="*/ 0 h 252"/>
                <a:gd name="T2" fmla="*/ 27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9 w 269"/>
                <a:gd name="T15" fmla="*/ 0 h 252"/>
                <a:gd name="T16" fmla="*/ 28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04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48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9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0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1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2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46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7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 style du titre</a:t>
            </a:r>
            <a:endParaRPr lang="en-AU" altLang="ko-KR" smtClean="0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 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AU" altLang="ko-KR" smtClean="0"/>
          </a:p>
        </p:txBody>
      </p:sp>
      <p:pic>
        <p:nvPicPr>
          <p:cNvPr id="1029" name="Picture 43" descr="IHO Colour-transparent-small.gif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6173788"/>
            <a:ext cx="438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593" r:id="rId1"/>
    <p:sldLayoutId id="2147484594" r:id="rId2"/>
    <p:sldLayoutId id="2147484561" r:id="rId3"/>
    <p:sldLayoutId id="2147484595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450850" indent="-4508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Wingdings" pitchFamily="2" charset="2"/>
        <a:buChar char="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22300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01700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66813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338263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4763" y="0"/>
            <a:ext cx="9148763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5 w 717"/>
                <a:gd name="T1" fmla="*/ 845 h 845"/>
                <a:gd name="T2" fmla="*/ 755 w 717"/>
                <a:gd name="T3" fmla="*/ 821 h 845"/>
                <a:gd name="T4" fmla="*/ 612 w 717"/>
                <a:gd name="T5" fmla="*/ 605 h 845"/>
                <a:gd name="T6" fmla="*/ 425 w 717"/>
                <a:gd name="T7" fmla="*/ 396 h 845"/>
                <a:gd name="T8" fmla="*/ 24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8 w 717"/>
                <a:gd name="T15" fmla="*/ 198 h 845"/>
                <a:gd name="T16" fmla="*/ 419 w 717"/>
                <a:gd name="T17" fmla="*/ 408 h 845"/>
                <a:gd name="T18" fmla="*/ 606 w 717"/>
                <a:gd name="T19" fmla="*/ 623 h 845"/>
                <a:gd name="T20" fmla="*/ 755 w 717"/>
                <a:gd name="T21" fmla="*/ 845 h 845"/>
                <a:gd name="T22" fmla="*/ 75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6 w 407"/>
                <a:gd name="T1" fmla="*/ 414 h 414"/>
                <a:gd name="T2" fmla="*/ 426 w 407"/>
                <a:gd name="T3" fmla="*/ 396 h 414"/>
                <a:gd name="T4" fmla="*/ 24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5 w 407"/>
                <a:gd name="T13" fmla="*/ 204 h 414"/>
                <a:gd name="T14" fmla="*/ 426 w 407"/>
                <a:gd name="T15" fmla="*/ 414 h 414"/>
                <a:gd name="T16" fmla="*/ 42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4 w 586"/>
                <a:gd name="T1" fmla="*/ 0 h 599"/>
                <a:gd name="T2" fmla="*/ 606 w 586"/>
                <a:gd name="T3" fmla="*/ 0 h 599"/>
                <a:gd name="T4" fmla="*/ 426 w 586"/>
                <a:gd name="T5" fmla="*/ 132 h 599"/>
                <a:gd name="T6" fmla="*/ 27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6 w 586"/>
                <a:gd name="T17" fmla="*/ 282 h 599"/>
                <a:gd name="T18" fmla="*/ 432 w 586"/>
                <a:gd name="T19" fmla="*/ 138 h 599"/>
                <a:gd name="T20" fmla="*/ 624 w 586"/>
                <a:gd name="T21" fmla="*/ 0 h 599"/>
                <a:gd name="T22" fmla="*/ 62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8 w 269"/>
                <a:gd name="T1" fmla="*/ 0 h 252"/>
                <a:gd name="T2" fmla="*/ 27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8 w 269"/>
                <a:gd name="T15" fmla="*/ 0 h 252"/>
                <a:gd name="T16" fmla="*/ 28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06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2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3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4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5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6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07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 style du titre</a:t>
            </a:r>
            <a:endParaRPr lang="en-AU" altLang="ko-KR" smtClean="0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 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AU" altLang="ko-KR" smtClean="0"/>
          </a:p>
        </p:txBody>
      </p:sp>
      <p:pic>
        <p:nvPicPr>
          <p:cNvPr id="2053" name="Picture 43" descr="IHO Colour-transparent-small.gif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6173788"/>
            <a:ext cx="438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596" r:id="rId1"/>
    <p:sldLayoutId id="2147484597" r:id="rId2"/>
    <p:sldLayoutId id="2147484569" r:id="rId3"/>
    <p:sldLayoutId id="2147484598" r:id="rId4"/>
    <p:sldLayoutId id="2147484570" r:id="rId5"/>
    <p:sldLayoutId id="2147484571" r:id="rId6"/>
    <p:sldLayoutId id="2147484572" r:id="rId7"/>
    <p:sldLayoutId id="2147484573" r:id="rId8"/>
    <p:sldLayoutId id="2147484574" r:id="rId9"/>
    <p:sldLayoutId id="2147484575" r:id="rId10"/>
    <p:sldLayoutId id="2147484576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450850" indent="-4508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Wingdings" pitchFamily="2" charset="2"/>
        <a:buChar char="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22300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01700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66813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338263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308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08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308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8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09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096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7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8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9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0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094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95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dirty="0" smtClean="0"/>
          </a:p>
        </p:txBody>
      </p:sp>
      <p:pic>
        <p:nvPicPr>
          <p:cNvPr id="3077" name="Picture 43" descr="IHO Colour-transparent-small.gif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6173788"/>
            <a:ext cx="438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577" r:id="rId3"/>
    <p:sldLayoutId id="2147484601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7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7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7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7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7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819" grpId="0" build="p" bldLvl="2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7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78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355600" indent="-355600" algn="l" defTabSz="358775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Wingdings" pitchFamily="2" charset="2"/>
        <a:buChar char="§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31813" indent="-176213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itchFamily="34" charset="0"/>
        <a:buChar char="•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00113" indent="-1841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itchFamily="34" charset="0"/>
        <a:buChar char="•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55713" indent="-17780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itchFamily="34" charset="0"/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609725" indent="-176213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" pitchFamily="34" charset="0"/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4763" y="0"/>
            <a:ext cx="9148763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410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0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9 w 717"/>
                <a:gd name="T1" fmla="*/ 845 h 845"/>
                <a:gd name="T2" fmla="*/ 739 w 717"/>
                <a:gd name="T3" fmla="*/ 821 h 845"/>
                <a:gd name="T4" fmla="*/ 596 w 717"/>
                <a:gd name="T5" fmla="*/ 605 h 845"/>
                <a:gd name="T6" fmla="*/ 417 w 717"/>
                <a:gd name="T7" fmla="*/ 396 h 845"/>
                <a:gd name="T8" fmla="*/ 23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0 w 717"/>
                <a:gd name="T15" fmla="*/ 198 h 845"/>
                <a:gd name="T16" fmla="*/ 411 w 717"/>
                <a:gd name="T17" fmla="*/ 408 h 845"/>
                <a:gd name="T18" fmla="*/ 590 w 717"/>
                <a:gd name="T19" fmla="*/ 623 h 845"/>
                <a:gd name="T20" fmla="*/ 739 w 717"/>
                <a:gd name="T21" fmla="*/ 845 h 845"/>
                <a:gd name="T22" fmla="*/ 73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1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8 w 407"/>
                <a:gd name="T1" fmla="*/ 414 h 414"/>
                <a:gd name="T2" fmla="*/ 418 w 407"/>
                <a:gd name="T3" fmla="*/ 396 h 414"/>
                <a:gd name="T4" fmla="*/ 23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7 w 407"/>
                <a:gd name="T13" fmla="*/ 204 h 414"/>
                <a:gd name="T14" fmla="*/ 418 w 407"/>
                <a:gd name="T15" fmla="*/ 414 h 414"/>
                <a:gd name="T16" fmla="*/ 41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1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8 w 586"/>
                <a:gd name="T1" fmla="*/ 0 h 599"/>
                <a:gd name="T2" fmla="*/ 590 w 586"/>
                <a:gd name="T3" fmla="*/ 0 h 599"/>
                <a:gd name="T4" fmla="*/ 418 w 586"/>
                <a:gd name="T5" fmla="*/ 132 h 599"/>
                <a:gd name="T6" fmla="*/ 26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8 w 586"/>
                <a:gd name="T17" fmla="*/ 282 h 599"/>
                <a:gd name="T18" fmla="*/ 424 w 586"/>
                <a:gd name="T19" fmla="*/ 138 h 599"/>
                <a:gd name="T20" fmla="*/ 608 w 586"/>
                <a:gd name="T21" fmla="*/ 0 h 599"/>
                <a:gd name="T22" fmla="*/ 60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1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0 w 269"/>
                <a:gd name="T1" fmla="*/ 0 h 252"/>
                <a:gd name="T2" fmla="*/ 26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0 w 269"/>
                <a:gd name="T15" fmla="*/ 0 h 252"/>
                <a:gd name="T16" fmla="*/ 28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1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1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1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11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0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1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2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3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4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11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1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AU" smtClean="0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pic>
        <p:nvPicPr>
          <p:cNvPr id="4101" name="Picture 43" descr="IHO Colour-transparent-small.gif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6173788"/>
            <a:ext cx="438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602" r:id="rId1"/>
    <p:sldLayoutId id="2147484603" r:id="rId2"/>
    <p:sldLayoutId id="2147484585" r:id="rId3"/>
    <p:sldLayoutId id="2147484604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  <p:sldLayoutId id="2147484592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450850" indent="-4508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Wingdings" pitchFamily="2" charset="2"/>
        <a:buChar char="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22300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01700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66813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338263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763" y="0"/>
            <a:ext cx="9148763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3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9 w 717"/>
                <a:gd name="T1" fmla="*/ 845 h 845"/>
                <a:gd name="T2" fmla="*/ 739 w 717"/>
                <a:gd name="T3" fmla="*/ 821 h 845"/>
                <a:gd name="T4" fmla="*/ 596 w 717"/>
                <a:gd name="T5" fmla="*/ 605 h 845"/>
                <a:gd name="T6" fmla="*/ 417 w 717"/>
                <a:gd name="T7" fmla="*/ 396 h 845"/>
                <a:gd name="T8" fmla="*/ 23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0 w 717"/>
                <a:gd name="T15" fmla="*/ 198 h 845"/>
                <a:gd name="T16" fmla="*/ 411 w 717"/>
                <a:gd name="T17" fmla="*/ 408 h 845"/>
                <a:gd name="T18" fmla="*/ 590 w 717"/>
                <a:gd name="T19" fmla="*/ 623 h 845"/>
                <a:gd name="T20" fmla="*/ 739 w 717"/>
                <a:gd name="T21" fmla="*/ 845 h 845"/>
                <a:gd name="T22" fmla="*/ 73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3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8 w 407"/>
                <a:gd name="T1" fmla="*/ 414 h 414"/>
                <a:gd name="T2" fmla="*/ 418 w 407"/>
                <a:gd name="T3" fmla="*/ 396 h 414"/>
                <a:gd name="T4" fmla="*/ 23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7 w 407"/>
                <a:gd name="T13" fmla="*/ 204 h 414"/>
                <a:gd name="T14" fmla="*/ 418 w 407"/>
                <a:gd name="T15" fmla="*/ 414 h 414"/>
                <a:gd name="T16" fmla="*/ 41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4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8 w 586"/>
                <a:gd name="T1" fmla="*/ 0 h 599"/>
                <a:gd name="T2" fmla="*/ 590 w 586"/>
                <a:gd name="T3" fmla="*/ 0 h 599"/>
                <a:gd name="T4" fmla="*/ 418 w 586"/>
                <a:gd name="T5" fmla="*/ 132 h 599"/>
                <a:gd name="T6" fmla="*/ 26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8 w 586"/>
                <a:gd name="T17" fmla="*/ 282 h 599"/>
                <a:gd name="T18" fmla="*/ 424 w 586"/>
                <a:gd name="T19" fmla="*/ 138 h 599"/>
                <a:gd name="T20" fmla="*/ 608 w 586"/>
                <a:gd name="T21" fmla="*/ 0 h 599"/>
                <a:gd name="T22" fmla="*/ 60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0 w 269"/>
                <a:gd name="T1" fmla="*/ 0 h 252"/>
                <a:gd name="T2" fmla="*/ 26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0 w 269"/>
                <a:gd name="T15" fmla="*/ 0 h 252"/>
                <a:gd name="T16" fmla="*/ 28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104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48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6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7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AU" dirty="0" smtClean="0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dirty="0" smtClean="0"/>
          </a:p>
        </p:txBody>
      </p:sp>
      <p:pic>
        <p:nvPicPr>
          <p:cNvPr id="1029" name="Picture 43" descr="IHO Colour-transparent-small.gif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8" y="6173788"/>
            <a:ext cx="438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1709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06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  <p:sldLayoutId id="2147484615" r:id="rId10"/>
    <p:sldLayoutId id="2147484616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450850" indent="-4508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Wingdings" pitchFamily="2" charset="2"/>
        <a:buChar char="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22300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01700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66813" indent="-185738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338263" indent="-171450" algn="l" rtl="0" eaLnBrk="0" fontAlgn="base" hangingPunct="0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276350" y="2565400"/>
            <a:ext cx="6400800" cy="3163888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IRCC-8</a:t>
            </a:r>
          </a:p>
          <a:p>
            <a:pPr eaLnBrk="1" hangingPunct="1">
              <a:defRPr/>
            </a:pPr>
            <a:r>
              <a:rPr lang="en-AU" dirty="0" smtClean="0"/>
              <a:t>Agenda item </a:t>
            </a:r>
            <a:r>
              <a:rPr lang="en-AU" dirty="0" smtClean="0"/>
              <a:t>10</a:t>
            </a:r>
            <a:endParaRPr lang="en-AU" dirty="0" smtClean="0"/>
          </a:p>
          <a:p>
            <a:pPr eaLnBrk="1" hangingPunct="1">
              <a:spcAft>
                <a:spcPts val="0"/>
              </a:spcAft>
              <a:defRPr/>
            </a:pPr>
            <a:r>
              <a:rPr lang="en-US" dirty="0"/>
              <a:t>Update on the development of the IHO GIS</a:t>
            </a:r>
            <a:endParaRPr lang="en-US" dirty="0" smtClean="0"/>
          </a:p>
          <a:p>
            <a:pPr eaLnBrk="1" hangingPunct="1">
              <a:spcAft>
                <a:spcPts val="0"/>
              </a:spcAft>
              <a:defRPr/>
            </a:pPr>
            <a:r>
              <a:rPr lang="en-AU" dirty="0" smtClean="0"/>
              <a:t>IHB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773109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462" y="21608"/>
            <a:ext cx="7929562" cy="1139825"/>
          </a:xfrm>
        </p:spPr>
        <p:txBody>
          <a:bodyPr/>
          <a:lstStyle/>
          <a:p>
            <a:pPr defTabSz="719138" eaLnBrk="1" hangingPunct="1">
              <a:defRPr/>
            </a:pPr>
            <a:r>
              <a:rPr lang="en-US" dirty="0"/>
              <a:t>On-Line Registration Service for IHO Meetings</a:t>
            </a:r>
            <a:endParaRPr lang="en-GB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700" y="1219200"/>
            <a:ext cx="8216900" cy="1600200"/>
          </a:xfrm>
        </p:spPr>
        <p:txBody>
          <a:bodyPr/>
          <a:lstStyle/>
          <a:p>
            <a:pPr algn="just" eaLnBrk="1" hangingPunct="1">
              <a:spcBef>
                <a:spcPts val="1200"/>
              </a:spcBef>
              <a:defRPr/>
            </a:pPr>
            <a:r>
              <a:rPr lang="en-US" sz="2400" dirty="0" smtClean="0"/>
              <a:t>Development of an on-line registration service for IHC-19/A-1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en-US" sz="2400" dirty="0" smtClean="0"/>
              <a:t>The initial version will be self-contained with no direct connection to the Country Information System</a:t>
            </a:r>
          </a:p>
          <a:p>
            <a:pPr algn="just" eaLnBrk="1" hangingPunct="1">
              <a:spcBef>
                <a:spcPts val="1200"/>
              </a:spcBef>
              <a:defRPr/>
            </a:pPr>
            <a:endParaRPr lang="en-US" sz="2400" dirty="0" smtClean="0"/>
          </a:p>
          <a:p>
            <a:pPr algn="just" eaLnBrk="1" hangingPunct="1">
              <a:spcBef>
                <a:spcPts val="1200"/>
              </a:spcBef>
              <a:defRPr/>
            </a:pPr>
            <a:endParaRPr lang="en-US" sz="2400" dirty="0" smtClean="0"/>
          </a:p>
        </p:txBody>
      </p:sp>
      <p:pic>
        <p:nvPicPr>
          <p:cNvPr id="78850" name="Picture 2" descr="C:\Users\GILLES\Documents\BHI_IT\IHO_GIS\Procédure inscription réunions\Proc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3175532" cy="40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648200" y="2722438"/>
            <a:ext cx="4267200" cy="4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3538" indent="-363538" algn="l" defTabSz="358775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Wingdings" pitchFamily="2" charset="2"/>
              <a:buChar char="§"/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538163" indent="-174625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901700" indent="-185738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077913" indent="-176213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252538" indent="-174625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60000"/>
              <a:buFont typeface="Arial" pitchFamily="34" charset="0"/>
              <a:buChar char="•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itchFamily="2" charset="2"/>
              <a:buChar char="n"/>
              <a:defRPr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 eaLnBrk="1" hangingPunct="1">
              <a:spcBef>
                <a:spcPts val="1200"/>
              </a:spcBef>
              <a:defRPr/>
            </a:pPr>
            <a:r>
              <a:rPr lang="en-US" sz="2400" dirty="0" smtClean="0"/>
              <a:t>Time-line:</a:t>
            </a:r>
          </a:p>
          <a:p>
            <a:pPr lvl="1" algn="just" eaLnBrk="1" hangingPunct="1">
              <a:defRPr/>
            </a:pPr>
            <a:r>
              <a:rPr lang="en-US" sz="2000" dirty="0" smtClean="0"/>
              <a:t>April: blank test at the IHB</a:t>
            </a:r>
          </a:p>
          <a:p>
            <a:pPr lvl="1" algn="just" eaLnBrk="1" hangingPunct="1">
              <a:defRPr/>
            </a:pPr>
            <a:r>
              <a:rPr lang="en-US" sz="2000" dirty="0" smtClean="0"/>
              <a:t>May: development and test of operation version</a:t>
            </a:r>
          </a:p>
          <a:p>
            <a:pPr lvl="1" algn="just" eaLnBrk="1" hangingPunct="1">
              <a:defRPr/>
            </a:pPr>
            <a:r>
              <a:rPr lang="en-US" sz="2000" dirty="0" smtClean="0"/>
              <a:t>15 June: on-line registration open for HSSC-8</a:t>
            </a:r>
          </a:p>
          <a:p>
            <a:pPr lvl="1" algn="just" eaLnBrk="1" hangingPunct="1">
              <a:defRPr/>
            </a:pPr>
            <a:r>
              <a:rPr lang="en-US" sz="2000" dirty="0" smtClean="0"/>
              <a:t>1 September: on-line registration open for IHC-19/A-1</a:t>
            </a:r>
          </a:p>
        </p:txBody>
      </p:sp>
    </p:spTree>
    <p:extLst>
      <p:ext uri="{BB962C8B-B14F-4D97-AF65-F5344CB8AC3E}">
        <p14:creationId xmlns:p14="http://schemas.microsoft.com/office/powerpoint/2010/main" val="6526183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9814" y="21608"/>
            <a:ext cx="7929562" cy="1139825"/>
          </a:xfrm>
        </p:spPr>
        <p:txBody>
          <a:bodyPr/>
          <a:lstStyle/>
          <a:p>
            <a:pPr defTabSz="719138" eaLnBrk="1" hangingPunct="1">
              <a:defRPr/>
            </a:pPr>
            <a:r>
              <a:rPr lang="en-US" dirty="0"/>
              <a:t>Action required of IRCC</a:t>
            </a:r>
            <a:endParaRPr lang="en-GB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5105400"/>
          </a:xfrm>
        </p:spPr>
        <p:txBody>
          <a:bodyPr/>
          <a:lstStyle/>
          <a:p>
            <a:pPr marL="27305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r>
              <a:rPr lang="en-US" sz="2800" dirty="0"/>
              <a:t>IRCC is invited to:</a:t>
            </a:r>
          </a:p>
          <a:p>
            <a:pPr lvl="1" algn="just" eaLnBrk="1" hangingPunct="1">
              <a:defRPr/>
            </a:pPr>
            <a:r>
              <a:rPr lang="en-US" sz="2400" dirty="0" smtClean="0"/>
              <a:t>Note the report</a:t>
            </a:r>
            <a:endParaRPr lang="en-US" sz="2400" dirty="0"/>
          </a:p>
          <a:p>
            <a:pPr lvl="1" algn="just" eaLnBrk="1" hangingPunct="1">
              <a:defRPr/>
            </a:pPr>
            <a:r>
              <a:rPr lang="en-US" sz="2400" dirty="0" smtClean="0"/>
              <a:t>Request </a:t>
            </a:r>
            <a:r>
              <a:rPr lang="en-US" sz="2400" dirty="0"/>
              <a:t>RHCs to review entries related to their region in IHO C-55 and P-5 (Yearbook) at least annually;</a:t>
            </a:r>
          </a:p>
          <a:p>
            <a:pPr lvl="1" algn="just" eaLnBrk="1" hangingPunct="1">
              <a:defRPr/>
            </a:pPr>
            <a:r>
              <a:rPr lang="en-US" sz="2400" dirty="0" smtClean="0"/>
              <a:t>Provide </a:t>
            </a:r>
            <a:r>
              <a:rPr lang="en-US" sz="2400" dirty="0"/>
              <a:t>guidance on further development of the IHO GIS that may be required to support its work;</a:t>
            </a:r>
          </a:p>
          <a:p>
            <a:pPr lvl="1" algn="just" eaLnBrk="1" hangingPunct="1">
              <a:defRPr/>
            </a:pPr>
            <a:r>
              <a:rPr lang="en-US" sz="2400" dirty="0" smtClean="0"/>
              <a:t>Take </a:t>
            </a:r>
            <a:r>
              <a:rPr lang="en-US" sz="2400" dirty="0"/>
              <a:t>any other actions as </a:t>
            </a:r>
            <a:r>
              <a:rPr lang="en-US" sz="2400" dirty="0" smtClean="0"/>
              <a:t>appropriate</a:t>
            </a:r>
          </a:p>
        </p:txBody>
      </p:sp>
    </p:spTree>
    <p:extLst>
      <p:ext uri="{BB962C8B-B14F-4D97-AF65-F5344CB8AC3E}">
        <p14:creationId xmlns:p14="http://schemas.microsoft.com/office/powerpoint/2010/main" val="6526183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29500" cy="1139825"/>
          </a:xfrm>
        </p:spPr>
        <p:txBody>
          <a:bodyPr/>
          <a:lstStyle/>
          <a:p>
            <a:pPr defTabSz="719138">
              <a:defRPr/>
            </a:pPr>
            <a:r>
              <a:rPr lang="en-GB" altLang="ko-KR" dirty="0" smtClean="0">
                <a:ea typeface="굴림" charset="-127"/>
              </a:rPr>
              <a:t>Contents</a:t>
            </a:r>
            <a:endParaRPr lang="fr-MC" altLang="ko-KR" dirty="0" smtClean="0">
              <a:ea typeface="굴림" charset="-127"/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143000" y="1295400"/>
            <a:ext cx="7543800" cy="5334000"/>
          </a:xfrm>
        </p:spPr>
        <p:txBody>
          <a:bodyPr/>
          <a:lstStyle/>
          <a:p>
            <a:pPr marL="273050" indent="-273050">
              <a:lnSpc>
                <a:spcPct val="150000"/>
              </a:lnSpc>
              <a:defRPr/>
            </a:pPr>
            <a:r>
              <a:rPr lang="en-GB" sz="2800" dirty="0" smtClean="0"/>
              <a:t>IHO </a:t>
            </a:r>
            <a:r>
              <a:rPr lang="en-GB" sz="2800" dirty="0" smtClean="0"/>
              <a:t>Country Information </a:t>
            </a:r>
            <a:r>
              <a:rPr lang="en-GB" sz="2800" dirty="0" smtClean="0"/>
              <a:t>Database</a:t>
            </a:r>
            <a:endParaRPr lang="en-GB" sz="2800" dirty="0" smtClean="0"/>
          </a:p>
          <a:p>
            <a:pPr marL="273050" indent="-273050">
              <a:lnSpc>
                <a:spcPct val="150000"/>
              </a:lnSpc>
              <a:defRPr/>
            </a:pPr>
            <a:r>
              <a:rPr lang="en-GB" sz="2800" dirty="0" smtClean="0"/>
              <a:t>Regional Information Database</a:t>
            </a:r>
          </a:p>
          <a:p>
            <a:pPr marL="273050" indent="-273050">
              <a:lnSpc>
                <a:spcPct val="150000"/>
              </a:lnSpc>
              <a:defRPr/>
            </a:pPr>
            <a:r>
              <a:rPr lang="en-GB" sz="2800" dirty="0" smtClean="0"/>
              <a:t>IHO </a:t>
            </a:r>
            <a:r>
              <a:rPr lang="en-GB" sz="2800" dirty="0" smtClean="0"/>
              <a:t>ENC Catalogue</a:t>
            </a:r>
          </a:p>
          <a:p>
            <a:pPr marL="273050" indent="-273050">
              <a:lnSpc>
                <a:spcPct val="150000"/>
              </a:lnSpc>
              <a:defRPr/>
            </a:pPr>
            <a:r>
              <a:rPr lang="en-GB" sz="2800" dirty="0" smtClean="0"/>
              <a:t>INToGIS</a:t>
            </a:r>
            <a:endParaRPr lang="en-GB" sz="2800" dirty="0"/>
          </a:p>
          <a:p>
            <a:pPr marL="273050" indent="-273050">
              <a:lnSpc>
                <a:spcPct val="150000"/>
              </a:lnSpc>
              <a:defRPr/>
            </a:pPr>
            <a:r>
              <a:rPr lang="en-US" sz="2800" dirty="0"/>
              <a:t>On-Line Registration Service for IHO </a:t>
            </a:r>
            <a:r>
              <a:rPr lang="en-US" sz="2800" dirty="0" smtClean="0"/>
              <a:t>Meetings</a:t>
            </a:r>
          </a:p>
          <a:p>
            <a:pPr marL="273050" indent="-273050">
              <a:lnSpc>
                <a:spcPct val="150000"/>
              </a:lnSpc>
              <a:defRPr/>
            </a:pPr>
            <a:r>
              <a:rPr lang="en-US" sz="2800" dirty="0" smtClean="0"/>
              <a:t>Action required of IRCC </a:t>
            </a:r>
            <a:endParaRPr lang="en-GB" sz="2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9375"/>
            <a:ext cx="8229600" cy="1139825"/>
          </a:xfrm>
        </p:spPr>
        <p:txBody>
          <a:bodyPr/>
          <a:lstStyle/>
          <a:p>
            <a:pPr defTabSz="719138" eaLnBrk="1" hangingPunct="1">
              <a:defRPr/>
            </a:pPr>
            <a:r>
              <a:rPr lang="en-US" dirty="0"/>
              <a:t>IHO Country Information Database</a:t>
            </a:r>
            <a:endParaRPr lang="en-GB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700" y="1066800"/>
            <a:ext cx="8369300" cy="1524000"/>
          </a:xfrm>
        </p:spPr>
        <p:txBody>
          <a:bodyPr/>
          <a:lstStyle/>
          <a:p>
            <a:pPr marL="27305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r>
              <a:rPr lang="en-US" sz="2800" dirty="0"/>
              <a:t>Upgrade of the database to include additional administrative information and facilitate the continuous update of the IHO Yearbook (P-5) and related lists posted on the IHO </a:t>
            </a:r>
            <a:r>
              <a:rPr lang="en-US" sz="2800" dirty="0" smtClean="0"/>
              <a:t>website</a:t>
            </a:r>
            <a:endParaRPr lang="en-US" sz="2800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600" y="2514600"/>
            <a:ext cx="4865343" cy="231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9200" y="5003895"/>
            <a:ext cx="3047837" cy="177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0" y="4993971"/>
            <a:ext cx="3068472" cy="178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en arc 8"/>
          <p:cNvCxnSpPr>
            <a:endCxn id="21509" idx="1"/>
          </p:cNvCxnSpPr>
          <p:nvPr/>
        </p:nvCxnSpPr>
        <p:spPr bwMode="auto">
          <a:xfrm rot="16200000" flipH="1">
            <a:off x="4189421" y="5053069"/>
            <a:ext cx="1061512" cy="618046"/>
          </a:xfrm>
          <a:prstGeom prst="curvedConnector2">
            <a:avLst/>
          </a:prstGeom>
          <a:solidFill>
            <a:schemeClr val="accent1"/>
          </a:solidFill>
          <a:ln w="38100" cap="sq" cmpd="sng" algn="ctr">
            <a:solidFill>
              <a:srgbClr val="FFFF00"/>
            </a:solidFill>
            <a:prstDash val="solid"/>
            <a:round/>
            <a:headEnd type="none" w="sm" len="sm"/>
            <a:tailEnd type="stealth"/>
          </a:ln>
          <a:effectLst/>
        </p:spPr>
      </p:cxnSp>
      <p:cxnSp>
        <p:nvCxnSpPr>
          <p:cNvPr id="16" name="Connecteur en arc 15"/>
          <p:cNvCxnSpPr>
            <a:endCxn id="21510" idx="3"/>
          </p:cNvCxnSpPr>
          <p:nvPr/>
        </p:nvCxnSpPr>
        <p:spPr bwMode="auto">
          <a:xfrm rot="5400000">
            <a:off x="3668738" y="5145470"/>
            <a:ext cx="1056550" cy="428282"/>
          </a:xfrm>
          <a:prstGeom prst="curvedConnector2">
            <a:avLst/>
          </a:prstGeom>
          <a:solidFill>
            <a:schemeClr val="accent1"/>
          </a:solidFill>
          <a:ln w="38100" cap="sq" cmpd="sng" algn="ctr">
            <a:solidFill>
              <a:srgbClr val="FFFF00"/>
            </a:solidFill>
            <a:prstDash val="solid"/>
            <a:round/>
            <a:headEnd type="none" w="sm" len="sm"/>
            <a:tailEnd type="stealth"/>
          </a:ln>
          <a:effectLst/>
        </p:spPr>
      </p:cxnSp>
      <p:pic>
        <p:nvPicPr>
          <p:cNvPr id="21511" name="Picture 7" descr="C:\Users\GILLES\Pictures\cartes et ouvrages\P5_20160520_Page_1.jpe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4159" y="2528705"/>
            <a:ext cx="1627993" cy="230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necteur droit avec flèche 27"/>
          <p:cNvCxnSpPr>
            <a:stCxn id="21508" idx="3"/>
            <a:endCxn id="21511" idx="1"/>
          </p:cNvCxnSpPr>
          <p:nvPr/>
        </p:nvCxnSpPr>
        <p:spPr bwMode="auto">
          <a:xfrm>
            <a:off x="5855943" y="3672968"/>
            <a:ext cx="998216" cy="7053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FF00"/>
            </a:solidFill>
            <a:prstDash val="solid"/>
            <a:round/>
            <a:headEnd type="none" w="sm" len="sm"/>
            <a:tailEnd type="stealth"/>
          </a:ln>
          <a:effectLst/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defTabSz="719138" eaLnBrk="1" hangingPunct="1">
              <a:defRPr/>
            </a:pPr>
            <a:r>
              <a:rPr lang="en-US" dirty="0"/>
              <a:t>IHO Country Information Database</a:t>
            </a:r>
            <a:endParaRPr lang="en-GB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700" y="990600"/>
            <a:ext cx="8369300" cy="685800"/>
          </a:xfrm>
        </p:spPr>
        <p:txBody>
          <a:bodyPr/>
          <a:lstStyle/>
          <a:p>
            <a:pPr marL="27305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r>
              <a:rPr lang="en-US" sz="2800" dirty="0" smtClean="0"/>
              <a:t>Currency </a:t>
            </a:r>
            <a:r>
              <a:rPr lang="en-US" sz="2800" dirty="0"/>
              <a:t>of the information provided by Member </a:t>
            </a:r>
            <a:r>
              <a:rPr lang="en-US" sz="2800" dirty="0" smtClean="0"/>
              <a:t>States</a:t>
            </a:r>
            <a:endParaRPr lang="en-US" sz="2800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369204"/>
              </p:ext>
            </p:extLst>
          </p:nvPr>
        </p:nvGraphicFramePr>
        <p:xfrm>
          <a:off x="1219200" y="1524000"/>
          <a:ext cx="6705600" cy="5237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744640" y="4899645"/>
            <a:ext cx="914400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China</a:t>
            </a:r>
          </a:p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Estonia Pakistan Suriname</a:t>
            </a:r>
            <a:endParaRPr lang="en-GB" sz="14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91136" y="3122979"/>
            <a:ext cx="1143000" cy="203132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Cyprus</a:t>
            </a:r>
          </a:p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DPRK</a:t>
            </a:r>
            <a:endParaRPr lang="en-GB" sz="14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Jamaica</a:t>
            </a:r>
            <a:endParaRPr lang="en-GB" sz="14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Latvia</a:t>
            </a:r>
          </a:p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New Zealand Serbia</a:t>
            </a:r>
          </a:p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Singapore</a:t>
            </a:r>
            <a:endParaRPr lang="en-GB" sz="14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South Africa</a:t>
            </a:r>
          </a:p>
          <a:p>
            <a:r>
              <a:rPr lang="en-GB" sz="14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UAE</a:t>
            </a:r>
            <a:endParaRPr lang="en-GB" sz="14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26535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7238" y="35256"/>
            <a:ext cx="7929562" cy="1139825"/>
          </a:xfrm>
        </p:spPr>
        <p:txBody>
          <a:bodyPr/>
          <a:lstStyle/>
          <a:p>
            <a:pPr defTabSz="719138" eaLnBrk="1" hangingPunct="1">
              <a:defRPr/>
            </a:pPr>
            <a:r>
              <a:rPr lang="en-US" dirty="0" smtClean="0"/>
              <a:t>Regional Information </a:t>
            </a:r>
            <a:r>
              <a:rPr lang="en-US" dirty="0" smtClean="0"/>
              <a:t>Database</a:t>
            </a:r>
            <a:endParaRPr lang="en-GB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700" y="936625"/>
            <a:ext cx="8369300" cy="3101975"/>
          </a:xfrm>
        </p:spPr>
        <p:txBody>
          <a:bodyPr/>
          <a:lstStyle/>
          <a:p>
            <a:pPr marL="273050" lvl="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r>
              <a:rPr lang="en-US" sz="2400" dirty="0" smtClean="0"/>
              <a:t>Implementation of an Esri-based GIS solution</a:t>
            </a:r>
          </a:p>
          <a:p>
            <a:pPr marL="517525" lvl="1" indent="-342900" defTabSz="3600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000" dirty="0"/>
              <a:t>IHO ENC Catalogue </a:t>
            </a:r>
            <a:r>
              <a:rPr lang="en-US" sz="1800" dirty="0"/>
              <a:t>(Home&gt; ENCs, ECDIS &amp; S-100&gt; ENC Availability)</a:t>
            </a:r>
            <a:endParaRPr lang="en-US" sz="2000" dirty="0"/>
          </a:p>
          <a:p>
            <a:pPr marL="517525" lvl="1" indent="-342900" defTabSz="3600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000" dirty="0"/>
              <a:t>IHO GIS for Antarctica </a:t>
            </a:r>
            <a:r>
              <a:rPr lang="en-US" sz="1800" dirty="0"/>
              <a:t>(Home&gt; Committees &amp; WG&gt; IRCC&gt; HCA)</a:t>
            </a:r>
            <a:endParaRPr lang="en-US" sz="2400" dirty="0" smtClean="0"/>
          </a:p>
          <a:p>
            <a:pPr marL="273050" lvl="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endParaRPr lang="en-US" sz="2400" dirty="0" smtClean="0"/>
          </a:p>
          <a:p>
            <a:pPr marL="273050" lvl="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r>
              <a:rPr lang="en-US" sz="2400" dirty="0" smtClean="0"/>
              <a:t>On-going development of </a:t>
            </a:r>
            <a:br>
              <a:rPr lang="en-US" sz="2400" dirty="0" smtClean="0"/>
            </a:br>
            <a:r>
              <a:rPr lang="en-US" sz="2400" dirty="0" smtClean="0"/>
              <a:t>a </a:t>
            </a:r>
            <a:r>
              <a:rPr lang="en-US" sz="2400" dirty="0"/>
              <a:t>GIS database </a:t>
            </a:r>
            <a:r>
              <a:rPr lang="en-US" sz="2400" dirty="0" smtClean="0"/>
              <a:t>application </a:t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support </a:t>
            </a:r>
            <a:r>
              <a:rPr lang="en-US" sz="2400" dirty="0" smtClean="0"/>
              <a:t>C-55</a:t>
            </a:r>
          </a:p>
          <a:p>
            <a:pPr marL="273050" lvl="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endParaRPr lang="en-US" sz="2400" dirty="0" smtClean="0"/>
          </a:p>
          <a:p>
            <a:pPr marL="273050" lvl="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endParaRPr lang="en-US" sz="2400" dirty="0" smtClean="0"/>
          </a:p>
          <a:p>
            <a:pPr marL="273050" lvl="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r>
              <a:rPr lang="en-US" sz="2400" dirty="0" smtClean="0"/>
              <a:t>Investigation of portrayal</a:t>
            </a:r>
            <a:br>
              <a:rPr lang="en-US" sz="2400" dirty="0" smtClean="0"/>
            </a:br>
            <a:r>
              <a:rPr lang="en-US" sz="2400" dirty="0" smtClean="0"/>
              <a:t>options for CATZOC </a:t>
            </a:r>
            <a:br>
              <a:rPr lang="en-US" sz="2400" dirty="0" smtClean="0"/>
            </a:br>
            <a:r>
              <a:rPr lang="en-US" sz="2400" dirty="0" smtClean="0"/>
              <a:t>information </a:t>
            </a:r>
          </a:p>
          <a:p>
            <a:pPr marL="273050" lvl="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endParaRPr lang="en-US" sz="2800" dirty="0" smtClean="0"/>
          </a:p>
          <a:p>
            <a:pPr marL="273050" lvl="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endParaRPr lang="en-US" sz="2800" dirty="0" smtClean="0"/>
          </a:p>
          <a:p>
            <a:pPr marL="517525" lvl="1" indent="-342900" defTabSz="360000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342900" indent="-342900" defTabSz="360000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400" dirty="0"/>
          </a:p>
          <a:p>
            <a:pPr marL="517525" lvl="1" indent="-342900" defTabSz="360000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400" dirty="0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3400" y="2286001"/>
            <a:ext cx="453322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7238" y="21608"/>
            <a:ext cx="7929562" cy="1139825"/>
          </a:xfrm>
        </p:spPr>
        <p:txBody>
          <a:bodyPr/>
          <a:lstStyle/>
          <a:p>
            <a:pPr defTabSz="719138" eaLnBrk="1" hangingPunct="1">
              <a:defRPr/>
            </a:pPr>
            <a:r>
              <a:rPr lang="en-US" dirty="0" smtClean="0"/>
              <a:t>Regional Information </a:t>
            </a:r>
            <a:r>
              <a:rPr lang="en-US" dirty="0" smtClean="0"/>
              <a:t>Database</a:t>
            </a:r>
            <a:endParaRPr lang="en-GB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700" y="936625"/>
            <a:ext cx="8369300" cy="1044575"/>
          </a:xfrm>
        </p:spPr>
        <p:txBody>
          <a:bodyPr/>
          <a:lstStyle/>
          <a:p>
            <a:pPr marL="273050" lvl="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r>
              <a:rPr lang="en-US" sz="2400" dirty="0" smtClean="0"/>
              <a:t>Currency of the information available in C-55 </a:t>
            </a:r>
            <a:r>
              <a:rPr lang="en-US" sz="2400" i="1" dirty="0" smtClean="0"/>
              <a:t>(number of areas)</a:t>
            </a:r>
          </a:p>
          <a:p>
            <a:pPr marL="273050" lvl="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endParaRPr lang="en-US" sz="2800" dirty="0" smtClean="0"/>
          </a:p>
          <a:p>
            <a:pPr marL="273050" lvl="0" indent="-273050" defTabSz="360000">
              <a:spcBef>
                <a:spcPts val="0"/>
              </a:spcBef>
              <a:buFont typeface="Wingdings" pitchFamily="2" charset="2"/>
              <a:buChar char=""/>
              <a:defRPr/>
            </a:pPr>
            <a:endParaRPr lang="en-US" sz="2800" dirty="0" smtClean="0"/>
          </a:p>
          <a:p>
            <a:pPr marL="517525" lvl="1" indent="-342900" defTabSz="360000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342900" indent="-342900" defTabSz="360000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400" dirty="0"/>
          </a:p>
          <a:p>
            <a:pPr marL="517525" lvl="1" indent="-342900" defTabSz="360000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en-US" sz="2400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742712"/>
              </p:ext>
            </p:extLst>
          </p:nvPr>
        </p:nvGraphicFramePr>
        <p:xfrm>
          <a:off x="1219200" y="1371600"/>
          <a:ext cx="6934200" cy="5222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95777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08" y="45488"/>
            <a:ext cx="8077200" cy="1139825"/>
          </a:xfrm>
        </p:spPr>
        <p:txBody>
          <a:bodyPr/>
          <a:lstStyle/>
          <a:p>
            <a:pPr defTabSz="719138">
              <a:defRPr/>
            </a:pPr>
            <a:r>
              <a:rPr lang="en-GB" dirty="0" smtClean="0"/>
              <a:t>IHO </a:t>
            </a:r>
            <a:r>
              <a:rPr lang="en-GB" dirty="0" smtClean="0"/>
              <a:t>ENC Catalogue</a:t>
            </a:r>
            <a:endParaRPr lang="fr-MC" dirty="0" smtClean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029200"/>
          </a:xfrm>
        </p:spPr>
        <p:txBody>
          <a:bodyPr/>
          <a:lstStyle/>
          <a:p>
            <a:pPr marL="273050" indent="-2730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Home&gt; ENCs, ECDIS &amp; S-100&gt; ENC </a:t>
            </a:r>
            <a:r>
              <a:rPr lang="en-US" sz="2400" dirty="0" smtClean="0"/>
              <a:t>Availability</a:t>
            </a:r>
          </a:p>
          <a:p>
            <a:pPr marL="273050" indent="-2730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Web-map service for each of the 6 ENC usage bands</a:t>
            </a:r>
          </a:p>
          <a:p>
            <a:pPr marL="273050" indent="-2730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Monthly update</a:t>
            </a:r>
          </a:p>
          <a:p>
            <a:pPr marL="273050" indent="-2730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Actions raised at WENDWG-6 in progress or under consideration</a:t>
            </a:r>
            <a:endParaRPr lang="en-US" sz="2400" dirty="0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2426" y="3048000"/>
            <a:ext cx="6499974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9814" y="21608"/>
            <a:ext cx="7929562" cy="1139825"/>
          </a:xfrm>
        </p:spPr>
        <p:txBody>
          <a:bodyPr/>
          <a:lstStyle/>
          <a:p>
            <a:pPr defTabSz="719138" eaLnBrk="1" hangingPunct="1">
              <a:defRPr/>
            </a:pPr>
            <a:r>
              <a:rPr lang="en-US" dirty="0" smtClean="0"/>
              <a:t>INToGIS</a:t>
            </a:r>
            <a:endParaRPr lang="en-GB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700" y="914400"/>
            <a:ext cx="8216900" cy="2819400"/>
          </a:xfrm>
        </p:spPr>
        <p:txBody>
          <a:bodyPr/>
          <a:lstStyle/>
          <a:p>
            <a:pPr algn="just" eaLnBrk="1" hangingPunct="1">
              <a:spcBef>
                <a:spcPts val="1200"/>
              </a:spcBef>
              <a:defRPr/>
            </a:pPr>
            <a:r>
              <a:rPr lang="en-US" sz="2400" dirty="0" smtClean="0"/>
              <a:t>On-line </a:t>
            </a:r>
            <a:r>
              <a:rPr lang="en-US" sz="2400" dirty="0"/>
              <a:t>web-based interactive version of IHO Publication S-11 Part B -</a:t>
            </a:r>
            <a:r>
              <a:rPr lang="en-US" sz="2400" i="1" dirty="0"/>
              <a:t>Catalogue of INT Charts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en-US" sz="2400" dirty="0" smtClean="0"/>
              <a:t>Project supported by KHOA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en-US" sz="2400" dirty="0" smtClean="0"/>
              <a:t>Application made available in January 2016 (see IHO CL 89/2015)</a:t>
            </a:r>
          </a:p>
          <a:p>
            <a:pPr marL="357188" indent="0" algn="just" eaLnBrk="1" hangingPunct="1">
              <a:spcBef>
                <a:spcPts val="1200"/>
              </a:spcBef>
              <a:buNone/>
              <a:defRPr/>
            </a:pPr>
            <a:r>
              <a:rPr lang="en-US" sz="2400" dirty="0" smtClean="0"/>
              <a:t>Home&gt; </a:t>
            </a:r>
            <a:r>
              <a:rPr lang="en-US" sz="2400" dirty="0"/>
              <a:t>Standards &amp; </a:t>
            </a:r>
            <a:r>
              <a:rPr lang="en-US" sz="2400" dirty="0" smtClean="0"/>
              <a:t>Publications&gt; S-11&gt; </a:t>
            </a:r>
            <a:r>
              <a:rPr lang="en-US" sz="2400" dirty="0"/>
              <a:t>Part B (link</a:t>
            </a:r>
            <a:r>
              <a:rPr lang="en-US" sz="2400" dirty="0" smtClean="0"/>
              <a:t>)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8800" y="3848539"/>
            <a:ext cx="5943600" cy="289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9814" y="35256"/>
            <a:ext cx="7929562" cy="1139825"/>
          </a:xfrm>
        </p:spPr>
        <p:txBody>
          <a:bodyPr/>
          <a:lstStyle/>
          <a:p>
            <a:pPr defTabSz="719138" eaLnBrk="1" hangingPunct="1">
              <a:defRPr/>
            </a:pPr>
            <a:r>
              <a:rPr lang="en-US" dirty="0" smtClean="0"/>
              <a:t>INToGIS</a:t>
            </a:r>
            <a:endParaRPr lang="en-GB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700" y="990600"/>
            <a:ext cx="8216900" cy="5486400"/>
          </a:xfrm>
        </p:spPr>
        <p:txBody>
          <a:bodyPr/>
          <a:lstStyle/>
          <a:p>
            <a:pPr algn="just" eaLnBrk="1" hangingPunct="1">
              <a:spcBef>
                <a:spcPts val="1200"/>
              </a:spcBef>
              <a:defRPr/>
            </a:pPr>
            <a:r>
              <a:rPr lang="en-US" sz="2400" dirty="0" smtClean="0"/>
              <a:t>Login identification requested by and provided to:</a:t>
            </a:r>
          </a:p>
          <a:p>
            <a:pPr lvl="1" algn="just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All but 3 Regional Coordinators</a:t>
            </a:r>
          </a:p>
          <a:p>
            <a:pPr lvl="1" algn="just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Only 15 Producer/Printer Nations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en-US" sz="2400" dirty="0" smtClean="0"/>
              <a:t>Workshop for Regional INT Chart / ENC Coordinators at the IHB on 25 April (immediately before NCWG-2)</a:t>
            </a:r>
          </a:p>
          <a:p>
            <a:pPr lvl="1" algn="just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14 Coordinators present or represented</a:t>
            </a:r>
          </a:p>
          <a:p>
            <a:pPr lvl="1" algn="just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Comprehensive demonstration of INToGIS management tools</a:t>
            </a:r>
          </a:p>
          <a:p>
            <a:pPr lvl="1" algn="just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000" dirty="0" smtClean="0"/>
              <a:t>Review of the feedback and lessons learned 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en-US" sz="2400" dirty="0" smtClean="0"/>
              <a:t>Request from one Coordinator to </a:t>
            </a:r>
            <a:r>
              <a:rPr lang="en-US" sz="2400" dirty="0"/>
              <a:t>allow using the on-line interface to assess preliminary proposals prior to formal consideration and final decision by the relevant </a:t>
            </a:r>
            <a:r>
              <a:rPr lang="en-US" sz="2400" dirty="0" smtClean="0"/>
              <a:t>RHC</a:t>
            </a:r>
          </a:p>
        </p:txBody>
      </p:sp>
    </p:spTree>
    <p:extLst>
      <p:ext uri="{BB962C8B-B14F-4D97-AF65-F5344CB8AC3E}">
        <p14:creationId xmlns:p14="http://schemas.microsoft.com/office/powerpoint/2010/main" val="155107274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SSC Report templat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SSC Report templat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HO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HSSC Report templat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HSSC Report templat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HSSC Report template</Template>
  <TotalTime>5278</TotalTime>
  <Words>438</Words>
  <Application>Microsoft Office PowerPoint</Application>
  <PresentationFormat>Affichage à l'écran (4:3)</PresentationFormat>
  <Paragraphs>83</Paragraphs>
  <Slides>11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11</vt:i4>
      </vt:variant>
    </vt:vector>
  </HeadingPairs>
  <TitlesOfParts>
    <vt:vector size="24" baseType="lpstr">
      <vt:lpstr>Verdana</vt:lpstr>
      <vt:lpstr>Arial</vt:lpstr>
      <vt:lpstr>Arial Narrow</vt:lpstr>
      <vt:lpstr>Wingdings</vt:lpstr>
      <vt:lpstr>Times New Roman</vt:lpstr>
      <vt:lpstr>Gulim</vt:lpstr>
      <vt:lpstr>Malgun Gothic</vt:lpstr>
      <vt:lpstr>SimSun</vt:lpstr>
      <vt:lpstr>HSSC Report template</vt:lpstr>
      <vt:lpstr>1_HSSC Report template</vt:lpstr>
      <vt:lpstr>IHO</vt:lpstr>
      <vt:lpstr>2_HSSC Report template</vt:lpstr>
      <vt:lpstr>3_HSSC Report template</vt:lpstr>
      <vt:lpstr>Présentation PowerPoint</vt:lpstr>
      <vt:lpstr>Contents</vt:lpstr>
      <vt:lpstr>IHO Country Information Database</vt:lpstr>
      <vt:lpstr>IHO Country Information Database</vt:lpstr>
      <vt:lpstr>Regional Information Database</vt:lpstr>
      <vt:lpstr>Regional Information Database</vt:lpstr>
      <vt:lpstr>IHO ENC Catalogue</vt:lpstr>
      <vt:lpstr>INToGIS</vt:lpstr>
      <vt:lpstr>INToGIS</vt:lpstr>
      <vt:lpstr>On-Line Registration Service for IHO Meetings</vt:lpstr>
      <vt:lpstr>Action required of IRCC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Michel HUET</dc:creator>
  <cp:lastModifiedBy>Gilles Bessero</cp:lastModifiedBy>
  <cp:revision>326</cp:revision>
  <dcterms:created xsi:type="dcterms:W3CDTF">2011-10-01T21:09:34Z</dcterms:created>
  <dcterms:modified xsi:type="dcterms:W3CDTF">2016-05-21T15:52:23Z</dcterms:modified>
</cp:coreProperties>
</file>