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sldIdLst>
    <p:sldId id="256" r:id="rId2"/>
    <p:sldId id="286" r:id="rId3"/>
    <p:sldId id="287" r:id="rId4"/>
    <p:sldId id="288" r:id="rId5"/>
    <p:sldId id="291" r:id="rId6"/>
    <p:sldId id="289" r:id="rId7"/>
    <p:sldId id="292" r:id="rId8"/>
    <p:sldId id="290" r:id="rId9"/>
    <p:sldId id="279" r:id="rId1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896"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AU" altLang="en-US"/>
          </a:p>
        </p:txBody>
      </p:sp>
      <p:sp>
        <p:nvSpPr>
          <p:cNvPr id="256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AU" altLang="en-US"/>
          </a:p>
        </p:txBody>
      </p:sp>
      <p:sp>
        <p:nvSpPr>
          <p:cNvPr id="11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noProof="0" smtClean="0"/>
              <a:t>Click to edit Master text styles</a:t>
            </a:r>
          </a:p>
          <a:p>
            <a:pPr lvl="1"/>
            <a:r>
              <a:rPr lang="en-AU" altLang="en-US" noProof="0" smtClean="0"/>
              <a:t>Second level</a:t>
            </a:r>
          </a:p>
          <a:p>
            <a:pPr lvl="2"/>
            <a:r>
              <a:rPr lang="en-AU" altLang="en-US" noProof="0" smtClean="0"/>
              <a:t>Third level</a:t>
            </a:r>
          </a:p>
          <a:p>
            <a:pPr lvl="3"/>
            <a:r>
              <a:rPr lang="en-AU" altLang="en-US" noProof="0" smtClean="0"/>
              <a:t>Fourth level</a:t>
            </a:r>
          </a:p>
          <a:p>
            <a:pPr lvl="4"/>
            <a:r>
              <a:rPr lang="en-AU" altLang="en-US" noProof="0"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AU" alt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1EF9ED1-76F8-4FED-85C1-147CA8D85EC3}" type="slidenum">
              <a:rPr lang="en-AU" altLang="en-US"/>
              <a:pPr/>
              <a:t>‹#›</a:t>
            </a:fld>
            <a:endParaRPr lang="en-AU" altLang="en-US"/>
          </a:p>
        </p:txBody>
      </p:sp>
    </p:spTree>
    <p:extLst>
      <p:ext uri="{BB962C8B-B14F-4D97-AF65-F5344CB8AC3E}">
        <p14:creationId xmlns:p14="http://schemas.microsoft.com/office/powerpoint/2010/main" val="4160337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B2E9E23F-4335-4625-8310-10E6DF7A8D98}" type="slidenum">
              <a:rPr lang="en-AU" altLang="en-US"/>
              <a:pPr/>
              <a:t>‹#›</a:t>
            </a:fld>
            <a:endParaRPr lang="en-AU" altLang="en-US"/>
          </a:p>
        </p:txBody>
      </p:sp>
    </p:spTree>
    <p:extLst>
      <p:ext uri="{BB962C8B-B14F-4D97-AF65-F5344CB8AC3E}">
        <p14:creationId xmlns:p14="http://schemas.microsoft.com/office/powerpoint/2010/main" val="62791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907B7AF1-D47B-453B-B5DD-A75EF99F5698}" type="slidenum">
              <a:rPr lang="en-AU" altLang="en-US"/>
              <a:pPr/>
              <a:t>‹#›</a:t>
            </a:fld>
            <a:endParaRPr lang="en-AU" altLang="en-US"/>
          </a:p>
        </p:txBody>
      </p:sp>
    </p:spTree>
    <p:extLst>
      <p:ext uri="{BB962C8B-B14F-4D97-AF65-F5344CB8AC3E}">
        <p14:creationId xmlns:p14="http://schemas.microsoft.com/office/powerpoint/2010/main" val="124904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CF7C1FA4-8AD0-4F6F-84A5-7E5B51BF31FE}" type="slidenum">
              <a:rPr lang="en-AU" altLang="en-US"/>
              <a:pPr/>
              <a:t>‹#›</a:t>
            </a:fld>
            <a:endParaRPr lang="en-AU" altLang="en-US"/>
          </a:p>
        </p:txBody>
      </p:sp>
    </p:spTree>
    <p:extLst>
      <p:ext uri="{BB962C8B-B14F-4D97-AF65-F5344CB8AC3E}">
        <p14:creationId xmlns:p14="http://schemas.microsoft.com/office/powerpoint/2010/main" val="2852582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600200"/>
            <a:ext cx="8229600" cy="4525963"/>
          </a:xfrm>
        </p:spPr>
        <p:txBody>
          <a:bodyPr/>
          <a:lstStyle/>
          <a:p>
            <a:pPr lvl="0"/>
            <a:endParaRPr lang="en-A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DDD3B2FB-9D68-4655-B201-96E235770C11}" type="slidenum">
              <a:rPr lang="en-AU" altLang="en-US"/>
              <a:pPr/>
              <a:t>‹#›</a:t>
            </a:fld>
            <a:endParaRPr lang="en-AU" altLang="en-US"/>
          </a:p>
        </p:txBody>
      </p:sp>
    </p:spTree>
    <p:extLst>
      <p:ext uri="{BB962C8B-B14F-4D97-AF65-F5344CB8AC3E}">
        <p14:creationId xmlns:p14="http://schemas.microsoft.com/office/powerpoint/2010/main" val="353909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906D1D08-4B84-40E9-B8FC-F7D81A4FCC5A}" type="slidenum">
              <a:rPr lang="en-AU" altLang="en-US"/>
              <a:pPr/>
              <a:t>‹#›</a:t>
            </a:fld>
            <a:endParaRPr lang="en-AU" altLang="en-US"/>
          </a:p>
        </p:txBody>
      </p:sp>
    </p:spTree>
    <p:extLst>
      <p:ext uri="{BB962C8B-B14F-4D97-AF65-F5344CB8AC3E}">
        <p14:creationId xmlns:p14="http://schemas.microsoft.com/office/powerpoint/2010/main" val="288762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fld id="{5B4839C7-E133-4DA3-8686-E1220C9951E5}" type="slidenum">
              <a:rPr lang="en-AU" altLang="en-US"/>
              <a:pPr/>
              <a:t>‹#›</a:t>
            </a:fld>
            <a:endParaRPr lang="en-AU" altLang="en-US"/>
          </a:p>
        </p:txBody>
      </p:sp>
    </p:spTree>
    <p:extLst>
      <p:ext uri="{BB962C8B-B14F-4D97-AF65-F5344CB8AC3E}">
        <p14:creationId xmlns:p14="http://schemas.microsoft.com/office/powerpoint/2010/main" val="67302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fld id="{BAF6FEB7-BB1B-4C08-A9BC-79E4D1FFFCB1}" type="slidenum">
              <a:rPr lang="en-AU" altLang="en-US"/>
              <a:pPr/>
              <a:t>‹#›</a:t>
            </a:fld>
            <a:endParaRPr lang="en-AU" altLang="en-US"/>
          </a:p>
        </p:txBody>
      </p:sp>
    </p:spTree>
    <p:extLst>
      <p:ext uri="{BB962C8B-B14F-4D97-AF65-F5344CB8AC3E}">
        <p14:creationId xmlns:p14="http://schemas.microsoft.com/office/powerpoint/2010/main" val="349933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9" name="Rectangle 6"/>
          <p:cNvSpPr>
            <a:spLocks noGrp="1" noChangeArrowheads="1"/>
          </p:cNvSpPr>
          <p:nvPr>
            <p:ph type="sldNum" sz="quarter" idx="12"/>
          </p:nvPr>
        </p:nvSpPr>
        <p:spPr>
          <a:ln/>
        </p:spPr>
        <p:txBody>
          <a:bodyPr/>
          <a:lstStyle>
            <a:lvl1pPr>
              <a:defRPr/>
            </a:lvl1pPr>
          </a:lstStyle>
          <a:p>
            <a:fld id="{5D9FAD39-73EF-42B3-AE40-0CEE943CD15A}" type="slidenum">
              <a:rPr lang="en-AU" altLang="en-US"/>
              <a:pPr/>
              <a:t>‹#›</a:t>
            </a:fld>
            <a:endParaRPr lang="en-AU" altLang="en-US"/>
          </a:p>
        </p:txBody>
      </p:sp>
    </p:spTree>
    <p:extLst>
      <p:ext uri="{BB962C8B-B14F-4D97-AF65-F5344CB8AC3E}">
        <p14:creationId xmlns:p14="http://schemas.microsoft.com/office/powerpoint/2010/main" val="264863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5" name="Rectangle 6"/>
          <p:cNvSpPr>
            <a:spLocks noGrp="1" noChangeArrowheads="1"/>
          </p:cNvSpPr>
          <p:nvPr>
            <p:ph type="sldNum" sz="quarter" idx="12"/>
          </p:nvPr>
        </p:nvSpPr>
        <p:spPr>
          <a:ln/>
        </p:spPr>
        <p:txBody>
          <a:bodyPr/>
          <a:lstStyle>
            <a:lvl1pPr>
              <a:defRPr/>
            </a:lvl1pPr>
          </a:lstStyle>
          <a:p>
            <a:fld id="{5675AA8F-0092-4F26-A5F2-BC4A40BD351B}" type="slidenum">
              <a:rPr lang="en-AU" altLang="en-US"/>
              <a:pPr/>
              <a:t>‹#›</a:t>
            </a:fld>
            <a:endParaRPr lang="en-AU" altLang="en-US"/>
          </a:p>
        </p:txBody>
      </p:sp>
    </p:spTree>
    <p:extLst>
      <p:ext uri="{BB962C8B-B14F-4D97-AF65-F5344CB8AC3E}">
        <p14:creationId xmlns:p14="http://schemas.microsoft.com/office/powerpoint/2010/main" val="175479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4" name="Rectangle 6"/>
          <p:cNvSpPr>
            <a:spLocks noGrp="1" noChangeArrowheads="1"/>
          </p:cNvSpPr>
          <p:nvPr>
            <p:ph type="sldNum" sz="quarter" idx="12"/>
          </p:nvPr>
        </p:nvSpPr>
        <p:spPr>
          <a:ln/>
        </p:spPr>
        <p:txBody>
          <a:bodyPr/>
          <a:lstStyle>
            <a:lvl1pPr>
              <a:defRPr/>
            </a:lvl1pPr>
          </a:lstStyle>
          <a:p>
            <a:fld id="{71257D1F-16BF-4353-9669-85AC4E9BF71B}" type="slidenum">
              <a:rPr lang="en-AU" altLang="en-US"/>
              <a:pPr/>
              <a:t>‹#›</a:t>
            </a:fld>
            <a:endParaRPr lang="en-AU" altLang="en-US"/>
          </a:p>
        </p:txBody>
      </p:sp>
    </p:spTree>
    <p:extLst>
      <p:ext uri="{BB962C8B-B14F-4D97-AF65-F5344CB8AC3E}">
        <p14:creationId xmlns:p14="http://schemas.microsoft.com/office/powerpoint/2010/main" val="29150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fld id="{2AE09C98-CD62-4323-9056-C8DE8A5F4246}" type="slidenum">
              <a:rPr lang="en-AU" altLang="en-US"/>
              <a:pPr/>
              <a:t>‹#›</a:t>
            </a:fld>
            <a:endParaRPr lang="en-AU" altLang="en-US"/>
          </a:p>
        </p:txBody>
      </p:sp>
    </p:spTree>
    <p:extLst>
      <p:ext uri="{BB962C8B-B14F-4D97-AF65-F5344CB8AC3E}">
        <p14:creationId xmlns:p14="http://schemas.microsoft.com/office/powerpoint/2010/main" val="237143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fld id="{FA58D4E1-F3EF-491F-99D1-0D6F5D157738}" type="slidenum">
              <a:rPr lang="en-AU" altLang="en-US"/>
              <a:pPr/>
              <a:t>‹#›</a:t>
            </a:fld>
            <a:endParaRPr lang="en-AU" altLang="en-US"/>
          </a:p>
        </p:txBody>
      </p:sp>
    </p:spTree>
    <p:extLst>
      <p:ext uri="{BB962C8B-B14F-4D97-AF65-F5344CB8AC3E}">
        <p14:creationId xmlns:p14="http://schemas.microsoft.com/office/powerpoint/2010/main" val="105910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2048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AU" altLang="en-US"/>
          </a:p>
        </p:txBody>
      </p:sp>
      <p:sp>
        <p:nvSpPr>
          <p:cNvPr id="2048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AU" altLang="en-US"/>
          </a:p>
        </p:txBody>
      </p:sp>
      <p:sp>
        <p:nvSpPr>
          <p:cNvPr id="204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D2F4CE2-28C6-41E2-A1EE-0A59BA46D0F7}"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63713" y="115888"/>
            <a:ext cx="7272337" cy="1225550"/>
          </a:xfrm>
        </p:spPr>
        <p:txBody>
          <a:bodyPr/>
          <a:lstStyle/>
          <a:p>
            <a:pPr algn="l" eaLnBrk="1" hangingPunct="1"/>
            <a:r>
              <a:rPr lang="en-AU" altLang="en-US" sz="3600" smtClean="0">
                <a:latin typeface="Times New Roman" panose="02020603050405020304" pitchFamily="18" charset="0"/>
              </a:rPr>
              <a:t>South West Pacific</a:t>
            </a:r>
            <a:br>
              <a:rPr lang="en-AU" altLang="en-US" sz="3600" smtClean="0">
                <a:latin typeface="Times New Roman" panose="02020603050405020304" pitchFamily="18" charset="0"/>
              </a:rPr>
            </a:br>
            <a:r>
              <a:rPr lang="en-AU" altLang="en-US" sz="3600" smtClean="0">
                <a:latin typeface="Times New Roman" panose="02020603050405020304" pitchFamily="18" charset="0"/>
              </a:rPr>
              <a:t>Hydrographic Commission (SWPHC)</a:t>
            </a:r>
            <a:endParaRPr lang="en-AU" altLang="en-US" sz="3600" b="1" smtClean="0">
              <a:latin typeface="Times New Roman" panose="02020603050405020304" pitchFamily="18" charset="0"/>
            </a:endParaRPr>
          </a:p>
        </p:txBody>
      </p:sp>
      <p:sp>
        <p:nvSpPr>
          <p:cNvPr id="2051" name="Rectangle 3"/>
          <p:cNvSpPr>
            <a:spLocks noGrp="1" noChangeArrowheads="1"/>
          </p:cNvSpPr>
          <p:nvPr>
            <p:ph type="subTitle" idx="1"/>
          </p:nvPr>
        </p:nvSpPr>
        <p:spPr>
          <a:xfrm>
            <a:off x="1908175" y="4797425"/>
            <a:ext cx="6400800" cy="1752600"/>
          </a:xfrm>
        </p:spPr>
        <p:txBody>
          <a:bodyPr/>
          <a:lstStyle/>
          <a:p>
            <a:pPr algn="r" eaLnBrk="1" hangingPunct="1"/>
            <a:r>
              <a:rPr lang="en-AU" altLang="en-US" sz="1800" b="1" smtClean="0">
                <a:latin typeface="Times New Roman" panose="02020603050405020304" pitchFamily="18" charset="0"/>
              </a:rPr>
              <a:t>Commodore B.K. Brace</a:t>
            </a:r>
            <a:br>
              <a:rPr lang="en-AU" altLang="en-US" sz="1800" b="1" smtClean="0">
                <a:latin typeface="Times New Roman" panose="02020603050405020304" pitchFamily="18" charset="0"/>
              </a:rPr>
            </a:br>
            <a:r>
              <a:rPr lang="en-AU" altLang="en-US" sz="1800" b="1" smtClean="0">
                <a:latin typeface="Times New Roman" panose="02020603050405020304" pitchFamily="18" charset="0"/>
              </a:rPr>
              <a:t>Chair SWPHC</a:t>
            </a:r>
            <a:br>
              <a:rPr lang="en-AU" altLang="en-US" sz="1800" b="1" smtClean="0">
                <a:latin typeface="Times New Roman" panose="02020603050405020304" pitchFamily="18" charset="0"/>
              </a:rPr>
            </a:br>
            <a:r>
              <a:rPr lang="en-AU" altLang="en-US" sz="1800" b="1" smtClean="0">
                <a:latin typeface="Times New Roman" panose="02020603050405020304" pitchFamily="18" charset="0"/>
              </a:rPr>
              <a:t>Hydrographer of Australia</a:t>
            </a:r>
          </a:p>
          <a:p>
            <a:pPr algn="r" eaLnBrk="1" hangingPunct="1"/>
            <a:endParaRPr lang="en-AU" altLang="en-US" sz="1800" b="1" smtClean="0">
              <a:latin typeface="Times New Roman" panose="02020603050405020304" pitchFamily="18" charset="0"/>
            </a:endParaRPr>
          </a:p>
        </p:txBody>
      </p:sp>
      <p:pic>
        <p:nvPicPr>
          <p:cNvPr id="2052" name="Picture 4"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p:cNvSpPr>
            <a:spLocks noChangeArrowheads="1"/>
          </p:cNvSpPr>
          <p:nvPr/>
        </p:nvSpPr>
        <p:spPr bwMode="auto">
          <a:xfrm>
            <a:off x="1763713" y="2492375"/>
            <a:ext cx="6480175"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AU" altLang="en-US" sz="4000">
                <a:solidFill>
                  <a:schemeClr val="tx2"/>
                </a:solidFill>
                <a:latin typeface="Times New Roman" panose="02020603050405020304" pitchFamily="18" charset="0"/>
              </a:rPr>
              <a:t>Report to IRCC 9</a:t>
            </a:r>
            <a:br>
              <a:rPr lang="en-AU" altLang="en-US" sz="4000">
                <a:solidFill>
                  <a:schemeClr val="tx2"/>
                </a:solidFill>
                <a:latin typeface="Times New Roman" panose="02020603050405020304" pitchFamily="18" charset="0"/>
              </a:rPr>
            </a:br>
            <a:r>
              <a:rPr lang="en-AU" altLang="en-US" sz="2800">
                <a:solidFill>
                  <a:schemeClr val="tx2"/>
                </a:solidFill>
                <a:latin typeface="Times New Roman" panose="02020603050405020304" pitchFamily="18" charset="0"/>
              </a:rPr>
              <a:t>Paramaribo, Suriname – June 2017</a:t>
            </a:r>
            <a:r>
              <a:rPr lang="en-AU" altLang="en-US" sz="4000">
                <a:solidFill>
                  <a:schemeClr val="tx2"/>
                </a:solidFill>
                <a:latin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AU" altLang="en-US" sz="3200" b="1" smtClean="0">
                <a:latin typeface="Times New Roman" panose="02020603050405020304" pitchFamily="18" charset="0"/>
              </a:rPr>
              <a:t>Commission Membership</a:t>
            </a:r>
          </a:p>
        </p:txBody>
      </p:sp>
      <p:pic>
        <p:nvPicPr>
          <p:cNvPr id="3075" name="Picture 4"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5"/>
          <p:cNvSpPr>
            <a:spLocks noChangeArrowheads="1"/>
          </p:cNvSpPr>
          <p:nvPr/>
        </p:nvSpPr>
        <p:spPr bwMode="auto">
          <a:xfrm>
            <a:off x="0" y="2308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aphicFrame>
        <p:nvGraphicFramePr>
          <p:cNvPr id="30805" name="Group 85"/>
          <p:cNvGraphicFramePr>
            <a:graphicFrameLocks noGrp="1"/>
          </p:cNvGraphicFramePr>
          <p:nvPr/>
        </p:nvGraphicFramePr>
        <p:xfrm>
          <a:off x="468313" y="1989138"/>
          <a:ext cx="8207375" cy="3671887"/>
        </p:xfrm>
        <a:graphic>
          <a:graphicData uri="http://schemas.openxmlformats.org/drawingml/2006/table">
            <a:tbl>
              <a:tblPr/>
              <a:tblGrid>
                <a:gridCol w="2332037"/>
                <a:gridCol w="5875338"/>
              </a:tblGrid>
              <a:tr h="6429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100" b="0" i="0" u="none" strike="noStrike" cap="none" normalizeH="0" baseline="0" dirty="0" smtClean="0">
                          <a:ln>
                            <a:noFill/>
                          </a:ln>
                          <a:solidFill>
                            <a:schemeClr val="tx1"/>
                          </a:solidFill>
                          <a:effectLst/>
                          <a:latin typeface="Arial" charset="0"/>
                          <a:ea typeface="Calibri" pitchFamily="34" charset="0"/>
                          <a:cs typeface="Arial" charset="0"/>
                        </a:rPr>
                        <a:t>Members</a:t>
                      </a:r>
                      <a:endParaRPr kumimoji="0" lang="en-NZ" altLang="en-US" sz="18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charset="0"/>
                          <a:ea typeface="Calibri" pitchFamily="34" charset="0"/>
                          <a:cs typeface="Arial" charset="0"/>
                        </a:rPr>
                        <a:t>Australia (Chair), Fiji (Vice Chair), France, New Zealand, Papua New Guinea, Kingdom of Tonga, United Kingdom, United States of America</a:t>
                      </a:r>
                      <a:endParaRPr kumimoji="0" lang="en-US" altLang="en-US" sz="18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100" b="0" i="0" u="none" strike="noStrike" cap="none" normalizeH="0" baseline="0" dirty="0" smtClean="0">
                          <a:ln>
                            <a:noFill/>
                          </a:ln>
                          <a:solidFill>
                            <a:schemeClr val="tx1"/>
                          </a:solidFill>
                          <a:effectLst/>
                          <a:latin typeface="Arial" charset="0"/>
                          <a:ea typeface="Calibri" pitchFamily="34" charset="0"/>
                          <a:cs typeface="Arial" charset="0"/>
                        </a:rPr>
                        <a:t>Associate Members</a:t>
                      </a:r>
                      <a:endParaRPr kumimoji="0" lang="en-NZ" altLang="en-US" sz="18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charset="0"/>
                          <a:ea typeface="Calibri" pitchFamily="34" charset="0"/>
                          <a:cs typeface="Arial" charset="0"/>
                        </a:rPr>
                        <a:t>Cook Islands, Kiribati, Niue, Palau, Samoa, </a:t>
                      </a:r>
                      <a:r>
                        <a:rPr kumimoji="0" lang="en-US" altLang="en-US" sz="1100" b="0" i="0" u="sng" strike="noStrike" cap="none" normalizeH="0" baseline="0" dirty="0" smtClean="0">
                          <a:ln>
                            <a:noFill/>
                          </a:ln>
                          <a:solidFill>
                            <a:srgbClr val="FF0000"/>
                          </a:solidFill>
                          <a:effectLst/>
                          <a:latin typeface="Arial" charset="0"/>
                          <a:ea typeface="Calibri" pitchFamily="34" charset="0"/>
                          <a:cs typeface="Arial" charset="0"/>
                        </a:rPr>
                        <a:t>Solomon Islands</a:t>
                      </a:r>
                      <a:r>
                        <a:rPr kumimoji="0" lang="en-US" altLang="en-US" sz="1100" b="0" i="0" u="sng" strike="noStrike" cap="none" normalizeH="0" baseline="30000" dirty="0" smtClean="0">
                          <a:ln>
                            <a:noFill/>
                          </a:ln>
                          <a:solidFill>
                            <a:srgbClr val="FF0000"/>
                          </a:solidFill>
                          <a:effectLst/>
                          <a:latin typeface="Arial" charset="0"/>
                          <a:ea typeface="Calibri" pitchFamily="34" charset="0"/>
                          <a:cs typeface="Arial" charset="0"/>
                        </a:rPr>
                        <a:t>1</a:t>
                      </a:r>
                      <a:r>
                        <a:rPr kumimoji="0" lang="en-US" altLang="en-US" sz="1100" b="0" i="0" u="none" strike="noStrike" cap="none" normalizeH="0" baseline="0" dirty="0" smtClean="0">
                          <a:ln>
                            <a:noFill/>
                          </a:ln>
                          <a:solidFill>
                            <a:schemeClr val="tx1"/>
                          </a:solidFill>
                          <a:effectLst/>
                          <a:latin typeface="Arial" charset="0"/>
                          <a:ea typeface="Calibri" pitchFamily="34" charset="0"/>
                          <a:cs typeface="Arial" charset="0"/>
                        </a:rPr>
                        <a:t>, </a:t>
                      </a:r>
                      <a:r>
                        <a:rPr kumimoji="0" lang="en-US" altLang="en-US" sz="1100" b="0" i="0" u="sng" strike="noStrike" cap="none" normalizeH="0" baseline="0" dirty="0" smtClean="0">
                          <a:ln>
                            <a:noFill/>
                          </a:ln>
                          <a:solidFill>
                            <a:srgbClr val="FF0000"/>
                          </a:solidFill>
                          <a:effectLst/>
                          <a:latin typeface="Arial" charset="0"/>
                          <a:ea typeface="Calibri" pitchFamily="34" charset="0"/>
                          <a:cs typeface="Arial" charset="0"/>
                        </a:rPr>
                        <a:t>Vanuatu</a:t>
                      </a:r>
                      <a:r>
                        <a:rPr kumimoji="0" lang="en-US" altLang="en-US" sz="1100" b="0" i="0" u="sng" strike="noStrike" cap="none" normalizeH="0" baseline="30000" dirty="0" smtClean="0">
                          <a:ln>
                            <a:noFill/>
                          </a:ln>
                          <a:solidFill>
                            <a:srgbClr val="FF0000"/>
                          </a:solidFill>
                          <a:effectLst/>
                          <a:latin typeface="Arial" charset="0"/>
                          <a:ea typeface="Calibri" pitchFamily="34" charset="0"/>
                          <a:cs typeface="Arial" charset="0"/>
                        </a:rPr>
                        <a:t>2</a:t>
                      </a:r>
                      <a:endParaRPr kumimoji="0" lang="en-US" altLang="en-US" sz="1800" b="0" i="0" u="sng" strike="noStrike" cap="none" normalizeH="0" baseline="30000" dirty="0" smtClean="0">
                        <a:ln>
                          <a:noFill/>
                        </a:ln>
                        <a:solidFill>
                          <a:srgbClr val="FF0000"/>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65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100" b="0" i="0" u="none" strike="noStrike" cap="none" normalizeH="0" baseline="0" dirty="0" smtClean="0">
                          <a:ln>
                            <a:noFill/>
                          </a:ln>
                          <a:solidFill>
                            <a:schemeClr val="tx1"/>
                          </a:solidFill>
                          <a:effectLst/>
                          <a:latin typeface="Arial" charset="0"/>
                          <a:cs typeface="Arial" charset="0"/>
                        </a:rPr>
                        <a:t>Intergovernmental Observer Organization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charset="0"/>
                          <a:cs typeface="Arial" charset="0"/>
                        </a:rPr>
                        <a:t>Secretariat of the Pacific Community (SPC)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03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100" b="0" i="0" u="none" strike="noStrike" cap="none" normalizeH="0" baseline="0" dirty="0" smtClean="0">
                          <a:ln>
                            <a:noFill/>
                          </a:ln>
                          <a:solidFill>
                            <a:schemeClr val="tx1"/>
                          </a:solidFill>
                          <a:effectLst/>
                          <a:latin typeface="Arial" charset="0"/>
                          <a:ea typeface="Calibri" pitchFamily="34" charset="0"/>
                          <a:cs typeface="Arial" charset="0"/>
                        </a:rPr>
                        <a:t>Observers</a:t>
                      </a:r>
                      <a:endParaRPr kumimoji="0" lang="en-NZ" altLang="en-US" sz="18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charset="0"/>
                          <a:ea typeface="Calibri" pitchFamily="34" charset="0"/>
                          <a:cs typeface="Arial" charset="0"/>
                        </a:rPr>
                        <a:t>New Caledonia</a:t>
                      </a:r>
                      <a:endParaRPr kumimoji="0" lang="en-US" altLang="en-US" sz="18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78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100" b="0" i="0" u="none" strike="noStrike" cap="none" normalizeH="0" baseline="0" dirty="0" smtClean="0">
                          <a:ln>
                            <a:noFill/>
                          </a:ln>
                          <a:solidFill>
                            <a:schemeClr val="tx1"/>
                          </a:solidFill>
                          <a:effectLst/>
                          <a:latin typeface="Arial" charset="0"/>
                          <a:ea typeface="Calibri" pitchFamily="34" charset="0"/>
                          <a:cs typeface="Arial" charset="0"/>
                        </a:rPr>
                        <a:t>IHO Representative</a:t>
                      </a:r>
                      <a:endParaRPr kumimoji="0" lang="en-NZ" altLang="en-US" sz="18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charset="0"/>
                          <a:ea typeface="Calibri" pitchFamily="34" charset="0"/>
                          <a:cs typeface="Arial" charset="0"/>
                        </a:rPr>
                        <a:t>Secretary-General Robert Ward, Assistant Director Alberto Costa Neves</a:t>
                      </a:r>
                      <a:endParaRPr kumimoji="0" lang="en-US" altLang="en-US" sz="18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5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100" b="0" i="0" u="none" strike="noStrike" cap="none" normalizeH="0" baseline="0" dirty="0" smtClean="0">
                          <a:ln>
                            <a:noFill/>
                          </a:ln>
                          <a:solidFill>
                            <a:schemeClr val="tx1"/>
                          </a:solidFill>
                          <a:effectLst/>
                          <a:latin typeface="Arial" charset="0"/>
                          <a:ea typeface="Calibri" pitchFamily="34" charset="0"/>
                          <a:cs typeface="Arial" charset="0"/>
                        </a:rPr>
                        <a:t>Notes</a:t>
                      </a:r>
                      <a:endParaRPr kumimoji="0" lang="en-NZ" altLang="en-US" sz="1800" b="0" i="0" u="none" strike="noStrike"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Arial" charset="0"/>
                        </a:defRPr>
                      </a:lvl1pPr>
                      <a:lvl2pPr>
                        <a:spcBef>
                          <a:spcPct val="20000"/>
                        </a:spcBef>
                        <a:tabLst>
                          <a:tab pos="-457200" algn="l"/>
                        </a:tabLst>
                        <a:defRPr sz="2400">
                          <a:solidFill>
                            <a:schemeClr val="tx1"/>
                          </a:solidFill>
                          <a:latin typeface="Arial" charset="0"/>
                        </a:defRPr>
                      </a:lvl2pPr>
                      <a:lvl3pPr>
                        <a:spcBef>
                          <a:spcPct val="20000"/>
                        </a:spcBef>
                        <a:tabLst>
                          <a:tab pos="-457200" algn="l"/>
                        </a:tabLst>
                        <a:defRPr sz="2000">
                          <a:solidFill>
                            <a:schemeClr val="tx1"/>
                          </a:solidFill>
                          <a:latin typeface="Arial" charset="0"/>
                        </a:defRPr>
                      </a:lvl3pPr>
                      <a:lvl4pPr>
                        <a:spcBef>
                          <a:spcPct val="20000"/>
                        </a:spcBef>
                        <a:tabLst>
                          <a:tab pos="-457200" algn="l"/>
                        </a:tabLst>
                        <a:defRPr>
                          <a:solidFill>
                            <a:schemeClr val="tx1"/>
                          </a:solidFill>
                          <a:latin typeface="Arial" charset="0"/>
                        </a:defRPr>
                      </a:lvl4pPr>
                      <a:lvl5pPr>
                        <a:spcBef>
                          <a:spcPct val="20000"/>
                        </a:spcBef>
                        <a:tabLst>
                          <a:tab pos="-457200" algn="l"/>
                        </a:tabLst>
                        <a:defRPr>
                          <a:solidFill>
                            <a:schemeClr val="tx1"/>
                          </a:solidFill>
                          <a:latin typeface="Arial" charset="0"/>
                        </a:defRPr>
                      </a:lvl5pPr>
                      <a:lvl6pPr fontAlgn="base">
                        <a:spcBef>
                          <a:spcPct val="20000"/>
                        </a:spcBef>
                        <a:spcAft>
                          <a:spcPct val="0"/>
                        </a:spcAft>
                        <a:tabLst>
                          <a:tab pos="-457200" algn="l"/>
                        </a:tabLst>
                        <a:defRPr>
                          <a:solidFill>
                            <a:schemeClr val="tx1"/>
                          </a:solidFill>
                          <a:latin typeface="Arial" charset="0"/>
                        </a:defRPr>
                      </a:lvl6pPr>
                      <a:lvl7pPr fontAlgn="base">
                        <a:spcBef>
                          <a:spcPct val="20000"/>
                        </a:spcBef>
                        <a:spcAft>
                          <a:spcPct val="0"/>
                        </a:spcAft>
                        <a:tabLst>
                          <a:tab pos="-457200" algn="l"/>
                        </a:tabLst>
                        <a:defRPr>
                          <a:solidFill>
                            <a:schemeClr val="tx1"/>
                          </a:solidFill>
                          <a:latin typeface="Arial" charset="0"/>
                        </a:defRPr>
                      </a:lvl7pPr>
                      <a:lvl8pPr fontAlgn="base">
                        <a:spcBef>
                          <a:spcPct val="20000"/>
                        </a:spcBef>
                        <a:spcAft>
                          <a:spcPct val="0"/>
                        </a:spcAft>
                        <a:tabLst>
                          <a:tab pos="-457200" algn="l"/>
                        </a:tabLst>
                        <a:defRPr>
                          <a:solidFill>
                            <a:schemeClr val="tx1"/>
                          </a:solidFill>
                          <a:latin typeface="Arial" charset="0"/>
                        </a:defRPr>
                      </a:lvl8pPr>
                      <a:lvl9pPr fontAlgn="base">
                        <a:spcBef>
                          <a:spcPct val="20000"/>
                        </a:spcBef>
                        <a:spcAft>
                          <a:spcPct val="0"/>
                        </a:spcAft>
                        <a:tabLst>
                          <a:tab pos="-457200" algn="l"/>
                        </a:tabLs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AutoNum type="arabicPeriod"/>
                        <a:tabLst>
                          <a:tab pos="-457200" algn="l"/>
                        </a:tabLst>
                        <a:defRPr/>
                      </a:pPr>
                      <a:r>
                        <a:rPr kumimoji="0" lang="en-US" altLang="en-US" sz="1000" b="0" i="0" u="none" strike="noStrike" cap="none" normalizeH="0" baseline="0" dirty="0" smtClean="0">
                          <a:ln>
                            <a:noFill/>
                          </a:ln>
                          <a:solidFill>
                            <a:schemeClr val="tx1"/>
                          </a:solidFill>
                          <a:effectLst/>
                          <a:latin typeface="Arial" charset="0"/>
                          <a:ea typeface="Calibri" pitchFamily="34" charset="0"/>
                          <a:cs typeface="Arial" charset="0"/>
                        </a:rPr>
                        <a:t> </a:t>
                      </a:r>
                      <a:r>
                        <a:rPr kumimoji="0" lang="en-US" altLang="en-US" sz="1000" b="0" i="0" u="none" strike="noStrike" kern="1200" cap="none" normalizeH="0" baseline="0" dirty="0" smtClean="0">
                          <a:ln>
                            <a:noFill/>
                          </a:ln>
                          <a:solidFill>
                            <a:schemeClr val="tx1"/>
                          </a:solidFill>
                          <a:effectLst/>
                          <a:latin typeface="Arial" charset="0"/>
                          <a:ea typeface="Calibri" pitchFamily="34" charset="0"/>
                          <a:cs typeface="Arial" charset="0"/>
                        </a:rPr>
                        <a:t>Solomon Islands is in the process of becoming an IHO Member.</a:t>
                      </a:r>
                    </a:p>
                    <a:p>
                      <a:pPr marL="0" marR="0" lvl="0" indent="0" algn="l" defTabSz="914400" rtl="0" eaLnBrk="1" fontAlgn="base" latinLnBrk="0" hangingPunct="1">
                        <a:lnSpc>
                          <a:spcPct val="100000"/>
                        </a:lnSpc>
                        <a:spcBef>
                          <a:spcPct val="0"/>
                        </a:spcBef>
                        <a:spcAft>
                          <a:spcPct val="0"/>
                        </a:spcAft>
                        <a:buClrTx/>
                        <a:buSzTx/>
                        <a:buFontTx/>
                        <a:buAutoNum type="arabicPeriod"/>
                        <a:tabLst>
                          <a:tab pos="-457200" algn="l"/>
                        </a:tabLst>
                        <a:defRPr/>
                      </a:pPr>
                      <a:r>
                        <a:rPr kumimoji="0" lang="en-US" altLang="en-US" sz="1000" b="0" i="0" u="none" strike="noStrike" kern="1200" cap="none" normalizeH="0" baseline="0" dirty="0" smtClean="0">
                          <a:ln>
                            <a:noFill/>
                          </a:ln>
                          <a:solidFill>
                            <a:schemeClr val="tx1"/>
                          </a:solidFill>
                          <a:effectLst/>
                          <a:latin typeface="Arial" charset="0"/>
                          <a:ea typeface="Calibri" pitchFamily="34" charset="0"/>
                          <a:cs typeface="Arial" charset="0"/>
                        </a:rPr>
                        <a:t> </a:t>
                      </a:r>
                      <a:r>
                        <a:rPr kumimoji="0" lang="en-US" altLang="en-US" sz="1000" b="0" i="0" u="none" strike="noStrike" cap="none" normalizeH="0" baseline="0" dirty="0" smtClean="0">
                          <a:ln>
                            <a:noFill/>
                          </a:ln>
                          <a:solidFill>
                            <a:schemeClr val="tx1"/>
                          </a:solidFill>
                          <a:effectLst/>
                          <a:latin typeface="Arial" charset="0"/>
                          <a:ea typeface="Calibri" pitchFamily="34" charset="0"/>
                          <a:cs typeface="Arial" charset="0"/>
                        </a:rPr>
                        <a:t>Vanuatu is an IHO Member and will become a SWPHC Member upon signing the Statutes</a:t>
                      </a:r>
                      <a:endParaRPr kumimoji="0" lang="en-US" altLang="en-US" sz="1000" b="0" i="0" u="none" strike="noStrike" kern="1200" cap="none" normalizeH="0" baseline="0" dirty="0" smtClean="0">
                        <a:ln>
                          <a:noFill/>
                        </a:ln>
                        <a:solidFill>
                          <a:schemeClr val="tx1"/>
                        </a:solidFill>
                        <a:effectLst/>
                        <a:latin typeface="Arial" charset="0"/>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00" name="Rectangle 69"/>
          <p:cNvSpPr>
            <a:spLocks noChangeArrowheads="1"/>
          </p:cNvSpPr>
          <p:nvPr/>
        </p:nvSpPr>
        <p:spPr bwMode="auto">
          <a:xfrm>
            <a:off x="1979613" y="43989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63713" y="274638"/>
            <a:ext cx="6923087" cy="1143000"/>
          </a:xfrm>
        </p:spPr>
        <p:txBody>
          <a:bodyPr/>
          <a:lstStyle/>
          <a:p>
            <a:pPr eaLnBrk="1" hangingPunct="1"/>
            <a:r>
              <a:rPr lang="en-AU" altLang="en-US" sz="3200" b="1" smtClean="0">
                <a:latin typeface="Times New Roman" panose="02020603050405020304" pitchFamily="18" charset="0"/>
              </a:rPr>
              <a:t>Meetings, Working Groups and Actions</a:t>
            </a:r>
          </a:p>
        </p:txBody>
      </p:sp>
      <p:sp>
        <p:nvSpPr>
          <p:cNvPr id="4099" name="Rectangle 3"/>
          <p:cNvSpPr>
            <a:spLocks noGrp="1" noChangeArrowheads="1"/>
          </p:cNvSpPr>
          <p:nvPr>
            <p:ph type="body" idx="1"/>
          </p:nvPr>
        </p:nvSpPr>
        <p:spPr>
          <a:xfrm>
            <a:off x="468313" y="1844675"/>
            <a:ext cx="8229600" cy="4114800"/>
          </a:xfrm>
        </p:spPr>
        <p:txBody>
          <a:bodyPr/>
          <a:lstStyle/>
          <a:p>
            <a:pPr eaLnBrk="1" hangingPunct="1">
              <a:defRPr/>
            </a:pPr>
            <a:r>
              <a:rPr lang="en-US" altLang="en-US" sz="1600" dirty="0" smtClean="0">
                <a:latin typeface="Times New Roman" pitchFamily="18" charset="0"/>
              </a:rPr>
              <a:t>The </a:t>
            </a:r>
            <a:r>
              <a:rPr lang="en-US" altLang="en-US" sz="1600" b="1" dirty="0" smtClean="0">
                <a:latin typeface="Times New Roman" pitchFamily="18" charset="0"/>
              </a:rPr>
              <a:t>14th SWPHC Meeting</a:t>
            </a:r>
            <a:r>
              <a:rPr lang="en-US" altLang="en-US" sz="1600" dirty="0" smtClean="0">
                <a:latin typeface="Times New Roman" pitchFamily="18" charset="0"/>
              </a:rPr>
              <a:t> held in </a:t>
            </a:r>
            <a:r>
              <a:rPr lang="en-US" altLang="en-US" sz="1600" dirty="0" err="1" smtClean="0">
                <a:latin typeface="Times New Roman" pitchFamily="18" charset="0"/>
              </a:rPr>
              <a:t>Noumea</a:t>
            </a:r>
            <a:r>
              <a:rPr lang="en-US" altLang="en-US" sz="1600" dirty="0" smtClean="0">
                <a:latin typeface="Times New Roman" pitchFamily="18" charset="0"/>
              </a:rPr>
              <a:t>, New C</a:t>
            </a:r>
            <a:r>
              <a:rPr lang="en-US" altLang="en-US" sz="1600" dirty="0">
                <a:latin typeface="Times New Roman" pitchFamily="18" charset="0"/>
              </a:rPr>
              <a:t>a</a:t>
            </a:r>
            <a:r>
              <a:rPr lang="en-US" altLang="en-US" sz="1600" dirty="0" smtClean="0">
                <a:latin typeface="Times New Roman" pitchFamily="18" charset="0"/>
              </a:rPr>
              <a:t>ledonia from 30 November to 02 December 2016 was </a:t>
            </a:r>
            <a:r>
              <a:rPr lang="en-US" altLang="en-US" sz="1600" b="1" dirty="0" smtClean="0">
                <a:latin typeface="Times New Roman" pitchFamily="18" charset="0"/>
              </a:rPr>
              <a:t>attended by more than 46 participants - representing all 8 Member States</a:t>
            </a:r>
            <a:r>
              <a:rPr lang="en-US" altLang="en-US" sz="1600" dirty="0" smtClean="0">
                <a:latin typeface="Times New Roman" pitchFamily="18" charset="0"/>
              </a:rPr>
              <a:t> of the Commission, 6 Associate Members, Observer States, international/regional organisations, industry and the IHO Secretariat.</a:t>
            </a:r>
          </a:p>
          <a:p>
            <a:pPr marL="0" indent="0" eaLnBrk="1" hangingPunct="1">
              <a:buFontTx/>
              <a:buNone/>
              <a:defRPr/>
            </a:pPr>
            <a:endParaRPr lang="en-US" altLang="en-US" sz="1600" dirty="0" smtClean="0">
              <a:latin typeface="Times New Roman" pitchFamily="18" charset="0"/>
            </a:endParaRPr>
          </a:p>
          <a:p>
            <a:pPr eaLnBrk="1" hangingPunct="1">
              <a:defRPr/>
            </a:pPr>
            <a:r>
              <a:rPr lang="en-US" altLang="en-US" sz="1600" dirty="0" smtClean="0">
                <a:latin typeface="Times New Roman" pitchFamily="18" charset="0"/>
              </a:rPr>
              <a:t>Since the last SWPHC meeting, there have been a number of teleconference and correspondence activities to review the CB Work Plan and to consider CB bids.</a:t>
            </a:r>
          </a:p>
          <a:p>
            <a:pPr marL="0" indent="0" eaLnBrk="1" hangingPunct="1">
              <a:buFontTx/>
              <a:buNone/>
              <a:defRPr/>
            </a:pPr>
            <a:endParaRPr lang="en-US" altLang="en-US" sz="1600" dirty="0">
              <a:latin typeface="Times New Roman" pitchFamily="18" charset="0"/>
            </a:endParaRPr>
          </a:p>
          <a:p>
            <a:pPr eaLnBrk="1" hangingPunct="1">
              <a:defRPr/>
            </a:pPr>
            <a:r>
              <a:rPr lang="en-US" altLang="en-US" sz="1600" dirty="0" smtClean="0">
                <a:latin typeface="Times New Roman" pitchFamily="18" charset="0"/>
              </a:rPr>
              <a:t>The next meeting (on the 18 month cycle) will be held in Kiribati in February/March 2018 and will be preceded by a 2-day technical workshop.</a:t>
            </a:r>
          </a:p>
          <a:p>
            <a:pPr eaLnBrk="1" hangingPunct="1">
              <a:defRPr/>
            </a:pPr>
            <a:endParaRPr lang="en-US" altLang="en-US" sz="1600" dirty="0" smtClean="0">
              <a:latin typeface="Times New Roman" pitchFamily="18" charset="0"/>
            </a:endParaRPr>
          </a:p>
          <a:p>
            <a:pPr eaLnBrk="1" hangingPunct="1">
              <a:defRPr/>
            </a:pPr>
            <a:r>
              <a:rPr lang="en-US" altLang="en-US" sz="1600" b="1" dirty="0" smtClean="0">
                <a:latin typeface="Times New Roman" pitchFamily="18" charset="0"/>
              </a:rPr>
              <a:t>Actions</a:t>
            </a:r>
            <a:r>
              <a:rPr lang="en-US" altLang="en-US" sz="1600" dirty="0" smtClean="0">
                <a:latin typeface="Times New Roman" pitchFamily="18" charset="0"/>
              </a:rPr>
              <a:t> – refer to full report for status of IRCC actions relevant to SWPHC</a:t>
            </a:r>
          </a:p>
          <a:p>
            <a:pPr eaLnBrk="1" hangingPunct="1">
              <a:defRPr/>
            </a:pPr>
            <a:endParaRPr lang="en-US" altLang="en-US" sz="1600" dirty="0" smtClean="0">
              <a:latin typeface="Times New Roman" pitchFamily="18" charset="0"/>
            </a:endParaRPr>
          </a:p>
        </p:txBody>
      </p:sp>
      <p:pic>
        <p:nvPicPr>
          <p:cNvPr id="4100" name="Picture 4"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Capacity Building Activities</a:t>
            </a:r>
            <a:endParaRPr lang="en-AU" altLang="en-US" sz="3600" b="1" smtClean="0">
              <a:latin typeface="Times New Roman" panose="02020603050405020304" pitchFamily="18" charset="0"/>
            </a:endParaRPr>
          </a:p>
        </p:txBody>
      </p:sp>
      <p:pic>
        <p:nvPicPr>
          <p:cNvPr id="5123"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2"/>
          <p:cNvSpPr>
            <a:spLocks noChangeArrowheads="1"/>
          </p:cNvSpPr>
          <p:nvPr/>
        </p:nvSpPr>
        <p:spPr bwMode="auto">
          <a:xfrm>
            <a:off x="468313" y="1844675"/>
            <a:ext cx="82296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defRPr/>
            </a:pPr>
            <a:r>
              <a:rPr lang="en-US" altLang="en-US" sz="2000" b="1" dirty="0" smtClean="0">
                <a:latin typeface="Times New Roman" pitchFamily="18" charset="0"/>
              </a:rPr>
              <a:t>Activities completed since the last IRCC</a:t>
            </a:r>
            <a:r>
              <a:rPr lang="en-US" altLang="en-US" sz="2000" dirty="0" smtClean="0">
                <a:latin typeface="Times New Roman" pitchFamily="18" charset="0"/>
              </a:rPr>
              <a:t>:</a:t>
            </a:r>
          </a:p>
          <a:p>
            <a:pPr eaLnBrk="1" hangingPunct="1">
              <a:defRPr/>
            </a:pPr>
            <a:endParaRPr lang="en-US" altLang="en-US" sz="800" dirty="0" smtClean="0">
              <a:latin typeface="Times New Roman" pitchFamily="18" charset="0"/>
            </a:endParaRPr>
          </a:p>
          <a:p>
            <a:pPr lvl="1" eaLnBrk="1" hangingPunct="1">
              <a:buFontTx/>
              <a:buNone/>
              <a:defRPr/>
            </a:pPr>
            <a:r>
              <a:rPr lang="en-US" altLang="en-US" sz="1600" b="1" dirty="0" smtClean="0">
                <a:latin typeface="Times New Roman" pitchFamily="18" charset="0"/>
              </a:rPr>
              <a:t>IHO CB Activities (CBWP)</a:t>
            </a:r>
          </a:p>
          <a:p>
            <a:pPr lvl="1" eaLnBrk="1" hangingPunct="1">
              <a:defRPr/>
            </a:pPr>
            <a:r>
              <a:rPr lang="en-US" altLang="en-US" sz="1600" dirty="0" smtClean="0">
                <a:latin typeface="Times New Roman" pitchFamily="18" charset="0"/>
              </a:rPr>
              <a:t>Samoa Technical Assessment &amp; Advice (CBWP- A-01) – report submitted</a:t>
            </a:r>
          </a:p>
          <a:p>
            <a:pPr lvl="1" eaLnBrk="1" hangingPunct="1">
              <a:defRPr/>
            </a:pPr>
            <a:r>
              <a:rPr lang="en-US" altLang="en-US" sz="1600" dirty="0" smtClean="0">
                <a:latin typeface="Times New Roman" pitchFamily="18" charset="0"/>
              </a:rPr>
              <a:t>Tuvalu </a:t>
            </a:r>
            <a:r>
              <a:rPr lang="en-US" altLang="en-US" sz="1600" dirty="0">
                <a:latin typeface="Times New Roman" pitchFamily="18" charset="0"/>
              </a:rPr>
              <a:t>Technical Assessment &amp; Advice (CBWP- </a:t>
            </a:r>
            <a:r>
              <a:rPr lang="en-US" altLang="en-US" sz="1600" dirty="0" smtClean="0">
                <a:latin typeface="Times New Roman" pitchFamily="18" charset="0"/>
              </a:rPr>
              <a:t>A-03) </a:t>
            </a:r>
            <a:r>
              <a:rPr lang="en-US" altLang="en-US" sz="1600" dirty="0">
                <a:latin typeface="Times New Roman" pitchFamily="18" charset="0"/>
              </a:rPr>
              <a:t>– report submitted </a:t>
            </a:r>
            <a:endParaRPr lang="en-US" altLang="en-US" sz="1600" dirty="0" smtClean="0">
              <a:latin typeface="Times New Roman" pitchFamily="18" charset="0"/>
            </a:endParaRPr>
          </a:p>
          <a:p>
            <a:pPr lvl="1" eaLnBrk="1" hangingPunct="1">
              <a:defRPr/>
            </a:pPr>
            <a:r>
              <a:rPr lang="en-US" altLang="en-US" sz="1600" dirty="0" smtClean="0">
                <a:latin typeface="Times New Roman" pitchFamily="18" charset="0"/>
              </a:rPr>
              <a:t>Technical Workshop for PICTs (CBWP - P-08) – 31 participants</a:t>
            </a:r>
          </a:p>
          <a:p>
            <a:pPr lvl="1" eaLnBrk="1" hangingPunct="1">
              <a:defRPr/>
            </a:pPr>
            <a:r>
              <a:rPr lang="en-US" altLang="en-US" sz="1600" dirty="0" smtClean="0">
                <a:latin typeface="Times New Roman" pitchFamily="18" charset="0"/>
              </a:rPr>
              <a:t>MSI Regional Workshop (CBWP – P-14) – 17 participants</a:t>
            </a:r>
          </a:p>
          <a:p>
            <a:pPr marL="457200" lvl="1" indent="0" eaLnBrk="1" hangingPunct="1">
              <a:buFontTx/>
              <a:buNone/>
              <a:defRPr/>
            </a:pPr>
            <a:endParaRPr lang="en-US" altLang="en-US" sz="800" dirty="0" smtClean="0">
              <a:latin typeface="Times New Roman" pitchFamily="18" charset="0"/>
            </a:endParaRPr>
          </a:p>
          <a:p>
            <a:pPr eaLnBrk="1" hangingPunct="1">
              <a:defRPr/>
            </a:pPr>
            <a:r>
              <a:rPr lang="en-US" altLang="en-US" sz="2000" b="1" dirty="0">
                <a:latin typeface="Times New Roman" pitchFamily="18" charset="0"/>
              </a:rPr>
              <a:t>Activities </a:t>
            </a:r>
            <a:r>
              <a:rPr lang="en-US" altLang="en-US" sz="2000" b="1" dirty="0" smtClean="0">
                <a:latin typeface="Times New Roman" pitchFamily="18" charset="0"/>
              </a:rPr>
              <a:t>for 2017</a:t>
            </a:r>
            <a:r>
              <a:rPr lang="en-US" altLang="en-US" sz="2000" dirty="0" smtClean="0">
                <a:latin typeface="Times New Roman" pitchFamily="18" charset="0"/>
              </a:rPr>
              <a:t>:</a:t>
            </a:r>
            <a:endParaRPr lang="en-US" altLang="en-US" sz="2000" dirty="0">
              <a:latin typeface="Times New Roman" pitchFamily="18" charset="0"/>
            </a:endParaRPr>
          </a:p>
          <a:p>
            <a:pPr eaLnBrk="1" hangingPunct="1">
              <a:defRPr/>
            </a:pPr>
            <a:endParaRPr lang="en-US" altLang="en-US" sz="800" dirty="0">
              <a:latin typeface="Times New Roman" pitchFamily="18" charset="0"/>
            </a:endParaRPr>
          </a:p>
          <a:p>
            <a:pPr lvl="1" eaLnBrk="1" hangingPunct="1">
              <a:buFontTx/>
              <a:buNone/>
              <a:defRPr/>
            </a:pPr>
            <a:r>
              <a:rPr lang="en-US" altLang="en-US" sz="1600" b="1" dirty="0">
                <a:latin typeface="Times New Roman" pitchFamily="18" charset="0"/>
              </a:rPr>
              <a:t>IHO CB Activities (CBWP)</a:t>
            </a:r>
          </a:p>
          <a:p>
            <a:pPr lvl="1" eaLnBrk="1" hangingPunct="1">
              <a:defRPr/>
            </a:pPr>
            <a:r>
              <a:rPr lang="en-US" altLang="en-US" sz="1600" dirty="0" smtClean="0">
                <a:latin typeface="Times New Roman" pitchFamily="18" charset="0"/>
              </a:rPr>
              <a:t>SW Pacific Region Industry Survey Project </a:t>
            </a:r>
            <a:r>
              <a:rPr lang="en-US" altLang="en-US" sz="1600" dirty="0">
                <a:latin typeface="Times New Roman" pitchFamily="18" charset="0"/>
              </a:rPr>
              <a:t>(CBWP- </a:t>
            </a:r>
            <a:r>
              <a:rPr lang="en-US" altLang="en-US" sz="1600" dirty="0" smtClean="0">
                <a:latin typeface="Times New Roman" pitchFamily="18" charset="0"/>
              </a:rPr>
              <a:t>P-09) – to be done</a:t>
            </a:r>
            <a:endParaRPr lang="en-US" altLang="en-US" sz="1600" dirty="0">
              <a:latin typeface="Times New Roman" pitchFamily="18" charset="0"/>
            </a:endParaRPr>
          </a:p>
          <a:p>
            <a:pPr lvl="1" eaLnBrk="1" hangingPunct="1">
              <a:defRPr/>
            </a:pPr>
            <a:r>
              <a:rPr lang="en-US" altLang="en-US" sz="1600" dirty="0" smtClean="0">
                <a:latin typeface="Times New Roman" pitchFamily="18" charset="0"/>
              </a:rPr>
              <a:t>MBES Training in Fiji </a:t>
            </a:r>
            <a:r>
              <a:rPr lang="en-US" altLang="en-US" sz="1600" dirty="0">
                <a:latin typeface="Times New Roman" pitchFamily="18" charset="0"/>
              </a:rPr>
              <a:t>(CBWP- </a:t>
            </a:r>
            <a:r>
              <a:rPr lang="en-US" altLang="en-US" sz="1600" dirty="0" smtClean="0">
                <a:latin typeface="Times New Roman" pitchFamily="18" charset="0"/>
              </a:rPr>
              <a:t>P-10) </a:t>
            </a:r>
            <a:r>
              <a:rPr lang="en-US" altLang="en-US" sz="1600" dirty="0">
                <a:latin typeface="Times New Roman" pitchFamily="18" charset="0"/>
              </a:rPr>
              <a:t>–</a:t>
            </a:r>
            <a:r>
              <a:rPr lang="en-US" altLang="en-US" sz="1600" dirty="0" smtClean="0">
                <a:latin typeface="Times New Roman" pitchFamily="18" charset="0"/>
              </a:rPr>
              <a:t> to be done</a:t>
            </a:r>
            <a:endParaRPr lang="en-US" altLang="en-US" sz="1600" dirty="0">
              <a:latin typeface="Times New Roman" pitchFamily="18" charset="0"/>
            </a:endParaRPr>
          </a:p>
          <a:p>
            <a:pPr lvl="1" eaLnBrk="1" hangingPunct="1">
              <a:defRPr/>
            </a:pPr>
            <a:r>
              <a:rPr lang="en-US" altLang="en-US" sz="1600" dirty="0">
                <a:latin typeface="Times New Roman" pitchFamily="18" charset="0"/>
              </a:rPr>
              <a:t>S</a:t>
            </a:r>
            <a:r>
              <a:rPr lang="en-US" altLang="en-US" sz="1600" dirty="0" smtClean="0">
                <a:latin typeface="Times New Roman" pitchFamily="18" charset="0"/>
              </a:rPr>
              <a:t>olomon Islands Nautical Cartographer Development </a:t>
            </a:r>
            <a:r>
              <a:rPr lang="en-US" altLang="en-US" sz="1600" dirty="0">
                <a:latin typeface="Times New Roman" pitchFamily="18" charset="0"/>
              </a:rPr>
              <a:t>(CBWP - </a:t>
            </a:r>
            <a:r>
              <a:rPr lang="en-US" altLang="en-US" sz="1600" dirty="0" smtClean="0">
                <a:latin typeface="Times New Roman" pitchFamily="18" charset="0"/>
              </a:rPr>
              <a:t>P-25) – cancelled </a:t>
            </a:r>
            <a:endParaRPr lang="en-US" altLang="en-US" sz="1600" dirty="0">
              <a:latin typeface="Times New Roman" pitchFamily="18" charset="0"/>
            </a:endParaRPr>
          </a:p>
          <a:p>
            <a:pPr marL="457200" lvl="1" indent="0" eaLnBrk="1" hangingPunct="1">
              <a:buFontTx/>
              <a:buNone/>
              <a:defRPr/>
            </a:pPr>
            <a:endParaRPr lang="en-US" altLang="en-US" sz="800" dirty="0"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Capacity Building Activities</a:t>
            </a:r>
            <a:endParaRPr lang="en-AU" altLang="en-US" sz="3600" b="1" smtClean="0">
              <a:latin typeface="Times New Roman" panose="02020603050405020304" pitchFamily="18" charset="0"/>
            </a:endParaRPr>
          </a:p>
        </p:txBody>
      </p:sp>
      <p:pic>
        <p:nvPicPr>
          <p:cNvPr id="6147"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2"/>
          <p:cNvSpPr>
            <a:spLocks noChangeArrowheads="1"/>
          </p:cNvSpPr>
          <p:nvPr/>
        </p:nvSpPr>
        <p:spPr bwMode="auto">
          <a:xfrm>
            <a:off x="468313" y="1844675"/>
            <a:ext cx="82296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eaLnBrk="1" hangingPunct="1">
              <a:buFontTx/>
              <a:buNone/>
              <a:defRPr/>
            </a:pPr>
            <a:r>
              <a:rPr lang="en-US" altLang="en-US" sz="2000" b="1" dirty="0" smtClean="0">
                <a:latin typeface="Times New Roman" pitchFamily="18" charset="0"/>
              </a:rPr>
              <a:t>Major Support Activities - Thankyou</a:t>
            </a:r>
          </a:p>
          <a:p>
            <a:pPr marL="0" indent="0" eaLnBrk="1" hangingPunct="1">
              <a:buFontTx/>
              <a:buNone/>
              <a:defRPr/>
            </a:pPr>
            <a:endParaRPr lang="en-US" altLang="en-US" sz="2000" dirty="0" smtClean="0">
              <a:latin typeface="Times New Roman" pitchFamily="18" charset="0"/>
            </a:endParaRPr>
          </a:p>
          <a:p>
            <a:pPr eaLnBrk="1" hangingPunct="1">
              <a:defRPr/>
            </a:pPr>
            <a:r>
              <a:rPr lang="en-US" altLang="en-US" sz="1600" b="1" dirty="0" smtClean="0">
                <a:latin typeface="Times New Roman" pitchFamily="18" charset="0"/>
              </a:rPr>
              <a:t>Commonwealth Marine Economies </a:t>
            </a:r>
            <a:r>
              <a:rPr lang="en-US" altLang="en-US" sz="1600" b="1" dirty="0" err="1" smtClean="0">
                <a:latin typeface="Times New Roman" pitchFamily="18" charset="0"/>
              </a:rPr>
              <a:t>Programme</a:t>
            </a:r>
            <a:r>
              <a:rPr lang="en-US" altLang="en-US" sz="1600" b="1" dirty="0" smtClean="0">
                <a:latin typeface="Times New Roman" pitchFamily="18" charset="0"/>
              </a:rPr>
              <a:t> (CME)</a:t>
            </a:r>
          </a:p>
          <a:p>
            <a:pPr lvl="1" eaLnBrk="1" hangingPunct="1">
              <a:defRPr/>
            </a:pPr>
            <a:r>
              <a:rPr lang="en-AU" sz="1600" dirty="0" smtClean="0">
                <a:latin typeface="Times New Roman" pitchFamily="18" charset="0"/>
              </a:rPr>
              <a:t>CME </a:t>
            </a:r>
            <a:r>
              <a:rPr lang="en-AU" sz="1600" dirty="0">
                <a:latin typeface="Times New Roman" pitchFamily="18" charset="0"/>
              </a:rPr>
              <a:t>Programme aims to support the sustainable growth of Commonwealth Small Island Developing States (SIDS) within the Caribbean, Pacific and Indian Ocean regions.</a:t>
            </a:r>
            <a:endParaRPr lang="en-US" altLang="en-US" sz="1600" dirty="0">
              <a:latin typeface="Times New Roman" pitchFamily="18" charset="0"/>
            </a:endParaRPr>
          </a:p>
          <a:p>
            <a:pPr lvl="1" eaLnBrk="1" hangingPunct="1">
              <a:defRPr/>
            </a:pPr>
            <a:r>
              <a:rPr lang="en-US" altLang="en-US" sz="1600" dirty="0" smtClean="0">
                <a:latin typeface="Times New Roman" pitchFamily="18" charset="0"/>
              </a:rPr>
              <a:t>SWPHC SIDS are therefore ‘</a:t>
            </a:r>
            <a:r>
              <a:rPr lang="en-US" altLang="en-US" sz="1600" dirty="0">
                <a:latin typeface="Times New Roman" pitchFamily="18" charset="0"/>
              </a:rPr>
              <a:t>in scope’ for CME </a:t>
            </a:r>
            <a:r>
              <a:rPr lang="en-US" altLang="en-US" sz="1600" dirty="0" smtClean="0">
                <a:latin typeface="Times New Roman" pitchFamily="18" charset="0"/>
              </a:rPr>
              <a:t>activities – details TBD</a:t>
            </a:r>
            <a:endParaRPr lang="en-US" altLang="en-US" sz="1600" dirty="0">
              <a:latin typeface="Times New Roman" pitchFamily="18" charset="0"/>
            </a:endParaRPr>
          </a:p>
          <a:p>
            <a:pPr eaLnBrk="1" hangingPunct="1">
              <a:defRPr/>
            </a:pPr>
            <a:endParaRPr lang="en-US" altLang="en-US" sz="1600" b="1" dirty="0" smtClean="0">
              <a:latin typeface="Times New Roman" pitchFamily="18" charset="0"/>
            </a:endParaRPr>
          </a:p>
          <a:p>
            <a:pPr eaLnBrk="1" hangingPunct="1">
              <a:defRPr/>
            </a:pPr>
            <a:r>
              <a:rPr lang="en-US" altLang="en-US" sz="1600" b="1" dirty="0" smtClean="0">
                <a:latin typeface="Times New Roman" pitchFamily="18" charset="0"/>
              </a:rPr>
              <a:t>NZ Pacific Regional Navigation Initiative (PRNI)</a:t>
            </a:r>
          </a:p>
          <a:p>
            <a:pPr lvl="1" eaLnBrk="1" hangingPunct="1">
              <a:defRPr/>
            </a:pPr>
            <a:r>
              <a:rPr lang="en-US" altLang="en-US" sz="1600" dirty="0" smtClean="0">
                <a:latin typeface="Times New Roman" pitchFamily="18" charset="0"/>
              </a:rPr>
              <a:t>NZ$5 Million over 5 years</a:t>
            </a:r>
          </a:p>
          <a:p>
            <a:pPr lvl="1" eaLnBrk="1" hangingPunct="1">
              <a:defRPr/>
            </a:pPr>
            <a:r>
              <a:rPr lang="en-US" altLang="en-US" sz="1600" dirty="0" smtClean="0">
                <a:latin typeface="Times New Roman" pitchFamily="18" charset="0"/>
              </a:rPr>
              <a:t>Risk </a:t>
            </a:r>
            <a:r>
              <a:rPr lang="en-US" altLang="en-US" sz="1600" dirty="0">
                <a:latin typeface="Times New Roman" pitchFamily="18" charset="0"/>
              </a:rPr>
              <a:t>Assessments, CB to achieve Phase 1, establish MSI </a:t>
            </a:r>
            <a:r>
              <a:rPr lang="en-US" altLang="en-US" sz="1600" dirty="0" smtClean="0">
                <a:latin typeface="Times New Roman" pitchFamily="18" charset="0"/>
              </a:rPr>
              <a:t>coordinator</a:t>
            </a:r>
          </a:p>
          <a:p>
            <a:pPr marL="457200" lvl="1" indent="0" eaLnBrk="1" hangingPunct="1">
              <a:buFontTx/>
              <a:buNone/>
              <a:defRPr/>
            </a:pPr>
            <a:endParaRPr lang="en-US" altLang="en-US" sz="1600" dirty="0">
              <a:latin typeface="Times New Roman" pitchFamily="18" charset="0"/>
            </a:endParaRPr>
          </a:p>
          <a:p>
            <a:pPr eaLnBrk="1" hangingPunct="1">
              <a:defRPr/>
            </a:pPr>
            <a:r>
              <a:rPr lang="en-US" altLang="en-US" sz="1600" b="1" dirty="0" smtClean="0">
                <a:latin typeface="Times New Roman" pitchFamily="18" charset="0"/>
              </a:rPr>
              <a:t>PNG Maritime and Waterways Safety Project</a:t>
            </a:r>
          </a:p>
          <a:p>
            <a:pPr lvl="1" eaLnBrk="1" hangingPunct="1">
              <a:defRPr/>
            </a:pPr>
            <a:r>
              <a:rPr lang="en-AU" sz="1600" dirty="0">
                <a:latin typeface="Times New Roman" pitchFamily="18" charset="0"/>
              </a:rPr>
              <a:t>ADB is helping </a:t>
            </a:r>
            <a:r>
              <a:rPr lang="en-AU" sz="1600" dirty="0" smtClean="0">
                <a:latin typeface="Times New Roman" pitchFamily="18" charset="0"/>
              </a:rPr>
              <a:t>PNG </a:t>
            </a:r>
            <a:r>
              <a:rPr lang="en-AU" sz="1600" dirty="0">
                <a:latin typeface="Times New Roman" pitchFamily="18" charset="0"/>
              </a:rPr>
              <a:t>enhance maritime safety and efficiency. The project will upgrade the country’s navigational aids network, make maritime safety information more readily available, and help develop maritime safety communities of practice. </a:t>
            </a:r>
            <a:endParaRPr lang="en-AU" sz="1600" dirty="0" smtClean="0">
              <a:latin typeface="Times New Roman" pitchFamily="18" charset="0"/>
            </a:endParaRPr>
          </a:p>
          <a:p>
            <a:pPr lvl="1" eaLnBrk="1" hangingPunct="1">
              <a:defRPr/>
            </a:pPr>
            <a:r>
              <a:rPr lang="en-AU" altLang="en-US" sz="1600" dirty="0" smtClean="0">
                <a:latin typeface="Times New Roman" pitchFamily="18" charset="0"/>
              </a:rPr>
              <a:t>US$48.36 Million, includes US$41.50 Million ADB loan.</a:t>
            </a:r>
            <a:endParaRPr lang="en-US" altLang="en-US" sz="1600" dirty="0">
              <a:latin typeface="Times New Roman" pitchFamily="18" charset="0"/>
            </a:endParaRPr>
          </a:p>
          <a:p>
            <a:pPr lvl="1" eaLnBrk="1" hangingPunct="1">
              <a:defRPr/>
            </a:pPr>
            <a:endParaRPr lang="en-US" altLang="en-US" sz="1600" dirty="0"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Capacity Building Activities</a:t>
            </a:r>
            <a:endParaRPr lang="en-AU" altLang="en-US" sz="3600" b="1" smtClean="0">
              <a:latin typeface="Times New Roman" panose="02020603050405020304" pitchFamily="18" charset="0"/>
            </a:endParaRPr>
          </a:p>
        </p:txBody>
      </p:sp>
      <p:pic>
        <p:nvPicPr>
          <p:cNvPr id="7171"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4"/>
          <p:cNvSpPr>
            <a:spLocks noChangeArrowheads="1"/>
          </p:cNvSpPr>
          <p:nvPr/>
        </p:nvSpPr>
        <p:spPr bwMode="auto">
          <a:xfrm>
            <a:off x="468313" y="1628775"/>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2000" b="1">
                <a:latin typeface="Times New Roman" panose="02020603050405020304" pitchFamily="18" charset="0"/>
              </a:rPr>
              <a:t>Achievements</a:t>
            </a:r>
            <a:r>
              <a:rPr lang="en-US" altLang="en-US" sz="2000">
                <a:latin typeface="Times New Roman" panose="02020603050405020304" pitchFamily="18" charset="0"/>
              </a:rPr>
              <a:t>:</a:t>
            </a:r>
          </a:p>
          <a:p>
            <a:pPr eaLnBrk="1" hangingPunct="1"/>
            <a:endParaRPr lang="en-US" altLang="en-US" sz="1000">
              <a:latin typeface="Times New Roman" panose="02020603050405020304" pitchFamily="18" charset="0"/>
            </a:endParaRPr>
          </a:p>
          <a:p>
            <a:pPr lvl="1" eaLnBrk="1" hangingPunct="1"/>
            <a:r>
              <a:rPr lang="en-US" altLang="en-US" sz="1600">
                <a:latin typeface="Times New Roman" panose="02020603050405020304" pitchFamily="18" charset="0"/>
              </a:rPr>
              <a:t>All PICTs have made progress on hydrographic activities – Fiji, PNG, Solomon Islands, Tonga and Vanuatu have made significant progress</a:t>
            </a:r>
          </a:p>
          <a:p>
            <a:pPr lvl="1" eaLnBrk="1" hangingPunct="1"/>
            <a:endParaRPr lang="en-US" altLang="en-US" sz="1600">
              <a:latin typeface="Times New Roman" panose="02020603050405020304" pitchFamily="18" charset="0"/>
            </a:endParaRPr>
          </a:p>
          <a:p>
            <a:pPr lvl="1" eaLnBrk="1" hangingPunct="1"/>
            <a:r>
              <a:rPr lang="en-US" altLang="en-US" sz="1600">
                <a:latin typeface="Times New Roman" panose="02020603050405020304" pitchFamily="18" charset="0"/>
              </a:rPr>
              <a:t>3</a:t>
            </a:r>
            <a:r>
              <a:rPr lang="en-US" altLang="en-US" sz="1600" baseline="30000">
                <a:latin typeface="Times New Roman" panose="02020603050405020304" pitchFamily="18" charset="0"/>
              </a:rPr>
              <a:t>rd</a:t>
            </a:r>
            <a:r>
              <a:rPr lang="en-US" altLang="en-US" sz="1600">
                <a:latin typeface="Times New Roman" panose="02020603050405020304" pitchFamily="18" charset="0"/>
              </a:rPr>
              <a:t> Pacific Regional Energy and Transport Ministers in Tonga in April 2017 endorsed the </a:t>
            </a:r>
            <a:r>
              <a:rPr lang="en-US" altLang="en-US" sz="1600" i="1">
                <a:latin typeface="Times New Roman" panose="02020603050405020304" pitchFamily="18" charset="0"/>
              </a:rPr>
              <a:t>Regional Strategy on Safety of Navigation in the Pacific</a:t>
            </a:r>
          </a:p>
          <a:p>
            <a:pPr lvl="1" eaLnBrk="1" hangingPunct="1"/>
            <a:endParaRPr lang="en-US" altLang="en-US" sz="1600" i="1">
              <a:latin typeface="Times New Roman" panose="02020603050405020304" pitchFamily="18" charset="0"/>
            </a:endParaRPr>
          </a:p>
          <a:p>
            <a:pPr lvl="1" eaLnBrk="1" hangingPunct="1"/>
            <a:r>
              <a:rPr lang="en-US" altLang="en-US" sz="1600">
                <a:latin typeface="Times New Roman" panose="02020603050405020304" pitchFamily="18" charset="0"/>
              </a:rPr>
              <a:t>Vanuatu established the </a:t>
            </a:r>
            <a:r>
              <a:rPr lang="en-US" altLang="en-US" sz="1600" i="1">
                <a:latin typeface="Times New Roman" panose="02020603050405020304" pitchFamily="18" charset="0"/>
              </a:rPr>
              <a:t>Office of the Marine Regulator </a:t>
            </a:r>
            <a:r>
              <a:rPr lang="en-US" altLang="en-US" sz="1600">
                <a:latin typeface="Times New Roman" panose="02020603050405020304" pitchFamily="18" charset="0"/>
              </a:rPr>
              <a:t>and became an IHO Member in 2017</a:t>
            </a:r>
          </a:p>
          <a:p>
            <a:pPr lvl="2" eaLnBrk="1" hangingPunct="1"/>
            <a:r>
              <a:rPr lang="en-US" altLang="en-US" sz="1600">
                <a:latin typeface="Times New Roman" panose="02020603050405020304" pitchFamily="18" charset="0"/>
              </a:rPr>
              <a:t>Functions of Regulator include – controls over hydrographic surveys and dissemination of survey data, preparation and approval of charts and surveys for maritime purposes and  the issue of notices to mariners</a:t>
            </a:r>
          </a:p>
          <a:p>
            <a:pPr lvl="2" eaLnBrk="1" hangingPunct="1"/>
            <a:endParaRPr lang="en-US" altLang="en-US" sz="1600">
              <a:latin typeface="Times New Roman" panose="02020603050405020304" pitchFamily="18" charset="0"/>
            </a:endParaRPr>
          </a:p>
          <a:p>
            <a:pPr lvl="1" eaLnBrk="1" hangingPunct="1"/>
            <a:r>
              <a:rPr lang="en-US" altLang="en-US" sz="1600">
                <a:latin typeface="Times New Roman" panose="02020603050405020304" pitchFamily="18" charset="0"/>
              </a:rPr>
              <a:t>NZ Risk Assessment – Cook Islands, NZ, Niue, Tonga, Vanuatu</a:t>
            </a:r>
          </a:p>
          <a:p>
            <a:pPr lvl="1" eaLnBrk="1" hangingPunct="1"/>
            <a:endParaRPr lang="en-US" altLang="en-US" sz="1600">
              <a:latin typeface="Times New Roman" panose="02020603050405020304" pitchFamily="18" charset="0"/>
            </a:endParaRPr>
          </a:p>
          <a:p>
            <a:pPr lvl="1" eaLnBrk="1" hangingPunct="1"/>
            <a:r>
              <a:rPr lang="en-US" altLang="en-US" sz="1600">
                <a:latin typeface="Times New Roman" panose="02020603050405020304" pitchFamily="18" charset="0"/>
              </a:rPr>
              <a:t>NZ PRNI – Risk Assessments, CB to achieve Phase 1, establish MSI coordinator</a:t>
            </a:r>
          </a:p>
          <a:p>
            <a:pPr lvl="1" eaLnBrk="1" hangingPunct="1"/>
            <a:endParaRPr lang="en-US" altLang="en-US" sz="16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Capacity Building Activities</a:t>
            </a:r>
            <a:endParaRPr lang="en-AU" altLang="en-US" sz="3600" b="1" smtClean="0">
              <a:latin typeface="Times New Roman" panose="02020603050405020304" pitchFamily="18" charset="0"/>
            </a:endParaRPr>
          </a:p>
        </p:txBody>
      </p:sp>
      <p:pic>
        <p:nvPicPr>
          <p:cNvPr id="8195"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4"/>
          <p:cNvSpPr>
            <a:spLocks noChangeArrowheads="1"/>
          </p:cNvSpPr>
          <p:nvPr/>
        </p:nvSpPr>
        <p:spPr bwMode="auto">
          <a:xfrm>
            <a:off x="468313" y="1628775"/>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2000" b="1">
                <a:latin typeface="Times New Roman" panose="02020603050405020304" pitchFamily="18" charset="0"/>
              </a:rPr>
              <a:t>Achievements</a:t>
            </a:r>
            <a:r>
              <a:rPr lang="en-US" altLang="en-US" sz="2000">
                <a:latin typeface="Times New Roman" panose="02020603050405020304" pitchFamily="18" charset="0"/>
              </a:rPr>
              <a:t>:</a:t>
            </a:r>
          </a:p>
          <a:p>
            <a:pPr eaLnBrk="1" hangingPunct="1"/>
            <a:endParaRPr lang="en-US" altLang="en-US" sz="1000">
              <a:latin typeface="Times New Roman" panose="02020603050405020304" pitchFamily="18" charset="0"/>
            </a:endParaRPr>
          </a:p>
          <a:p>
            <a:pPr lvl="1" eaLnBrk="1" hangingPunct="1"/>
            <a:r>
              <a:rPr lang="en-US" altLang="en-US" sz="1600">
                <a:latin typeface="Times New Roman" panose="02020603050405020304" pitchFamily="18" charset="0"/>
              </a:rPr>
              <a:t>Cook Islands signed a bilateral agreement with NZ and approved establishment of a Hydrographic Service</a:t>
            </a:r>
          </a:p>
          <a:p>
            <a:pPr lvl="1" eaLnBrk="1" hangingPunct="1"/>
            <a:endParaRPr lang="en-US" altLang="en-US" sz="1600">
              <a:latin typeface="Times New Roman" panose="02020603050405020304" pitchFamily="18" charset="0"/>
            </a:endParaRPr>
          </a:p>
          <a:p>
            <a:pPr lvl="1" eaLnBrk="1" hangingPunct="1"/>
            <a:r>
              <a:rPr lang="en-US" altLang="en-US" sz="1600">
                <a:latin typeface="Times New Roman" panose="02020603050405020304" pitchFamily="18" charset="0"/>
              </a:rPr>
              <a:t>Tonga and NZ progressing a bilateral agreement</a:t>
            </a:r>
          </a:p>
          <a:p>
            <a:pPr lvl="1" eaLnBrk="1" hangingPunct="1"/>
            <a:endParaRPr lang="en-US" altLang="en-US" sz="1600">
              <a:latin typeface="Times New Roman" panose="02020603050405020304" pitchFamily="18" charset="0"/>
            </a:endParaRPr>
          </a:p>
          <a:p>
            <a:pPr lvl="1" eaLnBrk="1" hangingPunct="1"/>
            <a:r>
              <a:rPr lang="en-US" altLang="en-US" sz="1600">
                <a:latin typeface="Times New Roman" panose="02020603050405020304" pitchFamily="18" charset="0"/>
              </a:rPr>
              <a:t>Australia is working with UK for Australia to become PCA for Solomon Islands in August 2017</a:t>
            </a:r>
          </a:p>
          <a:p>
            <a:pPr lvl="1" eaLnBrk="1" hangingPunct="1"/>
            <a:endParaRPr lang="en-US" altLang="en-US" sz="1600">
              <a:latin typeface="Times New Roman" panose="02020603050405020304" pitchFamily="18" charset="0"/>
            </a:endParaRPr>
          </a:p>
          <a:p>
            <a:pPr lvl="1" eaLnBrk="1" hangingPunct="1"/>
            <a:r>
              <a:rPr lang="en-US" altLang="en-US" sz="1600">
                <a:latin typeface="Times New Roman" panose="02020603050405020304" pitchFamily="18" charset="0"/>
              </a:rPr>
              <a:t>US is engaging with Palau for a Technical Visit</a:t>
            </a:r>
          </a:p>
          <a:p>
            <a:pPr lvl="1" eaLnBrk="1" hangingPunct="1"/>
            <a:endParaRPr lang="en-US" altLang="en-US" sz="1600">
              <a:latin typeface="Times New Roman" panose="02020603050405020304" pitchFamily="18" charset="0"/>
            </a:endParaRPr>
          </a:p>
          <a:p>
            <a:pPr lvl="1" eaLnBrk="1" hangingPunct="1"/>
            <a:r>
              <a:rPr lang="en-US" altLang="en-US" sz="1600">
                <a:latin typeface="Times New Roman" panose="02020603050405020304" pitchFamily="18" charset="0"/>
              </a:rPr>
              <a:t>Nauru engaging with UKHO for charting support/PCA actitivities</a:t>
            </a:r>
          </a:p>
          <a:p>
            <a:pPr lvl="1" eaLnBrk="1" hangingPunct="1"/>
            <a:endParaRPr lang="en-US" altLang="en-US" sz="1600">
              <a:latin typeface="Times New Roman" panose="02020603050405020304" pitchFamily="18" charset="0"/>
            </a:endParaRPr>
          </a:p>
          <a:p>
            <a:pPr lvl="1" eaLnBrk="1" hangingPunct="1"/>
            <a:endParaRPr lang="en-US" altLang="en-US" sz="16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Capacity Building Activities</a:t>
            </a:r>
            <a:endParaRPr lang="en-AU" altLang="en-US" sz="3600" b="1" smtClean="0">
              <a:latin typeface="Times New Roman" panose="02020603050405020304" pitchFamily="18" charset="0"/>
            </a:endParaRPr>
          </a:p>
        </p:txBody>
      </p:sp>
      <p:pic>
        <p:nvPicPr>
          <p:cNvPr id="9219"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2"/>
          <p:cNvSpPr>
            <a:spLocks noChangeArrowheads="1"/>
          </p:cNvSpPr>
          <p:nvPr/>
        </p:nvSpPr>
        <p:spPr bwMode="auto">
          <a:xfrm>
            <a:off x="468313" y="1844675"/>
            <a:ext cx="82296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defRPr/>
            </a:pPr>
            <a:r>
              <a:rPr lang="en-US" altLang="en-US" sz="2000" b="1" dirty="0" smtClean="0">
                <a:latin typeface="Times New Roman" pitchFamily="18" charset="0"/>
              </a:rPr>
              <a:t>Challenges</a:t>
            </a:r>
            <a:endParaRPr lang="en-US" altLang="en-US" sz="2000" dirty="0" smtClean="0">
              <a:latin typeface="Times New Roman" pitchFamily="18" charset="0"/>
            </a:endParaRPr>
          </a:p>
          <a:p>
            <a:pPr eaLnBrk="1" hangingPunct="1">
              <a:defRPr/>
            </a:pPr>
            <a:endParaRPr lang="en-US" altLang="en-US" sz="800" dirty="0" smtClean="0">
              <a:latin typeface="Times New Roman" pitchFamily="18" charset="0"/>
            </a:endParaRPr>
          </a:p>
          <a:p>
            <a:pPr lvl="1" eaLnBrk="1" hangingPunct="1">
              <a:buFontTx/>
              <a:buNone/>
              <a:defRPr/>
            </a:pPr>
            <a:r>
              <a:rPr lang="en-US" altLang="en-US" sz="1600" b="1" dirty="0" smtClean="0">
                <a:latin typeface="Times New Roman" pitchFamily="18" charset="0"/>
              </a:rPr>
              <a:t>Capacity of the Capacity Builders</a:t>
            </a:r>
          </a:p>
          <a:p>
            <a:pPr lvl="1" eaLnBrk="1" hangingPunct="1">
              <a:defRPr/>
            </a:pPr>
            <a:r>
              <a:rPr lang="en-US" altLang="en-US" sz="1600" dirty="0" smtClean="0">
                <a:latin typeface="Times New Roman" pitchFamily="18" charset="0"/>
              </a:rPr>
              <a:t>Support from the PCAs for CB activities in the SWPHC is under constant strain as the balance is maintained against other national priorities and resource management</a:t>
            </a:r>
          </a:p>
          <a:p>
            <a:pPr lvl="1" eaLnBrk="1" hangingPunct="1">
              <a:defRPr/>
            </a:pPr>
            <a:r>
              <a:rPr lang="en-US" altLang="en-US" sz="1600" dirty="0" smtClean="0">
                <a:latin typeface="Times New Roman" pitchFamily="18" charset="0"/>
              </a:rPr>
              <a:t>Increased support from the IHO Secretariat is critical to the ongoing success of the IHO CBWP, not only merely for implementing the CBWP but also for its effectiveness, governance and due diligence to MS.</a:t>
            </a:r>
          </a:p>
          <a:p>
            <a:pPr lvl="1" eaLnBrk="1" hangingPunct="1">
              <a:defRPr/>
            </a:pPr>
            <a:r>
              <a:rPr lang="en-US" altLang="en-US" sz="1600" dirty="0" smtClean="0">
                <a:latin typeface="Times New Roman" pitchFamily="18" charset="0"/>
              </a:rPr>
              <a:t>Establish a ‘CB Assistant’ in IHO Secretariat </a:t>
            </a:r>
            <a:r>
              <a:rPr lang="en-US" altLang="en-US" sz="1600" u="sng" dirty="0" smtClean="0">
                <a:latin typeface="Times New Roman" pitchFamily="18" charset="0"/>
              </a:rPr>
              <a:t>now</a:t>
            </a:r>
            <a:r>
              <a:rPr lang="en-US" altLang="en-US" sz="1600" dirty="0" smtClean="0">
                <a:latin typeface="Times New Roman" pitchFamily="18" charset="0"/>
              </a:rPr>
              <a:t>.</a:t>
            </a:r>
          </a:p>
          <a:p>
            <a:pPr lvl="1" eaLnBrk="1" hangingPunct="1">
              <a:defRPr/>
            </a:pPr>
            <a:endParaRPr lang="en-US" altLang="en-US" sz="1600" dirty="0">
              <a:latin typeface="Times New Roman" pitchFamily="18" charset="0"/>
            </a:endParaRPr>
          </a:p>
          <a:p>
            <a:pPr marL="457200" lvl="1" indent="0" eaLnBrk="1" hangingPunct="1">
              <a:buFontTx/>
              <a:buNone/>
              <a:defRPr/>
            </a:pPr>
            <a:r>
              <a:rPr lang="en-US" altLang="en-US" sz="1600" b="1" dirty="0">
                <a:latin typeface="Times New Roman" pitchFamily="18" charset="0"/>
              </a:rPr>
              <a:t>More, potentially too much, is being asked of the RHCs and RHC Chairs; which then impacts delivery of their own and RHC-based activities. </a:t>
            </a:r>
          </a:p>
          <a:p>
            <a:pPr lvl="1" eaLnBrk="1" hangingPunct="1">
              <a:defRPr/>
            </a:pPr>
            <a:endParaRPr lang="en-US" altLang="en-US" sz="1600" dirty="0">
              <a:latin typeface="Times New Roman" pitchFamily="18" charset="0"/>
            </a:endParaRPr>
          </a:p>
          <a:p>
            <a:pPr lvl="1" eaLnBrk="1" hangingPunct="1">
              <a:defRPr/>
            </a:pPr>
            <a:endParaRPr lang="en-US" altLang="en-US" sz="1600" dirty="0"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600" b="1" smtClean="0">
                <a:latin typeface="Times New Roman" panose="02020603050405020304" pitchFamily="18" charset="0"/>
              </a:rPr>
              <a:t>Actions required from IRCC</a:t>
            </a:r>
            <a:endParaRPr lang="en-AU" altLang="en-US" sz="3600" b="1" smtClean="0">
              <a:latin typeface="Times New Roman" panose="02020603050405020304" pitchFamily="18" charset="0"/>
            </a:endParaRPr>
          </a:p>
        </p:txBody>
      </p:sp>
      <p:pic>
        <p:nvPicPr>
          <p:cNvPr id="10243" name="Picture 3" descr="SWPH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439863"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4"/>
          <p:cNvSpPr>
            <a:spLocks noChangeArrowheads="1"/>
          </p:cNvSpPr>
          <p:nvPr/>
        </p:nvSpPr>
        <p:spPr bwMode="auto">
          <a:xfrm>
            <a:off x="468313" y="1844675"/>
            <a:ext cx="835183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1600">
                <a:latin typeface="Times New Roman" panose="02020603050405020304" pitchFamily="18" charset="0"/>
              </a:rPr>
              <a:t>IRCC members are invited to:</a:t>
            </a:r>
          </a:p>
          <a:p>
            <a:pPr eaLnBrk="1" hangingPunct="1"/>
            <a:endParaRPr lang="en-US" altLang="en-US" sz="400">
              <a:latin typeface="Times New Roman" panose="02020603050405020304" pitchFamily="18" charset="0"/>
            </a:endParaRPr>
          </a:p>
          <a:p>
            <a:pPr lvl="1" eaLnBrk="1" hangingPunct="1"/>
            <a:r>
              <a:rPr lang="en-US" altLang="en-US" sz="1600" b="1">
                <a:latin typeface="Times New Roman" panose="02020603050405020304" pitchFamily="18" charset="0"/>
              </a:rPr>
              <a:t>note</a:t>
            </a:r>
            <a:r>
              <a:rPr lang="en-US" altLang="en-US" sz="1600">
                <a:latin typeface="Times New Roman" panose="02020603050405020304" pitchFamily="18" charset="0"/>
              </a:rPr>
              <a:t> this report</a:t>
            </a:r>
          </a:p>
          <a:p>
            <a:pPr lvl="1" eaLnBrk="1" hangingPunct="1"/>
            <a:r>
              <a:rPr lang="en-US" altLang="en-US" sz="1600" b="1">
                <a:latin typeface="Times New Roman" panose="02020603050405020304" pitchFamily="18" charset="0"/>
              </a:rPr>
              <a:t>note</a:t>
            </a:r>
            <a:r>
              <a:rPr lang="en-US" altLang="en-US" sz="1600">
                <a:latin typeface="Times New Roman" panose="02020603050405020304" pitchFamily="18" charset="0"/>
              </a:rPr>
              <a:t> the value and effectiveness of preceding SWPHC meetings with a CB related workshop</a:t>
            </a:r>
          </a:p>
        </p:txBody>
      </p:sp>
      <p:pic>
        <p:nvPicPr>
          <p:cNvPr id="10245" name="Picture 5" descr="C:\Users\brett.brace\Documents\SWPHC14\SWPHC14-Pho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106738"/>
            <a:ext cx="8742363" cy="313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4"/>
          <p:cNvSpPr>
            <a:spLocks noChangeArrowheads="1"/>
          </p:cNvSpPr>
          <p:nvPr/>
        </p:nvSpPr>
        <p:spPr bwMode="auto">
          <a:xfrm>
            <a:off x="446088" y="6237288"/>
            <a:ext cx="8351837"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1600">
                <a:latin typeface="Times New Roman" panose="02020603050405020304" pitchFamily="18" charset="0"/>
              </a:rPr>
              <a:t>SWPHC Meeting  - Noumea, New Caledonia 30 Nov – 02 Dec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585</TotalTime>
  <Words>813</Words>
  <Application>Microsoft Office PowerPoint</Application>
  <PresentationFormat>On-screen Show (4:3)</PresentationFormat>
  <Paragraphs>94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Calibri</vt:lpstr>
      <vt:lpstr>Default Design</vt:lpstr>
      <vt:lpstr>South West Pacific Hydrographic Commission (SWPHC)</vt:lpstr>
      <vt:lpstr>Commission Membership</vt:lpstr>
      <vt:lpstr>Meetings, Working Groups and Actions</vt:lpstr>
      <vt:lpstr>Capacity Building Activities</vt:lpstr>
      <vt:lpstr>Capacity Building Activities</vt:lpstr>
      <vt:lpstr>Capacity Building Activities</vt:lpstr>
      <vt:lpstr>Capacity Building Activities</vt:lpstr>
      <vt:lpstr>Capacity Building Activities</vt:lpstr>
      <vt:lpstr>Actions required from IRCC</vt:lpstr>
    </vt:vector>
  </TitlesOfParts>
  <Company>AHO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West Pacific Hydrographic Commission (SWPHC)  Report to IRCC6</dc:title>
  <dc:creator>Rivett</dc:creator>
  <cp:lastModifiedBy>Alberto Costa Neves</cp:lastModifiedBy>
  <cp:revision>129</cp:revision>
  <dcterms:created xsi:type="dcterms:W3CDTF">2014-05-06T22:20:42Z</dcterms:created>
  <dcterms:modified xsi:type="dcterms:W3CDTF">2017-06-12T13:56:15Z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bjective-Id">
    <vt:lpwstr>AA739528</vt:lpwstr>
  </property>
  <property fmtid="{D5CDD505-2E9C-101B-9397-08002B2CF9AE}" pid="3" name="Objective-Title">
    <vt:lpwstr>South West Pacific Hydrographic Commission (SWPHC) IRCC6 report</vt:lpwstr>
  </property>
  <property fmtid="{D5CDD505-2E9C-101B-9397-08002B2CF9AE}" pid="4" name="Objective-Comment">
    <vt:lpwstr> </vt:lpwstr>
  </property>
  <property fmtid="{D5CDD505-2E9C-101B-9397-08002B2CF9AE}" pid="5" name="Objective-CreationStamp">
    <vt:filetime>2014-05-06T23:40:23Z</vt:filetime>
  </property>
  <property fmtid="{D5CDD505-2E9C-101B-9397-08002B2CF9AE}" pid="6" name="Objective-IsApproved">
    <vt:bool>false</vt:bool>
  </property>
  <property fmtid="{D5CDD505-2E9C-101B-9397-08002B2CF9AE}" pid="7" name="Objective-IsPublished">
    <vt:bool>false</vt:bool>
  </property>
  <property fmtid="{D5CDD505-2E9C-101B-9397-08002B2CF9AE}" pid="8" name="Objective-DatePublished">
    <vt:lpwstr> </vt:lpwstr>
  </property>
  <property fmtid="{D5CDD505-2E9C-101B-9397-08002B2CF9AE}" pid="9" name="Objective-ModificationStamp">
    <vt:filetime>2014-05-06T23:40:27Z</vt:filetime>
  </property>
  <property fmtid="{D5CDD505-2E9C-101B-9397-08002B2CF9AE}" pid="10" name="Objective-Owner">
    <vt:lpwstr>Rivett, Scott (LCDR)(HM Branch Staff Officer)</vt:lpwstr>
  </property>
  <property fmtid="{D5CDD505-2E9C-101B-9397-08002B2CF9AE}" pid="11" name="Objective-Path">
    <vt:lpwstr>Objective Global Folder - PROD:Defence Business Units:Navy:Navy Strategic Command:Navy Workgroups Prior to NAVSTRATCOM DRMS Implementation:HM BRANCH : Hydrography and Metoc Branch:HM BRANCH WORLD:03 HM  BRANCH CORPORATE FILES:D. (Process 03) Management of</vt:lpwstr>
  </property>
  <property fmtid="{D5CDD505-2E9C-101B-9397-08002B2CF9AE}" pid="12" name="Objective-Parent">
    <vt:lpwstr>6th IRCC (IRCC6 - Paris, France, 19-20,April 2014)</vt:lpwstr>
  </property>
  <property fmtid="{D5CDD505-2E9C-101B-9397-08002B2CF9AE}" pid="13" name="Objective-State">
    <vt:lpwstr>Being Drafted</vt:lpwstr>
  </property>
  <property fmtid="{D5CDD505-2E9C-101B-9397-08002B2CF9AE}" pid="14" name="Objective-Version">
    <vt:lpwstr>0.1</vt:lpwstr>
  </property>
  <property fmtid="{D5CDD505-2E9C-101B-9397-08002B2CF9AE}" pid="15" name="Objective-VersionNumber">
    <vt:i4>1</vt:i4>
  </property>
  <property fmtid="{D5CDD505-2E9C-101B-9397-08002B2CF9AE}" pid="16" name="Objective-VersionComment">
    <vt:lpwstr>First version</vt:lpwstr>
  </property>
  <property fmtid="{D5CDD505-2E9C-101B-9397-08002B2CF9AE}" pid="17" name="Objective-FileNumber">
    <vt:lpwstr> </vt:lpwstr>
  </property>
  <property fmtid="{D5CDD505-2E9C-101B-9397-08002B2CF9AE}" pid="18" name="Objective-Classification">
    <vt:lpwstr>[Inherited - Unclassified]</vt:lpwstr>
  </property>
  <property fmtid="{D5CDD505-2E9C-101B-9397-08002B2CF9AE}" pid="19" name="Objective-Caveats">
    <vt:lpwstr> </vt:lpwstr>
  </property>
  <property fmtid="{D5CDD505-2E9C-101B-9397-08002B2CF9AE}" pid="20" name="Objective-Document Type [system]">
    <vt:lpwstr> </vt:lpwstr>
  </property>
</Properties>
</file>