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  <p:sldMasterId id="2147483694" r:id="rId2"/>
    <p:sldMasterId id="2147483696" r:id="rId3"/>
    <p:sldMasterId id="2147483700" r:id="rId4"/>
  </p:sldMasterIdLst>
  <p:notesMasterIdLst>
    <p:notesMasterId r:id="rId17"/>
  </p:notesMasterIdLst>
  <p:handoutMasterIdLst>
    <p:handoutMasterId r:id="rId18"/>
  </p:handoutMasterIdLst>
  <p:sldIdLst>
    <p:sldId id="332" r:id="rId5"/>
    <p:sldId id="401" r:id="rId6"/>
    <p:sldId id="403" r:id="rId7"/>
    <p:sldId id="402" r:id="rId8"/>
    <p:sldId id="404" r:id="rId9"/>
    <p:sldId id="405" r:id="rId10"/>
    <p:sldId id="391" r:id="rId11"/>
    <p:sldId id="392" r:id="rId12"/>
    <p:sldId id="393" r:id="rId13"/>
    <p:sldId id="394" r:id="rId14"/>
    <p:sldId id="395" r:id="rId15"/>
    <p:sldId id="406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0850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70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55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40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042540" algn="l" defTabSz="12170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651048" algn="l" defTabSz="12170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259554" algn="l" defTabSz="12170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868063" algn="l" defTabSz="12170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38">
          <p15:clr>
            <a:srgbClr val="A4A3A4"/>
          </p15:clr>
        </p15:guide>
        <p15:guide id="2" pos="53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39B"/>
    <a:srgbClr val="0066FF"/>
    <a:srgbClr val="3333CC"/>
    <a:srgbClr val="921B1E"/>
    <a:srgbClr val="9C822F"/>
    <a:srgbClr val="384863"/>
    <a:srgbClr val="0000FF"/>
    <a:srgbClr val="CC3399"/>
    <a:srgbClr val="6666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88556" autoAdjust="0"/>
  </p:normalViewPr>
  <p:slideViewPr>
    <p:cSldViewPr snapToGrid="0">
      <p:cViewPr varScale="1">
        <p:scale>
          <a:sx n="67" d="100"/>
          <a:sy n="67" d="100"/>
        </p:scale>
        <p:origin x="1236" y="40"/>
      </p:cViewPr>
      <p:guideLst>
        <p:guide orient="horz" pos="4238"/>
        <p:guide pos="53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20" y="-72"/>
      </p:cViewPr>
      <p:guideLst>
        <p:guide orient="horz" pos="2928"/>
        <p:guide pos="2208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Participation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Totals!$D$1:$N$1</c:f>
              <c:strCache>
                <c:ptCount val="11"/>
                <c:pt idx="0">
                  <c:v>MACHC</c:v>
                </c:pt>
                <c:pt idx="1">
                  <c:v>SAIHC</c:v>
                </c:pt>
                <c:pt idx="2">
                  <c:v>EATHC</c:v>
                </c:pt>
                <c:pt idx="3">
                  <c:v>NIOHC</c:v>
                </c:pt>
                <c:pt idx="4">
                  <c:v>RSAHC</c:v>
                </c:pt>
                <c:pt idx="5">
                  <c:v>SWPHC</c:v>
                </c:pt>
                <c:pt idx="6">
                  <c:v>SWAtHC</c:v>
                </c:pt>
                <c:pt idx="7">
                  <c:v>SEPHC</c:v>
                </c:pt>
                <c:pt idx="8">
                  <c:v>MBSHC</c:v>
                </c:pt>
                <c:pt idx="9">
                  <c:v>NSRHC</c:v>
                </c:pt>
                <c:pt idx="10">
                  <c:v>EAHC</c:v>
                </c:pt>
              </c:strCache>
            </c:strRef>
          </c:cat>
          <c:val>
            <c:numRef>
              <c:f>Totals!$D$2:$N$2</c:f>
              <c:numCache>
                <c:formatCode>General</c:formatCode>
                <c:ptCount val="11"/>
                <c:pt idx="0">
                  <c:v>70</c:v>
                </c:pt>
                <c:pt idx="1">
                  <c:v>44</c:v>
                </c:pt>
                <c:pt idx="2">
                  <c:v>30</c:v>
                </c:pt>
                <c:pt idx="3">
                  <c:v>11</c:v>
                </c:pt>
                <c:pt idx="4">
                  <c:v>30</c:v>
                </c:pt>
                <c:pt idx="5">
                  <c:v>44</c:v>
                </c:pt>
                <c:pt idx="6">
                  <c:v>7</c:v>
                </c:pt>
                <c:pt idx="7">
                  <c:v>4</c:v>
                </c:pt>
                <c:pt idx="8">
                  <c:v>15</c:v>
                </c:pt>
                <c:pt idx="9">
                  <c:v>1</c:v>
                </c:pt>
                <c:pt idx="1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122944"/>
        <c:axId val="242121856"/>
      </c:barChart>
      <c:catAx>
        <c:axId val="242122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Hydrographic Commission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242121856"/>
        <c:crosses val="autoZero"/>
        <c:auto val="1"/>
        <c:lblAlgn val="ctr"/>
        <c:lblOffset val="100"/>
        <c:noMultiLvlLbl val="0"/>
      </c:catAx>
      <c:valAx>
        <c:axId val="2421218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Students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212294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0000"/>
      </a:solidFill>
    </a:ln>
    <a:effectLst>
      <a:outerShdw blurRad="127000" dist="1905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19271383024325"/>
          <c:y val="3.218059199135008E-2"/>
          <c:w val="0.83650088216301344"/>
          <c:h val="0.74498597792842058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000000"/>
              </a:solidFill>
            </a:ln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Totals!$A$1:$C$1</c:f>
              <c:strCache>
                <c:ptCount val="3"/>
                <c:pt idx="0">
                  <c:v>Courses</c:v>
                </c:pt>
                <c:pt idx="1">
                  <c:v>Different Countries</c:v>
                </c:pt>
                <c:pt idx="2">
                  <c:v>Total Students</c:v>
                </c:pt>
              </c:strCache>
            </c:strRef>
          </c:cat>
          <c:val>
            <c:numRef>
              <c:f>Totals!$A$2:$C$2</c:f>
              <c:numCache>
                <c:formatCode>General</c:formatCode>
                <c:ptCount val="3"/>
                <c:pt idx="0">
                  <c:v>17</c:v>
                </c:pt>
                <c:pt idx="1">
                  <c:v>109</c:v>
                </c:pt>
                <c:pt idx="2">
                  <c:v>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118592"/>
        <c:axId val="242119136"/>
      </c:barChart>
      <c:catAx>
        <c:axId val="24211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2119136"/>
        <c:crosses val="autoZero"/>
        <c:auto val="1"/>
        <c:lblAlgn val="ctr"/>
        <c:lblOffset val="100"/>
        <c:noMultiLvlLbl val="0"/>
      </c:catAx>
      <c:valAx>
        <c:axId val="242119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21185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solidFill>
        <a:srgbClr val="000000"/>
      </a:solidFill>
    </a:ln>
    <a:effectLst>
      <a:outerShdw blurRad="127000" dist="1905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00A34BA-EC66-4467-9548-E134E21A2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82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38C9AC5A-DB1D-4E05-AF30-3141A7908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0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0850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7016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552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4031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3042540" algn="l" defTabSz="12170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048" algn="l" defTabSz="12170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9554" algn="l" defTabSz="12170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063" algn="l" defTabSz="121701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22418" y="1914527"/>
            <a:ext cx="709916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4975" y="2857503"/>
            <a:ext cx="30940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</a:t>
            </a:r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460858" y="3420220"/>
            <a:ext cx="2222285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3460858" y="3829051"/>
            <a:ext cx="2222285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935980" y="76201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r">
              <a:buNone/>
              <a:defRPr sz="1200" b="1" baseline="0"/>
            </a:lvl1pPr>
          </a:lstStyle>
          <a:p>
            <a:pPr lvl="0"/>
            <a:r>
              <a:rPr lang="en-US" dirty="0" smtClean="0"/>
              <a:t>CLICK TO EDIT CLASSIFICATION</a:t>
            </a:r>
            <a:endParaRPr lang="en-US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72937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l">
              <a:buNone/>
              <a:defRPr sz="12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CLASSIFICATION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935980" y="76201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r">
              <a:buNone/>
              <a:defRPr sz="1200" b="1" baseline="0"/>
            </a:lvl1pPr>
          </a:lstStyle>
          <a:p>
            <a:pPr lvl="0"/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72937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l">
              <a:buNone/>
              <a:defRPr sz="1200" b="1" baseline="0"/>
            </a:lvl1pPr>
          </a:lstStyle>
          <a:p>
            <a:pPr lvl="0"/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193899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675" y="1082358"/>
            <a:ext cx="776446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3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12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935980" y="76201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r">
              <a:buNone/>
              <a:defRPr sz="1200" b="1" baseline="0"/>
            </a:lvl1pPr>
          </a:lstStyle>
          <a:p>
            <a:pPr lvl="0"/>
            <a:r>
              <a:rPr lang="en-US" dirty="0" smtClean="0"/>
              <a:t>CLICK TO EDIT CLASSIFICATION</a:t>
            </a:r>
            <a:endParaRPr lang="en-US" dirty="0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72937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l">
              <a:buNone/>
              <a:defRPr sz="12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3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935980" y="76201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r">
              <a:buNone/>
              <a:defRPr sz="1200" b="1" baseline="0"/>
            </a:lvl1pPr>
          </a:lstStyle>
          <a:p>
            <a:pPr lvl="0"/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72937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l">
              <a:buNone/>
              <a:defRPr sz="1200" b="1" baseline="0"/>
            </a:lvl1pPr>
          </a:lstStyle>
          <a:p>
            <a:pPr lvl="0"/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193899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675" y="1082358"/>
            <a:ext cx="776446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3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0769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9ACB1-A2CA-4B5D-9E02-C1BD73C6BA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 descr="cover_FIN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935980" y="76201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r">
              <a:buNone/>
              <a:defRPr sz="1200" b="1" baseline="0"/>
            </a:lvl1pPr>
          </a:lstStyle>
          <a:p>
            <a:pPr lvl="0"/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72937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l">
              <a:buNone/>
              <a:defRPr sz="1200" b="1" baseline="0"/>
            </a:lvl1pPr>
          </a:lstStyle>
          <a:p>
            <a:pPr lvl="0"/>
            <a:r>
              <a:rPr lang="en-US" dirty="0" smtClean="0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94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34200" y="60769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B47139-778F-4B51-B4E6-D64A5C5D9C7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77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1009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9425"/>
            <a:ext cx="7772400" cy="4346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13727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98C02-3E0C-4B9E-BC7B-38315C2E84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26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ACG_Header_Shape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000000"/>
                </a:solidFill>
                <a:latin typeface="Calibri"/>
              </a:rPr>
              <a:t>UNCLASSIFIED</a:t>
            </a:r>
            <a:endParaRPr lang="en-US" sz="12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AACG_Footer_Shape"/>
          <p:cNvSpPr txBox="1"/>
          <p:nvPr userDrawn="1"/>
        </p:nvSpPr>
        <p:spPr>
          <a:xfrm>
            <a:off x="0" y="-276999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000000"/>
                </a:solidFill>
                <a:latin typeface="Calibri"/>
              </a:rPr>
              <a:t>UNCLASSIFIED</a:t>
            </a:r>
            <a:endParaRPr lang="en-US" sz="1200" b="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57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9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45" indent="-342345" algn="l" defTabSz="9129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49" indent="-285288" algn="l" defTabSz="9129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51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12" indent="-228232" algn="l" defTabSz="9129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74" indent="-228232" algn="l" defTabSz="9129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33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995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55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16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0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21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81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3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04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63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25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87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7658100" y="6541161"/>
            <a:ext cx="1421591" cy="26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47" tIns="45647" rIns="45647" bIns="4564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0ADC7C98-238D-43E3-BC36-45645305AC69}" type="slidenum">
              <a:rPr lang="en-US" sz="1100" b="1">
                <a:solidFill>
                  <a:sysClr val="windowText" lastClr="000000"/>
                </a:solidFill>
                <a:latin typeface="Arial" pitchFamily="34" charset="0"/>
              </a:rPr>
              <a:pPr algn="r"/>
              <a:t>‹#›</a:t>
            </a:fld>
            <a:endParaRPr lang="en-US" sz="1100" b="1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1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9" r:id="rId2"/>
  </p:sldLayoutIdLst>
  <p:timing>
    <p:tnLst>
      <p:par>
        <p:cTn id="1" dur="indefinite" restart="never" nodeType="tmRoot"/>
      </p:par>
    </p:tnLst>
  </p:timing>
  <p:txStyles>
    <p:titleStyle>
      <a:lvl1pPr algn="ctr" defTabSz="9129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45" indent="-342345" algn="l" defTabSz="9129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49" indent="-285288" algn="l" defTabSz="9129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51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12" indent="-228232" algn="l" defTabSz="9129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74" indent="-228232" algn="l" defTabSz="9129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33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995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55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16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0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21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81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3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04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63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25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87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Box 8"/>
          <p:cNvSpPr txBox="1"/>
          <p:nvPr/>
        </p:nvSpPr>
        <p:spPr>
          <a:xfrm>
            <a:off x="0" y="5004038"/>
            <a:ext cx="9144000" cy="345203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292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9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i="0" u="none" strike="noStrike" kern="0" cap="none" spc="100" normalizeH="0" baseline="0" noProof="0" dirty="0" smtClean="0">
                <a:ln>
                  <a:noFill/>
                </a:ln>
                <a:solidFill>
                  <a:srgbClr val="384863"/>
                </a:solidFill>
                <a:effectLst/>
                <a:uLnTx/>
                <a:uFillTx/>
                <a:latin typeface="Arial Narrow"/>
                <a:ea typeface="PMingLiU"/>
                <a:cs typeface="Times New Roman"/>
              </a:rPr>
              <a:t>nga.mil  </a:t>
            </a:r>
            <a:r>
              <a:rPr kumimoji="0" lang="en-US" sz="1500" i="0" u="none" strike="noStrike" kern="0" cap="none" spc="100" normalizeH="0" baseline="0" noProof="0" dirty="0" smtClean="0">
                <a:ln>
                  <a:noFill/>
                </a:ln>
                <a:solidFill>
                  <a:srgbClr val="9C822F"/>
                </a:solidFill>
                <a:effectLst/>
                <a:uLnTx/>
                <a:uFillTx/>
                <a:latin typeface="Arial Narrow"/>
                <a:ea typeface="PMingLiU"/>
                <a:cs typeface="Times New Roman"/>
              </a:rPr>
              <a:t>|  </a:t>
            </a:r>
            <a:r>
              <a:rPr kumimoji="0" lang="en-US" sz="1500" i="0" u="none" strike="noStrike" kern="0" cap="none" spc="100" normalizeH="0" baseline="0" noProof="0" dirty="0" smtClean="0">
                <a:ln>
                  <a:noFill/>
                </a:ln>
                <a:solidFill>
                  <a:srgbClr val="384863"/>
                </a:solidFill>
                <a:effectLst/>
                <a:uLnTx/>
                <a:uFillTx/>
                <a:latin typeface="Arial Narrow"/>
                <a:ea typeface="PMingLiU"/>
                <a:cs typeface="Times New Roman"/>
              </a:rPr>
              <a:t>@nga_geoint  </a:t>
            </a:r>
            <a:r>
              <a:rPr kumimoji="0" lang="en-US" sz="1500" i="0" u="none" strike="noStrike" kern="0" cap="none" spc="100" normalizeH="0" baseline="0" noProof="0" dirty="0" smtClean="0">
                <a:ln>
                  <a:noFill/>
                </a:ln>
                <a:solidFill>
                  <a:srgbClr val="9C822F"/>
                </a:solidFill>
                <a:effectLst/>
                <a:uLnTx/>
                <a:uFillTx/>
                <a:latin typeface="Arial Narrow"/>
                <a:ea typeface="PMingLiU"/>
                <a:cs typeface="Times New Roman"/>
              </a:rPr>
              <a:t>|  </a:t>
            </a:r>
            <a:r>
              <a:rPr kumimoji="0" lang="en-US" sz="1500" i="0" u="none" strike="noStrike" kern="0" cap="none" spc="100" normalizeH="0" baseline="0" noProof="0" dirty="0" smtClean="0">
                <a:ln>
                  <a:noFill/>
                </a:ln>
                <a:solidFill>
                  <a:srgbClr val="384863"/>
                </a:solidFill>
                <a:effectLst/>
                <a:uLnTx/>
                <a:uFillTx/>
                <a:latin typeface="Arial Narrow"/>
                <a:ea typeface="PMingLiU"/>
                <a:cs typeface="Times New Roman"/>
              </a:rPr>
              <a:t>facebook.com/natlgeointagency</a:t>
            </a:r>
            <a:endParaRPr kumimoji="0" lang="en-US" sz="1500" i="0" u="none" strike="noStrike" kern="0" cap="none" spc="0" normalizeH="0" baseline="0" noProof="0" dirty="0">
              <a:ln>
                <a:noFill/>
              </a:ln>
              <a:solidFill>
                <a:srgbClr val="384863"/>
              </a:solidFill>
              <a:effectLst/>
              <a:uLnTx/>
              <a:uFillTx/>
              <a:latin typeface="Calibri"/>
              <a:ea typeface="PMingLiU"/>
              <a:cs typeface="Times New Roman"/>
            </a:endParaRPr>
          </a:p>
        </p:txBody>
      </p:sp>
      <p:pic>
        <p:nvPicPr>
          <p:cNvPr id="13" name="Picture 2" descr="H:\Pictures\1194984904195212103recycling_symbol_a.j._as_01.svg.me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48626" y="6467476"/>
            <a:ext cx="274333" cy="27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1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defTabSz="9129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45" indent="-342345" algn="l" defTabSz="9129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49" indent="-285288" algn="l" defTabSz="9129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51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12" indent="-228232" algn="l" defTabSz="9129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74" indent="-228232" algn="l" defTabSz="9129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33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995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55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16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0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21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81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3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04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63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25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87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7658100" y="6541161"/>
            <a:ext cx="1421591" cy="26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47" tIns="45647" rIns="45647" bIns="4564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0ADC7C98-238D-43E3-BC36-45645305AC69}" type="slidenum">
              <a:rPr lang="en-US" sz="1100" b="1">
                <a:solidFill>
                  <a:sysClr val="windowText" lastClr="000000"/>
                </a:solidFill>
                <a:latin typeface="Arial" pitchFamily="34" charset="0"/>
              </a:rPr>
              <a:pPr algn="r"/>
              <a:t>‹#›</a:t>
            </a:fld>
            <a:endParaRPr lang="en-US" sz="1100" b="1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</p:spPr>
      </p:pic>
      <p:sp>
        <p:nvSpPr>
          <p:cNvPr id="4" name="Text Placeholder 24"/>
          <p:cNvSpPr txBox="1">
            <a:spLocks/>
          </p:cNvSpPr>
          <p:nvPr userDrawn="1"/>
        </p:nvSpPr>
        <p:spPr>
          <a:xfrm>
            <a:off x="5935980" y="76201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r" defTabSz="9129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749" indent="-285288" algn="l" defTabSz="9129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51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612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074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533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995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455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916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UNCLASSIFIED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Placeholder 24"/>
          <p:cNvSpPr txBox="1">
            <a:spLocks/>
          </p:cNvSpPr>
          <p:nvPr userDrawn="1"/>
        </p:nvSpPr>
        <p:spPr>
          <a:xfrm>
            <a:off x="0" y="6572937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l" defTabSz="9129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749" indent="-285288" algn="l" defTabSz="9129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51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612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074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533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995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455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916" indent="-228232" algn="l" defTabSz="9129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UNCLASSIFIED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AACG_Header_Shape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UNCLASSIFIED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AACG_Footer_Shape"/>
          <p:cNvSpPr txBox="1"/>
          <p:nvPr userDrawn="1"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UNCLASSIFIED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970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iming>
    <p:tnLst>
      <p:par>
        <p:cTn id="1" dur="indefinite" restart="never" nodeType="tmRoot"/>
      </p:par>
    </p:tnLst>
  </p:timing>
  <p:txStyles>
    <p:titleStyle>
      <a:lvl1pPr algn="ctr" defTabSz="9129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45" indent="-342345" algn="l" defTabSz="9129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49" indent="-285288" algn="l" defTabSz="9129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51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12" indent="-228232" algn="l" defTabSz="9129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74" indent="-228232" algn="l" defTabSz="9129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33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995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55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16" indent="-228232" algn="l" defTabSz="9129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0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21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81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3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04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63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25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87" algn="l" defTabSz="912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1000" y="2253193"/>
            <a:ext cx="8398933" cy="1181862"/>
          </a:xfrm>
          <a:noFill/>
        </p:spPr>
        <p:txBody>
          <a:bodyPr/>
          <a:lstStyle/>
          <a:p>
            <a:r>
              <a:rPr lang="en-US" sz="2400" dirty="0" smtClean="0"/>
              <a:t>IMO/IHO World-Wide Navigational Warning Service</a:t>
            </a:r>
          </a:p>
          <a:p>
            <a:r>
              <a:rPr lang="en-US" dirty="0" smtClean="0"/>
              <a:t>IRCC Update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60857" y="3681277"/>
            <a:ext cx="2222285" cy="292388"/>
          </a:xfrm>
        </p:spPr>
        <p:txBody>
          <a:bodyPr/>
          <a:lstStyle/>
          <a:p>
            <a:r>
              <a:rPr lang="en-US" dirty="0" smtClean="0"/>
              <a:t>June 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453" y="4212841"/>
            <a:ext cx="5669547" cy="300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IHO MSI Training Courses (17)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7" y="1896533"/>
            <a:ext cx="8229600" cy="4408055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2007 Jamaica (MACHC)</a:t>
            </a:r>
          </a:p>
          <a:p>
            <a:r>
              <a:rPr lang="en-US" sz="1600" dirty="0" smtClean="0"/>
              <a:t>2007 Mozambique (SAIHC)</a:t>
            </a:r>
          </a:p>
          <a:p>
            <a:r>
              <a:rPr lang="en-US" sz="1600" dirty="0" smtClean="0"/>
              <a:t>2008 Spain (MBSHC)</a:t>
            </a:r>
          </a:p>
          <a:p>
            <a:r>
              <a:rPr lang="en-US" sz="1600" dirty="0" smtClean="0"/>
              <a:t>2009 Ghana (</a:t>
            </a:r>
            <a:r>
              <a:rPr lang="en-US" sz="1600" dirty="0" err="1" smtClean="0"/>
              <a:t>EAtHC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2009 Oman (NIOHC / RSAHC)</a:t>
            </a:r>
          </a:p>
          <a:p>
            <a:r>
              <a:rPr lang="en-US" sz="1600" dirty="0" smtClean="0"/>
              <a:t>2010 Namibia (SAIHC)</a:t>
            </a:r>
          </a:p>
          <a:p>
            <a:r>
              <a:rPr lang="en-US" sz="1600" dirty="0" smtClean="0"/>
              <a:t>2010 Australia (SWPHC)</a:t>
            </a:r>
          </a:p>
          <a:p>
            <a:r>
              <a:rPr lang="en-US" sz="1600" dirty="0" smtClean="0"/>
              <a:t>2011 Brazil (</a:t>
            </a:r>
            <a:r>
              <a:rPr lang="en-US" sz="1600" dirty="0" err="1" smtClean="0"/>
              <a:t>SWAtHC</a:t>
            </a:r>
            <a:r>
              <a:rPr lang="en-US" sz="1600" dirty="0" smtClean="0"/>
              <a:t>, SEPHC &amp; MACHC)</a:t>
            </a:r>
          </a:p>
          <a:p>
            <a:r>
              <a:rPr lang="en-US" sz="1600" dirty="0" smtClean="0"/>
              <a:t>2013 Trinidad (MACHC)</a:t>
            </a:r>
          </a:p>
          <a:p>
            <a:r>
              <a:rPr lang="en-US" sz="1600" dirty="0" smtClean="0"/>
              <a:t>2013 South Africa (SAIHC)</a:t>
            </a:r>
          </a:p>
          <a:p>
            <a:r>
              <a:rPr lang="en-US" sz="1600" dirty="0" smtClean="0"/>
              <a:t>2014 Oman </a:t>
            </a:r>
            <a:r>
              <a:rPr lang="en-US" sz="1600" dirty="0"/>
              <a:t>(NIOHC / RSAHC</a:t>
            </a:r>
            <a:r>
              <a:rPr lang="en-US" sz="1600" dirty="0" smtClean="0"/>
              <a:t>) </a:t>
            </a:r>
          </a:p>
          <a:p>
            <a:r>
              <a:rPr lang="en-US" sz="1600" dirty="0" smtClean="0"/>
              <a:t>2014 New </a:t>
            </a:r>
            <a:r>
              <a:rPr lang="en-US" sz="1600" dirty="0"/>
              <a:t>Zealand (SWPHC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2014 </a:t>
            </a:r>
            <a:r>
              <a:rPr lang="en-US" sz="1600" dirty="0" smtClean="0"/>
              <a:t>Ivory Coast </a:t>
            </a:r>
            <a:r>
              <a:rPr lang="en-US" sz="1600" dirty="0"/>
              <a:t>(</a:t>
            </a:r>
            <a:r>
              <a:rPr lang="en-US" sz="1600" dirty="0" err="1"/>
              <a:t>EAtHC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2015 Japan (EAHC)</a:t>
            </a:r>
          </a:p>
          <a:p>
            <a:r>
              <a:rPr lang="en-US" sz="1600" dirty="0"/>
              <a:t>2015 Turkey (</a:t>
            </a:r>
            <a:r>
              <a:rPr lang="en-US" sz="1600" dirty="0" smtClean="0"/>
              <a:t>MBSHC)</a:t>
            </a:r>
          </a:p>
          <a:p>
            <a:r>
              <a:rPr lang="en-US" sz="1600" dirty="0" smtClean="0"/>
              <a:t>2016 Saint Lucia </a:t>
            </a:r>
            <a:r>
              <a:rPr lang="en-US" sz="1600" dirty="0"/>
              <a:t>(MACHC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2016 New </a:t>
            </a:r>
            <a:r>
              <a:rPr lang="en-US" sz="1600" dirty="0"/>
              <a:t>Zealand (SWPHC</a:t>
            </a:r>
            <a:r>
              <a:rPr lang="en-US" sz="1600" dirty="0" smtClean="0"/>
              <a:t>)</a:t>
            </a:r>
          </a:p>
          <a:p>
            <a:pPr marL="91440"/>
            <a:r>
              <a:rPr lang="en-US" sz="1600" dirty="0" smtClean="0">
                <a:solidFill>
                  <a:srgbClr val="FF0000"/>
                </a:solidFill>
              </a:rPr>
              <a:t>2017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3 courses planned</a:t>
            </a:r>
          </a:p>
          <a:p>
            <a:pPr marL="456461" lvl="1" indent="0">
              <a:buNone/>
            </a:pPr>
            <a:r>
              <a:rPr lang="en-US" sz="1500" dirty="0" smtClean="0"/>
              <a:t>       </a:t>
            </a:r>
            <a:r>
              <a:rPr lang="en-US" sz="1500" dirty="0" smtClean="0">
                <a:solidFill>
                  <a:srgbClr val="FF0000"/>
                </a:solidFill>
              </a:rPr>
              <a:t>MACHC, NIOHC and SAIHC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314" y="4081053"/>
            <a:ext cx="2536664" cy="253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312" y="1896533"/>
            <a:ext cx="3137331" cy="235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640" y="4081053"/>
            <a:ext cx="3146470" cy="209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02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MSI </a:t>
            </a:r>
            <a:r>
              <a:rPr lang="en-US" sz="3200" b="1" dirty="0"/>
              <a:t>Training </a:t>
            </a:r>
            <a:r>
              <a:rPr lang="en-US" sz="3200" b="1" dirty="0" smtClean="0"/>
              <a:t>Course Metrics</a:t>
            </a:r>
            <a:endParaRPr lang="en-US" sz="32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720041"/>
              </p:ext>
            </p:extLst>
          </p:nvPr>
        </p:nvGraphicFramePr>
        <p:xfrm>
          <a:off x="937872" y="2706255"/>
          <a:ext cx="5333619" cy="387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138015"/>
              </p:ext>
            </p:extLst>
          </p:nvPr>
        </p:nvGraphicFramePr>
        <p:xfrm>
          <a:off x="5642648" y="2237833"/>
          <a:ext cx="3261302" cy="2408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8174" y="1101988"/>
            <a:ext cx="7772400" cy="367884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 smtClean="0">
                <a:solidFill>
                  <a:srgbClr val="000000"/>
                </a:solidFill>
              </a:rPr>
              <a:t>Actions Requested of Committee </a:t>
            </a:r>
            <a:r>
              <a:rPr lang="en-US" altLang="en-US" sz="3200" b="1" dirty="0">
                <a:solidFill>
                  <a:srgbClr val="000000"/>
                </a:solidFill>
              </a:rPr>
              <a:t/>
            </a:r>
            <a:br>
              <a:rPr lang="en-US" altLang="en-US" sz="3200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/>
            </a:r>
            <a:br>
              <a:rPr lang="en-US" altLang="en-US" sz="3200" b="1" dirty="0">
                <a:solidFill>
                  <a:srgbClr val="000000"/>
                </a:solidFill>
              </a:rPr>
            </a:br>
            <a:r>
              <a:rPr lang="en-US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1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2063749"/>
            <a:ext cx="8788400" cy="47117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18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rgbClr val="000000"/>
                </a:solidFill>
              </a:rPr>
              <a:t>a.	take note of the information provided in this report;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rgbClr val="000000"/>
                </a:solidFill>
              </a:rPr>
              <a:t>b.	encourage the attendance of Member States and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Observers at 	WWNWS-SC </a:t>
            </a:r>
            <a:r>
              <a:rPr lang="en-US" altLang="en-US" sz="1800" b="1" dirty="0">
                <a:solidFill>
                  <a:srgbClr val="000000"/>
                </a:solidFill>
              </a:rPr>
              <a:t>meetings; 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rgbClr val="000000"/>
                </a:solidFill>
              </a:rPr>
              <a:t>c.	highlight the use of the Joint Manual on MSI to ensure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correct 	terminology </a:t>
            </a:r>
            <a:r>
              <a:rPr lang="en-US" altLang="en-US" sz="1800" b="1" dirty="0">
                <a:solidFill>
                  <a:srgbClr val="000000"/>
                </a:solidFill>
              </a:rPr>
              <a:t>and formats are used in MSI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	messages</a:t>
            </a:r>
            <a:r>
              <a:rPr lang="en-US" altLang="en-US" sz="1800" b="1" dirty="0">
                <a:solidFill>
                  <a:srgbClr val="000000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rgbClr val="000000"/>
                </a:solidFill>
              </a:rPr>
              <a:t>d.	encourage closer engagement of the National MSI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	Coordinators </a:t>
            </a:r>
            <a:r>
              <a:rPr lang="en-US" altLang="en-US" sz="1800" b="1" dirty="0">
                <a:solidFill>
                  <a:srgbClr val="000000"/>
                </a:solidFill>
              </a:rPr>
              <a:t>of Member States with the relevant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NAVAREA 	Coordinator(s</a:t>
            </a:r>
            <a:r>
              <a:rPr lang="en-US" altLang="en-US" sz="1800" b="1" dirty="0">
                <a:solidFill>
                  <a:srgbClr val="000000"/>
                </a:solidFill>
              </a:rPr>
              <a:t>); </a:t>
            </a:r>
            <a:endParaRPr lang="en-US" altLang="en-US" sz="1800" b="1" dirty="0" smtClean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</a:rPr>
              <a:t>Cuba provides NAVAREA IV first MSI – Survey operations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rgbClr val="000000"/>
                </a:solidFill>
              </a:rPr>
              <a:t>e.	encourage closer coordination between WWNWS-SC and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Regional 	CB 	Coordinators </a:t>
            </a:r>
            <a:r>
              <a:rPr lang="en-US" altLang="en-US" sz="1800" b="1" dirty="0">
                <a:solidFill>
                  <a:srgbClr val="000000"/>
                </a:solidFill>
              </a:rPr>
              <a:t>in planning and student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selection </a:t>
            </a:r>
            <a:r>
              <a:rPr lang="en-US" altLang="en-US" sz="1800" b="1" dirty="0">
                <a:solidFill>
                  <a:srgbClr val="000000"/>
                </a:solidFill>
              </a:rPr>
              <a:t>for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the </a:t>
            </a:r>
            <a:r>
              <a:rPr lang="en-US" altLang="en-US" sz="1800" b="1" dirty="0">
                <a:solidFill>
                  <a:srgbClr val="000000"/>
                </a:solidFill>
              </a:rPr>
              <a:t>CB MSI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training 	course</a:t>
            </a:r>
            <a:r>
              <a:rPr lang="en-US" altLang="en-US" sz="1800" b="1" dirty="0">
                <a:solidFill>
                  <a:srgbClr val="000000"/>
                </a:solidFill>
              </a:rPr>
              <a:t>; and 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rgbClr val="000000"/>
                </a:solidFill>
              </a:rPr>
              <a:t>f.	take any other action it considers appropriate</a:t>
            </a:r>
          </a:p>
          <a:p>
            <a:pPr marL="456461" lvl="1" indent="0">
              <a:lnSpc>
                <a:spcPct val="90000"/>
              </a:lnSpc>
              <a:buNone/>
            </a:pPr>
            <a:endParaRPr lang="en-US" altLang="en-US" sz="1200" dirty="0">
              <a:solidFill>
                <a:srgbClr val="000000"/>
              </a:solidFill>
            </a:endParaRPr>
          </a:p>
          <a:p>
            <a:pPr marL="456461" lvl="1" indent="0">
              <a:lnSpc>
                <a:spcPct val="90000"/>
              </a:lnSpc>
              <a:buNone/>
            </a:pPr>
            <a:endParaRPr lang="en-US" altLang="en-US" sz="12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8197" name="Picture 1030" descr="iho_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561" y="990599"/>
            <a:ext cx="1169895" cy="119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906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47141" y="1179537"/>
            <a:ext cx="7813623" cy="1361295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IMO/IHO World-Wide Navigational Warning Service (WWNWS)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5268"/>
            <a:ext cx="8686800" cy="5254746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altLang="en-US" sz="2400" b="1" dirty="0" smtClean="0"/>
              <a:t>International coordinated global service for promulgation of </a:t>
            </a:r>
            <a:r>
              <a:rPr lang="en-US" altLang="en-US" sz="2400" b="1" dirty="0"/>
              <a:t>hazards to navigation </a:t>
            </a:r>
            <a:r>
              <a:rPr lang="en-US" altLang="en-US" sz="2400" b="1" dirty="0" smtClean="0"/>
              <a:t>by satellite affecting the safety of life at sea</a:t>
            </a:r>
            <a:endParaRPr lang="en-US" altLang="en-US" sz="2400" b="1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smtClean="0">
                <a:cs typeface="Times New Roman" panose="02020603050405020304" pitchFamily="18" charset="0"/>
              </a:rPr>
              <a:t>Twenty One Navigation Areas (NAVAREAs), each with a Coordinator (Eighteen) responsible for the harmonization of navigational information in their area. </a:t>
            </a:r>
          </a:p>
          <a:p>
            <a:pPr eaLnBrk="1" hangingPunct="1">
              <a:spcBef>
                <a:spcPct val="40000"/>
              </a:spcBef>
            </a:pPr>
            <a:endParaRPr lang="en-US" altLang="en-US" sz="2400" b="1" dirty="0" smtClean="0"/>
          </a:p>
          <a:p>
            <a:pPr eaLnBrk="1" hangingPunct="1"/>
            <a:endParaRPr lang="en-US" altLang="en-US" sz="2400" b="1" dirty="0" smtClean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710" y="4928945"/>
            <a:ext cx="4521023" cy="15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24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3200" b="1" dirty="0" smtClean="0">
                <a:latin typeface="Helvetica LT Std" pitchFamily="34" charset="0"/>
              </a:rPr>
              <a:t>World-Wide Navigational Warning Service</a:t>
            </a:r>
            <a:br>
              <a:rPr lang="en-US" sz="3200" b="1" dirty="0" smtClean="0">
                <a:latin typeface="Helvetica LT Std" pitchFamily="34" charset="0"/>
              </a:rPr>
            </a:br>
            <a:r>
              <a:rPr lang="en-US" sz="3200" b="1" dirty="0" smtClean="0">
                <a:latin typeface="Helvetica LT Std" pitchFamily="34" charset="0"/>
              </a:rPr>
              <a:t>NAVAREAs</a:t>
            </a:r>
            <a:endParaRPr lang="en-US" sz="3200" b="1" dirty="0" smtClean="0"/>
          </a:p>
        </p:txBody>
      </p:sp>
      <p:pic>
        <p:nvPicPr>
          <p:cNvPr id="2050" name="Picture 2" descr="\\titanium\office\office12\Global_Navigation\Maritime_Domain\Maritime_Domain\Desk_Side_briefings\SHG Briefs\WWNWS\navare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764" y="1995487"/>
            <a:ext cx="7620000" cy="4528882"/>
          </a:xfrm>
          <a:prstGeom prst="rect">
            <a:avLst/>
          </a:prstGeom>
          <a:noFill/>
        </p:spPr>
      </p:pic>
      <p:pic>
        <p:nvPicPr>
          <p:cNvPr id="8" name="Picture 3" descr="Iho_coul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842D6"/>
              </a:clrFrom>
              <a:clrTo>
                <a:srgbClr val="0842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466236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ntitled-1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599366" cy="52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0694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927100"/>
            <a:ext cx="8458200" cy="100965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WWNWS-SC Members and Meetings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31925"/>
            <a:ext cx="8805264" cy="5093168"/>
          </a:xfrm>
        </p:spPr>
        <p:txBody>
          <a:bodyPr/>
          <a:lstStyle/>
          <a:p>
            <a:pPr marL="0" indent="0">
              <a:buNone/>
            </a:pPr>
            <a:endParaRPr lang="en-US" altLang="en-US" sz="2200" b="1" dirty="0" smtClean="0">
              <a:cs typeface="Times New Roman" panose="02020603050405020304" pitchFamily="18" charset="0"/>
            </a:endParaRPr>
          </a:p>
          <a:p>
            <a:r>
              <a:rPr lang="en-US" altLang="en-US" sz="2200" b="1" dirty="0" smtClean="0">
                <a:cs typeface="Times New Roman" panose="02020603050405020304" pitchFamily="18" charset="0"/>
              </a:rPr>
              <a:t>SC Members - 40 </a:t>
            </a:r>
            <a:r>
              <a:rPr lang="en-US" altLang="en-US" sz="2200" b="1" dirty="0">
                <a:cs typeface="Times New Roman" panose="02020603050405020304" pitchFamily="18" charset="0"/>
              </a:rPr>
              <a:t>plus IHO Member States plus IMO, </a:t>
            </a:r>
            <a:endParaRPr lang="en-US" altLang="en-US" sz="22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200" b="1" dirty="0"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   WMO</a:t>
            </a:r>
            <a:r>
              <a:rPr lang="en-US" altLang="en-US" sz="2200" b="1" dirty="0">
                <a:cs typeface="Times New Roman" panose="02020603050405020304" pitchFamily="18" charset="0"/>
              </a:rPr>
              <a:t>, 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IMSO, </a:t>
            </a:r>
            <a:r>
              <a:rPr lang="en-US" altLang="en-US" sz="2200" b="1" dirty="0">
                <a:cs typeface="Times New Roman" panose="02020603050405020304" pitchFamily="18" charset="0"/>
              </a:rPr>
              <a:t>and 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Inmarsat</a:t>
            </a:r>
          </a:p>
          <a:p>
            <a:pPr marL="0" indent="0">
              <a:buNone/>
            </a:pPr>
            <a:endParaRPr lang="en-US" altLang="en-US" sz="2200" b="1" dirty="0">
              <a:cs typeface="Times New Roman" panose="02020603050405020304" pitchFamily="18" charset="0"/>
            </a:endParaRPr>
          </a:p>
          <a:p>
            <a:r>
              <a:rPr lang="en-US" altLang="en-US" sz="2200" b="1" dirty="0" smtClean="0">
                <a:cs typeface="Times New Roman" panose="02020603050405020304" pitchFamily="18" charset="0"/>
              </a:rPr>
              <a:t>NAVAREA Coordinators:  </a:t>
            </a:r>
            <a:r>
              <a:rPr lang="en-US" altLang="en-US" sz="2200" b="1" dirty="0">
                <a:cs typeface="Times New Roman" panose="02020603050405020304" pitchFamily="18" charset="0"/>
              </a:rPr>
              <a:t>Argentina, Australia, Brazil, Canada, Chile, France, 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India</a:t>
            </a:r>
            <a:r>
              <a:rPr lang="en-US" altLang="en-US" sz="2200" b="1" dirty="0">
                <a:cs typeface="Times New Roman" panose="02020603050405020304" pitchFamily="18" charset="0"/>
              </a:rPr>
              <a:t>, Japan, New Zealand, Norway, 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Pakistan</a:t>
            </a:r>
            <a:r>
              <a:rPr lang="en-US" altLang="en-US" sz="2200" b="1" dirty="0">
                <a:cs typeface="Times New Roman" panose="02020603050405020304" pitchFamily="18" charset="0"/>
              </a:rPr>
              <a:t>, Peru, Russia, South 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Africa, Spain, </a:t>
            </a:r>
            <a:r>
              <a:rPr lang="en-US" altLang="en-US" sz="2200" b="1" dirty="0">
                <a:cs typeface="Times New Roman" panose="02020603050405020304" pitchFamily="18" charset="0"/>
              </a:rPr>
              <a:t>Sweden, 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United Kingdom </a:t>
            </a:r>
            <a:r>
              <a:rPr lang="en-US" altLang="en-US" sz="2200" b="1" dirty="0">
                <a:cs typeface="Times New Roman" panose="02020603050405020304" pitchFamily="18" charset="0"/>
              </a:rPr>
              <a:t>and United 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States</a:t>
            </a:r>
          </a:p>
          <a:p>
            <a:endParaRPr lang="en-US" altLang="en-US" sz="2200" b="1" dirty="0" smtClean="0">
              <a:cs typeface="Times New Roman" panose="02020603050405020304" pitchFamily="18" charset="0"/>
            </a:endParaRPr>
          </a:p>
          <a:p>
            <a:r>
              <a:rPr lang="en-US" altLang="en-US" sz="2200" b="1" dirty="0" smtClean="0">
                <a:cs typeface="Times New Roman" panose="02020603050405020304" pitchFamily="18" charset="0"/>
              </a:rPr>
              <a:t>Last Meeting - September </a:t>
            </a:r>
            <a:r>
              <a:rPr lang="en-US" altLang="en-US" sz="2200" b="1" dirty="0">
                <a:cs typeface="Times New Roman" panose="02020603050405020304" pitchFamily="18" charset="0"/>
              </a:rPr>
              <a:t>12-16, </a:t>
            </a:r>
            <a:r>
              <a:rPr lang="en-US" altLang="en-US" sz="2200" b="1" dirty="0" err="1">
                <a:cs typeface="Times New Roman" panose="02020603050405020304" pitchFamily="18" charset="0"/>
              </a:rPr>
              <a:t>Alesund</a:t>
            </a:r>
            <a:r>
              <a:rPr lang="en-US" altLang="en-US" sz="2200" b="1" dirty="0">
                <a:cs typeface="Times New Roman" panose="02020603050405020304" pitchFamily="18" charset="0"/>
              </a:rPr>
              <a:t>, Norway.  </a:t>
            </a:r>
          </a:p>
          <a:p>
            <a:pPr lvl="1"/>
            <a:r>
              <a:rPr lang="en-US" altLang="en-US" sz="1800" b="1" dirty="0">
                <a:cs typeface="Times New Roman" panose="02020603050405020304" pitchFamily="18" charset="0"/>
              </a:rPr>
              <a:t>38 Delegates in attendance: 18 – MS, IMO Sec, WMO Sec, IMSO Sec, Chairs of IMO NAVTEX and SafetyNET Panels, Inmarsat, Iridium, and IHO Secretariat.   Including 16 NAVAREA Coordinator, one Sub-area Coordinator and three National Coordinators</a:t>
            </a:r>
          </a:p>
          <a:p>
            <a:endParaRPr lang="en-US" altLang="en-US" sz="2200" b="1" dirty="0">
              <a:cs typeface="Times New Roman" panose="02020603050405020304" pitchFamily="18" charset="0"/>
            </a:endParaRPr>
          </a:p>
          <a:p>
            <a:endParaRPr lang="en-US" altLang="en-US" sz="2200" b="1" dirty="0" smtClean="0">
              <a:cs typeface="Times New Roman" panose="02020603050405020304" pitchFamily="18" charset="0"/>
            </a:endParaRPr>
          </a:p>
          <a:p>
            <a:endParaRPr lang="en-US" altLang="en-US" sz="2200" b="1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200" b="1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400" b="1" dirty="0" smtClean="0"/>
          </a:p>
          <a:p>
            <a:pPr eaLnBrk="1" hangingPunct="1"/>
            <a:endParaRPr lang="en-US" altLang="en-US" sz="2800" b="1" dirty="0" smtClean="0"/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7173" name="Picture 4" descr="Iho_cou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842D6"/>
              </a:clrFrom>
              <a:clrTo>
                <a:srgbClr val="0842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4927" y="1566333"/>
            <a:ext cx="1312697" cy="154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904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8175" y="1178189"/>
            <a:ext cx="7772400" cy="367884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 smtClean="0">
                <a:solidFill>
                  <a:srgbClr val="000000"/>
                </a:solidFill>
              </a:rPr>
              <a:t>Meeting Outcomes</a:t>
            </a:r>
            <a:r>
              <a:rPr lang="en-US" altLang="en-US" sz="3200" b="1" dirty="0">
                <a:solidFill>
                  <a:srgbClr val="000000"/>
                </a:solidFill>
              </a:rPr>
              <a:t/>
            </a:r>
            <a:br>
              <a:rPr lang="en-US" altLang="en-US" sz="3200" b="1" dirty="0">
                <a:solidFill>
                  <a:srgbClr val="000000"/>
                </a:solidFill>
              </a:rPr>
            </a:br>
            <a:r>
              <a:rPr lang="en-US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1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36525" y="1893510"/>
            <a:ext cx="8274050" cy="4346575"/>
          </a:xfrm>
        </p:spPr>
        <p:txBody>
          <a:bodyPr/>
          <a:lstStyle/>
          <a:p>
            <a:pPr marL="456461" lvl="1" indent="0">
              <a:lnSpc>
                <a:spcPct val="90000"/>
              </a:lnSpc>
              <a:buNone/>
            </a:pPr>
            <a:endParaRPr lang="en-US" altLang="en-US" sz="1600" dirty="0" smtClean="0">
              <a:solidFill>
                <a:srgbClr val="000000"/>
              </a:solidFill>
            </a:endParaRPr>
          </a:p>
          <a:p>
            <a:pPr marL="399957" indent="-342900">
              <a:lnSpc>
                <a:spcPct val="90000"/>
              </a:lnSpc>
            </a:pPr>
            <a:r>
              <a:rPr lang="en-US" altLang="en-US" sz="2200" b="1" dirty="0" smtClean="0">
                <a:solidFill>
                  <a:srgbClr val="000000"/>
                </a:solidFill>
              </a:rPr>
              <a:t>15th </a:t>
            </a:r>
            <a:r>
              <a:rPr lang="en-US" altLang="en-US" sz="2200" b="1" dirty="0">
                <a:solidFill>
                  <a:srgbClr val="000000"/>
                </a:solidFill>
              </a:rPr>
              <a:t>Drafting Review Working Group IMO Resolutions:</a:t>
            </a:r>
          </a:p>
          <a:p>
            <a:pPr marL="799361" lvl="1" indent="-342900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0000"/>
                </a:solidFill>
              </a:rPr>
              <a:t>A.705(17</a:t>
            </a:r>
            <a:r>
              <a:rPr lang="en-US" altLang="en-US" sz="1600" b="1" dirty="0">
                <a:solidFill>
                  <a:srgbClr val="000000"/>
                </a:solidFill>
              </a:rPr>
              <a:t>) Promulgation of Maritime Safety Information</a:t>
            </a:r>
          </a:p>
          <a:p>
            <a:pPr marL="799361" lvl="1" indent="-342900">
              <a:lnSpc>
                <a:spcPct val="90000"/>
              </a:lnSpc>
            </a:pPr>
            <a:r>
              <a:rPr lang="en-US" altLang="en-US" sz="1600" b="1" dirty="0">
                <a:solidFill>
                  <a:srgbClr val="000000"/>
                </a:solidFill>
              </a:rPr>
              <a:t>A.706(17) World-Wide Navigation Warning Service</a:t>
            </a:r>
          </a:p>
          <a:p>
            <a:pPr marL="799361" lvl="1" indent="-342900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0000"/>
                </a:solidFill>
              </a:rPr>
              <a:t>MSC.306(87</a:t>
            </a:r>
            <a:r>
              <a:rPr lang="en-US" altLang="en-US" sz="1600" b="1" dirty="0">
                <a:solidFill>
                  <a:srgbClr val="000000"/>
                </a:solidFill>
              </a:rPr>
              <a:t>) Revised performance standards for enhanced group call (EGC)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equipment</a:t>
            </a:r>
          </a:p>
          <a:p>
            <a:pPr marL="399957" indent="-342900">
              <a:lnSpc>
                <a:spcPct val="90000"/>
              </a:lnSpc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marL="399957" indent="-342900">
              <a:lnSpc>
                <a:spcPct val="90000"/>
              </a:lnSpc>
            </a:pPr>
            <a:r>
              <a:rPr lang="en-US" altLang="en-US" sz="2200" b="1" dirty="0">
                <a:solidFill>
                  <a:srgbClr val="000000"/>
                </a:solidFill>
              </a:rPr>
              <a:t>All draft documents are available via the WWNWS page of the IHO web site</a:t>
            </a:r>
          </a:p>
          <a:p>
            <a:pPr marL="399957" indent="-342900">
              <a:lnSpc>
                <a:spcPct val="90000"/>
              </a:lnSpc>
            </a:pPr>
            <a:r>
              <a:rPr lang="en-US" altLang="en-US" sz="2200" b="1" dirty="0">
                <a:solidFill>
                  <a:srgbClr val="000000"/>
                </a:solidFill>
              </a:rPr>
              <a:t>Members are encouraged to review and submit comments</a:t>
            </a:r>
          </a:p>
          <a:p>
            <a:pPr marL="456461" lvl="1" indent="0">
              <a:lnSpc>
                <a:spcPct val="90000"/>
              </a:lnSpc>
              <a:buNone/>
            </a:pPr>
            <a:endParaRPr lang="en-US" altLang="en-US" sz="1200" b="1" dirty="0">
              <a:solidFill>
                <a:srgbClr val="000000"/>
              </a:solidFill>
            </a:endParaRPr>
          </a:p>
          <a:p>
            <a:pPr marL="456461" lvl="1" indent="0">
              <a:lnSpc>
                <a:spcPct val="90000"/>
              </a:lnSpc>
              <a:buNone/>
            </a:pPr>
            <a:endParaRPr lang="en-US" altLang="en-US" sz="1200" b="1" dirty="0" smtClean="0">
              <a:solidFill>
                <a:srgbClr val="000000"/>
              </a:solidFill>
            </a:endParaRPr>
          </a:p>
          <a:p>
            <a:pPr marL="456461" lvl="1" indent="0">
              <a:lnSpc>
                <a:spcPct val="90000"/>
              </a:lnSpc>
              <a:buNone/>
            </a:pPr>
            <a:endParaRPr lang="en-US" altLang="en-US" sz="1200" b="1" dirty="0">
              <a:solidFill>
                <a:srgbClr val="000000"/>
              </a:solidFill>
            </a:endParaRPr>
          </a:p>
          <a:p>
            <a:pPr marL="456461" lvl="1" indent="0">
              <a:lnSpc>
                <a:spcPct val="90000"/>
              </a:lnSpc>
              <a:buNone/>
            </a:pPr>
            <a:endParaRPr lang="en-US" altLang="en-US" sz="12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8197" name="Picture 1030" descr="iho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4743072"/>
            <a:ext cx="146685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41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8174" y="1101988"/>
            <a:ext cx="7772400" cy="367884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rgbClr val="000000"/>
                </a:solidFill>
              </a:rPr>
              <a:t>GMDSS/MSI </a:t>
            </a:r>
            <a:r>
              <a:rPr lang="en-US" altLang="en-US" sz="3200" b="1" dirty="0" smtClean="0">
                <a:solidFill>
                  <a:srgbClr val="000000"/>
                </a:solidFill>
              </a:rPr>
              <a:t>Briefs</a:t>
            </a:r>
            <a:r>
              <a:rPr lang="en-US" altLang="en-US" sz="3200" b="1" dirty="0">
                <a:solidFill>
                  <a:srgbClr val="000000"/>
                </a:solidFill>
              </a:rPr>
              <a:t/>
            </a:r>
            <a:br>
              <a:rPr lang="en-US" altLang="en-US" sz="3200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/>
            </a:r>
            <a:br>
              <a:rPr lang="en-US" altLang="en-US" sz="3200" b="1" dirty="0">
                <a:solidFill>
                  <a:srgbClr val="000000"/>
                </a:solidFill>
              </a:rPr>
            </a:br>
            <a:r>
              <a:rPr lang="en-US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1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-59267" y="1894416"/>
            <a:ext cx="8788400" cy="4711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</a:rPr>
              <a:t>MSI </a:t>
            </a:r>
            <a:r>
              <a:rPr lang="en-US" altLang="en-US" sz="1800" b="1" dirty="0">
                <a:solidFill>
                  <a:srgbClr val="000000"/>
                </a:solidFill>
              </a:rPr>
              <a:t>Self-assessment reports from all 21 NAVAREA Coordinators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</a:rPr>
              <a:t>IMO </a:t>
            </a:r>
            <a:r>
              <a:rPr lang="en-US" altLang="en-US" sz="1800" b="1" dirty="0">
                <a:solidFill>
                  <a:srgbClr val="000000"/>
                </a:solidFill>
              </a:rPr>
              <a:t>brief on activities of the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Organization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0000"/>
                </a:solidFill>
              </a:rPr>
              <a:t>Global Integrated Shipping Information System – will replace Annex 7 and 8 GMDSS Master Plan</a:t>
            </a:r>
            <a:endParaRPr lang="en-US" altLang="en-US" sz="1600" b="1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0000"/>
                </a:solidFill>
              </a:rPr>
              <a:t>SC noted comments for improvements</a:t>
            </a: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rgbClr val="000000"/>
                </a:solidFill>
              </a:rPr>
              <a:t>WMO brief on activities of the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Organization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0000"/>
                </a:solidFill>
              </a:rPr>
              <a:t>Noted </a:t>
            </a:r>
            <a:r>
              <a:rPr lang="en-US" altLang="en-US" sz="1600" b="1" dirty="0">
                <a:solidFill>
                  <a:srgbClr val="000000"/>
                </a:solidFill>
              </a:rPr>
              <a:t>increased cooperation between NAVAREA and METAREA Coordinators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rgbClr val="000000"/>
                </a:solidFill>
              </a:rPr>
              <a:t>IMSO brief on activities of the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Organization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0000"/>
                </a:solidFill>
              </a:rPr>
              <a:t>Update on technical </a:t>
            </a:r>
            <a:r>
              <a:rPr lang="en-US" altLang="en-US" sz="1600" b="1" dirty="0">
                <a:solidFill>
                  <a:srgbClr val="000000"/>
                </a:solidFill>
              </a:rPr>
              <a:t>assessment of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Iridium as potential </a:t>
            </a:r>
            <a:r>
              <a:rPr lang="en-US" altLang="en-US" sz="1600" b="1" dirty="0">
                <a:solidFill>
                  <a:srgbClr val="000000"/>
                </a:solidFill>
              </a:rPr>
              <a:t>new GMDSS mobile satellite service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provider</a:t>
            </a: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</a:rPr>
              <a:t>Inmarsat Update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0000"/>
                </a:solidFill>
              </a:rPr>
              <a:t>SafetyNET II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</a:rPr>
              <a:t>Iridium Update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0000"/>
                </a:solidFill>
              </a:rPr>
              <a:t>Status of their application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0000"/>
                </a:solidFill>
              </a:rPr>
              <a:t>Live demo – included successful dissemination/receipt of “basic” </a:t>
            </a:r>
            <a:r>
              <a:rPr lang="en-US" altLang="en-US" sz="1600" b="1" dirty="0" err="1" smtClean="0">
                <a:solidFill>
                  <a:srgbClr val="000000"/>
                </a:solidFill>
              </a:rPr>
              <a:t>nav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 warning</a:t>
            </a:r>
            <a:endParaRPr lang="en-US" altLang="en-US" sz="1600" dirty="0" smtClean="0">
              <a:solidFill>
                <a:srgbClr val="000000"/>
              </a:solidFill>
            </a:endParaRPr>
          </a:p>
          <a:p>
            <a:pPr marL="456461" lvl="1" indent="0">
              <a:lnSpc>
                <a:spcPct val="90000"/>
              </a:lnSpc>
              <a:buNone/>
            </a:pPr>
            <a:endParaRPr lang="en-US" altLang="en-US" sz="1200" dirty="0">
              <a:solidFill>
                <a:srgbClr val="000000"/>
              </a:solidFill>
            </a:endParaRPr>
          </a:p>
          <a:p>
            <a:pPr marL="456461" lvl="1" indent="0">
              <a:lnSpc>
                <a:spcPct val="90000"/>
              </a:lnSpc>
              <a:buNone/>
            </a:pPr>
            <a:endParaRPr lang="en-US" altLang="en-US" sz="12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8197" name="Picture 1030" descr="iho_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5627" y="4250266"/>
            <a:ext cx="1169895" cy="119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342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0732"/>
            <a:ext cx="8229600" cy="695629"/>
          </a:xfrm>
        </p:spPr>
        <p:txBody>
          <a:bodyPr/>
          <a:lstStyle/>
          <a:p>
            <a:r>
              <a:rPr lang="en-US" sz="3200" b="1" dirty="0"/>
              <a:t>Maritime Safety Information Training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82" y="1906361"/>
            <a:ext cx="8493217" cy="3977972"/>
          </a:xfrm>
        </p:spPr>
        <p:txBody>
          <a:bodyPr/>
          <a:lstStyle/>
          <a:p>
            <a:pPr>
              <a:tabLst>
                <a:tab pos="504825" algn="l"/>
              </a:tabLst>
            </a:pPr>
            <a:r>
              <a:rPr lang="en-GB" sz="2000" b="1" dirty="0" smtClean="0"/>
              <a:t>3 day comprehensive training course held with region </a:t>
            </a:r>
          </a:p>
          <a:p>
            <a:pPr lvl="1">
              <a:tabLst>
                <a:tab pos="504825" algn="l"/>
              </a:tabLst>
            </a:pPr>
            <a:r>
              <a:rPr lang="en-GB" sz="2000" b="1" dirty="0" smtClean="0"/>
              <a:t>Led by WWNWS-SC</a:t>
            </a:r>
          </a:p>
          <a:p>
            <a:pPr lvl="1">
              <a:tabLst>
                <a:tab pos="504825" algn="l"/>
              </a:tabLst>
            </a:pPr>
            <a:r>
              <a:rPr lang="en-GB" sz="2000" b="1" dirty="0" smtClean="0"/>
              <a:t>Sponsored by IHO CBC </a:t>
            </a:r>
          </a:p>
          <a:p>
            <a:pPr>
              <a:tabLst>
                <a:tab pos="504825" algn="l"/>
              </a:tabLst>
            </a:pPr>
            <a:r>
              <a:rPr lang="en-GB" sz="2000" b="1" dirty="0" smtClean="0"/>
              <a:t>Endeavour to be informed of all events that could significantly affect the safety of navigation within your region. 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4" descr="mcgship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993" y="3884949"/>
            <a:ext cx="2921000" cy="248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" y="4799069"/>
            <a:ext cx="3388412" cy="205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979" y="4365929"/>
            <a:ext cx="3309017" cy="2214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06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04825" algn="l"/>
              </a:tabLst>
            </a:pPr>
            <a:r>
              <a:rPr lang="en-GB" sz="2200" b="1" dirty="0" smtClean="0"/>
              <a:t>Assess all information in the light of expert knowledge for relevance to navigation in the coastal region.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Maritime Safety Information </a:t>
            </a:r>
            <a:br>
              <a:rPr lang="en-US" sz="3200" b="1" dirty="0" smtClean="0"/>
            </a:br>
            <a:r>
              <a:rPr lang="en-US" sz="3200" b="1" dirty="0" smtClean="0"/>
              <a:t>Capacity Building Course Outcomes</a:t>
            </a:r>
            <a:br>
              <a:rPr lang="en-US" sz="3200" b="1" dirty="0" smtClean="0"/>
            </a:br>
            <a:endParaRPr lang="en-US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7977" y="3429001"/>
            <a:ext cx="5812564" cy="3095096"/>
            <a:chOff x="1760561" y="3408839"/>
            <a:chExt cx="5931405" cy="3251268"/>
          </a:xfrm>
        </p:grpSpPr>
        <p:pic>
          <p:nvPicPr>
            <p:cNvPr id="12" name="Picture 2" descr="W:\Photos\NAVAREA_US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561" y="3408839"/>
              <a:ext cx="5931405" cy="32512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146660" y="5034473"/>
              <a:ext cx="7489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XII</a:t>
              </a:r>
              <a:endParaRPr lang="en-US" sz="3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70057" y="4725679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IV</a:t>
              </a:r>
              <a:endParaRPr lang="en-US" sz="3600" b="1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571" y="3587213"/>
            <a:ext cx="3552825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85945"/>
            <a:ext cx="8686801" cy="3740218"/>
          </a:xfrm>
        </p:spPr>
        <p:txBody>
          <a:bodyPr/>
          <a:lstStyle/>
          <a:p>
            <a:pPr>
              <a:tabLst>
                <a:tab pos="504825" algn="l"/>
              </a:tabLst>
            </a:pPr>
            <a:r>
              <a:rPr lang="en-GB" sz="2200" b="1" dirty="0" smtClean="0"/>
              <a:t>Draft navigational warnings in accordance with the: </a:t>
            </a:r>
          </a:p>
          <a:p>
            <a:pPr marL="0" indent="0">
              <a:buNone/>
              <a:tabLst>
                <a:tab pos="504825" algn="l"/>
              </a:tabLst>
            </a:pPr>
            <a:r>
              <a:rPr lang="en-GB" sz="2200" b="1" i="1" dirty="0" smtClean="0"/>
              <a:t>    Joint IMO/IHO/WMO Manual on Maritime Safety Information </a:t>
            </a:r>
            <a:endParaRPr lang="en-US" sz="2200" b="1" i="1" dirty="0" smtClean="0"/>
          </a:p>
          <a:p>
            <a:pPr>
              <a:tabLst>
                <a:tab pos="504825" algn="l"/>
              </a:tabLst>
            </a:pPr>
            <a:r>
              <a:rPr lang="en-GB" sz="2200" b="1" dirty="0" smtClean="0"/>
              <a:t>Pass NAVAREA warnings for further promulgation to the NAVAREA Co-ordinator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390073"/>
            <a:ext cx="7772400" cy="231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Z:\Keith D\DSC_02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067" y="4137728"/>
            <a:ext cx="2988733" cy="198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Maritime Safety Information </a:t>
            </a:r>
            <a:br>
              <a:rPr lang="en-US" sz="3200" b="1" dirty="0" smtClean="0"/>
            </a:br>
            <a:r>
              <a:rPr lang="en-US" sz="3200" b="1" dirty="0" smtClean="0"/>
              <a:t>Capacity Building Course Outcomes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37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Template_N_05202013">
  <a:themeElements>
    <a:clrScheme name="NGA Powerpoint Theme">
      <a:dk1>
        <a:srgbClr val="000000"/>
      </a:dk1>
      <a:lt1>
        <a:srgbClr val="FFFFFF"/>
      </a:lt1>
      <a:dk2>
        <a:srgbClr val="384863"/>
      </a:dk2>
      <a:lt2>
        <a:srgbClr val="ADAEB0"/>
      </a:lt2>
      <a:accent1>
        <a:srgbClr val="000000"/>
      </a:accent1>
      <a:accent2>
        <a:srgbClr val="384863"/>
      </a:accent2>
      <a:accent3>
        <a:srgbClr val="921B1E"/>
      </a:accent3>
      <a:accent4>
        <a:srgbClr val="9C822F"/>
      </a:accent4>
      <a:accent5>
        <a:srgbClr val="ADAEB0"/>
      </a:accent5>
      <a:accent6>
        <a:srgbClr val="FFFFFF"/>
      </a:accent6>
      <a:hlink>
        <a:srgbClr val="384863"/>
      </a:hlink>
      <a:folHlink>
        <a:srgbClr val="000000"/>
      </a:folHlink>
    </a:clrScheme>
    <a:fontScheme name="NGA PowerPoi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">
  <a:themeElements>
    <a:clrScheme name="NGA Powerpoint Theme">
      <a:dk1>
        <a:srgbClr val="000000"/>
      </a:dk1>
      <a:lt1>
        <a:srgbClr val="FFFFFF"/>
      </a:lt1>
      <a:dk2>
        <a:srgbClr val="384863"/>
      </a:dk2>
      <a:lt2>
        <a:srgbClr val="ADAEB0"/>
      </a:lt2>
      <a:accent1>
        <a:srgbClr val="000000"/>
      </a:accent1>
      <a:accent2>
        <a:srgbClr val="384863"/>
      </a:accent2>
      <a:accent3>
        <a:srgbClr val="921B1E"/>
      </a:accent3>
      <a:accent4>
        <a:srgbClr val="9C822F"/>
      </a:accent4>
      <a:accent5>
        <a:srgbClr val="ADAEB0"/>
      </a:accent5>
      <a:accent6>
        <a:srgbClr val="FFFFFF"/>
      </a:accent6>
      <a:hlink>
        <a:srgbClr val="384863"/>
      </a:hlink>
      <a:folHlink>
        <a:srgbClr val="000000"/>
      </a:folHlink>
    </a:clrScheme>
    <a:fontScheme name="NGA PowerPoi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osing Slide">
  <a:themeElements>
    <a:clrScheme name="NGA Powerpoint Theme">
      <a:dk1>
        <a:srgbClr val="000000"/>
      </a:dk1>
      <a:lt1>
        <a:srgbClr val="FFFFFF"/>
      </a:lt1>
      <a:dk2>
        <a:srgbClr val="384863"/>
      </a:dk2>
      <a:lt2>
        <a:srgbClr val="ADAEB0"/>
      </a:lt2>
      <a:accent1>
        <a:srgbClr val="000000"/>
      </a:accent1>
      <a:accent2>
        <a:srgbClr val="384863"/>
      </a:accent2>
      <a:accent3>
        <a:srgbClr val="921B1E"/>
      </a:accent3>
      <a:accent4>
        <a:srgbClr val="9C822F"/>
      </a:accent4>
      <a:accent5>
        <a:srgbClr val="ADAEB0"/>
      </a:accent5>
      <a:accent6>
        <a:srgbClr val="FFFFFF"/>
      </a:accent6>
      <a:hlink>
        <a:srgbClr val="384863"/>
      </a:hlink>
      <a:folHlink>
        <a:srgbClr val="000000"/>
      </a:folHlink>
    </a:clrScheme>
    <a:fontScheme name="NGA PowerPoi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ody Slide">
  <a:themeElements>
    <a:clrScheme name="NGA Powerpoint Theme">
      <a:dk1>
        <a:srgbClr val="000000"/>
      </a:dk1>
      <a:lt1>
        <a:srgbClr val="FFFFFF"/>
      </a:lt1>
      <a:dk2>
        <a:srgbClr val="384863"/>
      </a:dk2>
      <a:lt2>
        <a:srgbClr val="ADAEB0"/>
      </a:lt2>
      <a:accent1>
        <a:srgbClr val="000000"/>
      </a:accent1>
      <a:accent2>
        <a:srgbClr val="384863"/>
      </a:accent2>
      <a:accent3>
        <a:srgbClr val="921B1E"/>
      </a:accent3>
      <a:accent4>
        <a:srgbClr val="9C822F"/>
      </a:accent4>
      <a:accent5>
        <a:srgbClr val="ADAEB0"/>
      </a:accent5>
      <a:accent6>
        <a:srgbClr val="FFFFFF"/>
      </a:accent6>
      <a:hlink>
        <a:srgbClr val="384863"/>
      </a:hlink>
      <a:folHlink>
        <a:srgbClr val="000000"/>
      </a:folHlink>
    </a:clrScheme>
    <a:fontScheme name="NGA PowerPoi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PP_Template_N_05202013</Template>
  <TotalTime>4099</TotalTime>
  <Words>559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Calibri</vt:lpstr>
      <vt:lpstr>Helvetica LT Std</vt:lpstr>
      <vt:lpstr>PMingLiU</vt:lpstr>
      <vt:lpstr>Times New Roman</vt:lpstr>
      <vt:lpstr>PP_Template_N_05202013</vt:lpstr>
      <vt:lpstr>Body Slide</vt:lpstr>
      <vt:lpstr>Closing Slide</vt:lpstr>
      <vt:lpstr>1_Body Slide</vt:lpstr>
      <vt:lpstr>PowerPoint Presentation</vt:lpstr>
      <vt:lpstr>IMO/IHO World-Wide Navigational Warning Service (WWNWS)</vt:lpstr>
      <vt:lpstr>World-Wide Navigational Warning Service NAVAREAs</vt:lpstr>
      <vt:lpstr>WWNWS-SC Members and Meetings</vt:lpstr>
      <vt:lpstr>Meeting Outcomes  </vt:lpstr>
      <vt:lpstr>GMDSS/MSI Briefs   </vt:lpstr>
      <vt:lpstr>Maritime Safety Information Training  </vt:lpstr>
      <vt:lpstr>Maritime Safety Information  Capacity Building Course Outcomes </vt:lpstr>
      <vt:lpstr>Maritime Safety Information  Capacity Building Course Outcomes </vt:lpstr>
      <vt:lpstr>IHO MSI Training Courses (17) </vt:lpstr>
      <vt:lpstr>MSI Training Course Metrics</vt:lpstr>
      <vt:lpstr>Actions Requested of Committee    </vt:lpstr>
    </vt:vector>
  </TitlesOfParts>
  <Company>NGA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 Frommelt</dc:creator>
  <cp:lastModifiedBy>Alberto Costa Neves</cp:lastModifiedBy>
  <cp:revision>135</cp:revision>
  <cp:lastPrinted>2014-04-10T19:25:42Z</cp:lastPrinted>
  <dcterms:created xsi:type="dcterms:W3CDTF">2014-04-04T02:01:46Z</dcterms:created>
  <dcterms:modified xsi:type="dcterms:W3CDTF">2017-06-13T02:48:39Z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ACG_OFFICE_DLL">
    <vt:bool>true</vt:bool>
  </property>
  <property fmtid="{D5CDD505-2E9C-101B-9397-08002B2CF9AE}" pid="3" name="AACG_Created">
    <vt:bool>true</vt:bool>
  </property>
  <property fmtid="{D5CDD505-2E9C-101B-9397-08002B2CF9AE}" pid="4" name="AACG_DescMarkings">
    <vt:lpwstr/>
  </property>
  <property fmtid="{D5CDD505-2E9C-101B-9397-08002B2CF9AE}" pid="5" name="AACG_AddMark">
    <vt:lpwstr/>
  </property>
  <property fmtid="{D5CDD505-2E9C-101B-9397-08002B2CF9AE}" pid="6" name="AACG_Header">
    <vt:lpwstr>UNCLASSIFIED</vt:lpwstr>
  </property>
  <property fmtid="{D5CDD505-2E9C-101B-9397-08002B2CF9AE}" pid="7" name="AACG_Footer">
    <vt:lpwstr>_x000d_UNCLASSIFIED</vt:lpwstr>
  </property>
  <property fmtid="{D5CDD505-2E9C-101B-9397-08002B2CF9AE}" pid="8" name="AACG_ClassBlock">
    <vt:lpwstr/>
  </property>
  <property fmtid="{D5CDD505-2E9C-101B-9397-08002B2CF9AE}" pid="9" name="AACG_ClassType">
    <vt:lpwstr>USClassificationMarking</vt:lpwstr>
  </property>
  <property fmtid="{D5CDD505-2E9C-101B-9397-08002B2CF9AE}" pid="10" name="AACG_DeclOnList">
    <vt:lpwstr/>
  </property>
  <property fmtid="{D5CDD505-2E9C-101B-9397-08002B2CF9AE}" pid="11" name="AACG_USAF_Derivatives">
    <vt:lpwstr/>
  </property>
  <property fmtid="{D5CDD505-2E9C-101B-9397-08002B2CF9AE}" pid="12" name="AACG_SCI_Other">
    <vt:lpwstr/>
  </property>
  <property fmtid="{D5CDD505-2E9C-101B-9397-08002B2CF9AE}" pid="13" name="AACG_Dissem_Other">
    <vt:lpwstr/>
  </property>
  <property fmtid="{D5CDD505-2E9C-101B-9397-08002B2CF9AE}" pid="14" name="AACG_NonInt_Other">
    <vt:lpwstr/>
  </property>
</Properties>
</file>