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295" r:id="rId3"/>
    <p:sldId id="296" r:id="rId4"/>
    <p:sldId id="298" r:id="rId5"/>
    <p:sldId id="258" r:id="rId6"/>
    <p:sldId id="265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2" r:id="rId15"/>
    <p:sldId id="293" r:id="rId16"/>
    <p:sldId id="294" r:id="rId17"/>
    <p:sldId id="299" r:id="rId18"/>
    <p:sldId id="301" r:id="rId19"/>
    <p:sldId id="297" r:id="rId20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3E6FD2"/>
    <a:srgbClr val="3166CF"/>
    <a:srgbClr val="2D5EC1"/>
    <a:srgbClr val="37ACDE"/>
    <a:srgbClr val="FCF2F7"/>
    <a:srgbClr val="BDDE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7592" autoAdjust="0"/>
  </p:normalViewPr>
  <p:slideViewPr>
    <p:cSldViewPr snapToGrid="0">
      <p:cViewPr>
        <p:scale>
          <a:sx n="91" d="100"/>
          <a:sy n="91" d="100"/>
        </p:scale>
        <p:origin x="-88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60AE0-EB22-4870-877B-7DF362E99D68}" type="doc">
      <dgm:prSet loTypeId="urn:microsoft.com/office/officeart/2011/layout/HexagonRadial" loCatId="officeonlin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1FC450-C9BC-4FA3-A62F-030A23C6688F}">
      <dgm:prSet phldrT="[Text]"/>
      <dgm:spPr/>
      <dgm:t>
        <a:bodyPr/>
        <a:lstStyle/>
        <a:p>
          <a:r>
            <a:rPr lang="en-US" b="1" dirty="0" smtClean="0"/>
            <a:t>Member States</a:t>
          </a:r>
          <a:endParaRPr lang="en-US" b="1" dirty="0"/>
        </a:p>
      </dgm:t>
    </dgm:pt>
    <dgm:pt modelId="{439C6A42-426A-4CAA-819F-46EE1EA78848}" type="parTrans" cxnId="{27B43FB5-F2B6-467C-89BE-8A447CC5C590}">
      <dgm:prSet/>
      <dgm:spPr/>
      <dgm:t>
        <a:bodyPr/>
        <a:lstStyle/>
        <a:p>
          <a:endParaRPr lang="en-US"/>
        </a:p>
      </dgm:t>
    </dgm:pt>
    <dgm:pt modelId="{3AAD1668-1EF8-44E2-ABCA-2B4A0A66C7DA}" type="sibTrans" cxnId="{27B43FB5-F2B6-467C-89BE-8A447CC5C590}">
      <dgm:prSet/>
      <dgm:spPr/>
      <dgm:t>
        <a:bodyPr/>
        <a:lstStyle/>
        <a:p>
          <a:endParaRPr lang="en-US"/>
        </a:p>
      </dgm:t>
    </dgm:pt>
    <dgm:pt modelId="{9D49629E-645D-4335-B792-79B32C6FA037}">
      <dgm:prSet phldrT="[Text]"/>
      <dgm:spPr/>
      <dgm:t>
        <a:bodyPr/>
        <a:lstStyle/>
        <a:p>
          <a:r>
            <a:rPr lang="en-US" b="1" smtClean="0"/>
            <a:t>DG DIGIT</a:t>
          </a:r>
        </a:p>
        <a:p>
          <a:r>
            <a:rPr lang="en-US" b="1" smtClean="0"/>
            <a:t>ISA programme :EULF action</a:t>
          </a:r>
          <a:endParaRPr lang="en-US" b="1" dirty="0"/>
        </a:p>
      </dgm:t>
    </dgm:pt>
    <dgm:pt modelId="{D6613A50-A568-427A-B8CC-568308687E68}" type="parTrans" cxnId="{5271067D-3B59-4EBB-BCA8-D8AA2AAACCD3}">
      <dgm:prSet/>
      <dgm:spPr/>
      <dgm:t>
        <a:bodyPr/>
        <a:lstStyle/>
        <a:p>
          <a:endParaRPr lang="en-US"/>
        </a:p>
      </dgm:t>
    </dgm:pt>
    <dgm:pt modelId="{062D4ED9-B5F8-404C-A6DA-27C9F8AB9706}" type="sibTrans" cxnId="{5271067D-3B59-4EBB-BCA8-D8AA2AAACCD3}">
      <dgm:prSet/>
      <dgm:spPr/>
      <dgm:t>
        <a:bodyPr/>
        <a:lstStyle/>
        <a:p>
          <a:endParaRPr lang="en-US"/>
        </a:p>
      </dgm:t>
    </dgm:pt>
    <dgm:pt modelId="{AAC20A22-37D1-4627-B0F8-DEF3FE9D3F3A}">
      <dgm:prSet phldrT="[Text]"/>
      <dgm:spPr/>
      <dgm:t>
        <a:bodyPr/>
        <a:lstStyle/>
        <a:p>
          <a:r>
            <a:rPr lang="en-US" b="1" dirty="0" smtClean="0"/>
            <a:t>EEA</a:t>
          </a:r>
          <a:endParaRPr lang="en-US" b="1" dirty="0"/>
        </a:p>
      </dgm:t>
    </dgm:pt>
    <dgm:pt modelId="{CC39A9BD-FDCC-4CAC-8FD1-366D0F0734DC}" type="parTrans" cxnId="{1B9EE38F-A09F-49B6-B19A-7B55F664AC25}">
      <dgm:prSet/>
      <dgm:spPr/>
      <dgm:t>
        <a:bodyPr/>
        <a:lstStyle/>
        <a:p>
          <a:endParaRPr lang="en-US"/>
        </a:p>
      </dgm:t>
    </dgm:pt>
    <dgm:pt modelId="{AB05D258-79D2-4719-ADB8-904E5C7C5BED}" type="sibTrans" cxnId="{1B9EE38F-A09F-49B6-B19A-7B55F664AC25}">
      <dgm:prSet/>
      <dgm:spPr/>
      <dgm:t>
        <a:bodyPr/>
        <a:lstStyle/>
        <a:p>
          <a:endParaRPr lang="en-US"/>
        </a:p>
      </dgm:t>
    </dgm:pt>
    <dgm:pt modelId="{C8D13FE0-3804-4923-AE5D-F2A10C57C85F}">
      <dgm:prSet phldrT="[Text]"/>
      <dgm:spPr/>
      <dgm:t>
        <a:bodyPr/>
        <a:lstStyle/>
        <a:p>
          <a:r>
            <a:rPr lang="en-US" b="1" dirty="0" smtClean="0"/>
            <a:t>EC/EEA INSPIRE team</a:t>
          </a:r>
          <a:endParaRPr lang="en-US" b="1" dirty="0"/>
        </a:p>
      </dgm:t>
    </dgm:pt>
    <dgm:pt modelId="{3ACC8F19-BA34-4BBC-ACCB-5342CD3F333F}" type="parTrans" cxnId="{6138D328-55CA-43C1-B3CD-3F7AF48DD444}">
      <dgm:prSet/>
      <dgm:spPr/>
      <dgm:t>
        <a:bodyPr/>
        <a:lstStyle/>
        <a:p>
          <a:endParaRPr lang="en-US"/>
        </a:p>
      </dgm:t>
    </dgm:pt>
    <dgm:pt modelId="{14D028DA-A1B6-4B2A-92C9-8A8326F48797}" type="sibTrans" cxnId="{6138D328-55CA-43C1-B3CD-3F7AF48DD444}">
      <dgm:prSet/>
      <dgm:spPr/>
      <dgm:t>
        <a:bodyPr/>
        <a:lstStyle/>
        <a:p>
          <a:endParaRPr lang="en-US"/>
        </a:p>
      </dgm:t>
    </dgm:pt>
    <dgm:pt modelId="{5B19FC76-FDD6-46D7-BA91-493973EB4839}">
      <dgm:prSet phldrT="[Text]"/>
      <dgm:spPr/>
      <dgm:t>
        <a:bodyPr/>
        <a:lstStyle/>
        <a:p>
          <a:r>
            <a:rPr lang="en-US" b="1" dirty="0" smtClean="0"/>
            <a:t>INSPIRE MIG and Pool of experts</a:t>
          </a:r>
          <a:endParaRPr lang="en-US" b="1" dirty="0"/>
        </a:p>
      </dgm:t>
    </dgm:pt>
    <dgm:pt modelId="{7F1B0431-C23F-4761-9F7D-8A653AFD5A63}" type="parTrans" cxnId="{78CD9FA6-8668-4F84-93D8-F44094FF3568}">
      <dgm:prSet/>
      <dgm:spPr/>
      <dgm:t>
        <a:bodyPr/>
        <a:lstStyle/>
        <a:p>
          <a:endParaRPr lang="en-US"/>
        </a:p>
      </dgm:t>
    </dgm:pt>
    <dgm:pt modelId="{46A90DE2-41E1-46FD-9FA9-D457B70F11D9}" type="sibTrans" cxnId="{78CD9FA6-8668-4F84-93D8-F44094FF3568}">
      <dgm:prSet/>
      <dgm:spPr/>
      <dgm:t>
        <a:bodyPr/>
        <a:lstStyle/>
        <a:p>
          <a:endParaRPr lang="en-US"/>
        </a:p>
      </dgm:t>
    </dgm:pt>
    <dgm:pt modelId="{31BDC5F7-8B08-4B66-A9B3-F03E81840759}">
      <dgm:prSet phldrT="[Text]"/>
      <dgm:spPr/>
      <dgm:t>
        <a:bodyPr/>
        <a:lstStyle/>
        <a:p>
          <a:r>
            <a:rPr lang="en-US" b="1" dirty="0" smtClean="0"/>
            <a:t>DG JRC</a:t>
          </a:r>
          <a:endParaRPr lang="en-US" b="1" dirty="0"/>
        </a:p>
      </dgm:t>
    </dgm:pt>
    <dgm:pt modelId="{079E3FE7-ADC8-40CC-9E9F-26633BB30E19}" type="parTrans" cxnId="{B5C5988F-F8D2-4299-A05E-611F993E97D3}">
      <dgm:prSet/>
      <dgm:spPr/>
      <dgm:t>
        <a:bodyPr/>
        <a:lstStyle/>
        <a:p>
          <a:endParaRPr lang="en-US"/>
        </a:p>
      </dgm:t>
    </dgm:pt>
    <dgm:pt modelId="{07859DFB-F103-4583-923E-51B02E25DA58}" type="sibTrans" cxnId="{B5C5988F-F8D2-4299-A05E-611F993E97D3}">
      <dgm:prSet/>
      <dgm:spPr/>
      <dgm:t>
        <a:bodyPr/>
        <a:lstStyle/>
        <a:p>
          <a:endParaRPr lang="en-US"/>
        </a:p>
      </dgm:t>
    </dgm:pt>
    <dgm:pt modelId="{86D51E13-1615-4DA9-844F-37C3A2BC980C}">
      <dgm:prSet phldrT="[Text]"/>
      <dgm:spPr/>
      <dgm:t>
        <a:bodyPr/>
        <a:lstStyle/>
        <a:p>
          <a:r>
            <a:rPr lang="en-US" b="1" dirty="0" smtClean="0"/>
            <a:t>DG </a:t>
          </a:r>
          <a:r>
            <a:rPr lang="en-US" b="1" dirty="0" err="1" smtClean="0"/>
            <a:t>ENV.xDG</a:t>
          </a:r>
          <a:r>
            <a:rPr lang="en-US" b="1" dirty="0" smtClean="0"/>
            <a:t> MARE</a:t>
          </a:r>
          <a:endParaRPr lang="en-US" b="1" dirty="0"/>
        </a:p>
      </dgm:t>
    </dgm:pt>
    <dgm:pt modelId="{64F76AD1-E8DC-42F6-8EDD-3B06A4F26C57}" type="parTrans" cxnId="{7F120A28-6425-46E9-87AE-BD8D0743890E}">
      <dgm:prSet/>
      <dgm:spPr/>
      <dgm:t>
        <a:bodyPr/>
        <a:lstStyle/>
        <a:p>
          <a:endParaRPr lang="en-US"/>
        </a:p>
      </dgm:t>
    </dgm:pt>
    <dgm:pt modelId="{C40457BE-2A2D-41E8-84A3-B75AEE0A1562}" type="sibTrans" cxnId="{7F120A28-6425-46E9-87AE-BD8D0743890E}">
      <dgm:prSet/>
      <dgm:spPr/>
      <dgm:t>
        <a:bodyPr/>
        <a:lstStyle/>
        <a:p>
          <a:endParaRPr lang="en-US"/>
        </a:p>
      </dgm:t>
    </dgm:pt>
    <dgm:pt modelId="{A181A56C-7665-4AD0-AD10-8DC786503711}" type="pres">
      <dgm:prSet presAssocID="{1EB60AE0-EB22-4870-877B-7DF362E99D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6E1A9E0-3D19-4169-8DFF-BC4ED8008B9A}" type="pres">
      <dgm:prSet presAssocID="{CA1FC450-C9BC-4FA3-A62F-030A23C6688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0621FE8-7909-4666-9FB9-C79BD7295BCB}" type="pres">
      <dgm:prSet presAssocID="{9D49629E-645D-4335-B792-79B32C6FA037}" presName="Accent1" presStyleCnt="0"/>
      <dgm:spPr/>
    </dgm:pt>
    <dgm:pt modelId="{0B50FC33-0CBF-4B00-A25A-39495776C3FF}" type="pres">
      <dgm:prSet presAssocID="{9D49629E-645D-4335-B792-79B32C6FA037}" presName="Accent" presStyleLbl="bgShp" presStyleIdx="0" presStyleCnt="6"/>
      <dgm:spPr/>
    </dgm:pt>
    <dgm:pt modelId="{FB665922-F3FE-494A-9DEC-AF735393736F}" type="pres">
      <dgm:prSet presAssocID="{9D49629E-645D-4335-B792-79B32C6FA03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E2BEC-75EA-4F9E-914C-09FD31DCD067}" type="pres">
      <dgm:prSet presAssocID="{AAC20A22-37D1-4627-B0F8-DEF3FE9D3F3A}" presName="Accent2" presStyleCnt="0"/>
      <dgm:spPr/>
    </dgm:pt>
    <dgm:pt modelId="{3A1E9036-C623-4301-9A77-8E9CB6AB18E6}" type="pres">
      <dgm:prSet presAssocID="{AAC20A22-37D1-4627-B0F8-DEF3FE9D3F3A}" presName="Accent" presStyleLbl="bgShp" presStyleIdx="1" presStyleCnt="6"/>
      <dgm:spPr/>
    </dgm:pt>
    <dgm:pt modelId="{CC315D3E-0278-4864-947B-EF98DDF702B7}" type="pres">
      <dgm:prSet presAssocID="{AAC20A22-37D1-4627-B0F8-DEF3FE9D3F3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80F00-0C98-4C5D-BE91-C58AFE72E0F2}" type="pres">
      <dgm:prSet presAssocID="{C8D13FE0-3804-4923-AE5D-F2A10C57C85F}" presName="Accent3" presStyleCnt="0"/>
      <dgm:spPr/>
    </dgm:pt>
    <dgm:pt modelId="{C75C495C-9E1F-4202-ABD5-543DA83253AA}" type="pres">
      <dgm:prSet presAssocID="{C8D13FE0-3804-4923-AE5D-F2A10C57C85F}" presName="Accent" presStyleLbl="bgShp" presStyleIdx="2" presStyleCnt="6"/>
      <dgm:spPr/>
    </dgm:pt>
    <dgm:pt modelId="{10BAE409-61D1-4B0F-B641-394591952593}" type="pres">
      <dgm:prSet presAssocID="{C8D13FE0-3804-4923-AE5D-F2A10C57C85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6B32C-A320-4754-ADA9-EA98A08B1316}" type="pres">
      <dgm:prSet presAssocID="{5B19FC76-FDD6-46D7-BA91-493973EB4839}" presName="Accent4" presStyleCnt="0"/>
      <dgm:spPr/>
    </dgm:pt>
    <dgm:pt modelId="{DD8C79B3-AF7B-4462-9660-840237717BC1}" type="pres">
      <dgm:prSet presAssocID="{5B19FC76-FDD6-46D7-BA91-493973EB4839}" presName="Accent" presStyleLbl="bgShp" presStyleIdx="3" presStyleCnt="6"/>
      <dgm:spPr/>
    </dgm:pt>
    <dgm:pt modelId="{474D1CAE-7D54-4CFB-ADE3-848BE5F7EE82}" type="pres">
      <dgm:prSet presAssocID="{5B19FC76-FDD6-46D7-BA91-493973EB48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514F3-B46E-4980-BE37-B134D4349A02}" type="pres">
      <dgm:prSet presAssocID="{31BDC5F7-8B08-4B66-A9B3-F03E81840759}" presName="Accent5" presStyleCnt="0"/>
      <dgm:spPr/>
    </dgm:pt>
    <dgm:pt modelId="{485E9498-C4A1-4CC3-A669-A927C1153C56}" type="pres">
      <dgm:prSet presAssocID="{31BDC5F7-8B08-4B66-A9B3-F03E81840759}" presName="Accent" presStyleLbl="bgShp" presStyleIdx="4" presStyleCnt="6"/>
      <dgm:spPr/>
    </dgm:pt>
    <dgm:pt modelId="{01721262-998F-4595-8443-0EF4377FB22D}" type="pres">
      <dgm:prSet presAssocID="{31BDC5F7-8B08-4B66-A9B3-F03E8184075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A9C5D-7326-45CE-B0A8-9E48C2B22C01}" type="pres">
      <dgm:prSet presAssocID="{86D51E13-1615-4DA9-844F-37C3A2BC980C}" presName="Accent6" presStyleCnt="0"/>
      <dgm:spPr/>
    </dgm:pt>
    <dgm:pt modelId="{9348D37B-5D25-40E7-8858-2BB850982B3C}" type="pres">
      <dgm:prSet presAssocID="{86D51E13-1615-4DA9-844F-37C3A2BC980C}" presName="Accent" presStyleLbl="bgShp" presStyleIdx="5" presStyleCnt="6"/>
      <dgm:spPr/>
    </dgm:pt>
    <dgm:pt modelId="{187ADDF5-4E94-4BA2-9417-FF8982F32F2F}" type="pres">
      <dgm:prSet presAssocID="{86D51E13-1615-4DA9-844F-37C3A2BC980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40CF4-4853-D948-A45F-328DD06D7BE0}" type="presOf" srcId="{9D49629E-645D-4335-B792-79B32C6FA037}" destId="{FB665922-F3FE-494A-9DEC-AF735393736F}" srcOrd="0" destOrd="0" presId="urn:microsoft.com/office/officeart/2011/layout/HexagonRadial"/>
    <dgm:cxn modelId="{15E50930-B87F-6B43-8106-AC3C212AE5DE}" type="presOf" srcId="{C8D13FE0-3804-4923-AE5D-F2A10C57C85F}" destId="{10BAE409-61D1-4B0F-B641-394591952593}" srcOrd="0" destOrd="0" presId="urn:microsoft.com/office/officeart/2011/layout/HexagonRadial"/>
    <dgm:cxn modelId="{646E1515-3572-C544-B484-8CC39C160BA4}" type="presOf" srcId="{CA1FC450-C9BC-4FA3-A62F-030A23C6688F}" destId="{66E1A9E0-3D19-4169-8DFF-BC4ED8008B9A}" srcOrd="0" destOrd="0" presId="urn:microsoft.com/office/officeart/2011/layout/HexagonRadial"/>
    <dgm:cxn modelId="{78CD9FA6-8668-4F84-93D8-F44094FF3568}" srcId="{CA1FC450-C9BC-4FA3-A62F-030A23C6688F}" destId="{5B19FC76-FDD6-46D7-BA91-493973EB4839}" srcOrd="3" destOrd="0" parTransId="{7F1B0431-C23F-4761-9F7D-8A653AFD5A63}" sibTransId="{46A90DE2-41E1-46FD-9FA9-D457B70F11D9}"/>
    <dgm:cxn modelId="{6138D328-55CA-43C1-B3CD-3F7AF48DD444}" srcId="{CA1FC450-C9BC-4FA3-A62F-030A23C6688F}" destId="{C8D13FE0-3804-4923-AE5D-F2A10C57C85F}" srcOrd="2" destOrd="0" parTransId="{3ACC8F19-BA34-4BBC-ACCB-5342CD3F333F}" sibTransId="{14D028DA-A1B6-4B2A-92C9-8A8326F48797}"/>
    <dgm:cxn modelId="{A86E9A6D-4A20-5C46-B3DD-29CD176EEF06}" type="presOf" srcId="{86D51E13-1615-4DA9-844F-37C3A2BC980C}" destId="{187ADDF5-4E94-4BA2-9417-FF8982F32F2F}" srcOrd="0" destOrd="0" presId="urn:microsoft.com/office/officeart/2011/layout/HexagonRadial"/>
    <dgm:cxn modelId="{5CB3987F-8058-384E-B393-0385B5AA1F0A}" type="presOf" srcId="{5B19FC76-FDD6-46D7-BA91-493973EB4839}" destId="{474D1CAE-7D54-4CFB-ADE3-848BE5F7EE82}" srcOrd="0" destOrd="0" presId="urn:microsoft.com/office/officeart/2011/layout/HexagonRadial"/>
    <dgm:cxn modelId="{1B9EE38F-A09F-49B6-B19A-7B55F664AC25}" srcId="{CA1FC450-C9BC-4FA3-A62F-030A23C6688F}" destId="{AAC20A22-37D1-4627-B0F8-DEF3FE9D3F3A}" srcOrd="1" destOrd="0" parTransId="{CC39A9BD-FDCC-4CAC-8FD1-366D0F0734DC}" sibTransId="{AB05D258-79D2-4719-ADB8-904E5C7C5BED}"/>
    <dgm:cxn modelId="{7F120A28-6425-46E9-87AE-BD8D0743890E}" srcId="{CA1FC450-C9BC-4FA3-A62F-030A23C6688F}" destId="{86D51E13-1615-4DA9-844F-37C3A2BC980C}" srcOrd="5" destOrd="0" parTransId="{64F76AD1-E8DC-42F6-8EDD-3B06A4F26C57}" sibTransId="{C40457BE-2A2D-41E8-84A3-B75AEE0A1562}"/>
    <dgm:cxn modelId="{B13A86E4-7D84-5242-9D27-230DDC2BE633}" type="presOf" srcId="{31BDC5F7-8B08-4B66-A9B3-F03E81840759}" destId="{01721262-998F-4595-8443-0EF4377FB22D}" srcOrd="0" destOrd="0" presId="urn:microsoft.com/office/officeart/2011/layout/HexagonRadial"/>
    <dgm:cxn modelId="{D36C2A51-32AE-D547-87C3-6F3361713691}" type="presOf" srcId="{AAC20A22-37D1-4627-B0F8-DEF3FE9D3F3A}" destId="{CC315D3E-0278-4864-947B-EF98DDF702B7}" srcOrd="0" destOrd="0" presId="urn:microsoft.com/office/officeart/2011/layout/HexagonRadial"/>
    <dgm:cxn modelId="{27B43FB5-F2B6-467C-89BE-8A447CC5C590}" srcId="{1EB60AE0-EB22-4870-877B-7DF362E99D68}" destId="{CA1FC450-C9BC-4FA3-A62F-030A23C6688F}" srcOrd="0" destOrd="0" parTransId="{439C6A42-426A-4CAA-819F-46EE1EA78848}" sibTransId="{3AAD1668-1EF8-44E2-ABCA-2B4A0A66C7DA}"/>
    <dgm:cxn modelId="{5271067D-3B59-4EBB-BCA8-D8AA2AAACCD3}" srcId="{CA1FC450-C9BC-4FA3-A62F-030A23C6688F}" destId="{9D49629E-645D-4335-B792-79B32C6FA037}" srcOrd="0" destOrd="0" parTransId="{D6613A50-A568-427A-B8CC-568308687E68}" sibTransId="{062D4ED9-B5F8-404C-A6DA-27C9F8AB9706}"/>
    <dgm:cxn modelId="{B5C5988F-F8D2-4299-A05E-611F993E97D3}" srcId="{CA1FC450-C9BC-4FA3-A62F-030A23C6688F}" destId="{31BDC5F7-8B08-4B66-A9B3-F03E81840759}" srcOrd="4" destOrd="0" parTransId="{079E3FE7-ADC8-40CC-9E9F-26633BB30E19}" sibTransId="{07859DFB-F103-4583-923E-51B02E25DA58}"/>
    <dgm:cxn modelId="{076F92CA-DE52-3C43-A19D-D32BA9184134}" type="presOf" srcId="{1EB60AE0-EB22-4870-877B-7DF362E99D68}" destId="{A181A56C-7665-4AD0-AD10-8DC786503711}" srcOrd="0" destOrd="0" presId="urn:microsoft.com/office/officeart/2011/layout/HexagonRadial"/>
    <dgm:cxn modelId="{7A696FC0-3367-DB43-B701-6AEA29C024C7}" type="presParOf" srcId="{A181A56C-7665-4AD0-AD10-8DC786503711}" destId="{66E1A9E0-3D19-4169-8DFF-BC4ED8008B9A}" srcOrd="0" destOrd="0" presId="urn:microsoft.com/office/officeart/2011/layout/HexagonRadial"/>
    <dgm:cxn modelId="{3D6EC70D-4138-4948-87F1-C759A0CE61A1}" type="presParOf" srcId="{A181A56C-7665-4AD0-AD10-8DC786503711}" destId="{00621FE8-7909-4666-9FB9-C79BD7295BCB}" srcOrd="1" destOrd="0" presId="urn:microsoft.com/office/officeart/2011/layout/HexagonRadial"/>
    <dgm:cxn modelId="{150E5991-9CAD-F549-8390-9F6A69A5DC8D}" type="presParOf" srcId="{00621FE8-7909-4666-9FB9-C79BD7295BCB}" destId="{0B50FC33-0CBF-4B00-A25A-39495776C3FF}" srcOrd="0" destOrd="0" presId="urn:microsoft.com/office/officeart/2011/layout/HexagonRadial"/>
    <dgm:cxn modelId="{AA1686AD-0DE3-6448-B597-34FA7E3544D3}" type="presParOf" srcId="{A181A56C-7665-4AD0-AD10-8DC786503711}" destId="{FB665922-F3FE-494A-9DEC-AF735393736F}" srcOrd="2" destOrd="0" presId="urn:microsoft.com/office/officeart/2011/layout/HexagonRadial"/>
    <dgm:cxn modelId="{DD9CD408-28FD-2D4D-9B98-24DD505FE532}" type="presParOf" srcId="{A181A56C-7665-4AD0-AD10-8DC786503711}" destId="{6A3E2BEC-75EA-4F9E-914C-09FD31DCD067}" srcOrd="3" destOrd="0" presId="urn:microsoft.com/office/officeart/2011/layout/HexagonRadial"/>
    <dgm:cxn modelId="{35561162-2AA8-8948-BAD2-904519D73D10}" type="presParOf" srcId="{6A3E2BEC-75EA-4F9E-914C-09FD31DCD067}" destId="{3A1E9036-C623-4301-9A77-8E9CB6AB18E6}" srcOrd="0" destOrd="0" presId="urn:microsoft.com/office/officeart/2011/layout/HexagonRadial"/>
    <dgm:cxn modelId="{5F525C83-EF0E-CA42-B77C-78B59A770A61}" type="presParOf" srcId="{A181A56C-7665-4AD0-AD10-8DC786503711}" destId="{CC315D3E-0278-4864-947B-EF98DDF702B7}" srcOrd="4" destOrd="0" presId="urn:microsoft.com/office/officeart/2011/layout/HexagonRadial"/>
    <dgm:cxn modelId="{C746ED99-E822-AC4E-B28A-CEB7F755E838}" type="presParOf" srcId="{A181A56C-7665-4AD0-AD10-8DC786503711}" destId="{95680F00-0C98-4C5D-BE91-C58AFE72E0F2}" srcOrd="5" destOrd="0" presId="urn:microsoft.com/office/officeart/2011/layout/HexagonRadial"/>
    <dgm:cxn modelId="{F1D48DA2-DC50-6744-AABE-8146BF1156CB}" type="presParOf" srcId="{95680F00-0C98-4C5D-BE91-C58AFE72E0F2}" destId="{C75C495C-9E1F-4202-ABD5-543DA83253AA}" srcOrd="0" destOrd="0" presId="urn:microsoft.com/office/officeart/2011/layout/HexagonRadial"/>
    <dgm:cxn modelId="{B29D7E0E-BA48-654C-BAB0-7A7DE21A15ED}" type="presParOf" srcId="{A181A56C-7665-4AD0-AD10-8DC786503711}" destId="{10BAE409-61D1-4B0F-B641-394591952593}" srcOrd="6" destOrd="0" presId="urn:microsoft.com/office/officeart/2011/layout/HexagonRadial"/>
    <dgm:cxn modelId="{41BC92C5-B0AC-904F-931E-AD1B8B591217}" type="presParOf" srcId="{A181A56C-7665-4AD0-AD10-8DC786503711}" destId="{DBF6B32C-A320-4754-ADA9-EA98A08B1316}" srcOrd="7" destOrd="0" presId="urn:microsoft.com/office/officeart/2011/layout/HexagonRadial"/>
    <dgm:cxn modelId="{13E052D9-168F-924F-94A6-0E6F5C9C5832}" type="presParOf" srcId="{DBF6B32C-A320-4754-ADA9-EA98A08B1316}" destId="{DD8C79B3-AF7B-4462-9660-840237717BC1}" srcOrd="0" destOrd="0" presId="urn:microsoft.com/office/officeart/2011/layout/HexagonRadial"/>
    <dgm:cxn modelId="{29170A30-6C04-BF4A-BE5E-EB6D7145CBF4}" type="presParOf" srcId="{A181A56C-7665-4AD0-AD10-8DC786503711}" destId="{474D1CAE-7D54-4CFB-ADE3-848BE5F7EE82}" srcOrd="8" destOrd="0" presId="urn:microsoft.com/office/officeart/2011/layout/HexagonRadial"/>
    <dgm:cxn modelId="{D7FBC125-0387-A949-8C75-24C1D980A940}" type="presParOf" srcId="{A181A56C-7665-4AD0-AD10-8DC786503711}" destId="{272514F3-B46E-4980-BE37-B134D4349A02}" srcOrd="9" destOrd="0" presId="urn:microsoft.com/office/officeart/2011/layout/HexagonRadial"/>
    <dgm:cxn modelId="{462CACD9-250C-3642-9C6B-DAB7A392D0E5}" type="presParOf" srcId="{272514F3-B46E-4980-BE37-B134D4349A02}" destId="{485E9498-C4A1-4CC3-A669-A927C1153C56}" srcOrd="0" destOrd="0" presId="urn:microsoft.com/office/officeart/2011/layout/HexagonRadial"/>
    <dgm:cxn modelId="{F403CF03-68ED-0A47-864E-10E0D68D2B1B}" type="presParOf" srcId="{A181A56C-7665-4AD0-AD10-8DC786503711}" destId="{01721262-998F-4595-8443-0EF4377FB22D}" srcOrd="10" destOrd="0" presId="urn:microsoft.com/office/officeart/2011/layout/HexagonRadial"/>
    <dgm:cxn modelId="{0F81147A-B16D-2B45-B1F6-8F574E3EE253}" type="presParOf" srcId="{A181A56C-7665-4AD0-AD10-8DC786503711}" destId="{580A9C5D-7326-45CE-B0A8-9E48C2B22C01}" srcOrd="11" destOrd="0" presId="urn:microsoft.com/office/officeart/2011/layout/HexagonRadial"/>
    <dgm:cxn modelId="{6EC4B722-19E0-9F48-987B-DD7F03EBD945}" type="presParOf" srcId="{580A9C5D-7326-45CE-B0A8-9E48C2B22C01}" destId="{9348D37B-5D25-40E7-8858-2BB850982B3C}" srcOrd="0" destOrd="0" presId="urn:microsoft.com/office/officeart/2011/layout/HexagonRadial"/>
    <dgm:cxn modelId="{4DBE2396-751A-9A4B-80F5-5169509DCA5F}" type="presParOf" srcId="{A181A56C-7665-4AD0-AD10-8DC786503711}" destId="{187ADDF5-4E94-4BA2-9417-FF8982F32F2F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1A9E0-3D19-4169-8DFF-BC4ED8008B9A}">
      <dsp:nvSpPr>
        <dsp:cNvPr id="0" name=""/>
        <dsp:cNvSpPr/>
      </dsp:nvSpPr>
      <dsp:spPr>
        <a:xfrm>
          <a:off x="2151659" y="1331168"/>
          <a:ext cx="1691973" cy="1463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Member States</a:t>
          </a:r>
          <a:endParaRPr lang="en-US" sz="700" b="1" kern="1200" dirty="0"/>
        </a:p>
      </dsp:txBody>
      <dsp:txXfrm>
        <a:off x="2432043" y="1573711"/>
        <a:ext cx="1131205" cy="978539"/>
      </dsp:txXfrm>
    </dsp:sp>
    <dsp:sp modelId="{3A1E9036-C623-4301-9A77-8E9CB6AB18E6}">
      <dsp:nvSpPr>
        <dsp:cNvPr id="0" name=""/>
        <dsp:cNvSpPr/>
      </dsp:nvSpPr>
      <dsp:spPr>
        <a:xfrm>
          <a:off x="3211159" y="630922"/>
          <a:ext cx="638376" cy="5500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65922-F3FE-494A-9DEC-AF735393736F}">
      <dsp:nvSpPr>
        <dsp:cNvPr id="0" name=""/>
        <dsp:cNvSpPr/>
      </dsp:nvSpPr>
      <dsp:spPr>
        <a:xfrm>
          <a:off x="2307514" y="0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/>
            <a:t>DG DIGIT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smtClean="0"/>
            <a:t>ISA programme :EULF action</a:t>
          </a:r>
          <a:endParaRPr lang="en-US" sz="700" b="1" kern="1200" dirty="0"/>
        </a:p>
      </dsp:txBody>
      <dsp:txXfrm>
        <a:off x="2537296" y="198789"/>
        <a:ext cx="926995" cy="801959"/>
      </dsp:txXfrm>
    </dsp:sp>
    <dsp:sp modelId="{C75C495C-9E1F-4202-ABD5-543DA83253AA}">
      <dsp:nvSpPr>
        <dsp:cNvPr id="0" name=""/>
        <dsp:cNvSpPr/>
      </dsp:nvSpPr>
      <dsp:spPr>
        <a:xfrm>
          <a:off x="3956194" y="1659215"/>
          <a:ext cx="638376" cy="5500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315D3E-0278-4864-947B-EF98DDF702B7}">
      <dsp:nvSpPr>
        <dsp:cNvPr id="0" name=""/>
        <dsp:cNvSpPr/>
      </dsp:nvSpPr>
      <dsp:spPr>
        <a:xfrm>
          <a:off x="3579151" y="737795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EEA</a:t>
          </a:r>
          <a:endParaRPr lang="en-US" sz="700" b="1" kern="1200" dirty="0"/>
        </a:p>
      </dsp:txBody>
      <dsp:txXfrm>
        <a:off x="3808933" y="936584"/>
        <a:ext cx="926995" cy="801959"/>
      </dsp:txXfrm>
    </dsp:sp>
    <dsp:sp modelId="{DD8C79B3-AF7B-4462-9660-840237717BC1}">
      <dsp:nvSpPr>
        <dsp:cNvPr id="0" name=""/>
        <dsp:cNvSpPr/>
      </dsp:nvSpPr>
      <dsp:spPr>
        <a:xfrm>
          <a:off x="3438645" y="2819964"/>
          <a:ext cx="638376" cy="5500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BAE409-61D1-4B0F-B641-394591952593}">
      <dsp:nvSpPr>
        <dsp:cNvPr id="0" name=""/>
        <dsp:cNvSpPr/>
      </dsp:nvSpPr>
      <dsp:spPr>
        <a:xfrm>
          <a:off x="3579151" y="2188216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EC/EEA INSPIRE team</a:t>
          </a:r>
          <a:endParaRPr lang="en-US" sz="700" b="1" kern="1200" dirty="0"/>
        </a:p>
      </dsp:txBody>
      <dsp:txXfrm>
        <a:off x="3808933" y="2387005"/>
        <a:ext cx="926995" cy="801959"/>
      </dsp:txXfrm>
    </dsp:sp>
    <dsp:sp modelId="{485E9498-C4A1-4CC3-A669-A927C1153C56}">
      <dsp:nvSpPr>
        <dsp:cNvPr id="0" name=""/>
        <dsp:cNvSpPr/>
      </dsp:nvSpPr>
      <dsp:spPr>
        <a:xfrm>
          <a:off x="2154808" y="2940454"/>
          <a:ext cx="638376" cy="5500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D1CAE-7D54-4CFB-ADE3-848BE5F7EE82}">
      <dsp:nvSpPr>
        <dsp:cNvPr id="0" name=""/>
        <dsp:cNvSpPr/>
      </dsp:nvSpPr>
      <dsp:spPr>
        <a:xfrm>
          <a:off x="2307514" y="2926837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INSPIRE MIG and Pool of experts</a:t>
          </a:r>
          <a:endParaRPr lang="en-US" sz="700" b="1" kern="1200" dirty="0"/>
        </a:p>
      </dsp:txBody>
      <dsp:txXfrm>
        <a:off x="2537296" y="3125626"/>
        <a:ext cx="926995" cy="801959"/>
      </dsp:txXfrm>
    </dsp:sp>
    <dsp:sp modelId="{9348D37B-5D25-40E7-8858-2BB850982B3C}">
      <dsp:nvSpPr>
        <dsp:cNvPr id="0" name=""/>
        <dsp:cNvSpPr/>
      </dsp:nvSpPr>
      <dsp:spPr>
        <a:xfrm>
          <a:off x="1397572" y="1912574"/>
          <a:ext cx="638376" cy="5500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721262-998F-4595-8443-0EF4377FB22D}">
      <dsp:nvSpPr>
        <dsp:cNvPr id="0" name=""/>
        <dsp:cNvSpPr/>
      </dsp:nvSpPr>
      <dsp:spPr>
        <a:xfrm>
          <a:off x="1029974" y="2189041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DG JRC</a:t>
          </a:r>
          <a:endParaRPr lang="en-US" sz="700" b="1" kern="1200" dirty="0"/>
        </a:p>
      </dsp:txBody>
      <dsp:txXfrm>
        <a:off x="1259756" y="2387830"/>
        <a:ext cx="926995" cy="801959"/>
      </dsp:txXfrm>
    </dsp:sp>
    <dsp:sp modelId="{187ADDF5-4E94-4BA2-9417-FF8982F32F2F}">
      <dsp:nvSpPr>
        <dsp:cNvPr id="0" name=""/>
        <dsp:cNvSpPr/>
      </dsp:nvSpPr>
      <dsp:spPr>
        <a:xfrm>
          <a:off x="1029974" y="736145"/>
          <a:ext cx="1386559" cy="11995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DG </a:t>
          </a:r>
          <a:r>
            <a:rPr lang="en-US" sz="700" b="1" kern="1200" dirty="0" err="1" smtClean="0"/>
            <a:t>ENV.xDG</a:t>
          </a:r>
          <a:r>
            <a:rPr lang="en-US" sz="700" b="1" kern="1200" dirty="0" smtClean="0"/>
            <a:t> MARE</a:t>
          </a:r>
          <a:endParaRPr lang="en-US" sz="700" b="1" kern="1200" dirty="0"/>
        </a:p>
      </dsp:txBody>
      <dsp:txXfrm>
        <a:off x="1259756" y="934934"/>
        <a:ext cx="926995" cy="80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E31773D-527E-4C51-A204-7CD14925B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77605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C9BF8F7-C9A1-4C6B-9A80-E4D4321417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1186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Sub-delegation to JRC; it is part of the </a:t>
            </a:r>
            <a:r>
              <a:rPr lang="en-US" b="1" dirty="0" smtClean="0"/>
              <a:t>I-EVOLV</a:t>
            </a:r>
            <a:r>
              <a:rPr lang="en-US" dirty="0" smtClean="0"/>
              <a:t> (INSPIRE Evolution) institutional Project</a:t>
            </a:r>
            <a:endParaRPr lang="hr-H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 smtClean="0"/>
              <a:t>It explores practical links INSPIRE/MSFD/EMODnet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Marine</a:t>
            </a:r>
            <a:r>
              <a:rPr lang="en-US" baseline="0" dirty="0" smtClean="0"/>
              <a:t> and maritime sector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9BF8F7-C9A1-4C6B-9A80-E4D43214176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00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consequent</a:t>
            </a:r>
            <a:r>
              <a:rPr lang="en-US" baseline="0" dirty="0" smtClean="0"/>
              <a:t> work packages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9BF8F7-C9A1-4C6B-9A80-E4D43214176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073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9BF8F7-C9A1-4C6B-9A80-E4D43214176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3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Maybe include</a:t>
            </a:r>
            <a:r>
              <a:rPr lang="en-US" b="1" baseline="0" dirty="0" smtClean="0"/>
              <a:t> explanation why not used Oceanographically features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9BF8F7-C9A1-4C6B-9A80-E4D43214176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98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7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4571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4571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37334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65" indent="-342865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5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679574"/>
            <a:ext cx="8283575" cy="4713411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3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1077913"/>
            <a:ext cx="8283575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2" y="1679575"/>
            <a:ext cx="3985479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862" y="1679575"/>
            <a:ext cx="4008926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58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73150"/>
            <a:ext cx="8283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673225"/>
            <a:ext cx="8283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029" name="Picture 5" descr="JRC_Slides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783"/>
          <a:stretch>
            <a:fillRect/>
          </a:stretch>
        </p:blipFill>
        <p:spPr bwMode="auto">
          <a:xfrm>
            <a:off x="4265613" y="6515100"/>
            <a:ext cx="612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" descr="JRC_Slides_Logo_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950"/>
            <a:ext cx="1084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0"/>
          <p:cNvSpPr txBox="1">
            <a:spLocks noChangeArrowheads="1"/>
          </p:cNvSpPr>
          <p:nvPr userDrawn="1"/>
        </p:nvSpPr>
        <p:spPr bwMode="auto">
          <a:xfrm>
            <a:off x="6851650" y="6550025"/>
            <a:ext cx="212883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7F37381-137A-4A23-BCEE-E86E095D2791}" type="slidenum">
              <a:rPr lang="en-US" altLang="en-US" sz="900" b="0" smtClean="0">
                <a:solidFill>
                  <a:srgbClr val="004494"/>
                </a:solidFill>
                <a:latin typeface="Arial" charset="0"/>
              </a:rPr>
              <a:pPr algn="r" eaLnBrk="1" hangingPunct="1"/>
              <a:t>‹#›</a:t>
            </a:fld>
            <a:endParaRPr lang="en-US" altLang="en-US" sz="900" b="0" dirty="0">
              <a:solidFill>
                <a:srgbClr val="004494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50602"/>
            <a:ext cx="660400" cy="657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+mn-ea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+mn-ea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+mn-ea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+mn-ea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64" y="1919304"/>
            <a:ext cx="7869600" cy="1292662"/>
          </a:xfrm>
        </p:spPr>
        <p:txBody>
          <a:bodyPr/>
          <a:lstStyle/>
          <a:p>
            <a:pPr algn="ctr"/>
            <a:r>
              <a:rPr lang="en-US" dirty="0" smtClean="0"/>
              <a:t>INSPIRE </a:t>
            </a:r>
            <a:br>
              <a:rPr lang="en-US" dirty="0" smtClean="0"/>
            </a:br>
            <a:r>
              <a:rPr lang="en-US" dirty="0" smtClean="0"/>
              <a:t>Developing </a:t>
            </a:r>
            <a:r>
              <a:rPr lang="en-US" dirty="0"/>
              <a:t>the “Marine Pilot” project: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958164" y="3602499"/>
            <a:ext cx="7869600" cy="270330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dirty="0" err="1"/>
              <a:t>Hugo.De-Groof@ec.europa.eu</a:t>
            </a: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/>
              <a:t>Directorate-General Environment</a:t>
            </a:r>
          </a:p>
          <a:p>
            <a:pPr>
              <a:spcBef>
                <a:spcPct val="50000"/>
              </a:spcBef>
            </a:pPr>
            <a:r>
              <a:rPr lang="en-GB" dirty="0"/>
              <a:t>Governance, Information &amp; Reporting Unit</a:t>
            </a:r>
          </a:p>
          <a:p>
            <a:pPr>
              <a:spcBef>
                <a:spcPct val="50000"/>
              </a:spcBef>
            </a:pPr>
            <a:r>
              <a:rPr lang="en-GB" dirty="0"/>
              <a:t>EC/EEA INSPIRE TEAM</a:t>
            </a:r>
          </a:p>
          <a:p>
            <a:pPr>
              <a:spcBef>
                <a:spcPct val="50000"/>
              </a:spcBef>
            </a:pPr>
            <a:r>
              <a:rPr lang="en-GB" dirty="0"/>
              <a:t>EEA– DG Environment – Joint Research Centre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2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53" y="1073149"/>
            <a:ext cx="8283575" cy="984885"/>
          </a:xfrm>
        </p:spPr>
        <p:txBody>
          <a:bodyPr/>
          <a:lstStyle/>
          <a:p>
            <a:r>
              <a:rPr lang="en-US" sz="1600" dirty="0"/>
              <a:t>Biodiversity </a:t>
            </a:r>
            <a:r>
              <a:rPr lang="en-US" sz="1600" dirty="0" smtClean="0"/>
              <a:t>data SD &amp; HB – needed </a:t>
            </a:r>
            <a:r>
              <a:rPr lang="en-US" sz="1600" dirty="0"/>
              <a:t>extensions</a:t>
            </a:r>
            <a:br>
              <a:rPr lang="en-US" sz="1600" dirty="0"/>
            </a:br>
            <a:r>
              <a:rPr lang="en-US" sz="1600" dirty="0"/>
              <a:t>some test done by EMODnet data – W. Mediterranean habitats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1755375"/>
            <a:ext cx="8210449" cy="1231106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000" dirty="0"/>
              <a:t>Analyzing the requirements given by COM regarding the biodiversity quality descriptors and related criteria, for the needed INSPIRE models extension of SD and HB there are two approaches: </a:t>
            </a:r>
          </a:p>
          <a:p>
            <a:pPr marL="228600" lvl="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000" b="1" dirty="0"/>
              <a:t>Extension on INSPIRE model (SD or HB) done for each quality descriptor separately </a:t>
            </a:r>
            <a:r>
              <a:rPr lang="en-US" sz="1000" dirty="0"/>
              <a:t>(figure 6), extending on the criteria that is not covered by INSPIRE data model. </a:t>
            </a:r>
          </a:p>
          <a:p>
            <a:pPr marL="228600" lvl="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000" b="1" dirty="0"/>
              <a:t>Extension of the INSPIRE data model that cover needs for all quality descriptors that are identified as should be modelled by SD</a:t>
            </a:r>
            <a:r>
              <a:rPr lang="en-US" sz="1000" dirty="0"/>
              <a:t> or HB. 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095793"/>
              </p:ext>
            </p:extLst>
          </p:nvPr>
        </p:nvGraphicFramePr>
        <p:xfrm>
          <a:off x="394282" y="2860647"/>
          <a:ext cx="2544763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Picture" r:id="rId3" imgW="0" imgH="0" progId="StaticMetafile">
                  <p:embed/>
                </p:oleObj>
              </mc:Choice>
              <mc:Fallback>
                <p:oleObj name="Picture" r:id="rId3" imgW="0" imgH="0" progId="StaticMetafile">
                  <p:embed/>
                  <p:pic>
                    <p:nvPicPr>
                      <p:cNvPr id="0" name="rectole00000000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82" y="2860647"/>
                        <a:ext cx="2544763" cy="3344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99" y="2986481"/>
            <a:ext cx="3263891" cy="36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491303">
            <a:off x="793960" y="3125259"/>
            <a:ext cx="751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Biodiversity MSFD data model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9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430887"/>
          </a:xfrm>
        </p:spPr>
        <p:txBody>
          <a:bodyPr/>
          <a:lstStyle/>
          <a:p>
            <a:r>
              <a:rPr lang="en-US" dirty="0"/>
              <a:t>Areas with common characteristics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" y="1937858"/>
            <a:ext cx="4764947" cy="4530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55222" y="1770078"/>
            <a:ext cx="433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004494"/>
                </a:solidFill>
              </a:rPr>
              <a:t>Need to be developed an code list –  for </a:t>
            </a:r>
            <a:r>
              <a:rPr lang="en-US" sz="1000" dirty="0" err="1" smtClean="0">
                <a:solidFill>
                  <a:srgbClr val="004494"/>
                </a:solidFill>
              </a:rPr>
              <a:t>AbstractObservableProperty</a:t>
            </a:r>
            <a:r>
              <a:rPr lang="en-US" sz="1000" dirty="0" smtClean="0">
                <a:solidFill>
                  <a:srgbClr val="004494"/>
                </a:solidFill>
              </a:rPr>
              <a:t> (</a:t>
            </a:r>
            <a:r>
              <a:rPr lang="en-US" sz="1000" dirty="0">
                <a:solidFill>
                  <a:srgbClr val="004494"/>
                </a:solidFill>
              </a:rPr>
              <a:t>empty code list that can be extended as needed </a:t>
            </a:r>
            <a:r>
              <a:rPr lang="en-US" sz="1000" dirty="0" smtClean="0">
                <a:solidFill>
                  <a:srgbClr val="004494"/>
                </a:solidFill>
              </a:rPr>
              <a:t>by data </a:t>
            </a:r>
            <a:r>
              <a:rPr lang="en-US" sz="1000" dirty="0">
                <a:solidFill>
                  <a:srgbClr val="004494"/>
                </a:solidFill>
              </a:rPr>
              <a:t>provider</a:t>
            </a:r>
            <a:r>
              <a:rPr lang="en-US" sz="1000" dirty="0" smtClean="0">
                <a:solidFill>
                  <a:srgbClr val="004494"/>
                </a:solidFill>
              </a:rPr>
              <a:t>) </a:t>
            </a:r>
            <a:endParaRPr lang="en-US" sz="1000" dirty="0">
              <a:solidFill>
                <a:srgbClr val="004494"/>
              </a:solidFill>
            </a:endParaRPr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20491303">
            <a:off x="1276463" y="3427012"/>
            <a:ext cx="701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 NEED FOR EXTENSION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But MSFD code list needed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615553"/>
          </a:xfrm>
        </p:spPr>
        <p:txBody>
          <a:bodyPr/>
          <a:lstStyle/>
          <a:p>
            <a:r>
              <a:rPr lang="en-US" sz="2000" dirty="0" smtClean="0"/>
              <a:t>Covering the MSFD/Article 19 requirements (monitoring programmes part)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12" y="1805409"/>
            <a:ext cx="8283575" cy="3693319"/>
          </a:xfrm>
        </p:spPr>
        <p:txBody>
          <a:bodyPr/>
          <a:lstStyle/>
          <a:p>
            <a:r>
              <a:rPr lang="en-US" dirty="0" smtClean="0"/>
              <a:t>With models:</a:t>
            </a:r>
          </a:p>
          <a:p>
            <a:pPr>
              <a:buAutoNum type="arabicPeriod"/>
            </a:pPr>
            <a:r>
              <a:rPr lang="en-US" dirty="0" smtClean="0"/>
              <a:t>Environmental monitoring facilities (without extension)</a:t>
            </a:r>
          </a:p>
          <a:p>
            <a:pPr>
              <a:buAutoNum type="arabicPeriod"/>
            </a:pPr>
            <a:r>
              <a:rPr lang="en-US" dirty="0" smtClean="0"/>
              <a:t>Species distribution (extension needed)</a:t>
            </a:r>
          </a:p>
          <a:p>
            <a:pPr>
              <a:buAutoNum type="arabicPeriod"/>
            </a:pPr>
            <a:r>
              <a:rPr lang="en-US" dirty="0" smtClean="0"/>
              <a:t>Habitats and biotopes (extension needed)</a:t>
            </a:r>
          </a:p>
          <a:p>
            <a:pPr>
              <a:buAutoNum type="arabicPeriod"/>
            </a:pPr>
            <a:r>
              <a:rPr lang="en-US" dirty="0" smtClean="0"/>
              <a:t>Sea regions (development of MSFD code list)</a:t>
            </a:r>
          </a:p>
          <a:p>
            <a:pPr>
              <a:buAutoNum type="arabicPeriod"/>
            </a:pPr>
            <a:endParaRPr lang="en-US" dirty="0"/>
          </a:p>
          <a:p>
            <a:pPr marL="0" indent="0"/>
            <a:r>
              <a:rPr lang="en-US" dirty="0" smtClean="0"/>
              <a:t>We cover all data model requirements for all (10+1) quality descriptors 28+1 criteria given in Commission Decision on </a:t>
            </a:r>
            <a:r>
              <a:rPr lang="en-US" dirty="0" err="1" smtClean="0"/>
              <a:t>GEnS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7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738664"/>
          </a:xfrm>
        </p:spPr>
        <p:txBody>
          <a:bodyPr/>
          <a:lstStyle/>
          <a:p>
            <a:r>
              <a:rPr lang="hr-HR" sz="2400" dirty="0" smtClean="0"/>
              <a:t>WP3 - </a:t>
            </a:r>
            <a:r>
              <a:rPr lang="en-US" sz="2400" dirty="0"/>
              <a:t>Development of the data flow - MS to </a:t>
            </a:r>
            <a:r>
              <a:rPr lang="hr-HR" sz="2400" dirty="0" smtClean="0"/>
              <a:t>EC/</a:t>
            </a:r>
            <a:r>
              <a:rPr lang="en-US" sz="2400" dirty="0" smtClean="0"/>
              <a:t>EEA </a:t>
            </a:r>
            <a:r>
              <a:rPr lang="en-US" sz="2400" dirty="0"/>
              <a:t>using national (</a:t>
            </a:r>
            <a:r>
              <a:rPr lang="en-US" sz="2400" dirty="0" smtClean="0"/>
              <a:t>M)SDI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679574"/>
            <a:ext cx="8283575" cy="2677656"/>
          </a:xfrm>
        </p:spPr>
        <p:txBody>
          <a:bodyPr/>
          <a:lstStyle/>
          <a:p>
            <a:pPr marL="0" indent="0"/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100000"/>
              </a:lnSpc>
            </a:pPr>
            <a:r>
              <a:rPr lang="hr-HR" dirty="0" smtClean="0"/>
              <a:t>Develpoment with 3 countries, experience will be documneted </a:t>
            </a:r>
          </a:p>
          <a:p>
            <a:pPr marL="0" indent="0">
              <a:lnSpc>
                <a:spcPct val="100000"/>
              </a:lnSpc>
            </a:pPr>
            <a:r>
              <a:rPr lang="hr-HR" dirty="0" smtClean="0"/>
              <a:t>JRC is developing the Sand Box </a:t>
            </a:r>
          </a:p>
          <a:p>
            <a:pPr marL="0" indent="0">
              <a:lnSpc>
                <a:spcPct val="100000"/>
              </a:lnSpc>
            </a:pPr>
            <a:endParaRPr lang="hr-HR" dirty="0" smtClean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/>
              <a:t>Data </a:t>
            </a:r>
            <a:r>
              <a:rPr lang="en-US" sz="1600" dirty="0"/>
              <a:t>from WFD coastal waters monitoring network, time series of the QD 5 and 8 (</a:t>
            </a:r>
            <a:r>
              <a:rPr lang="en-US" sz="1600" dirty="0" err="1"/>
              <a:t>Chl</a:t>
            </a:r>
            <a:r>
              <a:rPr lang="en-US" sz="1600" dirty="0"/>
              <a:t> a, nutrients, heavy metals, priority substances)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Data from EMODnet – habitats portal – W. Mediterranean data set on </a:t>
            </a:r>
            <a:r>
              <a:rPr lang="en-US" sz="1600" dirty="0" smtClean="0"/>
              <a:t>habitats 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Protected sites – European data set on designated areas – form EEA </a:t>
            </a:r>
          </a:p>
          <a:p>
            <a:endParaRPr lang="en-US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4051"/>
          <a:stretch>
            <a:fillRect/>
          </a:stretch>
        </p:blipFill>
        <p:spPr bwMode="auto">
          <a:xfrm>
            <a:off x="5636191" y="4227135"/>
            <a:ext cx="3252772" cy="22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9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861774"/>
          </a:xfrm>
        </p:spPr>
        <p:txBody>
          <a:bodyPr/>
          <a:lstStyle/>
          <a:p>
            <a:r>
              <a:rPr lang="en-US" dirty="0"/>
              <a:t>Work Package 4- </a:t>
            </a:r>
            <a:r>
              <a:rPr lang="en-US" dirty="0" err="1"/>
              <a:t>EMODnet</a:t>
            </a:r>
            <a:r>
              <a:rPr lang="en-US" dirty="0"/>
              <a:t> and INSPIRE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593" y="1831125"/>
            <a:ext cx="5590572" cy="21544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The relationship between INSPIRE, </a:t>
            </a:r>
            <a:r>
              <a:rPr lang="en-US" dirty="0" err="1"/>
              <a:t>EMODnet</a:t>
            </a:r>
            <a:r>
              <a:rPr lang="en-US" dirty="0"/>
              <a:t>, </a:t>
            </a:r>
            <a:r>
              <a:rPr lang="en-US" dirty="0" smtClean="0"/>
              <a:t>MSFD;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implications INSPIRE has for </a:t>
            </a:r>
            <a:r>
              <a:rPr lang="en-US" dirty="0" err="1"/>
              <a:t>EMODnet</a:t>
            </a:r>
            <a:r>
              <a:rPr lang="en-US" dirty="0"/>
              <a:t> and for </a:t>
            </a:r>
            <a:r>
              <a:rPr lang="en-US" dirty="0" err="1"/>
              <a:t>EMODnet</a:t>
            </a:r>
            <a:r>
              <a:rPr lang="en-US" dirty="0"/>
              <a:t> data </a:t>
            </a:r>
            <a:r>
              <a:rPr lang="en-US" dirty="0" smtClean="0"/>
              <a:t>providers;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Recommendations </a:t>
            </a:r>
            <a:r>
              <a:rPr lang="en-US" dirty="0"/>
              <a:t>for aligning </a:t>
            </a:r>
            <a:r>
              <a:rPr lang="en-US" dirty="0" err="1"/>
              <a:t>EMODnet</a:t>
            </a:r>
            <a:r>
              <a:rPr lang="en-US" dirty="0"/>
              <a:t> to INSPIRE in relation to </a:t>
            </a:r>
            <a:r>
              <a:rPr lang="en-US" dirty="0" smtClean="0"/>
              <a:t>MSFD.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12000" r="21848" b="5063"/>
          <a:stretch/>
        </p:blipFill>
        <p:spPr bwMode="auto">
          <a:xfrm>
            <a:off x="345095" y="1663145"/>
            <a:ext cx="3011563" cy="32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923330"/>
          </a:xfrm>
        </p:spPr>
        <p:txBody>
          <a:bodyPr/>
          <a:lstStyle/>
          <a:p>
            <a:r>
              <a:rPr lang="en-US" sz="2000" dirty="0"/>
              <a:t>Work Package 5- </a:t>
            </a:r>
            <a:r>
              <a:rPr lang="en-GB" sz="2000" dirty="0"/>
              <a:t>Document and analyse the cost and benefit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2" y="1805650"/>
            <a:ext cx="8283575" cy="24622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G</a:t>
            </a:r>
            <a:r>
              <a:rPr lang="en-GB" b="1" dirty="0" smtClean="0"/>
              <a:t>uidelines</a:t>
            </a:r>
            <a:r>
              <a:rPr lang="en-GB" dirty="0" smtClean="0"/>
              <a:t> </a:t>
            </a:r>
            <a:r>
              <a:rPr lang="en-GB" dirty="0"/>
              <a:t>for collecting cost and benefit information are defined and distributed to the participating organizations. </a:t>
            </a:r>
            <a:endParaRPr lang="en-GB" dirty="0" smtClean="0"/>
          </a:p>
          <a:p>
            <a:pPr marL="798513" lvl="2" indent="-334963">
              <a:buFont typeface="Arial" pitchFamily="34" charset="0"/>
              <a:buChar char="•"/>
            </a:pPr>
            <a:r>
              <a:rPr lang="en-GB" dirty="0"/>
              <a:t>used for the Testing phase of the INSPIRE data specifications (v2.0)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Elements </a:t>
            </a:r>
            <a:r>
              <a:rPr lang="en-GB" dirty="0"/>
              <a:t>for the </a:t>
            </a:r>
            <a:r>
              <a:rPr lang="en-GB" b="1" dirty="0"/>
              <a:t>costs and benefits considerations will be </a:t>
            </a:r>
            <a:r>
              <a:rPr lang="en-GB" b="1" dirty="0" smtClean="0"/>
              <a:t>collected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Possible reuse of the spatial data required by MSFD </a:t>
            </a:r>
            <a:r>
              <a:rPr lang="en-GB" dirty="0" smtClean="0"/>
              <a:t>shared </a:t>
            </a:r>
            <a:r>
              <a:rPr lang="en-GB" dirty="0"/>
              <a:t>by INSPIRE network services in scope of implementation </a:t>
            </a:r>
            <a:r>
              <a:rPr lang="en-GB" dirty="0" smtClean="0"/>
              <a:t>for other </a:t>
            </a:r>
            <a:r>
              <a:rPr lang="en-GB" dirty="0"/>
              <a:t>environmental </a:t>
            </a:r>
            <a:r>
              <a:rPr lang="en-GB" dirty="0" smtClean="0"/>
              <a:t>policies</a:t>
            </a:r>
            <a:endParaRPr lang="en-US" dirty="0"/>
          </a:p>
        </p:txBody>
      </p:sp>
      <p:pic>
        <p:nvPicPr>
          <p:cNvPr id="1536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17" y="3874847"/>
            <a:ext cx="26368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1175" y="5966540"/>
            <a:ext cx="3784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7ACDE"/>
                </a:solidFill>
              </a:rPr>
              <a:t>David Connor: Towards integrated marine environmental information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4474883"/>
            <a:ext cx="4823749" cy="17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31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738664"/>
          </a:xfrm>
        </p:spPr>
        <p:txBody>
          <a:bodyPr/>
          <a:lstStyle/>
          <a:p>
            <a:r>
              <a:rPr lang="en-US" sz="2400" dirty="0"/>
              <a:t>Work Package 6- Training and capacity building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679574"/>
            <a:ext cx="8283575" cy="12311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Workshop) Training of the pilot </a:t>
            </a:r>
            <a:r>
              <a:rPr lang="en-US" dirty="0" smtClean="0"/>
              <a:t>participants;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Proposed INSPIRE </a:t>
            </a:r>
            <a:r>
              <a:rPr lang="en-US" dirty="0"/>
              <a:t>harmonization workshop -training session – development of the “water” cross-border layer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Workshop) Training on re-use of marine pilot </a:t>
            </a:r>
            <a:r>
              <a:rPr lang="en-US" dirty="0" smtClean="0"/>
              <a:t>results.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4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9" y="1245295"/>
            <a:ext cx="56983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38337"/>
            <a:ext cx="2903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rgbClr val="0F5494"/>
                </a:solidFill>
              </a:rPr>
              <a:t>Public consultation response status 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231996" y="2276872"/>
            <a:ext cx="2733675" cy="34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4494"/>
                </a:solidFill>
              </a:rPr>
              <a:t>Disaster management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4494"/>
                </a:solidFill>
              </a:rPr>
              <a:t>Urban </a:t>
            </a:r>
            <a:r>
              <a:rPr lang="en-US" sz="1600" dirty="0">
                <a:solidFill>
                  <a:srgbClr val="004494"/>
                </a:solidFill>
              </a:rPr>
              <a:t>Planning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Water Management Plans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Environmental Impact Assessment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Risk Management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Citizens Information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Public Inspections 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494"/>
                </a:solidFill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5949280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rgbClr val="0F5494"/>
                </a:solidFill>
              </a:rPr>
              <a:t>Spatial data used </a:t>
            </a:r>
          </a:p>
          <a:p>
            <a:r>
              <a:rPr lang="en-GB" sz="1200" b="0" dirty="0" smtClean="0">
                <a:solidFill>
                  <a:srgbClr val="0F5494"/>
                </a:solidFill>
              </a:rPr>
              <a:t>INSPIRE 34 Data Themes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86269" y="2086779"/>
            <a:ext cx="822960" cy="82296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02539" y="2058865"/>
            <a:ext cx="822960" cy="82296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34919" y="2065600"/>
            <a:ext cx="809389" cy="51639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235208" y="6078411"/>
            <a:ext cx="822960" cy="82296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ight Arrow 2"/>
          <p:cNvSpPr/>
          <p:nvPr/>
        </p:nvSpPr>
        <p:spPr bwMode="auto">
          <a:xfrm>
            <a:off x="181414" y="206560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68" y="1472540"/>
            <a:ext cx="8229600" cy="430887"/>
          </a:xfrm>
        </p:spPr>
        <p:txBody>
          <a:bodyPr/>
          <a:lstStyle/>
          <a:p>
            <a:pPr algn="ctr"/>
            <a:r>
              <a:rPr lang="en-US" dirty="0" smtClean="0"/>
              <a:t>INSPIRE Policy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470" y="5691217"/>
            <a:ext cx="8229600" cy="600164"/>
          </a:xfrm>
        </p:spPr>
        <p:txBody>
          <a:bodyPr/>
          <a:lstStyle/>
          <a:p>
            <a:r>
              <a:rPr lang="en-US" sz="1400" dirty="0"/>
              <a:t>https://</a:t>
            </a:r>
            <a:r>
              <a:rPr lang="en-US" sz="1400" dirty="0" err="1"/>
              <a:t>www.google.be</a:t>
            </a:r>
            <a:r>
              <a:rPr lang="en-US" sz="1400" dirty="0"/>
              <a:t>/</a:t>
            </a:r>
            <a:r>
              <a:rPr lang="en-US" sz="1400" dirty="0" err="1"/>
              <a:t>webhp?sourceid</a:t>
            </a:r>
            <a:r>
              <a:rPr lang="en-US" sz="1400" dirty="0"/>
              <a:t>=</a:t>
            </a:r>
            <a:r>
              <a:rPr lang="en-US" sz="1400" dirty="0" err="1"/>
              <a:t>chrome-instant&amp;ion</a:t>
            </a:r>
            <a:r>
              <a:rPr lang="en-US" sz="1400" dirty="0"/>
              <a:t>=1&amp;espv=2&amp;ie=UTF-8#q=inspire%20policy%20evaluation%20report</a:t>
            </a:r>
          </a:p>
        </p:txBody>
      </p:sp>
      <p:pic>
        <p:nvPicPr>
          <p:cNvPr id="7" name="Picture 6" descr="Screen Shot 2015-03-03 at 09.3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825"/>
            <a:ext cx="7832232" cy="21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453362" y="5529403"/>
            <a:ext cx="8281987" cy="4308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Verdana" pitchFamily="34" charset="0"/>
              </a:rPr>
              <a:t>Thank you for your attention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2062" y="1831312"/>
            <a:ext cx="8405812" cy="448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GB" sz="1200" dirty="0" smtClean="0"/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en-GB" sz="700" dirty="0" smtClean="0"/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en-GB" sz="700" dirty="0" smtClean="0"/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en-GB" sz="700" dirty="0" smtClean="0"/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GB" sz="700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460097"/>
            <a:ext cx="3991428" cy="3747408"/>
          </a:xfrm>
          <a:prstGeom prst="rect">
            <a:avLst/>
          </a:prstGeom>
          <a:noFill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921" y="1521286"/>
            <a:ext cx="2079610" cy="35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6297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4080" y="1843593"/>
            <a:ext cx="7041094" cy="58477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Verdana" pitchFamily="34" charset="0"/>
              </a:rPr>
              <a:t>M</a:t>
            </a:r>
            <a:r>
              <a:rPr lang="hr-HR" sz="2400" dirty="0" smtClean="0">
                <a:latin typeface="Verdana" pitchFamily="34" charset="0"/>
              </a:rPr>
              <a:t>arine </a:t>
            </a:r>
            <a:r>
              <a:rPr lang="en-US" sz="2400" dirty="0" smtClean="0">
                <a:latin typeface="Verdana" pitchFamily="34" charset="0"/>
              </a:rPr>
              <a:t>Pilot 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1400" dirty="0"/>
              <a:t>How the Marine Pilot is </a:t>
            </a:r>
            <a:r>
              <a:rPr lang="en-US" sz="1400" dirty="0" smtClean="0"/>
              <a:t>organized and current status</a:t>
            </a:r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idx="10"/>
          </p:nvPr>
        </p:nvSpPr>
        <p:spPr>
          <a:xfrm>
            <a:off x="1974079" y="2606467"/>
            <a:ext cx="6076847" cy="18466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200" b="1" dirty="0"/>
              <a:t>Paul </a:t>
            </a:r>
            <a:r>
              <a:rPr lang="en-US" sz="1200" b="1" dirty="0" smtClean="0"/>
              <a:t>Smits, </a:t>
            </a:r>
            <a:r>
              <a:rPr lang="en-US" sz="1200" b="1" dirty="0"/>
              <a:t>Andrej </a:t>
            </a:r>
            <a:r>
              <a:rPr lang="en-US" sz="1200" b="1" dirty="0" smtClean="0"/>
              <a:t>Abramić, Vanda Nunes de Lima, Carmelo </a:t>
            </a:r>
            <a:r>
              <a:rPr lang="en-US" sz="1200" b="1" dirty="0" err="1" smtClean="0"/>
              <a:t>Attardo</a:t>
            </a:r>
            <a:endParaRPr lang="en-US" sz="1200" b="1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58039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837238" y="3419475"/>
            <a:ext cx="310102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0" dirty="0">
                <a:cs typeface="Arial" charset="0"/>
              </a:rPr>
              <a:t>European Commission </a:t>
            </a:r>
            <a:br>
              <a:rPr lang="en-US" altLang="en-US" sz="1600" b="0" dirty="0">
                <a:cs typeface="Arial" charset="0"/>
              </a:rPr>
            </a:br>
            <a:r>
              <a:rPr lang="en-US" altLang="en-US" sz="1600" b="0" dirty="0">
                <a:cs typeface="Arial" charset="0"/>
              </a:rPr>
              <a:t>Joint Research Centre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0" dirty="0">
                <a:cs typeface="Arial" charset="0"/>
              </a:rPr>
              <a:t>Institute for Environment and Sustainability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0" dirty="0">
                <a:cs typeface="Arial" charset="0"/>
              </a:rPr>
              <a:t>Digital Earth and Reference Data Unit</a:t>
            </a:r>
          </a:p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dirty="0">
                <a:cs typeface="Arial" charset="0"/>
              </a:rPr>
              <a:t>www.jrc.ec.europa.eu</a:t>
            </a:r>
            <a:r>
              <a:rPr lang="en-US" altLang="en-US" sz="1800" dirty="0">
                <a:cs typeface="Arial" charset="0"/>
              </a:rPr>
              <a:t> 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837238" y="5507038"/>
            <a:ext cx="2838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800" b="0" i="1" dirty="0">
                <a:cs typeface="Arial" charset="0"/>
              </a:rPr>
              <a:t>Serving society</a:t>
            </a:r>
            <a:br>
              <a:rPr lang="en-US" altLang="en-US" sz="1800" b="0" i="1" dirty="0">
                <a:cs typeface="Arial" charset="0"/>
              </a:rPr>
            </a:br>
            <a:r>
              <a:rPr lang="en-US" altLang="en-US" sz="1800" b="0" i="1" dirty="0">
                <a:cs typeface="Arial" charset="0"/>
              </a:rPr>
              <a:t>Stimulating innovation</a:t>
            </a:r>
            <a:br>
              <a:rPr lang="en-US" altLang="en-US" sz="1800" b="0" i="1" dirty="0">
                <a:cs typeface="Arial" charset="0"/>
              </a:rPr>
            </a:br>
            <a:r>
              <a:rPr lang="en-US" altLang="en-US" sz="1800" b="0" i="1" dirty="0">
                <a:cs typeface="Arial" charset="0"/>
              </a:rPr>
              <a:t>Supporting legislation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2594" y="1592263"/>
            <a:ext cx="1674812" cy="1270086"/>
            <a:chOff x="142594" y="1592263"/>
            <a:chExt cx="1674812" cy="1270086"/>
          </a:xfrm>
        </p:grpSpPr>
        <p:pic>
          <p:nvPicPr>
            <p:cNvPr id="5123" name="Picture 4" descr="logo_insp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24" y="2176876"/>
              <a:ext cx="699508" cy="68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94" y="1592263"/>
              <a:ext cx="1674812" cy="50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763" y="2151238"/>
              <a:ext cx="749207" cy="71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5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107334"/>
            <a:ext cx="8283575" cy="430213"/>
          </a:xfrm>
        </p:spPr>
        <p:txBody>
          <a:bodyPr/>
          <a:lstStyle/>
          <a:p>
            <a:r>
              <a:rPr lang="en-US" dirty="0" smtClean="0"/>
              <a:t>Aim of the Marine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850492"/>
            <a:ext cx="8283575" cy="30777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Obtain a common understanding </a:t>
            </a:r>
            <a:r>
              <a:rPr lang="en-US" dirty="0"/>
              <a:t>the </a:t>
            </a:r>
            <a:r>
              <a:rPr lang="en-US" dirty="0" smtClean="0"/>
              <a:t>requirements </a:t>
            </a:r>
            <a:r>
              <a:rPr lang="en-US" dirty="0"/>
              <a:t>of both Directives and to develop processes which accommodate their respective </a:t>
            </a:r>
            <a:r>
              <a:rPr lang="en-US" dirty="0" smtClean="0"/>
              <a:t>needs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Facilitate the </a:t>
            </a:r>
            <a:r>
              <a:rPr lang="en-US" dirty="0"/>
              <a:t>implementation of INSPIRE requirements of the </a:t>
            </a:r>
            <a:r>
              <a:rPr lang="en-US" dirty="0" smtClean="0"/>
              <a:t>MSFD by sharing</a:t>
            </a:r>
            <a:r>
              <a:rPr lang="en-US" dirty="0"/>
              <a:t> guidelines</a:t>
            </a:r>
            <a:r>
              <a:rPr lang="en-US" dirty="0" smtClean="0"/>
              <a:t> and practical experiences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Explore links with related data management initiatives (EMODNET, CISE)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64" y="968978"/>
            <a:ext cx="8283575" cy="430213"/>
          </a:xfrm>
        </p:spPr>
        <p:txBody>
          <a:bodyPr/>
          <a:lstStyle/>
          <a:p>
            <a:r>
              <a:rPr lang="en-US" dirty="0" smtClean="0"/>
              <a:t>Context and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89" y="1471230"/>
            <a:ext cx="8283575" cy="2462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Marine Pilot under </a:t>
            </a:r>
            <a:r>
              <a:rPr lang="en-US" b="1" dirty="0" smtClean="0"/>
              <a:t>European </a:t>
            </a:r>
            <a:r>
              <a:rPr lang="en-US" b="1" dirty="0"/>
              <a:t>Union Location </a:t>
            </a:r>
            <a:r>
              <a:rPr lang="en-US" b="1" dirty="0" smtClean="0"/>
              <a:t>Framework Action </a:t>
            </a:r>
            <a:r>
              <a:rPr lang="en-US" dirty="0" smtClean="0"/>
              <a:t>of the Commission-driven </a:t>
            </a:r>
            <a:r>
              <a:rPr lang="en-US" b="1" dirty="0" smtClean="0"/>
              <a:t>Interoperability </a:t>
            </a:r>
            <a:r>
              <a:rPr lang="en-US" b="1" dirty="0"/>
              <a:t>Solutions for European Public </a:t>
            </a:r>
            <a:r>
              <a:rPr lang="en-US" b="1" dirty="0" smtClean="0"/>
              <a:t>Administrations </a:t>
            </a:r>
            <a:r>
              <a:rPr lang="en-US" dirty="0" err="1" smtClean="0"/>
              <a:t>Programme</a:t>
            </a:r>
            <a:r>
              <a:rPr lang="hr-HR" dirty="0" smtClean="0"/>
              <a:t>;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16 months project – started in September 2014</a:t>
            </a:r>
            <a:endParaRPr lang="hr-HR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5732873"/>
              </p:ext>
            </p:extLst>
          </p:nvPr>
        </p:nvGraphicFramePr>
        <p:xfrm>
          <a:off x="1608880" y="2766349"/>
          <a:ext cx="5995686" cy="412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2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861774"/>
          </a:xfrm>
        </p:spPr>
        <p:txBody>
          <a:bodyPr/>
          <a:lstStyle/>
          <a:p>
            <a:pPr lvl="0"/>
            <a:r>
              <a:rPr lang="en-US" cap="small" dirty="0" smtClean="0"/>
              <a:t>Marine Pilot Work Packages</a:t>
            </a:r>
            <a:r>
              <a:rPr lang="en-US" cap="small" dirty="0"/>
              <a:t/>
            </a:r>
            <a:br>
              <a:rPr lang="en-US" cap="sm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2" y="1679574"/>
            <a:ext cx="8183301" cy="4325928"/>
          </a:xfrm>
        </p:spPr>
        <p:txBody>
          <a:bodyPr/>
          <a:lstStyle/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0</a:t>
            </a:r>
            <a:r>
              <a:rPr lang="en-US" dirty="0"/>
              <a:t>- Management and </a:t>
            </a:r>
            <a:r>
              <a:rPr lang="en-US" dirty="0" smtClean="0"/>
              <a:t>communication</a:t>
            </a:r>
          </a:p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1</a:t>
            </a:r>
            <a:r>
              <a:rPr lang="en-US" dirty="0"/>
              <a:t>- Overview of MSFD requirements in relation of INSPIRE </a:t>
            </a:r>
          </a:p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2</a:t>
            </a:r>
            <a:r>
              <a:rPr lang="en-US" dirty="0"/>
              <a:t>- INSPIRE-based MSFD spatial data modelling </a:t>
            </a:r>
          </a:p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3</a:t>
            </a:r>
            <a:r>
              <a:rPr lang="en-US" dirty="0"/>
              <a:t>- Development of the data flow - MS to EEA using national (</a:t>
            </a:r>
            <a:r>
              <a:rPr lang="en-US" dirty="0" smtClean="0"/>
              <a:t>M)SDI</a:t>
            </a:r>
          </a:p>
          <a:p>
            <a:pPr marL="2292350" indent="-2292350">
              <a:lnSpc>
                <a:spcPct val="150000"/>
              </a:lnSpc>
            </a:pPr>
            <a:r>
              <a:rPr lang="en-US" b="1" dirty="0" smtClean="0"/>
              <a:t>Work </a:t>
            </a:r>
            <a:r>
              <a:rPr lang="en-US" b="1" dirty="0"/>
              <a:t>Package 4</a:t>
            </a:r>
            <a:r>
              <a:rPr lang="en-US" dirty="0"/>
              <a:t>- </a:t>
            </a:r>
            <a:r>
              <a:rPr lang="en-US" dirty="0" err="1"/>
              <a:t>EMODnet</a:t>
            </a:r>
            <a:r>
              <a:rPr lang="en-US" dirty="0"/>
              <a:t> and INSPIRE </a:t>
            </a:r>
          </a:p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5</a:t>
            </a:r>
            <a:r>
              <a:rPr lang="en-US" dirty="0"/>
              <a:t>- </a:t>
            </a:r>
            <a:r>
              <a:rPr lang="en-GB" dirty="0"/>
              <a:t>Document and analyse the cost and benefit</a:t>
            </a:r>
            <a:endParaRPr lang="en-US" dirty="0"/>
          </a:p>
          <a:p>
            <a:pPr marL="2292350" indent="-2292350">
              <a:lnSpc>
                <a:spcPct val="150000"/>
              </a:lnSpc>
            </a:pPr>
            <a:r>
              <a:rPr lang="en-US" b="1" dirty="0"/>
              <a:t>Work Package 6</a:t>
            </a:r>
            <a:r>
              <a:rPr lang="en-US" dirty="0"/>
              <a:t>- Training and capacity building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6" y="1491322"/>
            <a:ext cx="8283575" cy="430887"/>
          </a:xfrm>
        </p:spPr>
        <p:txBody>
          <a:bodyPr/>
          <a:lstStyle/>
          <a:p>
            <a:r>
              <a:rPr lang="en-US" sz="1400" b="0" dirty="0" smtClean="0"/>
              <a:t>1</a:t>
            </a:r>
            <a:r>
              <a:rPr lang="en-US" sz="1400" b="0" baseline="30000" dirty="0" smtClean="0"/>
              <a:t>st</a:t>
            </a:r>
            <a:r>
              <a:rPr lang="en-US" sz="1400" b="0" dirty="0" smtClean="0"/>
              <a:t> draft of WP </a:t>
            </a:r>
            <a:r>
              <a:rPr lang="en-US" sz="1400" b="0" dirty="0"/>
              <a:t>1 – </a:t>
            </a:r>
            <a:r>
              <a:rPr lang="en-US" sz="1400" b="0" dirty="0" smtClean="0"/>
              <a:t>Deliverable </a:t>
            </a:r>
            <a:r>
              <a:rPr lang="en-US" sz="1400" b="0" dirty="0"/>
              <a:t> </a:t>
            </a:r>
            <a:r>
              <a:rPr lang="en-US" sz="1400" b="0" dirty="0" smtClean="0"/>
              <a:t>- </a:t>
            </a:r>
            <a:r>
              <a:rPr lang="en-US" sz="1400" b="0" dirty="0"/>
              <a:t>initial analysis </a:t>
            </a:r>
            <a:r>
              <a:rPr lang="en-US" sz="1400" b="0" dirty="0" smtClean="0"/>
              <a:t>done by JRC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D1.2 Matching table of MSFD and INSPIRE requirements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6" y="2220950"/>
            <a:ext cx="2534856" cy="217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80" y="3049057"/>
            <a:ext cx="2539267" cy="201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6" y="4664598"/>
            <a:ext cx="2210766" cy="178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31" y="2036392"/>
            <a:ext cx="1527718" cy="202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76" y="2914506"/>
            <a:ext cx="1833564" cy="190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95" y="3600696"/>
            <a:ext cx="1654707" cy="244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2" t="17165" r="12165" b="12658"/>
          <a:stretch/>
        </p:blipFill>
        <p:spPr bwMode="auto">
          <a:xfrm>
            <a:off x="5783465" y="1737544"/>
            <a:ext cx="3161767" cy="44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39836" y="922269"/>
            <a:ext cx="82835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lvl="0" algn="ctr"/>
            <a:r>
              <a:rPr lang="en-US" sz="1600" dirty="0"/>
              <a:t>Mapping between legally binding components of INSPIRE legislation and MSFD </a:t>
            </a:r>
          </a:p>
        </p:txBody>
      </p:sp>
    </p:spTree>
    <p:extLst>
      <p:ext uri="{BB962C8B-B14F-4D97-AF65-F5344CB8AC3E}">
        <p14:creationId xmlns:p14="http://schemas.microsoft.com/office/powerpoint/2010/main" val="35921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880203"/>
            <a:ext cx="8283575" cy="615553"/>
          </a:xfrm>
        </p:spPr>
        <p:txBody>
          <a:bodyPr/>
          <a:lstStyle/>
          <a:p>
            <a:pPr lvl="2"/>
            <a:r>
              <a:rPr lang="en-US" sz="2000" dirty="0"/>
              <a:t>Monitoring programmes &amp; Article 19(3)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381434"/>
              </p:ext>
            </p:extLst>
          </p:nvPr>
        </p:nvGraphicFramePr>
        <p:xfrm>
          <a:off x="419450" y="1480324"/>
          <a:ext cx="4346341" cy="325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Picture" r:id="rId3" imgW="0" imgH="0" progId="StaticMetafile">
                  <p:embed/>
                </p:oleObj>
              </mc:Choice>
              <mc:Fallback>
                <p:oleObj name="Picture" r:id="rId3" imgW="0" imgH="0" progId="StaticMetafile">
                  <p:embed/>
                  <p:pic>
                    <p:nvPicPr>
                      <p:cNvPr id="0" name="rectole000000000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50" y="1480324"/>
                        <a:ext cx="4346341" cy="32502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57433"/>
              </p:ext>
            </p:extLst>
          </p:nvPr>
        </p:nvGraphicFramePr>
        <p:xfrm>
          <a:off x="612396" y="4790114"/>
          <a:ext cx="3554486" cy="187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Picture" r:id="rId5" imgW="0" imgH="0" progId="StaticMetafile">
                  <p:embed/>
                </p:oleObj>
              </mc:Choice>
              <mc:Fallback>
                <p:oleObj name="Picture" r:id="rId5" imgW="0" imgH="0" progId="StaticMetafile">
                  <p:embed/>
                  <p:pic>
                    <p:nvPicPr>
                      <p:cNvPr id="0" name="rectole000000000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96" y="4790114"/>
                        <a:ext cx="3554486" cy="18732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88" y="1870746"/>
            <a:ext cx="3124998" cy="442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88" y="1250547"/>
            <a:ext cx="5004966" cy="5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738664"/>
          </a:xfrm>
        </p:spPr>
        <p:txBody>
          <a:bodyPr/>
          <a:lstStyle/>
          <a:p>
            <a:r>
              <a:rPr lang="en-US" sz="2400" dirty="0" smtClean="0"/>
              <a:t>WP2 - </a:t>
            </a:r>
            <a:r>
              <a:rPr lang="en-US" sz="2400" dirty="0"/>
              <a:t>INSPIRE-based MSFD spatial data modelling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224" y="2123654"/>
            <a:ext cx="4091454" cy="4308872"/>
          </a:xfrm>
        </p:spPr>
        <p:txBody>
          <a:bodyPr/>
          <a:lstStyle/>
          <a:p>
            <a:r>
              <a:rPr lang="en-US" dirty="0"/>
              <a:t>information coming from the monitoring programmes could be divided in three classes: </a:t>
            </a: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/>
              <a:t>Time series (e.g. concentrations of </a:t>
            </a:r>
            <a:r>
              <a:rPr lang="en-US" dirty="0" err="1"/>
              <a:t>Chl</a:t>
            </a:r>
            <a:r>
              <a:rPr lang="en-US" dirty="0"/>
              <a:t> a, nutrients, priority substances …)</a:t>
            </a:r>
          </a:p>
          <a:p>
            <a:pPr lvl="0">
              <a:buFont typeface="+mj-lt"/>
              <a:buAutoNum type="arabicPeriod"/>
            </a:pPr>
            <a:r>
              <a:rPr lang="en-US" dirty="0" smtClean="0"/>
              <a:t>Bio - </a:t>
            </a:r>
            <a:r>
              <a:rPr lang="en-US" dirty="0"/>
              <a:t>data (e.g. invasive species distribution, affected habitats maps….)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Sea areas with common characteristics (e.g. seabed areas significantly affected maps…)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7" y="2123654"/>
            <a:ext cx="4221818" cy="25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3575" cy="615553"/>
          </a:xfrm>
        </p:spPr>
        <p:txBody>
          <a:bodyPr/>
          <a:lstStyle/>
          <a:p>
            <a:r>
              <a:rPr lang="en-US" sz="2000" dirty="0" smtClean="0"/>
              <a:t>Time series – we develop INSPIRE GML with historical data (WFD coastal monitoring network SPAIN/Valencia)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631454"/>
              </p:ext>
            </p:extLst>
          </p:nvPr>
        </p:nvGraphicFramePr>
        <p:xfrm>
          <a:off x="411059" y="1822755"/>
          <a:ext cx="5654675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Picture" r:id="rId4" imgW="0" imgH="0" progId="StaticMetafile">
                  <p:embed/>
                </p:oleObj>
              </mc:Choice>
              <mc:Fallback>
                <p:oleObj name="Picture" r:id="rId4" imgW="0" imgH="0" progId="StaticMetafile">
                  <p:embed/>
                  <p:pic>
                    <p:nvPicPr>
                      <p:cNvPr id="0" name="rectole00000000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59" y="1822755"/>
                        <a:ext cx="5654675" cy="3344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059" y="5167618"/>
            <a:ext cx="842254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>
                <a:solidFill>
                  <a:srgbClr val="004494"/>
                </a:solidFill>
              </a:rPr>
              <a:t>Environmental monitoring facilities model that includes Observation &amp; Measurements model appropriate for time </a:t>
            </a:r>
            <a:r>
              <a:rPr lang="en-US" sz="1050" dirty="0" smtClean="0">
                <a:solidFill>
                  <a:srgbClr val="004494"/>
                </a:solidFill>
              </a:rPr>
              <a:t>series.</a:t>
            </a:r>
          </a:p>
          <a:p>
            <a:r>
              <a:rPr lang="en-US" sz="1050" b="0" dirty="0">
                <a:solidFill>
                  <a:srgbClr val="004494"/>
                </a:solidFill>
              </a:rPr>
              <a:t>Model of the EF is appropriate for modelling time series of two quality descriptors and related criteria:</a:t>
            </a:r>
          </a:p>
          <a:p>
            <a:pPr marL="1082675" lvl="0" indent="-1082675"/>
            <a:r>
              <a:rPr lang="en-US" sz="1050" dirty="0">
                <a:solidFill>
                  <a:srgbClr val="004494"/>
                </a:solidFill>
              </a:rPr>
              <a:t>Descriptor 5 </a:t>
            </a:r>
            <a:r>
              <a:rPr lang="en-US" sz="1050" b="0" dirty="0">
                <a:solidFill>
                  <a:srgbClr val="004494"/>
                </a:solidFill>
              </a:rPr>
              <a:t>- Human-induced eutrophication – nutrient levels; direct effects of nutrient enrichment (Chlorophyll a and water transparency data); indirect effects of nutrient enrichment (dissolved oxygen).</a:t>
            </a:r>
          </a:p>
          <a:p>
            <a:pPr marL="1082675" lvl="0" indent="-1082675"/>
            <a:r>
              <a:rPr lang="en-US" sz="1050" dirty="0">
                <a:solidFill>
                  <a:srgbClr val="004494"/>
                </a:solidFill>
              </a:rPr>
              <a:t>Descriptor 8</a:t>
            </a:r>
            <a:r>
              <a:rPr lang="en-US" sz="1050" b="0" dirty="0">
                <a:solidFill>
                  <a:srgbClr val="004494"/>
                </a:solidFill>
              </a:rPr>
              <a:t> - Concentrations of contaminants (priority substances in water, sediment and biota) </a:t>
            </a:r>
          </a:p>
          <a:p>
            <a:pPr marL="1082675" lvl="0" indent="-1082675"/>
            <a:r>
              <a:rPr lang="en-US" sz="1050" dirty="0">
                <a:solidFill>
                  <a:srgbClr val="004494"/>
                </a:solidFill>
              </a:rPr>
              <a:t>Descriptor 9</a:t>
            </a:r>
            <a:r>
              <a:rPr lang="en-US" sz="1050" b="0" dirty="0">
                <a:solidFill>
                  <a:srgbClr val="004494"/>
                </a:solidFill>
              </a:rPr>
              <a:t> - Contaminants in fish and other seafood/Levels, number and frequency of contaminants </a:t>
            </a:r>
          </a:p>
          <a:p>
            <a:pPr algn="just"/>
            <a:endParaRPr lang="en-US" sz="1050" dirty="0">
              <a:solidFill>
                <a:srgbClr val="004494"/>
              </a:solidFill>
            </a:endParaRPr>
          </a:p>
          <a:p>
            <a:pPr algn="just"/>
            <a:endParaRPr lang="en-US" sz="1050" dirty="0">
              <a:solidFill>
                <a:srgbClr val="004494"/>
              </a:solidFill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4051"/>
          <a:stretch>
            <a:fillRect/>
          </a:stretch>
        </p:blipFill>
        <p:spPr bwMode="auto">
          <a:xfrm>
            <a:off x="5997786" y="1648437"/>
            <a:ext cx="2544763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4272"/>
          <a:stretch>
            <a:fillRect/>
          </a:stretch>
        </p:blipFill>
        <p:spPr bwMode="auto">
          <a:xfrm>
            <a:off x="7077297" y="3557035"/>
            <a:ext cx="1901821" cy="12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491303">
            <a:off x="828764" y="3339215"/>
            <a:ext cx="616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 NEED FOR EXTENSION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10751</TotalTime>
  <Words>1040</Words>
  <Application>Microsoft Macintosh PowerPoint</Application>
  <PresentationFormat>On-screen Show (4:3)</PresentationFormat>
  <Paragraphs>126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JRC_Slide_Template_EN</vt:lpstr>
      <vt:lpstr>Picture</vt:lpstr>
      <vt:lpstr>INSPIRE  Developing the “Marine Pilot” project: </vt:lpstr>
      <vt:lpstr>Marine Pilot  How the Marine Pilot is organized and current status</vt:lpstr>
      <vt:lpstr>Aim of the Marine pilot</vt:lpstr>
      <vt:lpstr>Context and partners</vt:lpstr>
      <vt:lpstr>Marine Pilot Work Packages </vt:lpstr>
      <vt:lpstr>1st draft of WP 1 – Deliverable  - initial analysis done by JRC D1.2 Matching table of MSFD and INSPIRE requirements </vt:lpstr>
      <vt:lpstr>Monitoring programmes &amp; Article 19(3) </vt:lpstr>
      <vt:lpstr>WP2 - INSPIRE-based MSFD spatial data modelling </vt:lpstr>
      <vt:lpstr>Time series – we develop INSPIRE GML with historical data (WFD coastal monitoring network SPAIN/Valencia)</vt:lpstr>
      <vt:lpstr>Biodiversity data SD &amp; HB – needed extensions some test done by EMODnet data – W. Mediterranean habitats  </vt:lpstr>
      <vt:lpstr>Areas with common characteristics</vt:lpstr>
      <vt:lpstr>Covering the MSFD/Article 19 requirements (monitoring programmes part) </vt:lpstr>
      <vt:lpstr>WP3 - Development of the data flow - MS to EC/EEA using national (M)SDI</vt:lpstr>
      <vt:lpstr>Work Package 4- EMODnet and INSPIRE  </vt:lpstr>
      <vt:lpstr>Work Package 5- Document and analyse the cost and benefit </vt:lpstr>
      <vt:lpstr>Work Package 6- Training and capacity building </vt:lpstr>
      <vt:lpstr>PowerPoint Presentation</vt:lpstr>
      <vt:lpstr>INSPIRE Policy Evaluation</vt:lpstr>
      <vt:lpstr>Thank you for your attention</vt:lpstr>
    </vt:vector>
  </TitlesOfParts>
  <Company>Ipsc IT Support (AB)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maintenance</dc:title>
  <dc:creator>Vlado Cetl</dc:creator>
  <cp:lastModifiedBy>H DG</cp:lastModifiedBy>
  <cp:revision>453</cp:revision>
  <cp:lastPrinted>2013-05-31T14:06:18Z</cp:lastPrinted>
  <dcterms:created xsi:type="dcterms:W3CDTF">2012-03-14T18:40:44Z</dcterms:created>
  <dcterms:modified xsi:type="dcterms:W3CDTF">2015-03-03T08:39:24Z</dcterms:modified>
</cp:coreProperties>
</file>