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43" r:id="rId2"/>
  </p:sldMasterIdLst>
  <p:notesMasterIdLst>
    <p:notesMasterId r:id="rId12"/>
  </p:notesMasterIdLst>
  <p:handoutMasterIdLst>
    <p:handoutMasterId r:id="rId13"/>
  </p:handoutMasterIdLst>
  <p:sldIdLst>
    <p:sldId id="535" r:id="rId3"/>
    <p:sldId id="579" r:id="rId4"/>
    <p:sldId id="573" r:id="rId5"/>
    <p:sldId id="574" r:id="rId6"/>
    <p:sldId id="575" r:id="rId7"/>
    <p:sldId id="576" r:id="rId8"/>
    <p:sldId id="577" r:id="rId9"/>
    <p:sldId id="578" r:id="rId10"/>
    <p:sldId id="580" r:id="rId11"/>
  </p:sldIdLst>
  <p:sldSz cx="9144000" cy="6858000" type="screen4x3"/>
  <p:notesSz cx="6797675" cy="987425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es Bessero" initials="G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9400"/>
    <a:srgbClr val="B29EFA"/>
    <a:srgbClr val="FFCC00"/>
    <a:srgbClr val="66CCFF"/>
    <a:srgbClr val="BCADEB"/>
    <a:srgbClr val="C19DFB"/>
    <a:srgbClr val="908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493" autoAdjust="0"/>
    <p:restoredTop sz="81329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3200" b="0" i="0" u="none" strike="noStrike" kern="1200" spc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New INT Charts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3200" b="0" i="0" u="none" strike="noStrike" kern="1200" spc="0" baseline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Production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40</c:v>
                </c:pt>
                <c:pt idx="1">
                  <c:v>32</c:v>
                </c:pt>
                <c:pt idx="2">
                  <c:v>24</c:v>
                </c:pt>
                <c:pt idx="3">
                  <c:v>21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852656"/>
        <c:axId val="167853440"/>
      </c:barChart>
      <c:catAx>
        <c:axId val="16785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853440"/>
        <c:crosses val="autoZero"/>
        <c:auto val="1"/>
        <c:lblAlgn val="ctr"/>
        <c:lblOffset val="100"/>
        <c:noMultiLvlLbl val="0"/>
      </c:catAx>
      <c:valAx>
        <c:axId val="167853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785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rgbClr val="FFFF00"/>
          </a:solidFill>
        </a:defRPr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93EA1E-EBEB-46D8-89B2-75CA360ABBD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58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BAC689E-BA44-4599-87F9-3B8549C02F6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4940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AC689E-BA44-4599-87F9-3B8549C02F6E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400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7 w 717"/>
                <a:gd name="T1" fmla="*/ 845 h 845"/>
                <a:gd name="T2" fmla="*/ 757 w 717"/>
                <a:gd name="T3" fmla="*/ 821 h 845"/>
                <a:gd name="T4" fmla="*/ 614 w 717"/>
                <a:gd name="T5" fmla="*/ 605 h 845"/>
                <a:gd name="T6" fmla="*/ 426 w 717"/>
                <a:gd name="T7" fmla="*/ 396 h 845"/>
                <a:gd name="T8" fmla="*/ 24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9 w 717"/>
                <a:gd name="T15" fmla="*/ 198 h 845"/>
                <a:gd name="T16" fmla="*/ 420 w 717"/>
                <a:gd name="T17" fmla="*/ 408 h 845"/>
                <a:gd name="T18" fmla="*/ 608 w 717"/>
                <a:gd name="T19" fmla="*/ 623 h 845"/>
                <a:gd name="T20" fmla="*/ 757 w 717"/>
                <a:gd name="T21" fmla="*/ 845 h 845"/>
                <a:gd name="T22" fmla="*/ 75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7 w 407"/>
                <a:gd name="T1" fmla="*/ 414 h 414"/>
                <a:gd name="T2" fmla="*/ 427 w 407"/>
                <a:gd name="T3" fmla="*/ 396 h 414"/>
                <a:gd name="T4" fmla="*/ 24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6 w 407"/>
                <a:gd name="T13" fmla="*/ 204 h 414"/>
                <a:gd name="T14" fmla="*/ 427 w 407"/>
                <a:gd name="T15" fmla="*/ 414 h 414"/>
                <a:gd name="T16" fmla="*/ 42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6 w 586"/>
                <a:gd name="T1" fmla="*/ 0 h 599"/>
                <a:gd name="T2" fmla="*/ 608 w 586"/>
                <a:gd name="T3" fmla="*/ 0 h 599"/>
                <a:gd name="T4" fmla="*/ 427 w 586"/>
                <a:gd name="T5" fmla="*/ 132 h 599"/>
                <a:gd name="T6" fmla="*/ 27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7 w 586"/>
                <a:gd name="T17" fmla="*/ 282 h 599"/>
                <a:gd name="T18" fmla="*/ 433 w 586"/>
                <a:gd name="T19" fmla="*/ 138 h 599"/>
                <a:gd name="T20" fmla="*/ 626 w 586"/>
                <a:gd name="T21" fmla="*/ 0 h 599"/>
                <a:gd name="T22" fmla="*/ 62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9 w 269"/>
                <a:gd name="T1" fmla="*/ 0 h 252"/>
                <a:gd name="T2" fmla="*/ 27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9 w 269"/>
                <a:gd name="T15" fmla="*/ 0 h 252"/>
                <a:gd name="T16" fmla="*/ 28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0099829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7567008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148288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5 w 717"/>
                <a:gd name="T1" fmla="*/ 845 h 845"/>
                <a:gd name="T2" fmla="*/ 755 w 717"/>
                <a:gd name="T3" fmla="*/ 821 h 845"/>
                <a:gd name="T4" fmla="*/ 612 w 717"/>
                <a:gd name="T5" fmla="*/ 605 h 845"/>
                <a:gd name="T6" fmla="*/ 425 w 717"/>
                <a:gd name="T7" fmla="*/ 396 h 845"/>
                <a:gd name="T8" fmla="*/ 24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8 w 717"/>
                <a:gd name="T15" fmla="*/ 198 h 845"/>
                <a:gd name="T16" fmla="*/ 419 w 717"/>
                <a:gd name="T17" fmla="*/ 408 h 845"/>
                <a:gd name="T18" fmla="*/ 606 w 717"/>
                <a:gd name="T19" fmla="*/ 623 h 845"/>
                <a:gd name="T20" fmla="*/ 755 w 717"/>
                <a:gd name="T21" fmla="*/ 845 h 845"/>
                <a:gd name="T22" fmla="*/ 75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6 w 407"/>
                <a:gd name="T1" fmla="*/ 414 h 414"/>
                <a:gd name="T2" fmla="*/ 426 w 407"/>
                <a:gd name="T3" fmla="*/ 396 h 414"/>
                <a:gd name="T4" fmla="*/ 24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5 w 407"/>
                <a:gd name="T13" fmla="*/ 204 h 414"/>
                <a:gd name="T14" fmla="*/ 426 w 407"/>
                <a:gd name="T15" fmla="*/ 414 h 414"/>
                <a:gd name="T16" fmla="*/ 42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4 w 586"/>
                <a:gd name="T1" fmla="*/ 0 h 599"/>
                <a:gd name="T2" fmla="*/ 606 w 586"/>
                <a:gd name="T3" fmla="*/ 0 h 599"/>
                <a:gd name="T4" fmla="*/ 426 w 586"/>
                <a:gd name="T5" fmla="*/ 132 h 599"/>
                <a:gd name="T6" fmla="*/ 27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6 w 586"/>
                <a:gd name="T17" fmla="*/ 282 h 599"/>
                <a:gd name="T18" fmla="*/ 432 w 586"/>
                <a:gd name="T19" fmla="*/ 138 h 599"/>
                <a:gd name="T20" fmla="*/ 624 w 586"/>
                <a:gd name="T21" fmla="*/ 0 h 599"/>
                <a:gd name="T22" fmla="*/ 62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8 w 269"/>
                <a:gd name="T1" fmla="*/ 0 h 252"/>
                <a:gd name="T2" fmla="*/ 27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8 w 269"/>
                <a:gd name="T15" fmla="*/ 0 h 252"/>
                <a:gd name="T16" fmla="*/ 28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48037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Hydrographic Services and Standards Committee</a:t>
            </a:r>
            <a:endParaRPr lang="en-AU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0220847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3831848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57601928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BC6258-4037-46B4-8C43-619A66B30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6791680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1829337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2293523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242526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9452543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9203144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36135073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629630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1272271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93749997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D0BBDBF-C34C-417E-9F79-B94F6DA5D0C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8760584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788985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75448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116856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56257539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2780207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7 w 717"/>
                <a:gd name="T1" fmla="*/ 845 h 845"/>
                <a:gd name="T2" fmla="*/ 757 w 717"/>
                <a:gd name="T3" fmla="*/ 821 h 845"/>
                <a:gd name="T4" fmla="*/ 614 w 717"/>
                <a:gd name="T5" fmla="*/ 605 h 845"/>
                <a:gd name="T6" fmla="*/ 426 w 717"/>
                <a:gd name="T7" fmla="*/ 396 h 845"/>
                <a:gd name="T8" fmla="*/ 24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9 w 717"/>
                <a:gd name="T15" fmla="*/ 198 h 845"/>
                <a:gd name="T16" fmla="*/ 420 w 717"/>
                <a:gd name="T17" fmla="*/ 408 h 845"/>
                <a:gd name="T18" fmla="*/ 608 w 717"/>
                <a:gd name="T19" fmla="*/ 623 h 845"/>
                <a:gd name="T20" fmla="*/ 757 w 717"/>
                <a:gd name="T21" fmla="*/ 845 h 845"/>
                <a:gd name="T22" fmla="*/ 75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7 w 407"/>
                <a:gd name="T1" fmla="*/ 414 h 414"/>
                <a:gd name="T2" fmla="*/ 427 w 407"/>
                <a:gd name="T3" fmla="*/ 396 h 414"/>
                <a:gd name="T4" fmla="*/ 24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6 w 407"/>
                <a:gd name="T13" fmla="*/ 204 h 414"/>
                <a:gd name="T14" fmla="*/ 427 w 407"/>
                <a:gd name="T15" fmla="*/ 414 h 414"/>
                <a:gd name="T16" fmla="*/ 42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6 w 586"/>
                <a:gd name="T1" fmla="*/ 0 h 599"/>
                <a:gd name="T2" fmla="*/ 608 w 586"/>
                <a:gd name="T3" fmla="*/ 0 h 599"/>
                <a:gd name="T4" fmla="*/ 427 w 586"/>
                <a:gd name="T5" fmla="*/ 132 h 599"/>
                <a:gd name="T6" fmla="*/ 27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7 w 586"/>
                <a:gd name="T17" fmla="*/ 282 h 599"/>
                <a:gd name="T18" fmla="*/ 433 w 586"/>
                <a:gd name="T19" fmla="*/ 138 h 599"/>
                <a:gd name="T20" fmla="*/ 626 w 586"/>
                <a:gd name="T21" fmla="*/ 0 h 599"/>
                <a:gd name="T22" fmla="*/ 62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9 w 269"/>
                <a:gd name="T1" fmla="*/ 0 h 252"/>
                <a:gd name="T2" fmla="*/ 27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9 w 269"/>
                <a:gd name="T15" fmla="*/ 0 h 252"/>
                <a:gd name="T16" fmla="*/ 28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61" r:id="rId3"/>
    <p:sldLayoutId id="2147484479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anose="05000000000000000000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fr-FR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55 w 717"/>
                <a:gd name="T1" fmla="*/ 845 h 845"/>
                <a:gd name="T2" fmla="*/ 755 w 717"/>
                <a:gd name="T3" fmla="*/ 821 h 845"/>
                <a:gd name="T4" fmla="*/ 612 w 717"/>
                <a:gd name="T5" fmla="*/ 605 h 845"/>
                <a:gd name="T6" fmla="*/ 425 w 717"/>
                <a:gd name="T7" fmla="*/ 396 h 845"/>
                <a:gd name="T8" fmla="*/ 24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8 w 717"/>
                <a:gd name="T15" fmla="*/ 198 h 845"/>
                <a:gd name="T16" fmla="*/ 419 w 717"/>
                <a:gd name="T17" fmla="*/ 408 h 845"/>
                <a:gd name="T18" fmla="*/ 606 w 717"/>
                <a:gd name="T19" fmla="*/ 623 h 845"/>
                <a:gd name="T20" fmla="*/ 755 w 717"/>
                <a:gd name="T21" fmla="*/ 845 h 845"/>
                <a:gd name="T22" fmla="*/ 75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26 w 407"/>
                <a:gd name="T1" fmla="*/ 414 h 414"/>
                <a:gd name="T2" fmla="*/ 426 w 407"/>
                <a:gd name="T3" fmla="*/ 396 h 414"/>
                <a:gd name="T4" fmla="*/ 24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35 w 407"/>
                <a:gd name="T13" fmla="*/ 204 h 414"/>
                <a:gd name="T14" fmla="*/ 426 w 407"/>
                <a:gd name="T15" fmla="*/ 414 h 414"/>
                <a:gd name="T16" fmla="*/ 42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fr-FR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24 w 586"/>
                <a:gd name="T1" fmla="*/ 0 h 599"/>
                <a:gd name="T2" fmla="*/ 606 w 586"/>
                <a:gd name="T3" fmla="*/ 0 h 599"/>
                <a:gd name="T4" fmla="*/ 426 w 586"/>
                <a:gd name="T5" fmla="*/ 132 h 599"/>
                <a:gd name="T6" fmla="*/ 27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76 w 586"/>
                <a:gd name="T17" fmla="*/ 282 h 599"/>
                <a:gd name="T18" fmla="*/ 432 w 586"/>
                <a:gd name="T19" fmla="*/ 138 h 599"/>
                <a:gd name="T20" fmla="*/ 624 w 586"/>
                <a:gd name="T21" fmla="*/ 0 h 599"/>
                <a:gd name="T22" fmla="*/ 62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8 w 269"/>
                <a:gd name="T1" fmla="*/ 0 h 252"/>
                <a:gd name="T2" fmla="*/ 27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8 w 269"/>
                <a:gd name="T15" fmla="*/ 0 h 252"/>
                <a:gd name="T16" fmla="*/ 28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206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7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7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7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07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207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2053" name="Picture 43" descr="IHO Colour-transparent-small.gif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480" r:id="rId1"/>
    <p:sldLayoutId id="2147484481" r:id="rId2"/>
    <p:sldLayoutId id="2147484469" r:id="rId3"/>
    <p:sldLayoutId id="2147484482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anose="05000000000000000000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anose="020B0606020202030204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143000"/>
            <a:ext cx="8610600" cy="3163888"/>
          </a:xfrm>
        </p:spPr>
        <p:txBody>
          <a:bodyPr/>
          <a:lstStyle/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US" dirty="0" smtClean="0"/>
              <a:t>Workshop for Regional INT Charts / ENC Coordinators</a:t>
            </a:r>
            <a:endParaRPr lang="en-US" i="1" dirty="0" smtClean="0"/>
          </a:p>
          <a:p>
            <a:pPr eaLnBrk="1" hangingPunct="1">
              <a:defRPr/>
            </a:pPr>
            <a:r>
              <a:rPr lang="en-US" dirty="0" smtClean="0"/>
              <a:t>25 April</a:t>
            </a:r>
            <a:endParaRPr lang="en-AU" dirty="0" smtClean="0"/>
          </a:p>
          <a:p>
            <a:pPr eaLnBrk="1" hangingPunct="1">
              <a:defRPr/>
            </a:pPr>
            <a:r>
              <a:rPr lang="en-AU" sz="2000" u="sng" dirty="0" smtClean="0"/>
              <a:t>Agenda item 7: Preparation for the Future: ENCs and INT Charts</a:t>
            </a:r>
          </a:p>
          <a:p>
            <a:pPr eaLnBrk="1" hangingPunct="1">
              <a:spcBef>
                <a:spcPts val="3000"/>
              </a:spcBef>
              <a:defRPr/>
            </a:pPr>
            <a:r>
              <a:rPr lang="en-AU" sz="4000" i="1" u="sng" dirty="0" smtClean="0"/>
              <a:t>Is the IHO INT Chart Concept still valid ?</a:t>
            </a:r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IHB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INT Chart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2057400"/>
            <a:ext cx="7488238" cy="3352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AU" dirty="0" smtClean="0"/>
              <a:t>IHO Work Programme</a:t>
            </a:r>
          </a:p>
          <a:p>
            <a:pPr marL="0" lvl="1" indent="0">
              <a:spcBef>
                <a:spcPts val="1800"/>
              </a:spcBef>
              <a:buNone/>
              <a:tabLst>
                <a:tab pos="539750" algn="l"/>
                <a:tab pos="1255713" algn="l"/>
              </a:tabLst>
              <a:defRPr/>
            </a:pPr>
            <a:r>
              <a:rPr lang="en-AU" dirty="0" smtClean="0"/>
              <a:t>3.6	Coordination of Global Surveying and Charting</a:t>
            </a:r>
          </a:p>
          <a:p>
            <a:pPr marL="1255713" lvl="1" indent="-715963">
              <a:spcBef>
                <a:spcPts val="1800"/>
              </a:spcBef>
              <a:buNone/>
              <a:tabLst>
                <a:tab pos="1255713" algn="l"/>
              </a:tabLst>
              <a:defRPr/>
            </a:pPr>
            <a:r>
              <a:rPr lang="en-AU" sz="2400" dirty="0" smtClean="0"/>
              <a:t>3.6.4	Maintain and coordinate INT Chart Schemes and improve the availability of the INT Chart Series</a:t>
            </a:r>
          </a:p>
        </p:txBody>
      </p:sp>
    </p:spTree>
    <p:extLst>
      <p:ext uri="{BB962C8B-B14F-4D97-AF65-F5344CB8AC3E}">
        <p14:creationId xmlns:p14="http://schemas.microsoft.com/office/powerpoint/2010/main" val="175073509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INT Chart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981200"/>
            <a:ext cx="7488238" cy="4038600"/>
          </a:xfrm>
        </p:spPr>
        <p:txBody>
          <a:bodyPr/>
          <a:lstStyle/>
          <a:p>
            <a:pPr>
              <a:defRPr/>
            </a:pPr>
            <a:r>
              <a:rPr lang="en-AU" sz="2800" dirty="0" smtClean="0"/>
              <a:t>Principal aims:</a:t>
            </a:r>
          </a:p>
          <a:p>
            <a:pPr lvl="1">
              <a:spcBef>
                <a:spcPts val="1800"/>
              </a:spcBef>
              <a:defRPr/>
            </a:pPr>
            <a:r>
              <a:rPr lang="en-US" sz="2400" dirty="0"/>
              <a:t>create a compact set of medium- and large-scale charts that are specifically designed for planning, landfall and coastal navigation and access to ports used by ships engaged in international trade.</a:t>
            </a:r>
            <a:endParaRPr lang="en-AU" sz="2400" dirty="0"/>
          </a:p>
          <a:p>
            <a:pPr lvl="1">
              <a:defRPr/>
            </a:pPr>
            <a:r>
              <a:rPr lang="en-AU" sz="2400" dirty="0" smtClean="0"/>
              <a:t>avoid duplication of effort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INT Chart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143000"/>
            <a:ext cx="7488238" cy="685800"/>
          </a:xfrm>
        </p:spPr>
        <p:txBody>
          <a:bodyPr/>
          <a:lstStyle/>
          <a:p>
            <a:pPr>
              <a:defRPr/>
            </a:pPr>
            <a:r>
              <a:rPr lang="en-AU" sz="2800" dirty="0" smtClean="0"/>
              <a:t>Recent new production: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194797"/>
              </p:ext>
            </p:extLst>
          </p:nvPr>
        </p:nvGraphicFramePr>
        <p:xfrm>
          <a:off x="990600" y="2209800"/>
          <a:ext cx="7086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INT Chart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143000"/>
            <a:ext cx="8140700" cy="685800"/>
          </a:xfrm>
        </p:spPr>
        <p:txBody>
          <a:bodyPr/>
          <a:lstStyle/>
          <a:p>
            <a:pPr>
              <a:defRPr/>
            </a:pPr>
            <a:r>
              <a:rPr lang="en-AU" sz="2800" dirty="0" smtClean="0"/>
              <a:t>Progress towards completion of INT chart concept: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967103"/>
              </p:ext>
            </p:extLst>
          </p:nvPr>
        </p:nvGraphicFramePr>
        <p:xfrm>
          <a:off x="533400" y="2265363"/>
          <a:ext cx="7391401" cy="33020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667000"/>
                <a:gridCol w="1417839"/>
                <a:gridCol w="1754502"/>
                <a:gridCol w="1552060"/>
              </a:tblGrid>
              <a:tr h="649107"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 marT="45715" marB="4571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FF00"/>
                          </a:solidFill>
                        </a:rPr>
                        <a:t>2013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 marT="45715" marB="4571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FF00"/>
                          </a:solidFill>
                        </a:rPr>
                        <a:t>2014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 marT="45715" marB="4571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FFFF00"/>
                          </a:solidFill>
                        </a:rPr>
                        <a:t>2015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 marT="45715" marB="45715" anchor="ctr">
                    <a:noFill/>
                  </a:tcPr>
                </a:tc>
              </a:tr>
              <a:tr h="77900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FF00"/>
                          </a:solidFill>
                        </a:rPr>
                        <a:t>Total charts </a:t>
                      </a:r>
                      <a:r>
                        <a:rPr lang="fr-FR" sz="2000" dirty="0" err="1" smtClean="0">
                          <a:solidFill>
                            <a:srgbClr val="FFFF00"/>
                          </a:solidFill>
                        </a:rPr>
                        <a:t>planned</a:t>
                      </a:r>
                      <a:r>
                        <a:rPr lang="fr-FR" sz="2000" dirty="0" smtClean="0">
                          <a:solidFill>
                            <a:srgbClr val="FFFF00"/>
                          </a:solidFill>
                        </a:rPr>
                        <a:t> in INT </a:t>
                      </a:r>
                      <a:r>
                        <a:rPr lang="fr-FR" sz="2000" dirty="0" err="1" smtClean="0">
                          <a:solidFill>
                            <a:srgbClr val="FFFF00"/>
                          </a:solidFill>
                        </a:rPr>
                        <a:t>schemes</a:t>
                      </a:r>
                      <a:endParaRPr lang="fr-FR" sz="2000" dirty="0">
                        <a:solidFill>
                          <a:srgbClr val="FFFF00"/>
                        </a:solidFill>
                      </a:endParaRPr>
                    </a:p>
                  </a:txBody>
                  <a:tcPr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1980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8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rgbClr val="FFFF00"/>
                          </a:solidFill>
                        </a:rPr>
                        <a:t>INT charts </a:t>
                      </a:r>
                      <a:r>
                        <a:rPr lang="fr-FR" sz="2000" dirty="0" err="1" smtClean="0">
                          <a:solidFill>
                            <a:srgbClr val="FFFF00"/>
                          </a:solidFill>
                        </a:rPr>
                        <a:t>published</a:t>
                      </a:r>
                      <a:endParaRPr lang="fr-FR" sz="2000" dirty="0" smtClean="0">
                        <a:solidFill>
                          <a:srgbClr val="FFFF00"/>
                        </a:solidFill>
                      </a:endParaRPr>
                    </a:p>
                  </a:txBody>
                  <a:tcPr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1514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1558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1588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995309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rgbClr val="FFFF00"/>
                          </a:solidFill>
                        </a:rPr>
                        <a:t>% of the </a:t>
                      </a:r>
                      <a:r>
                        <a:rPr lang="fr-FR" sz="2000" dirty="0" err="1" smtClean="0">
                          <a:solidFill>
                            <a:srgbClr val="FFFF00"/>
                          </a:solidFill>
                        </a:rPr>
                        <a:t>planned</a:t>
                      </a:r>
                      <a:r>
                        <a:rPr lang="fr-FR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fr-FR" sz="2000" dirty="0" err="1" smtClean="0">
                          <a:solidFill>
                            <a:srgbClr val="FFFF00"/>
                          </a:solidFill>
                        </a:rPr>
                        <a:t>series</a:t>
                      </a:r>
                      <a:r>
                        <a:rPr lang="fr-FR" sz="20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fr-FR" sz="2000" dirty="0">
                        <a:solidFill>
                          <a:srgbClr val="FFFF00"/>
                        </a:solidFill>
                      </a:endParaRPr>
                    </a:p>
                  </a:txBody>
                  <a:tcPr marT="45715" marB="4571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  <a:endParaRPr lang="fr-FR" sz="20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5" marB="45715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72821" y="3657600"/>
            <a:ext cx="6466379" cy="2971800"/>
            <a:chOff x="2372821" y="3657600"/>
            <a:chExt cx="6466379" cy="29718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2821" y="3657600"/>
              <a:ext cx="6466379" cy="297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099365" y="3736037"/>
              <a:ext cx="2565126" cy="369332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en-AU" dirty="0" smtClean="0">
                  <a:solidFill>
                    <a:srgbClr val="000000"/>
                  </a:solidFill>
                  <a:latin typeface="+mn-lt"/>
                </a:rPr>
                <a:t>ECDIS carriage requirement</a:t>
              </a:r>
              <a:endParaRPr lang="en-AU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INT Chart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958" y="1417638"/>
            <a:ext cx="7488238" cy="3352800"/>
          </a:xfrm>
        </p:spPr>
        <p:txBody>
          <a:bodyPr/>
          <a:lstStyle/>
          <a:p>
            <a:pPr>
              <a:defRPr/>
            </a:pPr>
            <a:r>
              <a:rPr lang="en-AU" sz="2800" dirty="0" smtClean="0"/>
              <a:t>Some considerations …</a:t>
            </a:r>
          </a:p>
          <a:p>
            <a:pPr lvl="1">
              <a:defRPr/>
            </a:pPr>
            <a:r>
              <a:rPr lang="en-AU" sz="2400" dirty="0" smtClean="0"/>
              <a:t>The requirement for paper charts may diminish over time</a:t>
            </a:r>
          </a:p>
          <a:p>
            <a:pPr marL="363538" lvl="1" indent="0">
              <a:buNone/>
              <a:defRPr/>
            </a:pPr>
            <a:r>
              <a:rPr lang="en-AU" sz="2400" dirty="0" smtClean="0"/>
              <a:t>BUT</a:t>
            </a:r>
          </a:p>
          <a:p>
            <a:pPr lvl="1">
              <a:buFontTx/>
              <a:buChar char="-"/>
              <a:defRPr/>
            </a:pPr>
            <a:r>
              <a:rPr lang="fr-FR" dirty="0"/>
              <a:t>60%</a:t>
            </a:r>
            <a:r>
              <a:rPr lang="fr-FR" sz="2400" dirty="0"/>
              <a:t> of the </a:t>
            </a:r>
            <a:r>
              <a:rPr lang="fr-FR" sz="2400" dirty="0" err="1" smtClean="0"/>
              <a:t>world’s</a:t>
            </a:r>
            <a:r>
              <a:rPr lang="fr-FR" sz="2400" dirty="0" smtClean="0"/>
              <a:t> cargo </a:t>
            </a:r>
            <a:r>
              <a:rPr lang="fr-FR" sz="2400" dirty="0" err="1" smtClean="0"/>
              <a:t>fleet</a:t>
            </a:r>
            <a:r>
              <a:rPr lang="fr-FR" sz="2400" dirty="0" smtClean="0"/>
              <a:t> </a:t>
            </a:r>
            <a:r>
              <a:rPr lang="fr-FR" sz="2400" dirty="0"/>
              <a:t>&lt; 10000 </a:t>
            </a:r>
            <a:r>
              <a:rPr lang="fr-FR" sz="2400" dirty="0" err="1" smtClean="0"/>
              <a:t>grt</a:t>
            </a:r>
            <a:endParaRPr lang="fr-FR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7096250" y="4328265"/>
            <a:ext cx="1614545" cy="1851825"/>
            <a:chOff x="7096250" y="4328265"/>
            <a:chExt cx="1614545" cy="1851825"/>
          </a:xfrm>
        </p:grpSpPr>
        <p:sp>
          <p:nvSpPr>
            <p:cNvPr id="5" name="TextBox 4"/>
            <p:cNvSpPr txBox="1"/>
            <p:nvPr/>
          </p:nvSpPr>
          <p:spPr>
            <a:xfrm>
              <a:off x="7096250" y="4328265"/>
              <a:ext cx="1614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&gt;</a:t>
              </a:r>
              <a:r>
                <a:rPr lang="en-AU" sz="24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10,000 </a:t>
              </a:r>
              <a:r>
                <a:rPr lang="en-AU" sz="2400" dirty="0" err="1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grt</a:t>
              </a:r>
              <a:r>
                <a:rPr lang="en-AU" sz="24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+mn-lt"/>
                </a:rPr>
                <a:t> !</a:t>
              </a:r>
              <a:endParaRPr lang="en-A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endParaRPr>
            </a:p>
          </p:txBody>
        </p:sp>
        <p:sp>
          <p:nvSpPr>
            <p:cNvPr id="6" name="Down Arrow 5"/>
            <p:cNvSpPr/>
            <p:nvPr/>
          </p:nvSpPr>
          <p:spPr bwMode="auto">
            <a:xfrm rot="20441016">
              <a:off x="7838461" y="4836117"/>
              <a:ext cx="481134" cy="1343973"/>
            </a:xfrm>
            <a:prstGeom prst="downArrow">
              <a:avLst/>
            </a:prstGeom>
            <a:solidFill>
              <a:srgbClr val="7030A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AU" sz="1800" b="0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INT Chart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990" y="1219200"/>
            <a:ext cx="7876610" cy="5486400"/>
          </a:xfrm>
        </p:spPr>
        <p:txBody>
          <a:bodyPr/>
          <a:lstStyle/>
          <a:p>
            <a:pPr>
              <a:defRPr/>
            </a:pPr>
            <a:r>
              <a:rPr lang="en-AU" sz="2800" dirty="0" smtClean="0"/>
              <a:t>Some more considerations …</a:t>
            </a:r>
          </a:p>
          <a:p>
            <a:pPr marL="355600" indent="0">
              <a:spcAft>
                <a:spcPts val="0"/>
              </a:spcAft>
              <a:buNone/>
              <a:defRPr/>
            </a:pPr>
            <a:r>
              <a:rPr lang="en-AU" sz="2400" dirty="0"/>
              <a:t>…</a:t>
            </a:r>
            <a:r>
              <a:rPr lang="en-AU" sz="1400" dirty="0"/>
              <a:t>guidance in S-11 Part A</a:t>
            </a:r>
            <a:endParaRPr lang="en-AU" sz="1400" i="1" dirty="0"/>
          </a:p>
          <a:p>
            <a:pPr marL="896938" lvl="1" indent="0">
              <a:spcAft>
                <a:spcPts val="0"/>
              </a:spcAft>
              <a:buNone/>
              <a:defRPr/>
            </a:pPr>
            <a:r>
              <a:rPr lang="en-US" sz="2000" i="1" dirty="0" smtClean="0"/>
              <a:t>It is recommended </a:t>
            </a:r>
            <a:r>
              <a:rPr lang="en-US" sz="2000" i="1" dirty="0"/>
              <a:t>that, for the sake of economy, national charts series are designed so that selected charts can be used for the International chart </a:t>
            </a:r>
            <a:r>
              <a:rPr lang="en-US" sz="2000" i="1" dirty="0" smtClean="0"/>
              <a:t>series …</a:t>
            </a:r>
          </a:p>
          <a:p>
            <a:pPr lvl="1">
              <a:spcBef>
                <a:spcPts val="3000"/>
              </a:spcBef>
              <a:defRPr/>
            </a:pPr>
            <a:r>
              <a:rPr lang="en-AU" sz="2400" dirty="0" smtClean="0"/>
              <a:t>is this recommendation still applicable / being implemented?</a:t>
            </a:r>
          </a:p>
          <a:p>
            <a:pPr lvl="1">
              <a:spcBef>
                <a:spcPts val="1200"/>
              </a:spcBef>
              <a:defRPr/>
            </a:pPr>
            <a:r>
              <a:rPr lang="en-AU" sz="2400" dirty="0" smtClean="0"/>
              <a:t>is this recommendation impacted by the switch from paper charts to ENC, as the primary driver for chart scheming and production?</a:t>
            </a:r>
          </a:p>
          <a:p>
            <a:pPr lvl="1">
              <a:spcBef>
                <a:spcPts val="1200"/>
              </a:spcBef>
              <a:defRPr/>
            </a:pPr>
            <a:r>
              <a:rPr lang="en-AU" sz="2400" dirty="0" smtClean="0"/>
              <a:t>are there significant additional costs associated with the scheming, management and production of  INT charts?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63813418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277813"/>
            <a:ext cx="7429500" cy="1139825"/>
          </a:xfrm>
        </p:spPr>
        <p:txBody>
          <a:bodyPr/>
          <a:lstStyle/>
          <a:p>
            <a:pPr>
              <a:defRPr/>
            </a:pPr>
            <a:r>
              <a:rPr lang="en-AU" dirty="0" smtClean="0"/>
              <a:t>INT Chart Concept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12" y="1295400"/>
            <a:ext cx="7860688" cy="5257800"/>
          </a:xfrm>
        </p:spPr>
        <p:txBody>
          <a:bodyPr/>
          <a:lstStyle/>
          <a:p>
            <a:pPr>
              <a:defRPr/>
            </a:pPr>
            <a:r>
              <a:rPr lang="en-AU" sz="2800" dirty="0" smtClean="0"/>
              <a:t>So, some questions to consider …</a:t>
            </a:r>
          </a:p>
          <a:p>
            <a:pPr lvl="1">
              <a:spcBef>
                <a:spcPts val="1800"/>
              </a:spcBef>
              <a:defRPr/>
            </a:pPr>
            <a:r>
              <a:rPr lang="en-AU" sz="2400" dirty="0" smtClean="0"/>
              <a:t>Is the IHO INT chart concept still justified ?</a:t>
            </a:r>
          </a:p>
          <a:p>
            <a:pPr lvl="1">
              <a:defRPr/>
            </a:pPr>
            <a:r>
              <a:rPr lang="en-AU" sz="2400" dirty="0" smtClean="0"/>
              <a:t>Is it sustainable?   Are the resources available ?</a:t>
            </a:r>
          </a:p>
          <a:p>
            <a:pPr marL="363538" lvl="1" indent="0">
              <a:spcBef>
                <a:spcPts val="1800"/>
              </a:spcBef>
              <a:buNone/>
              <a:defRPr/>
            </a:pPr>
            <a:r>
              <a:rPr lang="en-AU" sz="2400" dirty="0" smtClean="0"/>
              <a:t>If Yes,</a:t>
            </a:r>
          </a:p>
          <a:p>
            <a:pPr lvl="1">
              <a:defRPr/>
            </a:pPr>
            <a:r>
              <a:rPr lang="en-AU" sz="2400" dirty="0" smtClean="0"/>
              <a:t>Are there any immediate actions required to complete the schemes?</a:t>
            </a:r>
          </a:p>
          <a:p>
            <a:pPr lvl="2">
              <a:spcBef>
                <a:spcPts val="0"/>
              </a:spcBef>
              <a:defRPr/>
            </a:pPr>
            <a:r>
              <a:rPr lang="en-AU" sz="2000" dirty="0" smtClean="0"/>
              <a:t>What actions ?</a:t>
            </a:r>
          </a:p>
          <a:p>
            <a:pPr lvl="1">
              <a:defRPr/>
            </a:pPr>
            <a:r>
              <a:rPr lang="en-AU" sz="2400" dirty="0" smtClean="0"/>
              <a:t>Should the INT concept be better aligned with global ENC coverage ?</a:t>
            </a:r>
          </a:p>
          <a:p>
            <a:pPr lvl="2">
              <a:spcBef>
                <a:spcPts val="0"/>
              </a:spcBef>
              <a:defRPr/>
            </a:pPr>
            <a:r>
              <a:rPr lang="en-AU" sz="2000" dirty="0" smtClean="0"/>
              <a:t>How ?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76639492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143000"/>
            <a:ext cx="8610600" cy="3163888"/>
          </a:xfrm>
        </p:spPr>
        <p:txBody>
          <a:bodyPr/>
          <a:lstStyle/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US" dirty="0" smtClean="0"/>
              <a:t>Workshop for Regional INT Charts / ENC Coordinators</a:t>
            </a:r>
            <a:endParaRPr lang="en-US" i="1" dirty="0" smtClean="0"/>
          </a:p>
          <a:p>
            <a:pPr eaLnBrk="1" hangingPunct="1">
              <a:defRPr/>
            </a:pPr>
            <a:r>
              <a:rPr lang="en-US" dirty="0" smtClean="0"/>
              <a:t>25 April</a:t>
            </a:r>
            <a:endParaRPr lang="en-AU" dirty="0" smtClean="0"/>
          </a:p>
          <a:p>
            <a:pPr eaLnBrk="1" hangingPunct="1">
              <a:defRPr/>
            </a:pPr>
            <a:r>
              <a:rPr lang="en-AU" sz="2000" u="sng" dirty="0" smtClean="0"/>
              <a:t>Agenda item 7: Preparation for the Future: ENCs and INT Charts</a:t>
            </a:r>
          </a:p>
          <a:p>
            <a:pPr eaLnBrk="1" hangingPunct="1">
              <a:spcBef>
                <a:spcPts val="3000"/>
              </a:spcBef>
              <a:defRPr/>
            </a:pPr>
            <a:r>
              <a:rPr lang="en-AU" sz="4000" i="1" u="sng" dirty="0" smtClean="0"/>
              <a:t>Is the IHO INT Chart Concept still valid ?</a:t>
            </a:r>
          </a:p>
          <a:p>
            <a:pPr eaLnBrk="1" hangingPunct="1">
              <a:defRPr/>
            </a:pP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IHB</a:t>
            </a:r>
          </a:p>
        </p:txBody>
      </p:sp>
    </p:spTree>
    <p:extLst>
      <p:ext uri="{BB962C8B-B14F-4D97-AF65-F5344CB8AC3E}">
        <p14:creationId xmlns:p14="http://schemas.microsoft.com/office/powerpoint/2010/main" val="19998619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obe 3">
    <a:dk1>
      <a:srgbClr val="003B76"/>
    </a:dk1>
    <a:lt1>
      <a:srgbClr val="FFFFFF"/>
    </a:lt1>
    <a:dk2>
      <a:srgbClr val="0066CC"/>
    </a:dk2>
    <a:lt2>
      <a:srgbClr val="CCECFF"/>
    </a:lt2>
    <a:accent1>
      <a:srgbClr val="33CCCC"/>
    </a:accent1>
    <a:accent2>
      <a:srgbClr val="66CCFF"/>
    </a:accent2>
    <a:accent3>
      <a:srgbClr val="AAB8E2"/>
    </a:accent3>
    <a:accent4>
      <a:srgbClr val="DADADA"/>
    </a:accent4>
    <a:accent5>
      <a:srgbClr val="ADE2E2"/>
    </a:accent5>
    <a:accent6>
      <a:srgbClr val="5CB9E7"/>
    </a:accent6>
    <a:hlink>
      <a:srgbClr val="FFFFCC"/>
    </a:hlink>
    <a:folHlink>
      <a:srgbClr val="FFCC66"/>
    </a:folHlink>
  </a:clrScheme>
  <a:fontScheme name="Arial Narrow">
    <a:majorFont>
      <a:latin typeface="Arial Narrow"/>
      <a:ea typeface=""/>
      <a:cs typeface=""/>
    </a:majorFont>
    <a:minorFont>
      <a:latin typeface="Arial Narrow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4652</TotalTime>
  <Words>349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Times New Roman</vt:lpstr>
      <vt:lpstr>Verdana</vt:lpstr>
      <vt:lpstr>Wingdings</vt:lpstr>
      <vt:lpstr>HSSC Report template</vt:lpstr>
      <vt:lpstr>1_HSSC Report template</vt:lpstr>
      <vt:lpstr>PowerPoint Presentation</vt:lpstr>
      <vt:lpstr>INT Chart Concept</vt:lpstr>
      <vt:lpstr>INT Chart Concept</vt:lpstr>
      <vt:lpstr>INT Chart Concept</vt:lpstr>
      <vt:lpstr>INT Chart Concept</vt:lpstr>
      <vt:lpstr>INT Chart Concept</vt:lpstr>
      <vt:lpstr>INT Chart Concept</vt:lpstr>
      <vt:lpstr>INT Chart Concept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HUET</dc:creator>
  <cp:lastModifiedBy>ADCS</cp:lastModifiedBy>
  <cp:revision>294</cp:revision>
  <cp:lastPrinted>2016-04-07T07:34:15Z</cp:lastPrinted>
  <dcterms:created xsi:type="dcterms:W3CDTF">2011-10-01T21:09:34Z</dcterms:created>
  <dcterms:modified xsi:type="dcterms:W3CDTF">2016-04-21T14:05:56Z</dcterms:modified>
</cp:coreProperties>
</file>