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2E2"/>
          </a:solidFill>
        </a:fill>
      </a:tcStyle>
    </a:wholeTbl>
    <a:band2H>
      <a:tcTxStyle/>
      <a:tcStyle>
        <a:tcBdr/>
        <a:fill>
          <a:solidFill>
            <a:srgbClr val="E8E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7EF"/>
          </a:solidFill>
        </a:fill>
      </a:tcStyle>
    </a:wholeTbl>
    <a:band2H>
      <a:tcTxStyle/>
      <a:tcStyle>
        <a:tcBdr/>
        <a:fill>
          <a:solidFill>
            <a:srgbClr val="E7EC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F"/>
          </a:solidFill>
        </a:fill>
      </a:tcStyle>
    </a:wholeTbl>
    <a:band2H>
      <a:tcTxStyle/>
      <a:tcStyle>
        <a:tcBdr/>
        <a:fill>
          <a:solidFill>
            <a:srgbClr val="EFEE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" name="Shape 16"/>
          <p:cNvSpPr/>
          <p:nvPr/>
        </p:nvSpPr>
        <p:spPr>
          <a:xfrm>
            <a:off x="0" y="6040078"/>
            <a:ext cx="12192000" cy="837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/>
          <p:nvPr/>
        </p:nvSpPr>
        <p:spPr>
          <a:xfrm>
            <a:off x="250262" y="6239390"/>
            <a:ext cx="41148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/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19" name="image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71" y="6040078"/>
            <a:ext cx="637587" cy="83721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7FAFD"/>
            </a:gs>
            <a:gs pos="100000">
              <a:srgbClr val="D0E2F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 flipV="1">
            <a:off x="811992" y="893797"/>
            <a:ext cx="10568015" cy="5286"/>
          </a:xfrm>
          <a:prstGeom prst="line">
            <a:avLst/>
          </a:prstGeom>
          <a:ln w="28575">
            <a:solidFill>
              <a:srgbClr val="0E58C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6040078"/>
            <a:ext cx="12192000" cy="837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250262" y="6239390"/>
            <a:ext cx="41148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200"/>
            </a:pPr>
            <a:r>
              <a:t>International Hydrographic Organization</a:t>
            </a:r>
            <a:br/>
            <a:r>
              <a:rPr i="1"/>
              <a:t>Organisation Hydrographique Internationale</a:t>
            </a:r>
          </a:p>
        </p:txBody>
      </p:sp>
      <p:pic>
        <p:nvPicPr>
          <p:cNvPr id="7" name="image1.gi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4371" y="6040078"/>
            <a:ext cx="637587" cy="83721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11465995" y="632406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E58C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604681" y="505706"/>
            <a:ext cx="9144001" cy="784433"/>
          </a:xfrm>
          <a:prstGeom prst="rect">
            <a:avLst/>
          </a:prstGeom>
        </p:spPr>
        <p:txBody>
          <a:bodyPr/>
          <a:lstStyle/>
          <a:p>
            <a:r>
              <a:t>Hydrographic Services and Standards Committee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4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Report of the / Proposal by the</a:t>
            </a:r>
            <a:br/>
            <a:r>
              <a:t> </a:t>
            </a:r>
          </a:p>
          <a:p>
            <a:pPr>
              <a:defRPr sz="3600"/>
            </a:pPr>
            <a:r>
              <a:t>DQWG</a:t>
            </a:r>
            <a:br/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Top 3 work items of the DQWG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Develop and maintain a data quality checklist for product specification developers;</a:t>
            </a:r>
          </a:p>
          <a:p>
            <a:pPr algn="just"/>
            <a:r>
              <a:t>Provide guidance on data quality aspects to Hydrographic Offices, in particular to ensure harmonized implementation;</a:t>
            </a:r>
          </a:p>
          <a:p>
            <a:pPr algn="just"/>
            <a:r>
              <a:t>Periodically review S-100 based product specifications to ensure the data quality aspects have been taken into consideration and provide input papers for WGs and PTs consideration if deemed necessary.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Data Quality Checklist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775253" y="1311018"/>
            <a:ext cx="10641494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Uses ISO standard 19152 as reference;</a:t>
            </a:r>
          </a:p>
          <a:p>
            <a:pPr algn="just"/>
            <a:r>
              <a:t>S-97 Guidance for Product Specification Developers - part C Data Quality;</a:t>
            </a:r>
          </a:p>
          <a:p>
            <a:pPr algn="just"/>
            <a:r>
              <a:t>Provides 10 recommendations;</a:t>
            </a:r>
          </a:p>
          <a:p>
            <a:pPr algn="just"/>
            <a:r>
              <a:t>Data quality measures can be divided into: completeness, logical consistency, positional accuracy, thematic accuracy, temporal quality, aggregation and usability.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728869" y="277814"/>
            <a:ext cx="10641497" cy="636587"/>
          </a:xfrm>
          <a:prstGeom prst="rect">
            <a:avLst/>
          </a:prstGeom>
        </p:spPr>
        <p:txBody>
          <a:bodyPr/>
          <a:lstStyle>
            <a:lvl1pPr defTabSz="813816">
              <a:defRPr sz="3471"/>
            </a:lvl1pPr>
          </a:lstStyle>
          <a:p>
            <a:r>
              <a:t>Harmonization between S-1xx Product Specifications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SzTx/>
              <a:buFontTx/>
              <a:buNone/>
            </a:pPr>
            <a:r>
              <a:t> </a:t>
            </a:r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endParaRPr/>
          </a:p>
          <a:p>
            <a:pPr marL="0" indent="0" algn="just">
              <a:buSzTx/>
              <a:buFontTx/>
              <a:buNone/>
            </a:pPr>
            <a:r>
              <a:t>         green = fully, yellow = partial, red = not (harmonized)</a:t>
            </a:r>
          </a:p>
        </p:txBody>
      </p:sp>
      <p:graphicFrame>
        <p:nvGraphicFramePr>
          <p:cNvPr id="134" name="Table 134"/>
          <p:cNvGraphicFramePr/>
          <p:nvPr/>
        </p:nvGraphicFramePr>
        <p:xfrm>
          <a:off x="1240948" y="1035259"/>
          <a:ext cx="9617339" cy="39370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2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S-101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S-102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S-104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S-111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S-112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S-123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S-125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S-126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S-127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S-128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S-129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S-101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S-102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S-104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S-111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S-112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S-121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S-123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S-125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S-126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S-127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S-128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S-129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satOff val="-2716"/>
                        <a:lumOff val="129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X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786384">
              <a:defRPr sz="3354"/>
            </a:lvl1pPr>
          </a:lstStyle>
          <a:p>
            <a:r>
              <a:t>Guidance to Hydrographic Offices -&gt; CATZOC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Stage 1: assessment (assessed / oceanic / unassessed)</a:t>
            </a:r>
          </a:p>
          <a:p>
            <a:pPr algn="just"/>
            <a:r>
              <a:t>Stage 2: temporal variation</a:t>
            </a:r>
          </a:p>
          <a:p>
            <a:pPr algn="just"/>
            <a:r>
              <a:t>Stage 3: features detected</a:t>
            </a:r>
          </a:p>
          <a:p>
            <a:pPr algn="just"/>
            <a:r>
              <a:t>Stage 4: full seafloor coverage</a:t>
            </a:r>
          </a:p>
          <a:p>
            <a:pPr algn="just"/>
            <a:r>
              <a:t>Stage 5: depth accuracy</a:t>
            </a:r>
          </a:p>
          <a:p>
            <a:pPr algn="just"/>
            <a:r>
              <a:t>Stage 6: horizontal accuracy</a:t>
            </a:r>
          </a:p>
          <a:p>
            <a:pPr algn="just"/>
            <a:endParaRPr/>
          </a:p>
          <a:p>
            <a:pPr algn="just"/>
            <a:r>
              <a:t>When HO’s follow this guideline, CATZOC values will become harmonized.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HSSC-10, Rostock-Warnemünde, Germany, 14-17 May 2018</a:t>
            </a:r>
          </a:p>
        </p:txBody>
      </p:sp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Problems or outstanding issues [1]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sz="half" idx="1"/>
          </p:nvPr>
        </p:nvSpPr>
        <p:spPr>
          <a:xfrm>
            <a:off x="728871" y="1340769"/>
            <a:ext cx="4519534" cy="4383626"/>
          </a:xfrm>
          <a:prstGeom prst="rect">
            <a:avLst/>
          </a:prstGeom>
        </p:spPr>
        <p:txBody>
          <a:bodyPr/>
          <a:lstStyle/>
          <a:p>
            <a:r>
              <a:t>Dilemma between harmonized encoding of quality information and the allowable input into a datamodel. </a:t>
            </a:r>
          </a:p>
          <a:p>
            <a:r>
              <a:t>HO’s use workarounds in current S-57 model.</a:t>
            </a:r>
          </a:p>
          <a:p>
            <a:r>
              <a:t>Harmonized encoding is a joint HSSC-IRCC issue.</a:t>
            </a:r>
          </a:p>
        </p:txBody>
      </p:sp>
      <p:sp>
        <p:nvSpPr>
          <p:cNvPr id="143" name="Shape 143"/>
          <p:cNvSpPr/>
          <p:nvPr/>
        </p:nvSpPr>
        <p:spPr>
          <a:xfrm>
            <a:off x="7033362" y="2999974"/>
            <a:ext cx="3645075" cy="53862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364A7E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5400000">
            <a:off x="7039623" y="2999974"/>
            <a:ext cx="3645075" cy="53862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364A7E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7033362" y="3745281"/>
            <a:ext cx="1446760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S-57, encoding not harmonized</a:t>
            </a:r>
          </a:p>
        </p:txBody>
      </p:sp>
      <p:sp>
        <p:nvSpPr>
          <p:cNvPr id="146" name="Shape 146"/>
          <p:cNvSpPr/>
          <p:nvPr/>
        </p:nvSpPr>
        <p:spPr>
          <a:xfrm>
            <a:off x="9231676" y="3747368"/>
            <a:ext cx="1446760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S-101, encoding not harmonized</a:t>
            </a:r>
          </a:p>
        </p:txBody>
      </p:sp>
      <p:sp>
        <p:nvSpPr>
          <p:cNvPr id="147" name="Shape 147"/>
          <p:cNvSpPr/>
          <p:nvPr/>
        </p:nvSpPr>
        <p:spPr>
          <a:xfrm>
            <a:off x="7033360" y="1743205"/>
            <a:ext cx="1446760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S-57, encoding is harmonized</a:t>
            </a:r>
          </a:p>
        </p:txBody>
      </p:sp>
      <p:sp>
        <p:nvSpPr>
          <p:cNvPr id="148" name="Shape 148"/>
          <p:cNvSpPr/>
          <p:nvPr/>
        </p:nvSpPr>
        <p:spPr>
          <a:xfrm>
            <a:off x="9231676" y="1895605"/>
            <a:ext cx="1446760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S-101, encoding is harmonized</a:t>
            </a:r>
          </a:p>
        </p:txBody>
      </p:sp>
      <p:grpSp>
        <p:nvGrpSpPr>
          <p:cNvPr id="151" name="Group 151"/>
          <p:cNvGrpSpPr/>
          <p:nvPr/>
        </p:nvGrpSpPr>
        <p:grpSpPr>
          <a:xfrm>
            <a:off x="5498927" y="4156842"/>
            <a:ext cx="1434229" cy="845518"/>
            <a:chOff x="0" y="0"/>
            <a:chExt cx="1434227" cy="845516"/>
          </a:xfrm>
        </p:grpSpPr>
        <p:sp>
          <p:nvSpPr>
            <p:cNvPr id="149" name="Shape 149"/>
            <p:cNvSpPr/>
            <p:nvPr/>
          </p:nvSpPr>
          <p:spPr>
            <a:xfrm>
              <a:off x="0" y="0"/>
              <a:ext cx="1434228" cy="845517"/>
            </a:xfrm>
            <a:prstGeom prst="wedgeEllipseCallout">
              <a:avLst>
                <a:gd name="adj1" fmla="val 56634"/>
                <a:gd name="adj2" fmla="val -47080"/>
              </a:avLst>
            </a:prstGeom>
            <a:solidFill>
              <a:srgbClr val="FFFFFF"/>
            </a:solidFill>
            <a:ln w="12700" cap="flat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210037" y="243688"/>
              <a:ext cx="101415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t>NOW</a:t>
              </a:r>
            </a:p>
          </p:txBody>
        </p:sp>
      </p:grpSp>
      <p:grpSp>
        <p:nvGrpSpPr>
          <p:cNvPr id="154" name="Group 154"/>
          <p:cNvGrpSpPr/>
          <p:nvPr/>
        </p:nvGrpSpPr>
        <p:grpSpPr>
          <a:xfrm>
            <a:off x="10108503" y="997897"/>
            <a:ext cx="1386214" cy="897709"/>
            <a:chOff x="0" y="0"/>
            <a:chExt cx="1386212" cy="897707"/>
          </a:xfrm>
        </p:grpSpPr>
        <p:sp>
          <p:nvSpPr>
            <p:cNvPr id="152" name="Shape 152"/>
            <p:cNvSpPr/>
            <p:nvPr/>
          </p:nvSpPr>
          <p:spPr>
            <a:xfrm>
              <a:off x="0" y="0"/>
              <a:ext cx="1386213" cy="897708"/>
            </a:xfrm>
            <a:prstGeom prst="wedgeEllipseCallout">
              <a:avLst>
                <a:gd name="adj1" fmla="val -46600"/>
                <a:gd name="adj2" fmla="val 60302"/>
              </a:avLst>
            </a:prstGeom>
            <a:solidFill>
              <a:srgbClr val="FFFFFF"/>
            </a:solidFill>
            <a:ln w="12700" cap="flat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03005" y="269784"/>
              <a:ext cx="9802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t>FUTURE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Problems or outstanding issues [2]</a:t>
            </a:r>
          </a:p>
        </p:txBody>
      </p:sp>
      <p:pic>
        <p:nvPicPr>
          <p:cNvPr id="158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356" y="1244545"/>
            <a:ext cx="5573574" cy="2251826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>
            <a:spLocks noGrp="1"/>
          </p:cNvSpPr>
          <p:nvPr>
            <p:ph type="body" sz="half" idx="1"/>
          </p:nvPr>
        </p:nvSpPr>
        <p:spPr>
          <a:xfrm>
            <a:off x="728871" y="1340769"/>
            <a:ext cx="4519534" cy="4383626"/>
          </a:xfrm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t>CATZOC symbol and display methodology fails its purpose 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CATZOC symbol is not used during voyage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Maritime industry requests a safety cone around the vessel (UKC + XTD).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Visualisation of uncertainty of objects, lines and areas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Proposal to visualize uncertainty</a:t>
            </a:r>
          </a:p>
        </p:txBody>
      </p:sp>
      <p:sp>
        <p:nvSpPr>
          <p:cNvPr id="163" name="Shape 163"/>
          <p:cNvSpPr/>
          <p:nvPr/>
        </p:nvSpPr>
        <p:spPr>
          <a:xfrm>
            <a:off x="1143415" y="1167277"/>
            <a:ext cx="1270001" cy="1270001"/>
          </a:xfrm>
          <a:prstGeom prst="ellipse">
            <a:avLst/>
          </a:prstGeom>
          <a:solidFill>
            <a:schemeClr val="accent2">
              <a:alpha val="20376"/>
            </a:schemeClr>
          </a:solidFill>
          <a:ln w="12700">
            <a:solidFill>
              <a:srgbClr val="487399">
                <a:alpha val="20376"/>
              </a:srgbClr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679152" y="1724196"/>
            <a:ext cx="198527" cy="1561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143415" y="2746754"/>
            <a:ext cx="1270001" cy="666908"/>
          </a:xfrm>
          <a:prstGeom prst="rect">
            <a:avLst/>
          </a:prstGeom>
          <a:solidFill>
            <a:schemeClr val="accent2">
              <a:alpha val="20275"/>
            </a:schemeClr>
          </a:solidFill>
          <a:ln w="12700">
            <a:solidFill>
              <a:srgbClr val="487399">
                <a:alpha val="20275"/>
              </a:srgbClr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143415" y="3080207"/>
            <a:ext cx="1270001" cy="1"/>
          </a:xfrm>
          <a:prstGeom prst="line">
            <a:avLst/>
          </a:prstGeom>
          <a:ln w="254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2737592" y="1591457"/>
            <a:ext cx="8596200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180473" indent="-180473">
              <a:buSzPct val="100000"/>
              <a:buChar char="•"/>
              <a:defRPr sz="2200"/>
            </a:lvl1pPr>
          </a:lstStyle>
          <a:p>
            <a:r>
              <a:t>Circle displays the 95% Confidence Interval</a:t>
            </a:r>
          </a:p>
        </p:txBody>
      </p:sp>
      <p:sp>
        <p:nvSpPr>
          <p:cNvPr id="168" name="Shape 168"/>
          <p:cNvSpPr/>
          <p:nvPr/>
        </p:nvSpPr>
        <p:spPr>
          <a:xfrm>
            <a:off x="2737592" y="2869387"/>
            <a:ext cx="8596200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180473" indent="-180473">
              <a:buSzPct val="100000"/>
              <a:buChar char="•"/>
              <a:defRPr sz="2200"/>
            </a:lvl1pPr>
          </a:lstStyle>
          <a:p>
            <a:r>
              <a:t>Area displays the 95% Confidence Interval</a:t>
            </a:r>
          </a:p>
        </p:txBody>
      </p:sp>
      <p:sp>
        <p:nvSpPr>
          <p:cNvPr id="169" name="Shape 169"/>
          <p:cNvSpPr/>
          <p:nvPr/>
        </p:nvSpPr>
        <p:spPr>
          <a:xfrm>
            <a:off x="1093473" y="3628280"/>
            <a:ext cx="10235568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80473" indent="-180473">
              <a:buSzPct val="100000"/>
              <a:buChar char="•"/>
              <a:defRPr sz="2200"/>
            </a:pPr>
            <a:r>
              <a:rPr dirty="0"/>
              <a:t>Only visible at large chart scales (uncertainty is usually &lt; 100m).</a:t>
            </a:r>
          </a:p>
          <a:p>
            <a:pPr marL="180473" indent="-180473">
              <a:buSzPct val="100000"/>
              <a:buChar char="•"/>
              <a:defRPr sz="2200"/>
            </a:pPr>
            <a:r>
              <a:rPr dirty="0"/>
              <a:t>Opacity = 20%, circle/area inherits same </a:t>
            </a:r>
            <a:r>
              <a:rPr dirty="0" err="1"/>
              <a:t>symbology</a:t>
            </a:r>
            <a:r>
              <a:rPr dirty="0"/>
              <a:t> type and color from parent symbol</a:t>
            </a:r>
          </a:p>
          <a:p>
            <a:pPr marL="180473" indent="-180473">
              <a:buSzPct val="100000"/>
              <a:buChar char="•"/>
              <a:defRPr sz="2200"/>
            </a:pPr>
            <a:r>
              <a:rPr dirty="0"/>
              <a:t>When planning a route, the mariner can simply visualize the uncertainty, set his maximum cross track distance (XTD) and see if the XTD </a:t>
            </a:r>
            <a:r>
              <a:rPr dirty="0" smtClean="0"/>
              <a:t>enter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/>
              <a:t>the circle/area.</a:t>
            </a:r>
          </a:p>
          <a:p>
            <a:pPr marL="180473" indent="-180473">
              <a:buSzPct val="100000"/>
              <a:buChar char="•"/>
              <a:defRPr sz="2200"/>
            </a:pPr>
            <a:r>
              <a:rPr dirty="0" err="1"/>
              <a:t>Enroute</a:t>
            </a:r>
            <a:r>
              <a:rPr dirty="0"/>
              <a:t> uncertainty can be switched on in ECDIS when needed</a:t>
            </a:r>
            <a:r>
              <a:rPr dirty="0" smtClean="0"/>
              <a:t>.</a:t>
            </a:r>
            <a:endParaRPr lang="en-US" dirty="0" smtClean="0"/>
          </a:p>
          <a:p>
            <a:pPr marL="180473" indent="-180473">
              <a:buSzPct val="100000"/>
              <a:buChar char="•"/>
              <a:defRPr sz="2200"/>
            </a:pPr>
            <a:r>
              <a:rPr lang="en-US" dirty="0" smtClean="0"/>
              <a:t>Isolated dangers (points) and depth contours (lines) most needed.</a:t>
            </a:r>
            <a:endParaRPr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4038600" y="6324064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NCWG 4, The Hague, Netherlands, 6-9 Nov 2018</a:t>
            </a:r>
          </a:p>
        </p:txBody>
      </p:sp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728869" y="277814"/>
            <a:ext cx="8981870" cy="636587"/>
          </a:xfrm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Action requested of NCWG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728870" y="1340769"/>
            <a:ext cx="10641495" cy="4530726"/>
          </a:xfrm>
          <a:prstGeom prst="rect">
            <a:avLst/>
          </a:prstGeom>
        </p:spPr>
        <p:txBody>
          <a:bodyPr/>
          <a:lstStyle/>
          <a:p>
            <a:pPr algn="just"/>
            <a:r>
              <a:t>Join effort the change the current CATZOC symbol</a:t>
            </a:r>
          </a:p>
          <a:p>
            <a:pPr algn="just"/>
            <a:r>
              <a:t>Evaluate proposal for visualization of uncertainty</a:t>
            </a:r>
          </a:p>
          <a:p>
            <a:pPr algn="just"/>
            <a:r>
              <a:t>Provide any other feedback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Report of the / Proposal by the   DQWG </vt:lpstr>
      <vt:lpstr>Top 3 work items of the DQWG</vt:lpstr>
      <vt:lpstr>Data Quality Checklist</vt:lpstr>
      <vt:lpstr>Harmonization between S-1xx Product Specifications</vt:lpstr>
      <vt:lpstr>Guidance to Hydrographic Offices -&gt; CATZOC</vt:lpstr>
      <vt:lpstr>Problems or outstanding issues [1]</vt:lpstr>
      <vt:lpstr>Problems or outstanding issues [2]</vt:lpstr>
      <vt:lpstr>Proposal to visualize uncertainty</vt:lpstr>
      <vt:lpstr>Action requested of NCWG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/ Proposal by the   DQWG </dc:title>
  <cp:lastModifiedBy>Broekman, R, CZSK/OPS/HYD/KCG&amp;G</cp:lastModifiedBy>
  <cp:revision>2</cp:revision>
  <dcterms:modified xsi:type="dcterms:W3CDTF">2018-10-12T14:32:21Z</dcterms:modified>
</cp:coreProperties>
</file>